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sf" ContentType="video/x-ms-as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7"/>
  </p:notesMasterIdLst>
  <p:handoutMasterIdLst>
    <p:handoutMasterId r:id="rId8"/>
  </p:handoutMasterIdLst>
  <p:sldIdLst>
    <p:sldId id="607" r:id="rId2"/>
    <p:sldId id="612" r:id="rId3"/>
    <p:sldId id="620" r:id="rId4"/>
    <p:sldId id="615" r:id="rId5"/>
    <p:sldId id="614" r:id="rId6"/>
  </p:sldIdLst>
  <p:sldSz cx="9144000" cy="6858000" type="screen4x3"/>
  <p:notesSz cx="10234613" cy="7099300"/>
  <p:custDataLst>
    <p:tags r:id="rId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A0000"/>
    <a:srgbClr val="336699"/>
    <a:srgbClr val="E8DD00"/>
    <a:srgbClr val="FFF4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5" autoAdjust="0"/>
    <p:restoredTop sz="82058" autoAdjust="0"/>
  </p:normalViewPr>
  <p:slideViewPr>
    <p:cSldViewPr>
      <p:cViewPr>
        <p:scale>
          <a:sx n="100" d="100"/>
          <a:sy n="100" d="100"/>
        </p:scale>
        <p:origin x="-1944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30"/>
    </p:cViewPr>
  </p:sorterViewPr>
  <p:notesViewPr>
    <p:cSldViewPr snapToGrid="0" snapToObjects="1">
      <p:cViewPr varScale="1">
        <p:scale>
          <a:sx n="90" d="100"/>
          <a:sy n="90" d="100"/>
        </p:scale>
        <p:origin x="-3672" y="-120"/>
      </p:cViewPr>
      <p:guideLst>
        <p:guide orient="horz" pos="2236"/>
        <p:guide pos="32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023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DBEC1-03D6-8C41-96E3-520E1D7FD62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023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A035C-FB08-0242-AF90-D9F53D6B6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57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 b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311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 b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65475" y="409575"/>
            <a:ext cx="3903663" cy="2927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59164" y="3445645"/>
            <a:ext cx="8116288" cy="312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Klicken Sie, um die Formate des Vorlagentextes zu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744721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 b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9311" y="6744721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 b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2D72F1E3-2578-1242-A6A3-72B7E9BB2E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87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85750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1pPr>
    <a:lvl2pPr marL="615950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2pPr>
    <a:lvl3pPr marL="903288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3pPr>
    <a:lvl4pPr marL="1262063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4pPr>
    <a:lvl5pPr marL="1606550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0000"/>
              </a:buClr>
              <a:buSzTx/>
              <a:buFont typeface="Wingdings" charset="2"/>
              <a:buChar char="§"/>
              <a:tabLst/>
              <a:defRPr/>
            </a:pPr>
            <a:r>
              <a:rPr lang="en-US" sz="1400" kern="0" dirty="0" smtClean="0"/>
              <a:t>First step: definition of the polyline topologies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2F1E3-2578-1242-A6A3-72B7E9BB2E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7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2F1E3-2578-1242-A6A3-72B7E9BB2E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74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8" descr="logo-aiscolor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557588"/>
            <a:ext cx="12604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19"/>
          <p:cNvSpPr>
            <a:spLocks noChangeShapeType="1"/>
          </p:cNvSpPr>
          <p:nvPr userDrawn="1"/>
        </p:nvSpPr>
        <p:spPr bwMode="auto">
          <a:xfrm flipV="1">
            <a:off x="0" y="4510088"/>
            <a:ext cx="7696200" cy="0"/>
          </a:xfrm>
          <a:prstGeom prst="line">
            <a:avLst/>
          </a:prstGeom>
          <a:noFill/>
          <a:ln w="4445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11" name="Picture 20" descr="logo-ais-whit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950" y="5130800"/>
            <a:ext cx="12842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209800"/>
            <a:ext cx="8545672" cy="646331"/>
          </a:xfrm>
        </p:spPr>
        <p:txBody>
          <a:bodyPr anchor="b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the title 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733800"/>
            <a:ext cx="6705600" cy="533400"/>
          </a:xfrm>
        </p:spPr>
        <p:txBody>
          <a:bodyPr anchor="b"/>
          <a:lstStyle>
            <a:lvl1pPr marL="0" indent="0">
              <a:buNone/>
              <a:defRPr lang="en-US" sz="2400" b="1" dirty="0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en-US" b="1" dirty="0" smtClean="0">
                <a:solidFill>
                  <a:schemeClr val="folHlink"/>
                </a:solidFill>
                <a:cs typeface="+mn-cs"/>
              </a:rPr>
              <a:t>Authors</a:t>
            </a:r>
            <a:endParaRPr lang="en-US" b="1" dirty="0">
              <a:solidFill>
                <a:schemeClr val="folHlink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53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381000"/>
            <a:ext cx="8424863" cy="641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4130675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92675" y="1295400"/>
            <a:ext cx="4130675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771900"/>
            <a:ext cx="4130675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2675" y="3771900"/>
            <a:ext cx="4130675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11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0" y="2971800"/>
            <a:ext cx="8534400" cy="6413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Thank you for your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857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5257800"/>
          </a:xfrm>
        </p:spPr>
        <p:txBody>
          <a:bodyPr/>
          <a:lstStyle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52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-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8545672" cy="1200329"/>
          </a:xfrm>
        </p:spPr>
        <p:txBody>
          <a:bodyPr anchor="t"/>
          <a:lstStyle>
            <a:lvl1pPr>
              <a:defRPr baseline="0"/>
            </a:lvl1pPr>
          </a:lstStyle>
          <a:p>
            <a:r>
              <a:rPr lang="en-US" dirty="0" smtClean="0"/>
              <a:t>Click to edit the title - this is a 2-line heading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534400" cy="4724400"/>
          </a:xfrm>
        </p:spPr>
        <p:txBody>
          <a:bodyPr/>
          <a:lstStyle>
            <a:lvl4pPr>
              <a:defRPr sz="2400" baseline="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12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 smtClean="0"/>
              <a:t>Click to edit the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37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and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8545672" cy="1200329"/>
          </a:xfrm>
        </p:spPr>
        <p:txBody>
          <a:bodyPr anchor="t"/>
          <a:lstStyle>
            <a:lvl1pPr>
              <a:defRPr baseline="0"/>
            </a:lvl1pPr>
          </a:lstStyle>
          <a:p>
            <a:r>
              <a:rPr lang="en-US" dirty="0" smtClean="0"/>
              <a:t>Click to edit the title - this is a 2-line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58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2-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8545672" cy="646331"/>
          </a:xfrm>
        </p:spPr>
        <p:txBody>
          <a:bodyPr anchor="t"/>
          <a:lstStyle>
            <a:lvl1pPr algn="ctr">
              <a:defRPr baseline="0"/>
            </a:lvl1pPr>
          </a:lstStyle>
          <a:p>
            <a:r>
              <a:rPr lang="en-US" dirty="0" smtClean="0"/>
              <a:t>Click to edit the title (centered)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00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532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30675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295400"/>
            <a:ext cx="4130675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 2-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8545672" cy="1200329"/>
          </a:xfrm>
        </p:spPr>
        <p:txBody>
          <a:bodyPr anchor="t"/>
          <a:lstStyle>
            <a:lvl1pPr>
              <a:defRPr baseline="0"/>
            </a:lvl1pPr>
          </a:lstStyle>
          <a:p>
            <a:r>
              <a:rPr lang="en-US" dirty="0" smtClean="0"/>
              <a:t>Click to edit the title - this is a 2-line heading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30675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828800"/>
            <a:ext cx="4130675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57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534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Level 1</a:t>
            </a:r>
            <a:endParaRPr lang="en-US" dirty="0"/>
          </a:p>
          <a:p>
            <a:pPr lvl="1"/>
            <a:r>
              <a:rPr lang="de-DE" dirty="0"/>
              <a:t>Level 2</a:t>
            </a:r>
            <a:endParaRPr lang="en-US" dirty="0"/>
          </a:p>
          <a:p>
            <a:pPr lvl="2"/>
            <a:r>
              <a:rPr lang="de-DE" dirty="0"/>
              <a:t>Level 3</a:t>
            </a:r>
            <a:endParaRPr lang="en-US" dirty="0"/>
          </a:p>
          <a:p>
            <a:pPr lvl="3"/>
            <a:r>
              <a:rPr lang="de-DE" dirty="0"/>
              <a:t>Level 4</a:t>
            </a:r>
            <a:endParaRPr lang="en-US" dirty="0"/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80" r:id="rId3"/>
    <p:sldLayoutId id="2147483684" r:id="rId4"/>
    <p:sldLayoutId id="2147483693" r:id="rId5"/>
    <p:sldLayoutId id="2147483695" r:id="rId6"/>
    <p:sldLayoutId id="2147483685" r:id="rId7"/>
    <p:sldLayoutId id="2147483682" r:id="rId8"/>
    <p:sldLayoutId id="2147483694" r:id="rId9"/>
    <p:sldLayoutId id="2147483690" r:id="rId10"/>
    <p:sldLayoutId id="2147483696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video" Target="../media/media1.asf"/><Relationship Id="rId1" Type="http://schemas.microsoft.com/office/2007/relationships/media" Target="../media/media1.asf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video" Target="../media/media2.asf"/><Relationship Id="rId1" Type="http://schemas.microsoft.com/office/2007/relationships/media" Target="../media/media2.asf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194138"/>
            <a:ext cx="8545672" cy="1661993"/>
          </a:xfrm>
        </p:spPr>
        <p:txBody>
          <a:bodyPr/>
          <a:lstStyle/>
          <a:p>
            <a:r>
              <a:rPr lang="en-US" sz="3400" dirty="0"/>
              <a:t>A Maximum Likelihood Approach to Extract Polylines</a:t>
            </a:r>
            <a:br>
              <a:rPr lang="en-US" sz="3400" dirty="0"/>
            </a:br>
            <a:r>
              <a:rPr lang="en-US" sz="3400" dirty="0"/>
              <a:t>from 2-D Laser Range Scans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Alexander </a:t>
            </a:r>
            <a:r>
              <a:rPr lang="de-DE" dirty="0" smtClean="0">
                <a:solidFill>
                  <a:schemeClr val="accent2"/>
                </a:solidFill>
              </a:rPr>
              <a:t>Schaefer</a:t>
            </a:r>
            <a:r>
              <a:rPr lang="de-DE" dirty="0">
                <a:solidFill>
                  <a:schemeClr val="accent2"/>
                </a:solidFill>
              </a:rPr>
              <a:t>, Daniel </a:t>
            </a:r>
            <a:r>
              <a:rPr lang="de-DE" dirty="0" smtClean="0">
                <a:solidFill>
                  <a:schemeClr val="accent2"/>
                </a:solidFill>
              </a:rPr>
              <a:t>Büscher</a:t>
            </a:r>
            <a:r>
              <a:rPr lang="de-DE" dirty="0">
                <a:solidFill>
                  <a:schemeClr val="accent2"/>
                </a:solidFill>
              </a:rPr>
              <a:t>, Lukas Luft, Wolfram Burgard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0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uescher\Dropbox\line_extraction\img\examples\scan_47_3_cr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228726"/>
            <a:ext cx="3488232" cy="487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line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257800"/>
          </a:xfrm>
        </p:spPr>
        <p:txBody>
          <a:bodyPr/>
          <a:lstStyle/>
          <a:p>
            <a:r>
              <a:rPr lang="en-US" sz="2400" dirty="0"/>
              <a:t>Man-made </a:t>
            </a:r>
            <a:r>
              <a:rPr lang="en-US" sz="2400" dirty="0" smtClean="0"/>
              <a:t>environments often consist </a:t>
            </a:r>
            <a:r>
              <a:rPr lang="en-US" sz="2400" dirty="0"/>
              <a:t>of linear </a:t>
            </a:r>
            <a:r>
              <a:rPr lang="en-US" sz="2400" dirty="0" smtClean="0"/>
              <a:t>structures</a:t>
            </a:r>
            <a:endParaRPr lang="en-US" sz="2400" dirty="0"/>
          </a:p>
          <a:p>
            <a:r>
              <a:rPr lang="en-US" sz="2400" dirty="0" smtClean="0"/>
              <a:t>We </a:t>
            </a:r>
            <a:r>
              <a:rPr lang="en-US" sz="2400" dirty="0"/>
              <a:t>propose a </a:t>
            </a:r>
            <a:r>
              <a:rPr lang="en-US" sz="2400" dirty="0" smtClean="0"/>
              <a:t>probabilistic method </a:t>
            </a:r>
            <a:r>
              <a:rPr lang="en-US" sz="2400" dirty="0"/>
              <a:t>to extract polylines from </a:t>
            </a:r>
            <a:r>
              <a:rPr lang="en-US" sz="2400" dirty="0" smtClean="0"/>
              <a:t>2-D laser range scans</a:t>
            </a:r>
          </a:p>
          <a:p>
            <a:r>
              <a:rPr lang="en-US" sz="2400" dirty="0" smtClean="0"/>
              <a:t>Key idea: maximize </a:t>
            </a:r>
            <a:r>
              <a:rPr lang="en-US" sz="2400" dirty="0"/>
              <a:t>the </a:t>
            </a:r>
            <a:r>
              <a:rPr lang="en-US" sz="2400" dirty="0" smtClean="0"/>
              <a:t>meas. likelihood </a:t>
            </a:r>
            <a:r>
              <a:rPr lang="en-US" sz="2400" dirty="0"/>
              <a:t>of a given </a:t>
            </a:r>
            <a:r>
              <a:rPr lang="en-US" sz="2400" dirty="0" smtClean="0"/>
              <a:t>scan with as few lines as possible</a:t>
            </a:r>
          </a:p>
          <a:p>
            <a:pPr marL="342900" lvl="1" indent="-342900"/>
            <a:r>
              <a:rPr lang="en-US" sz="2400" dirty="0" smtClean="0"/>
              <a:t>Two-step Probabilistic Line Extraction (PLE) </a:t>
            </a:r>
            <a:r>
              <a:rPr lang="en-US" sz="2400" dirty="0" smtClean="0"/>
              <a:t>algorithm:</a:t>
            </a:r>
          </a:p>
          <a:p>
            <a:pPr marL="857250" lvl="2" indent="-457200">
              <a:buFont typeface="+mj-lt"/>
              <a:buAutoNum type="arabicPeriod"/>
            </a:pPr>
            <a:r>
              <a:rPr lang="en-US" sz="2000" dirty="0" smtClean="0"/>
              <a:t>Polyline Extraction</a:t>
            </a:r>
          </a:p>
          <a:p>
            <a:pPr marL="857250" lvl="2" indent="-457200">
              <a:buFont typeface="+mj-lt"/>
              <a:buAutoNum type="arabicPeriod"/>
            </a:pPr>
            <a:r>
              <a:rPr lang="en-US" sz="2000" dirty="0" smtClean="0"/>
              <a:t>Polyline </a:t>
            </a:r>
            <a:r>
              <a:rPr lang="en-US" sz="2000" dirty="0" smtClean="0"/>
              <a:t>Optimization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638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219200"/>
            <a:ext cx="5257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kern="0" dirty="0" smtClean="0"/>
              <a:t>Start </a:t>
            </a:r>
            <a:r>
              <a:rPr lang="en-US" sz="2400" kern="0" dirty="0"/>
              <a:t>by connecting all neighboring scan endpoints</a:t>
            </a:r>
          </a:p>
          <a:p>
            <a:r>
              <a:rPr lang="en-US" sz="2400" kern="0" dirty="0"/>
              <a:t>Very distant endpoints are not connected </a:t>
            </a:r>
            <a:r>
              <a:rPr lang="en-US" sz="2400" kern="0" dirty="0" smtClean="0"/>
              <a:t>(</a:t>
            </a:r>
            <a:r>
              <a:rPr lang="en-US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kern="0" dirty="0" smtClean="0"/>
              <a:t>parameter</a:t>
            </a:r>
            <a:r>
              <a:rPr lang="en-US" sz="2400" kern="0" dirty="0"/>
              <a:t>)</a:t>
            </a:r>
          </a:p>
          <a:p>
            <a:r>
              <a:rPr lang="en-US" sz="2400" kern="0" dirty="0"/>
              <a:t>Iteratively remove vertex </a:t>
            </a:r>
            <a:r>
              <a:rPr lang="en-US" sz="24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j*</a:t>
            </a:r>
            <a:r>
              <a:rPr lang="en-US" sz="2400" kern="0" dirty="0" smtClean="0"/>
              <a:t> such that the </a:t>
            </a:r>
            <a:r>
              <a:rPr lang="en-US" sz="2400" kern="0" dirty="0"/>
              <a:t>least error in </a:t>
            </a:r>
            <a:r>
              <a:rPr lang="en-US" sz="2400" kern="0" dirty="0" smtClean="0"/>
              <a:t>meas. probability is induced</a:t>
            </a:r>
            <a:endParaRPr lang="en-US" sz="2400" kern="0" dirty="0"/>
          </a:p>
          <a:p>
            <a:endParaRPr lang="en-US" sz="2400" kern="0" dirty="0"/>
          </a:p>
          <a:p>
            <a:endParaRPr lang="en-US" sz="2400" kern="0" dirty="0"/>
          </a:p>
          <a:p>
            <a:r>
              <a:rPr lang="en-US" sz="2400" kern="0" dirty="0"/>
              <a:t>Also remove lines with few endpoints </a:t>
            </a:r>
            <a:r>
              <a:rPr lang="en-US" sz="2400" kern="0" dirty="0" smtClean="0"/>
              <a:t>(</a:t>
            </a:r>
            <a:r>
              <a:rPr lang="en-US" sz="2400" kern="0" dirty="0" smtClean="0"/>
              <a:t>set            )</a:t>
            </a:r>
          </a:p>
          <a:p>
            <a:r>
              <a:rPr lang="en-US" sz="2400" kern="0" dirty="0" smtClean="0"/>
              <a:t>Stopping criteria: number of lines, error (increment), …</a:t>
            </a:r>
            <a:endParaRPr lang="en-US" sz="2400" kern="0" dirty="0"/>
          </a:p>
          <a:p>
            <a:endParaRPr lang="en-US" sz="2400" kern="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Polyline </a:t>
            </a:r>
            <a:r>
              <a:rPr lang="en-US" dirty="0"/>
              <a:t>extraction</a:t>
            </a:r>
          </a:p>
        </p:txBody>
      </p:sp>
      <p:pic>
        <p:nvPicPr>
          <p:cNvPr id="4" name="lines.as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t="27949"/>
          <a:stretch/>
        </p:blipFill>
        <p:spPr bwMode="auto">
          <a:xfrm>
            <a:off x="6171193" y="3124200"/>
            <a:ext cx="276802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pic>
        <p:nvPicPr>
          <p:cNvPr id="5" name="Picture 2" descr="C:\Users\buescher\Dropbox\line_extraction\img\vertex_erro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33400"/>
            <a:ext cx="2957512" cy="22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buescher\Dropbox\line_extraction\img\lma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38400"/>
            <a:ext cx="661737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Triangle 12"/>
          <p:cNvSpPr/>
          <p:nvPr/>
        </p:nvSpPr>
        <p:spPr bwMode="auto">
          <a:xfrm flipV="1">
            <a:off x="6076950" y="2909737"/>
            <a:ext cx="1098550" cy="725638"/>
          </a:xfrm>
          <a:custGeom>
            <a:avLst/>
            <a:gdLst>
              <a:gd name="connsiteX0" fmla="*/ 0 w 990600"/>
              <a:gd name="connsiteY0" fmla="*/ 1271738 h 1271738"/>
              <a:gd name="connsiteX1" fmla="*/ 0 w 990600"/>
              <a:gd name="connsiteY1" fmla="*/ 0 h 1271738"/>
              <a:gd name="connsiteX2" fmla="*/ 990600 w 990600"/>
              <a:gd name="connsiteY2" fmla="*/ 1271738 h 1271738"/>
              <a:gd name="connsiteX3" fmla="*/ 0 w 990600"/>
              <a:gd name="connsiteY3" fmla="*/ 1271738 h 1271738"/>
              <a:gd name="connsiteX0" fmla="*/ 0 w 990600"/>
              <a:gd name="connsiteY0" fmla="*/ 992338 h 992338"/>
              <a:gd name="connsiteX1" fmla="*/ 25400 w 990600"/>
              <a:gd name="connsiteY1" fmla="*/ 0 h 992338"/>
              <a:gd name="connsiteX2" fmla="*/ 990600 w 990600"/>
              <a:gd name="connsiteY2" fmla="*/ 992338 h 992338"/>
              <a:gd name="connsiteX3" fmla="*/ 0 w 990600"/>
              <a:gd name="connsiteY3" fmla="*/ 992338 h 992338"/>
              <a:gd name="connsiteX0" fmla="*/ 19050 w 1009650"/>
              <a:gd name="connsiteY0" fmla="*/ 725638 h 725638"/>
              <a:gd name="connsiteX1" fmla="*/ 0 w 1009650"/>
              <a:gd name="connsiteY1" fmla="*/ 0 h 725638"/>
              <a:gd name="connsiteX2" fmla="*/ 1009650 w 1009650"/>
              <a:gd name="connsiteY2" fmla="*/ 725638 h 725638"/>
              <a:gd name="connsiteX3" fmla="*/ 19050 w 1009650"/>
              <a:gd name="connsiteY3" fmla="*/ 725638 h 725638"/>
              <a:gd name="connsiteX0" fmla="*/ 19050 w 1098550"/>
              <a:gd name="connsiteY0" fmla="*/ 725638 h 725638"/>
              <a:gd name="connsiteX1" fmla="*/ 0 w 1098550"/>
              <a:gd name="connsiteY1" fmla="*/ 0 h 725638"/>
              <a:gd name="connsiteX2" fmla="*/ 1098550 w 1098550"/>
              <a:gd name="connsiteY2" fmla="*/ 700238 h 725638"/>
              <a:gd name="connsiteX3" fmla="*/ 19050 w 1098550"/>
              <a:gd name="connsiteY3" fmla="*/ 725638 h 72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8550" h="725638">
                <a:moveTo>
                  <a:pt x="19050" y="725638"/>
                </a:moveTo>
                <a:lnTo>
                  <a:pt x="0" y="0"/>
                </a:lnTo>
                <a:lnTo>
                  <a:pt x="1098550" y="700238"/>
                </a:lnTo>
                <a:lnTo>
                  <a:pt x="19050" y="725638"/>
                </a:lnTo>
                <a:close/>
              </a:path>
            </a:pathLst>
          </a:custGeom>
          <a:solidFill>
            <a:schemeClr val="bg1"/>
          </a:solidFill>
          <a:ln w="25400">
            <a:noFill/>
            <a:round/>
            <a:headEnd/>
            <a:tailEnd/>
          </a:ln>
          <a:effectLst/>
          <a:extLst/>
        </p:spPr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C:\Users\buescher\Dropbox\line_extraction\img\drm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303520"/>
            <a:ext cx="1176421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uescher\Dropbox\line_extraction\img\jstar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952481"/>
            <a:ext cx="3790917" cy="9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27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fit.asf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t="12500"/>
          <a:stretch/>
        </p:blipFill>
        <p:spPr>
          <a:xfrm>
            <a:off x="6019800" y="2986132"/>
            <a:ext cx="3306003" cy="3600450"/>
          </a:xfrm>
        </p:spPr>
      </p:pic>
      <p:sp>
        <p:nvSpPr>
          <p:cNvPr id="11" name="Right Triangle 10"/>
          <p:cNvSpPr/>
          <p:nvPr/>
        </p:nvSpPr>
        <p:spPr bwMode="auto">
          <a:xfrm flipH="1" flipV="1">
            <a:off x="7010400" y="2773318"/>
            <a:ext cx="2352676" cy="3730714"/>
          </a:xfrm>
          <a:prstGeom prst="rtTriangle">
            <a:avLst/>
          </a:prstGeom>
          <a:solidFill>
            <a:schemeClr val="bg1"/>
          </a:solidFill>
          <a:ln w="25400">
            <a:noFill/>
            <a:round/>
            <a:headEnd/>
            <a:tailEnd/>
          </a:ln>
          <a:effectLst/>
          <a:extLst/>
        </p:spPr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545672" cy="646331"/>
          </a:xfrm>
        </p:spPr>
        <p:txBody>
          <a:bodyPr/>
          <a:lstStyle/>
          <a:p>
            <a:r>
              <a:rPr lang="en-US" dirty="0" smtClean="0"/>
              <a:t>2. Polyline </a:t>
            </a:r>
            <a:r>
              <a:rPr lang="en-US" dirty="0" smtClean="0"/>
              <a:t>Optimization</a:t>
            </a:r>
            <a:endParaRPr lang="en-US" dirty="0"/>
          </a:p>
        </p:txBody>
      </p:sp>
      <p:pic>
        <p:nvPicPr>
          <p:cNvPr id="4" name="Picture 2" descr="C:\Users\buescher\Dropbox\line_extraction\img\vertex_erro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33400"/>
            <a:ext cx="2957512" cy="22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06400" y="1219200"/>
            <a:ext cx="5257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kern="0" dirty="0" smtClean="0"/>
              <a:t>Second step: optimize polyline vertex positions</a:t>
            </a:r>
          </a:p>
          <a:p>
            <a:r>
              <a:rPr lang="en-US" sz="2400" kern="0" dirty="0" smtClean="0"/>
              <a:t>Up </a:t>
            </a:r>
            <a:r>
              <a:rPr lang="en-US" sz="2400" kern="0" dirty="0" smtClean="0"/>
              <a:t>to now, vertices positioned on ray endpoints (suboptimal</a:t>
            </a:r>
            <a:r>
              <a:rPr lang="en-US" sz="2400" kern="0" dirty="0" smtClean="0"/>
              <a:t>)</a:t>
            </a:r>
          </a:p>
          <a:p>
            <a:r>
              <a:rPr lang="en-US" sz="2400" kern="0" dirty="0" smtClean="0"/>
              <a:t>Apply </a:t>
            </a:r>
            <a:r>
              <a:rPr lang="en-US" sz="2400" kern="0" dirty="0" smtClean="0"/>
              <a:t>numerical optimization to further reduce meas. error</a:t>
            </a:r>
          </a:p>
          <a:p>
            <a:endParaRPr lang="en-US" sz="2400" kern="0" dirty="0"/>
          </a:p>
          <a:p>
            <a:endParaRPr lang="en-US" sz="2400" kern="0" dirty="0" smtClean="0"/>
          </a:p>
          <a:p>
            <a:r>
              <a:rPr lang="en-US" sz="2400" kern="0" dirty="0" smtClean="0"/>
              <a:t>Endpoints of polylines allowed to move on the ray</a:t>
            </a:r>
          </a:p>
          <a:p>
            <a:r>
              <a:rPr lang="en-US" sz="2400" kern="0" dirty="0" smtClean="0"/>
              <a:t>Intermediate points move freely</a:t>
            </a:r>
          </a:p>
        </p:txBody>
      </p:sp>
      <p:pic>
        <p:nvPicPr>
          <p:cNvPr id="2050" name="Picture 2" descr="C:\Users\buescher\Dropbox\line_extraction\img\lstar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96640"/>
            <a:ext cx="3429000" cy="92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82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buescher\Dropbox\line_extraction\img\results\f_re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3347974"/>
            <a:ext cx="2514599" cy="34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buescher\Dropbox\line_extraction\img\results\rmse_re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347974"/>
            <a:ext cx="2514600" cy="3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545672" cy="646331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5867400" cy="5257800"/>
          </a:xfrm>
        </p:spPr>
        <p:txBody>
          <a:bodyPr/>
          <a:lstStyle/>
          <a:p>
            <a:r>
              <a:rPr lang="en-US" sz="2400" dirty="0" smtClean="0"/>
              <a:t>Our PLE significantly outperforms other common algorithms</a:t>
            </a:r>
          </a:p>
          <a:p>
            <a:r>
              <a:rPr lang="en-US" sz="2400" dirty="0" smtClean="0"/>
              <a:t>Evaluated on real and sim. data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(RMSE, fraction reflected rays, …)</a:t>
            </a:r>
          </a:p>
          <a:p>
            <a:r>
              <a:rPr lang="en-US" sz="2400" dirty="0" smtClean="0"/>
              <a:t>More details at the poster</a:t>
            </a:r>
          </a:p>
        </p:txBody>
      </p:sp>
      <p:pic>
        <p:nvPicPr>
          <p:cNvPr id="2050" name="Picture 2" descr="C:\Users\buescher\Dropbox\line_extraction\img\examples\scan_118_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429000"/>
            <a:ext cx="2700968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uescher\Dropbox\line_extraction\img\examples\scan_118_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2" y="0"/>
            <a:ext cx="2700966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39567" y="3581400"/>
            <a:ext cx="2047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Split-and-Merge</a:t>
            </a:r>
          </a:p>
          <a:p>
            <a:r>
              <a:rPr lang="en-US" sz="1800" dirty="0" smtClean="0"/>
              <a:t>(SAM)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6975243" y="3048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2151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AMBLE" val="\documentclass{article}&#10;\pagestyle{empty}&#10;\usepackage{xspace,amssymb,amsfonts,amsmath}&#10;\usepackage{color}&#10;\usepackage{TeX4PPT}&#10;\usepackage{latexsym} &#10;\usepackage{amsfonts,amsmath}&#10;\usepackage{bm}&#10;%\usepackage{subfig}&#10;%\usepackage{color}&#10;&#10;\def\argmax{\mathop{\rm argmax}}&#10;\def\argmin{\mathop{\rm argmin}}&#10;\def\var{\mathop{\mathbb V}}&#10;\def\expectation{\mathop{\mathbb E}}&#10;\def\expectationNoOp{\mathbb E}&#10;\def\Real{\mathbb R}&#10;&#10;\newcommand{\bp}{\mathbf{p}}&#10;\newcommand{\br}{\mathbf{r}}&#10;\newcommand{\bx}{\mathbf{x}}&#10;\newcommand{\bJ}{\mathbf{J}}&#10;\newcommand{\bZero}{\mathbf{0}}&#10;\newcommand{\bk}{\mathbf{k}}&#10;\newcommand{\by}{\mathbf{y}}&#10;\newcommand{\diff}{\partial}&#10;\newcommand{\obs}{z}&#10;\newcommand{\model}{\mathcal{M}}"/>
  <p:tag name="MAGPC" val="300"/>
  <p:tag name="FONTSIZE" val="20"/>
  <p:tag name="DEFAULTFONTSIZE" val="10"/>
  <p:tag name="DEFAULTWIDTH" val="640"/>
  <p:tag name="DEFAULTHEIGHT" val="456"/>
</p:tagLst>
</file>

<file path=ppt/theme/theme1.xml><?xml version="1.0" encoding="utf-8"?>
<a:theme xmlns:a="http://schemas.openxmlformats.org/drawingml/2006/main" name="Kopie von ProbRobotics">
  <a:themeElements>
    <a:clrScheme name="AIS">
      <a:dk1>
        <a:srgbClr val="000000"/>
      </a:dk1>
      <a:lt1>
        <a:srgbClr val="FFFFFF"/>
      </a:lt1>
      <a:dk2>
        <a:srgbClr val="336699"/>
      </a:dk2>
      <a:lt2>
        <a:srgbClr val="FFFFFF"/>
      </a:lt2>
      <a:accent1>
        <a:srgbClr val="336699"/>
      </a:accent1>
      <a:accent2>
        <a:srgbClr val="9A0000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Kopie von ProbRobotics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tx1"/>
          </a:solidFill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folHlink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anchor="ctr">
        <a:spAutoFit/>
      </a:bodyPr>
      <a:lstStyle>
        <a:defPPr>
          <a:defRPr/>
        </a:defPPr>
      </a:lstStyle>
    </a:spDef>
    <a:lnDef>
      <a:spPr bwMode="auto">
        <a:noFill/>
        <a:ln w="50800" cap="flat" cmpd="sng" algn="ctr">
          <a:solidFill>
            <a:srgbClr val="800000"/>
          </a:solidFill>
          <a:prstDash val="solid"/>
          <a:miter lim="800000"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Kopie von ProbRobotic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pie von ProbRobotic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pie von ProbRobotic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pie von ProbRobotic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E:\doc\C\Dokumente und Einstellungen\Wolfram Burgard\Eigene Dateien\talks\ProbRobotics\Kopie von ProbRobotics.ppt</Template>
  <TotalTime>412</TotalTime>
  <Words>205</Words>
  <Application>Microsoft Office PowerPoint</Application>
  <PresentationFormat>On-screen Show (4:3)</PresentationFormat>
  <Paragraphs>35</Paragraphs>
  <Slides>5</Slides>
  <Notes>2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Kopie von ProbRobotics</vt:lpstr>
      <vt:lpstr>A Maximum Likelihood Approach to Extract Polylines from 2-D Laser Range Scans</vt:lpstr>
      <vt:lpstr>Motivation for line extraction</vt:lpstr>
      <vt:lpstr>1. Polyline extraction</vt:lpstr>
      <vt:lpstr>2. Polyline Optimization</vt:lpstr>
      <vt:lpstr>Results</vt:lpstr>
    </vt:vector>
  </TitlesOfParts>
  <Company>Universität Freiburg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Freiburg </dc:title>
  <dc:creator>Cyrill Stachniss</dc:creator>
  <cp:lastModifiedBy>Daniel Buescher</cp:lastModifiedBy>
  <cp:revision>1021</cp:revision>
  <dcterms:created xsi:type="dcterms:W3CDTF">2000-01-11T13:56:29Z</dcterms:created>
  <dcterms:modified xsi:type="dcterms:W3CDTF">2018-09-26T10:58:05Z</dcterms:modified>
</cp:coreProperties>
</file>