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900" r:id="rId2"/>
  </p:sldMasterIdLst>
  <p:notesMasterIdLst>
    <p:notesMasterId r:id="rId18"/>
  </p:notesMasterIdLst>
  <p:sldIdLst>
    <p:sldId id="256" r:id="rId3"/>
    <p:sldId id="262" r:id="rId4"/>
    <p:sldId id="264" r:id="rId5"/>
    <p:sldId id="265" r:id="rId6"/>
    <p:sldId id="267" r:id="rId7"/>
    <p:sldId id="266" r:id="rId8"/>
    <p:sldId id="268" r:id="rId9"/>
    <p:sldId id="269" r:id="rId10"/>
    <p:sldId id="271" r:id="rId11"/>
    <p:sldId id="270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89" autoAdjust="0"/>
  </p:normalViewPr>
  <p:slideViewPr>
    <p:cSldViewPr snapToGrid="0">
      <p:cViewPr>
        <p:scale>
          <a:sx n="50" d="100"/>
          <a:sy n="50" d="100"/>
        </p:scale>
        <p:origin x="1186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通话类型统计数均值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5D-46DC-90EA-BF11D3461C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本地</c:v>
                </c:pt>
                <c:pt idx="1">
                  <c:v>省内长途</c:v>
                </c:pt>
                <c:pt idx="2">
                  <c:v>省际长途</c:v>
                </c:pt>
                <c:pt idx="3">
                  <c:v>其他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203</c:v>
                </c:pt>
                <c:pt idx="1">
                  <c:v>11.5</c:v>
                </c:pt>
                <c:pt idx="2">
                  <c:v>15.66</c:v>
                </c:pt>
                <c:pt idx="3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5D-46DC-90EA-BF11D3461C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通话出入度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voice_in_out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112.12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D4-4419-8E3C-AE86BF63E1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voice_in_out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118.07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D4-4419-8E3C-AE86BF63E1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3562703"/>
        <c:axId val="1373561039"/>
      </c:barChart>
      <c:catAx>
        <c:axId val="1373562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3561039"/>
        <c:crosses val="autoZero"/>
        <c:auto val="1"/>
        <c:lblAlgn val="ctr"/>
        <c:lblOffset val="100"/>
        <c:noMultiLvlLbl val="0"/>
      </c:catAx>
      <c:valAx>
        <c:axId val="1373561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3562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短信接收出入</a:t>
            </a:r>
            <a:r>
              <a:rPr lang="zh-CN" altLang="en-US" dirty="0" smtClean="0"/>
              <a:t>度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sms_in_out</c:v>
                </c:pt>
                <c:pt idx="1">
                  <c:v>sms_in_out_unique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32.409999999999997</c:v>
                </c:pt>
                <c:pt idx="1">
                  <c:v>4.34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20-4238-8843-8010B6460B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sms_in_out</c:v>
                </c:pt>
                <c:pt idx="1">
                  <c:v>sms_in_out_unique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15.15</c:v>
                </c:pt>
                <c:pt idx="1">
                  <c:v>1.81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20-4238-8843-8010B6460B0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373562703"/>
        <c:axId val="1373561039"/>
      </c:barChart>
      <c:catAx>
        <c:axId val="1373562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3561039"/>
        <c:crosses val="autoZero"/>
        <c:auto val="1"/>
        <c:lblAlgn val="ctr"/>
        <c:lblOffset val="100"/>
        <c:noMultiLvlLbl val="0"/>
      </c:catAx>
      <c:valAx>
        <c:axId val="1373561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3562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日期分组的短信变化均值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opp num count mean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Sheet1!$A$2:$A$10</c:f>
              <c:strCache>
                <c:ptCount val="9"/>
                <c:pt idx="0">
                  <c:v>date0</c:v>
                </c:pt>
                <c:pt idx="1">
                  <c:v>date1</c:v>
                </c:pt>
                <c:pt idx="2">
                  <c:v>date2</c:v>
                </c:pt>
                <c:pt idx="3">
                  <c:v>date3</c:v>
                </c:pt>
                <c:pt idx="4">
                  <c:v>date4</c:v>
                </c:pt>
                <c:pt idx="5">
                  <c:v>date5</c:v>
                </c:pt>
                <c:pt idx="6">
                  <c:v>date6</c:v>
                </c:pt>
                <c:pt idx="7">
                  <c:v>date7</c:v>
                </c:pt>
                <c:pt idx="8">
                  <c:v>date8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3.3980000000000001</c:v>
                </c:pt>
                <c:pt idx="1">
                  <c:v>3.7749999999999999</c:v>
                </c:pt>
                <c:pt idx="2">
                  <c:v>3.2469999999999999</c:v>
                </c:pt>
                <c:pt idx="3">
                  <c:v>3.52</c:v>
                </c:pt>
                <c:pt idx="4">
                  <c:v>3.63</c:v>
                </c:pt>
                <c:pt idx="5">
                  <c:v>3.79</c:v>
                </c:pt>
                <c:pt idx="6">
                  <c:v>3.39</c:v>
                </c:pt>
                <c:pt idx="7">
                  <c:v>4.01</c:v>
                </c:pt>
                <c:pt idx="8">
                  <c:v>4.1280000000000001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A1-4253-AAC0-B19145469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150799583"/>
        <c:axId val="1150797919"/>
      </c:lineChart>
      <c:catAx>
        <c:axId val="1150799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50797919"/>
        <c:crosses val="autoZero"/>
        <c:auto val="1"/>
        <c:lblAlgn val="ctr"/>
        <c:lblOffset val="100"/>
        <c:noMultiLvlLbl val="0"/>
      </c:catAx>
      <c:valAx>
        <c:axId val="115079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5079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App/</a:t>
            </a:r>
            <a:r>
              <a:rPr lang="zh-CN" altLang="en-US" dirty="0" smtClean="0"/>
              <a:t>网站访问数量均值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count</c:v>
                </c:pt>
                <c:pt idx="1">
                  <c:v>unique count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170</c:v>
                </c:pt>
                <c:pt idx="1">
                  <c:v>27.56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81-4037-861C-08EA9BB4B8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网站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count</c:v>
                </c:pt>
                <c:pt idx="1">
                  <c:v>unique count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791</c:v>
                </c:pt>
                <c:pt idx="1">
                  <c:v>137.5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81-4037-861C-08EA9BB4B8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73585583"/>
        <c:axId val="1373566447"/>
      </c:barChart>
      <c:catAx>
        <c:axId val="1373585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3566447"/>
        <c:crosses val="autoZero"/>
        <c:auto val="1"/>
        <c:lblAlgn val="ctr"/>
        <c:lblOffset val="100"/>
        <c:noMultiLvlLbl val="0"/>
      </c:catAx>
      <c:valAx>
        <c:axId val="1373566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3585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B2FD1-DA4A-4AAA-BEBC-6DC6B81F4C23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40BBA-C52F-451F-BA54-FC14724D8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2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第一次参加这种比赛，发现自己经验明显不足。初赛</a:t>
            </a:r>
            <a:r>
              <a:rPr lang="en-US" altLang="zh-CN" dirty="0" smtClean="0"/>
              <a:t>0.787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52/624</a:t>
            </a:r>
            <a:r>
              <a:rPr lang="zh-CN" altLang="en-US" dirty="0" smtClean="0"/>
              <a:t>），复赛</a:t>
            </a:r>
            <a:r>
              <a:rPr lang="en-US" altLang="zh-CN" dirty="0" smtClean="0"/>
              <a:t>0.784</a:t>
            </a:r>
            <a:r>
              <a:rPr lang="zh-CN" altLang="en-US" dirty="0" smtClean="0"/>
              <a:t>（</a:t>
            </a:r>
            <a:r>
              <a:rPr lang="en-US" altLang="zh-CN" dirty="0" smtClean="0"/>
              <a:t>71/624</a:t>
            </a:r>
            <a:r>
              <a:rPr lang="zh-CN" altLang="en-US" dirty="0" smtClean="0"/>
              <a:t>），虽然成绩很差，但是感觉对新手来说是一次很好的锻炼机会。简单的介绍一下自己的一些思路。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0BBA-C52F-451F-BA54-FC14724D81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251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0BBA-C52F-451F-BA54-FC14724D816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831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对用户网站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/App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访问记录数据主要是考虑访问的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app/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网站的不同的数量，以及访问时间的特征，上传流量等。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0BBA-C52F-451F-BA54-FC14724D81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414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0BBA-C52F-451F-BA54-FC14724D816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01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最后根据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feature_importance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来选择一些特征进行做多项式组合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将访问类型为网站的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unique_count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opp_head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的做二次多项式组合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将访问类型为网站的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up_flow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unique_count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做二次多项式组合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将访问类型为网站的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unique_count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unique_count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voice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unique_count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做二次多项式组合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0BBA-C52F-451F-BA54-FC14724D816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059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0BBA-C52F-451F-BA54-FC14724D816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619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0BBA-C52F-451F-BA54-FC14724D816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06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联通大数据有限公司是中国联通的全资子公司，是中国联通大数据业务商业应用的集中运营主体、统一出口和产业拓展的合资合作平台。 公司建成了国内领先的云架构大数据平台：存储容量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85PB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集群的计算能力已近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个节点，平台上集中了全国的业务海量数据，建立了涵盖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大类，共计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3800+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个用户标签体系；可识别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万个互联网产品，约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4200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个手机品牌、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万个终端型号；上网数据日处理能力 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亿条；信令数据日处理能力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770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亿条，话单数据日处理能力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0BBA-C52F-451F-BA54-FC14724D81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620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u0001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u9999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编号。其中：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u0001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u4999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用户作为训练集，对每个用户给出是否为风险用户的标签（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非风险用户，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风险用户），在赛事启动时下发；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u5000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u6999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用户作为初赛阶段测试集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，不带用户风险标签，在初赛阶段下发；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u7000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u9999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用户作为复赛阶段测试集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，不带用户风险标签，在复赛阶段下发。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数据表中部分列存在空值或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，少量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可能在部分记录表中未出现（代表该用户在此期间没有相应的通话、短信或上网行为），均属正常情况，请参赛者自行处理。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0BBA-C52F-451F-BA54-FC14724D81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581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start_time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的时变量做除以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变换，对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opp_len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进行分组，避免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one-hot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变换后分布太稀疏（对线性模型有影响），同理对天变量除以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（或者对用户的生活作息时间进行分组）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0BBA-C52F-451F-BA54-FC14724D81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42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Voice</a:t>
            </a:r>
            <a:r>
              <a:rPr lang="zh-CN" altLang="en-US" dirty="0" smtClean="0"/>
              <a:t>表没有很强的相关特征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0BBA-C52F-451F-BA54-FC14724D81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00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0BBA-C52F-451F-BA54-FC14724D81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64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个人觉得短信记录表比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voice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表重要一些，主要是被动接收的短信的特征，如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opp_head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opp_len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，接收的不同号码的数量，主要是一些统计特征，还有对可以分类的做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one-hot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变换。除此之外，找出它们之间的一些相关性特征进行组合。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0BBA-C52F-451F-BA54-FC14724D81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354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0BBA-C52F-451F-BA54-FC14724D81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239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0BBA-C52F-451F-BA54-FC14724D816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23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79A3-28CD-4092-9F18-4CD2F7EAC3C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CD47-1BDA-4F89-987E-A077D4491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67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79A3-28CD-4092-9F18-4CD2F7EAC3C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CD47-1BDA-4F89-987E-A077D4491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33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79A3-28CD-4092-9F18-4CD2F7EAC3C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CD47-1BDA-4F89-987E-A077D4491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579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79A3-28CD-4092-9F18-4CD2F7EAC3C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CD47-1BDA-4F89-987E-A077D4491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267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79A3-28CD-4092-9F18-4CD2F7EAC3C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CD47-1BDA-4F89-987E-A077D4491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274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79A3-28CD-4092-9F18-4CD2F7EAC3C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CD47-1BDA-4F89-987E-A077D4491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581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79A3-28CD-4092-9F18-4CD2F7EAC3C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CD47-1BDA-4F89-987E-A077D4491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787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79A3-28CD-4092-9F18-4CD2F7EAC3C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CD47-1BDA-4F89-987E-A077D4491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761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79A3-28CD-4092-9F18-4CD2F7EAC3C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CD47-1BDA-4F89-987E-A077D4491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99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79A3-28CD-4092-9F18-4CD2F7EAC3C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CD47-1BDA-4F89-987E-A077D4491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648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79A3-28CD-4092-9F18-4CD2F7EAC3C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CD47-1BDA-4F89-987E-A077D4491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39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79A3-28CD-4092-9F18-4CD2F7EAC3C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CD47-1BDA-4F89-987E-A077D4491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7593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79A3-28CD-4092-9F18-4CD2F7EAC3C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CD47-1BDA-4F89-987E-A077D4491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929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79A3-28CD-4092-9F18-4CD2F7EAC3C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CD47-1BDA-4F89-987E-A077D4491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357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79A3-28CD-4092-9F18-4CD2F7EAC3C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CD47-1BDA-4F89-987E-A077D4491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58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79A3-28CD-4092-9F18-4CD2F7EAC3C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CD47-1BDA-4F89-987E-A077D4491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2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79A3-28CD-4092-9F18-4CD2F7EAC3C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CD47-1BDA-4F89-987E-A077D4491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64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79A3-28CD-4092-9F18-4CD2F7EAC3C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CD47-1BDA-4F89-987E-A077D4491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42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79A3-28CD-4092-9F18-4CD2F7EAC3C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CD47-1BDA-4F89-987E-A077D4491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1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79A3-28CD-4092-9F18-4CD2F7EAC3C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CD47-1BDA-4F89-987E-A077D4491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00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79A3-28CD-4092-9F18-4CD2F7EAC3C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CD47-1BDA-4F89-987E-A077D4491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55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79A3-28CD-4092-9F18-4CD2F7EAC3C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CD47-1BDA-4F89-987E-A077D4491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8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79A3-28CD-4092-9F18-4CD2F7EAC3C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BCD47-1BDA-4F89-987E-A077D4491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13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79A3-28CD-4092-9F18-4CD2F7EAC3C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BCD47-1BDA-4F89-987E-A077D4491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29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data.jd.com/html/detail.html?id=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2614" y="2895600"/>
            <a:ext cx="9144000" cy="3044483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</a:pPr>
            <a:r>
              <a:rPr lang="zh-CN" altLang="en-US" sz="36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实训报告展示</a:t>
            </a:r>
            <a:r>
              <a:rPr lang="en-US" altLang="zh-CN" sz="36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36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sz="3600" b="1" dirty="0" smtClean="0">
                <a:latin typeface="Brush Script Std" panose="03060802040607070404" pitchFamily="66" charset="0"/>
              </a:rPr>
              <a:t/>
            </a:r>
            <a:br>
              <a:rPr lang="en-US" altLang="zh-CN" sz="3600" b="1" dirty="0" smtClean="0">
                <a:latin typeface="Brush Script Std" panose="03060802040607070404" pitchFamily="66" charset="0"/>
              </a:rPr>
            </a:b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基于移动网络</a:t>
            </a:r>
            <a:r>
              <a:rPr lang="zh-CN" altLang="en-US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通讯行为的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风险用户</a:t>
            </a:r>
            <a:r>
              <a:rPr lang="zh-CN" altLang="en-US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识别</a:t>
            </a:r>
            <a:r>
              <a:rPr lang="en-US" altLang="zh-CN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  <a:hlinkClick r:id="rId3"/>
              </a:rPr>
              <a:t/>
            </a:r>
            <a:b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  <a:hlinkClick r:id="rId3"/>
              </a:rPr>
            </a:br>
            <a:r>
              <a:rPr lang="zh-CN" altLang="en-US" sz="3600" dirty="0" smtClean="0">
                <a:latin typeface="Brush Script Std" panose="03060802040607070404" pitchFamily="66" charset="0"/>
              </a:rPr>
              <a:t/>
            </a:r>
            <a:br>
              <a:rPr lang="zh-CN" altLang="en-US" sz="3600" dirty="0" smtClean="0">
                <a:latin typeface="Brush Script Std" panose="03060802040607070404" pitchFamily="66" charset="0"/>
              </a:rPr>
            </a:br>
            <a:endParaRPr lang="zh-CN" altLang="en-US" sz="3600" b="1" dirty="0">
              <a:latin typeface="Brush Script Std" panose="03060802040607070404" pitchFamily="66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4495" y="4709160"/>
            <a:ext cx="9144000" cy="558017"/>
          </a:xfrm>
        </p:spPr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15331278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宋志强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75" y="0"/>
            <a:ext cx="6062839" cy="159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0"/>
            <a:ext cx="9144000" cy="1229185"/>
          </a:xfrm>
        </p:spPr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特征工程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395806"/>
            <a:ext cx="2533635" cy="48851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0" y="1905000"/>
            <a:ext cx="3642360" cy="56388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用户短信记录表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1960" y="2920380"/>
            <a:ext cx="1126236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/>
              <a:t>One-hot</a:t>
            </a:r>
            <a:r>
              <a:rPr lang="zh-CN" altLang="en-US" sz="2400" b="1" dirty="0"/>
              <a:t>统计特征</a:t>
            </a:r>
            <a:endParaRPr lang="en-US" altLang="zh-CN" sz="2400" b="1" dirty="0"/>
          </a:p>
          <a:p>
            <a:endParaRPr lang="en-US" altLang="zh-CN" b="1" dirty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dirty="0"/>
              <a:t>对</a:t>
            </a:r>
            <a:r>
              <a:rPr lang="en-US" altLang="zh-CN" sz="2000" dirty="0" err="1"/>
              <a:t>start_time</a:t>
            </a:r>
            <a:r>
              <a:rPr lang="zh-CN" altLang="zh-CN" sz="2000" dirty="0"/>
              <a:t>的天变量和时变量做</a:t>
            </a:r>
            <a:r>
              <a:rPr lang="en-US" altLang="zh-CN" sz="2000" dirty="0"/>
              <a:t>one-hot</a:t>
            </a:r>
            <a:r>
              <a:rPr lang="zh-CN" altLang="zh-CN" sz="2000" dirty="0"/>
              <a:t>，与</a:t>
            </a:r>
            <a:r>
              <a:rPr lang="en-US" altLang="zh-CN" sz="2000" dirty="0"/>
              <a:t>in</a:t>
            </a:r>
            <a:r>
              <a:rPr lang="zh-CN" altLang="zh-CN" sz="2000" dirty="0"/>
              <a:t>、</a:t>
            </a:r>
            <a:r>
              <a:rPr lang="en-US" altLang="zh-CN" sz="2000" dirty="0"/>
              <a:t>out</a:t>
            </a:r>
            <a:r>
              <a:rPr lang="zh-CN" altLang="zh-CN" sz="2000" dirty="0"/>
              <a:t>做交叉，分别求</a:t>
            </a:r>
            <a:r>
              <a:rPr lang="en-US" altLang="zh-CN" sz="2000" dirty="0"/>
              <a:t>count</a:t>
            </a:r>
            <a:r>
              <a:rPr lang="zh-CN" altLang="zh-CN" sz="2000" dirty="0"/>
              <a:t>和</a:t>
            </a:r>
            <a:r>
              <a:rPr lang="en-US" altLang="zh-CN" sz="2000" dirty="0" err="1"/>
              <a:t>unique_count</a:t>
            </a:r>
            <a:endParaRPr lang="zh-CN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对</a:t>
            </a:r>
            <a:r>
              <a:rPr lang="zh-CN" altLang="zh-CN" sz="2000" dirty="0"/>
              <a:t>天变量，统计</a:t>
            </a:r>
            <a:r>
              <a:rPr lang="zh-CN" altLang="en-US" sz="2000" dirty="0"/>
              <a:t>不同日期的通话数量的</a:t>
            </a:r>
            <a:r>
              <a:rPr lang="zh-CN" altLang="zh-CN" sz="2000" dirty="0"/>
              <a:t>相关统计量，如均值， 最大值，中位数，标准差，最小值等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8636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0"/>
            <a:ext cx="9144000" cy="1229185"/>
          </a:xfrm>
        </p:spPr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特征工程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395806"/>
            <a:ext cx="2533635" cy="48851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0" y="1905000"/>
            <a:ext cx="4404360" cy="56388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用户访问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app/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网站数据记录表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7640" y="2682240"/>
            <a:ext cx="1213104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统计特征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dirty="0">
                <a:latin typeface="+mn-ea"/>
              </a:rPr>
              <a:t>统计用户访问的</a:t>
            </a:r>
            <a:r>
              <a:rPr lang="en-US" altLang="zh-CN" sz="2000" dirty="0" err="1">
                <a:latin typeface="+mn-ea"/>
              </a:rPr>
              <a:t>wa_name</a:t>
            </a:r>
            <a:r>
              <a:rPr lang="zh-CN" altLang="zh-CN" sz="2000" dirty="0">
                <a:latin typeface="+mn-ea"/>
              </a:rPr>
              <a:t>所有与不同的名字的数量，与均值的差统计用户访问的名字的长度分组的数量。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dirty="0">
                <a:latin typeface="+mn-ea"/>
              </a:rPr>
              <a:t>统计用户访问的次数的相关统计量，如均值， 最大值，中位数，标准差，最小值等。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dirty="0">
                <a:latin typeface="+mn-ea"/>
              </a:rPr>
              <a:t>统计用户访问时长的相关统计量，如均值， 最大值，中位数，标准差，最小值等。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dirty="0">
                <a:latin typeface="+mn-ea"/>
              </a:rPr>
              <a:t>统计用户上传流量的相关统计量，如均值， 最大值，中位数，标准差，最小值等。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dirty="0">
                <a:latin typeface="+mn-ea"/>
              </a:rPr>
              <a:t>统计用户下载流量的相关统计量，如均值， 最大值，中位数，标准差，最小值等。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dirty="0">
                <a:latin typeface="+mn-ea"/>
              </a:rPr>
              <a:t>统计不同</a:t>
            </a:r>
            <a:r>
              <a:rPr lang="en-US" altLang="zh-CN" sz="2000" dirty="0" err="1">
                <a:latin typeface="+mn-ea"/>
              </a:rPr>
              <a:t>opp_head</a:t>
            </a:r>
            <a:r>
              <a:rPr lang="zh-CN" altLang="zh-CN" sz="2000" dirty="0">
                <a:latin typeface="+mn-ea"/>
              </a:rPr>
              <a:t>的数量</a:t>
            </a:r>
          </a:p>
        </p:txBody>
      </p:sp>
    </p:spTree>
    <p:extLst>
      <p:ext uri="{BB962C8B-B14F-4D97-AF65-F5344CB8AC3E}">
        <p14:creationId xmlns:p14="http://schemas.microsoft.com/office/powerpoint/2010/main" val="26249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0"/>
            <a:ext cx="9144000" cy="1229185"/>
          </a:xfrm>
        </p:spPr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特征工程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395806"/>
            <a:ext cx="2533635" cy="48851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0" y="1905000"/>
            <a:ext cx="4404360" cy="56388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用户访问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app/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网站数据记录表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406222877"/>
              </p:ext>
            </p:extLst>
          </p:nvPr>
        </p:nvGraphicFramePr>
        <p:xfrm>
          <a:off x="2174240" y="2003213"/>
          <a:ext cx="7081520" cy="4854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397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0"/>
            <a:ext cx="9144000" cy="1229185"/>
          </a:xfrm>
        </p:spPr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特征工程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395806"/>
            <a:ext cx="2533635" cy="48851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0" y="1905000"/>
            <a:ext cx="4404360" cy="56388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用户访问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app/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网站数据记录表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260" y="2731889"/>
            <a:ext cx="1141476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One-hot</a:t>
            </a:r>
            <a:r>
              <a:rPr lang="zh-CN" altLang="en-US" sz="2000" b="1" dirty="0"/>
              <a:t>统计特征</a:t>
            </a:r>
            <a:endParaRPr lang="en-US" altLang="zh-CN" sz="2000" b="1" dirty="0"/>
          </a:p>
          <a:p>
            <a:endParaRPr lang="en-US" altLang="zh-CN" b="1" dirty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dirty="0"/>
              <a:t>对访问的日期进行</a:t>
            </a:r>
            <a:r>
              <a:rPr lang="en-US" altLang="zh-CN" sz="2000" dirty="0"/>
              <a:t>one-hot</a:t>
            </a:r>
            <a:r>
              <a:rPr lang="zh-CN" altLang="zh-CN" sz="2000" dirty="0"/>
              <a:t>编码，与</a:t>
            </a:r>
            <a:r>
              <a:rPr lang="en-US" altLang="zh-CN" sz="2000" dirty="0" err="1"/>
              <a:t>up_flow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visit_cnt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down_flow</a:t>
            </a:r>
            <a:r>
              <a:rPr lang="zh-CN" altLang="zh-CN" sz="2000" dirty="0"/>
              <a:t>、做交叉特征，求相关统计量，如均值， 最大值，中位数，标准差，最小值等。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dirty="0"/>
              <a:t>对访问的类型进行</a:t>
            </a:r>
            <a:r>
              <a:rPr lang="en-US" altLang="zh-CN" sz="2000" dirty="0"/>
              <a:t>one-hot</a:t>
            </a:r>
            <a:r>
              <a:rPr lang="zh-CN" altLang="zh-CN" sz="2000" dirty="0"/>
              <a:t>编码，与</a:t>
            </a:r>
            <a:r>
              <a:rPr lang="en-US" altLang="zh-CN" sz="2000" dirty="0" err="1"/>
              <a:t>up_flow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visit_cnt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down_flow</a:t>
            </a:r>
            <a:r>
              <a:rPr lang="zh-CN" altLang="zh-CN" sz="2000" dirty="0"/>
              <a:t>、做交叉特征，求相关统计量，如均值， 最大值，中位数，标准差，最小值等。</a:t>
            </a:r>
          </a:p>
        </p:txBody>
      </p:sp>
    </p:spTree>
    <p:extLst>
      <p:ext uri="{BB962C8B-B14F-4D97-AF65-F5344CB8AC3E}">
        <p14:creationId xmlns:p14="http://schemas.microsoft.com/office/powerpoint/2010/main" val="412576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0"/>
            <a:ext cx="9144000" cy="1229185"/>
          </a:xfrm>
        </p:spPr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LGB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模型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395806"/>
            <a:ext cx="2533635" cy="48851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441960" y="2529840"/>
            <a:ext cx="108051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树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模型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latin typeface="+mn-ea"/>
                <a:cs typeface="宋体" panose="02010600030101010101" pitchFamily="2" charset="-122"/>
              </a:rPr>
              <a:t>使用</a:t>
            </a:r>
            <a:r>
              <a:rPr lang="en-US" altLang="zh-CN" sz="2000" dirty="0" err="1">
                <a:latin typeface="+mn-ea"/>
                <a:cs typeface="宋体" panose="02010600030101010101" pitchFamily="2" charset="-122"/>
              </a:rPr>
              <a:t>lgb</a:t>
            </a:r>
            <a:r>
              <a:rPr lang="zh-CN" altLang="en-US" sz="2000" dirty="0">
                <a:latin typeface="+mn-ea"/>
                <a:cs typeface="宋体" panose="02010600030101010101" pitchFamily="2" charset="-122"/>
              </a:rPr>
              <a:t>单模型，选择</a:t>
            </a:r>
            <a:r>
              <a:rPr lang="en-US" altLang="zh-CN" sz="2000" dirty="0" err="1">
                <a:latin typeface="+mn-ea"/>
                <a:cs typeface="宋体" panose="02010600030101010101" pitchFamily="2" charset="-122"/>
              </a:rPr>
              <a:t>gdbt</a:t>
            </a:r>
            <a:r>
              <a:rPr lang="zh-CN" altLang="en-US" sz="2000" dirty="0">
                <a:latin typeface="+mn-ea"/>
                <a:cs typeface="宋体" panose="02010600030101010101" pitchFamily="2" charset="-122"/>
              </a:rPr>
              <a:t>，使用</a:t>
            </a:r>
            <a:r>
              <a:rPr lang="en-US" altLang="zh-CN" sz="2000" dirty="0" err="1" smtClean="0">
                <a:solidFill>
                  <a:srgbClr val="000000"/>
                </a:solidFill>
                <a:latin typeface="+mn-ea"/>
                <a:cs typeface="宋体" panose="02010600030101010101" pitchFamily="2" charset="-122"/>
              </a:rPr>
              <a:t>GridSearchCV</a:t>
            </a:r>
            <a:r>
              <a:rPr lang="zh-CN" altLang="en-US" sz="2000" dirty="0" smtClean="0">
                <a:latin typeface="+mn-ea"/>
                <a:cs typeface="宋体" panose="02010600030101010101" pitchFamily="2" charset="-122"/>
              </a:rPr>
              <a:t>，</a:t>
            </a:r>
            <a:r>
              <a:rPr lang="zh-CN" altLang="zh-CN" sz="2000" dirty="0" smtClean="0">
                <a:latin typeface="+mn-ea"/>
              </a:rPr>
              <a:t>主要调</a:t>
            </a:r>
            <a:r>
              <a:rPr lang="en-US" altLang="zh-CN" sz="2000" dirty="0" smtClean="0">
                <a:latin typeface="+mn-ea"/>
              </a:rPr>
              <a:t>‘</a:t>
            </a:r>
            <a:r>
              <a:rPr lang="en-US" altLang="zh-CN" sz="2000" dirty="0" err="1" smtClean="0">
                <a:latin typeface="+mn-ea"/>
              </a:rPr>
              <a:t>min_data_in_leaf</a:t>
            </a:r>
            <a:r>
              <a:rPr lang="en-US" altLang="zh-CN" sz="2000" dirty="0" smtClean="0">
                <a:latin typeface="+mn-ea"/>
              </a:rPr>
              <a:t>’</a:t>
            </a:r>
            <a:r>
              <a:rPr lang="zh-CN" altLang="en-US" sz="2000" dirty="0" smtClean="0">
                <a:latin typeface="+mn-ea"/>
              </a:rPr>
              <a:t>和</a:t>
            </a:r>
            <a:r>
              <a:rPr lang="en-US" altLang="zh-CN" sz="2000" dirty="0" smtClean="0">
                <a:latin typeface="+mn-ea"/>
              </a:rPr>
              <a:t>‘</a:t>
            </a:r>
            <a:r>
              <a:rPr lang="en-US" altLang="zh-CN" sz="2000" dirty="0" err="1" smtClean="0">
                <a:latin typeface="+mn-ea"/>
              </a:rPr>
              <a:t>num_leaves</a:t>
            </a:r>
            <a:r>
              <a:rPr lang="en-US" altLang="zh-CN" sz="2000" dirty="0" smtClean="0">
                <a:latin typeface="+mn-ea"/>
              </a:rPr>
              <a:t>’</a:t>
            </a:r>
            <a:r>
              <a:rPr lang="zh-CN" altLang="en-US" sz="2000" dirty="0" smtClean="0">
                <a:latin typeface="+mn-ea"/>
              </a:rPr>
              <a:t>这</a:t>
            </a:r>
            <a:r>
              <a:rPr lang="zh-CN" altLang="en-US" sz="2000" dirty="0">
                <a:latin typeface="+mn-ea"/>
              </a:rPr>
              <a:t>两个参数 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zh-CN" altLang="en-US" sz="2000" dirty="0">
                <a:latin typeface="+mn-ea"/>
                <a:cs typeface="宋体" panose="02010600030101010101" pitchFamily="2" charset="-122"/>
              </a:rPr>
              <a:t>挑选最佳</a:t>
            </a:r>
            <a:r>
              <a:rPr lang="zh-CN" altLang="en-US" sz="2000" dirty="0" smtClean="0">
                <a:latin typeface="+mn-ea"/>
                <a:cs typeface="宋体" panose="02010600030101010101" pitchFamily="2" charset="-122"/>
              </a:rPr>
              <a:t>参数。</a:t>
            </a:r>
            <a:endParaRPr lang="en-US" altLang="zh-CN" sz="2000" dirty="0" smtClean="0">
              <a:latin typeface="+mn-ea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其他思路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  <a:cs typeface="宋体" panose="02010600030101010101" pitchFamily="2" charset="-122"/>
              </a:rPr>
              <a:t>尝试</a:t>
            </a:r>
            <a:r>
              <a:rPr lang="zh-CN" altLang="en-US" sz="2000" dirty="0">
                <a:latin typeface="+mn-ea"/>
                <a:cs typeface="宋体" panose="02010600030101010101" pitchFamily="2" charset="-122"/>
              </a:rPr>
              <a:t>使用</a:t>
            </a:r>
            <a:r>
              <a:rPr lang="en-US" altLang="zh-CN" sz="2000" dirty="0">
                <a:latin typeface="+mn-ea"/>
                <a:cs typeface="宋体" panose="02010600030101010101" pitchFamily="2" charset="-122"/>
              </a:rPr>
              <a:t>stacking</a:t>
            </a:r>
            <a:r>
              <a:rPr lang="zh-CN" altLang="en-US" sz="2000" dirty="0">
                <a:latin typeface="+mn-ea"/>
                <a:cs typeface="宋体" panose="02010600030101010101" pitchFamily="2" charset="-122"/>
              </a:rPr>
              <a:t>将多个模型融合，尝试发现效果并不明显，故最后没有采用。</a:t>
            </a:r>
            <a:r>
              <a:rPr lang="zh-CN" altLang="en-US" sz="2000" dirty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56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0"/>
            <a:ext cx="9144000" cy="1229185"/>
          </a:xfrm>
        </p:spPr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个人总结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395806"/>
            <a:ext cx="2533635" cy="48851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548640" y="2468880"/>
            <a:ext cx="115366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+mn-ea"/>
              </a:rPr>
              <a:t>赛后发现自己提取的特征明显不够，还有一些重要的特征没有考虑到，如没有对</a:t>
            </a:r>
            <a:r>
              <a:rPr lang="en-US" altLang="zh-CN" sz="2000" dirty="0">
                <a:latin typeface="+mn-ea"/>
              </a:rPr>
              <a:t>voice</a:t>
            </a:r>
            <a:r>
              <a:rPr lang="zh-CN" altLang="zh-CN" sz="2000" dirty="0">
                <a:latin typeface="+mn-ea"/>
              </a:rPr>
              <a:t>，</a:t>
            </a:r>
            <a:r>
              <a:rPr lang="en-US" altLang="zh-CN" sz="2000" dirty="0" err="1">
                <a:latin typeface="+mn-ea"/>
              </a:rPr>
              <a:t>sms</a:t>
            </a:r>
            <a:r>
              <a:rPr lang="zh-CN" altLang="zh-CN" sz="2000" dirty="0">
                <a:latin typeface="+mn-ea"/>
              </a:rPr>
              <a:t>，</a:t>
            </a:r>
            <a:r>
              <a:rPr lang="en-US" altLang="zh-CN" sz="2000" dirty="0" err="1">
                <a:latin typeface="+mn-ea"/>
              </a:rPr>
              <a:t>wa</a:t>
            </a:r>
            <a:r>
              <a:rPr lang="zh-CN" altLang="zh-CN" sz="2000" dirty="0">
                <a:latin typeface="+mn-ea"/>
              </a:rPr>
              <a:t>出现频次最多的</a:t>
            </a:r>
            <a:r>
              <a:rPr lang="en-US" altLang="zh-CN" sz="2000" dirty="0">
                <a:latin typeface="+mn-ea"/>
              </a:rPr>
              <a:t>top-k</a:t>
            </a:r>
            <a:r>
              <a:rPr lang="zh-CN" altLang="zh-CN" sz="2000" dirty="0">
                <a:latin typeface="+mn-ea"/>
              </a:rPr>
              <a:t>以及对</a:t>
            </a:r>
            <a:r>
              <a:rPr lang="en-US" altLang="zh-CN" sz="2000" dirty="0">
                <a:latin typeface="+mn-ea"/>
              </a:rPr>
              <a:t>voice</a:t>
            </a:r>
            <a:r>
              <a:rPr lang="zh-CN" altLang="zh-CN" sz="2000" dirty="0">
                <a:latin typeface="+mn-ea"/>
              </a:rPr>
              <a:t>和</a:t>
            </a:r>
            <a:r>
              <a:rPr lang="en-US" altLang="zh-CN" sz="2000" b="1" dirty="0" err="1">
                <a:latin typeface="+mn-ea"/>
              </a:rPr>
              <a:t>sms</a:t>
            </a:r>
            <a:r>
              <a:rPr lang="zh-CN" altLang="zh-CN" sz="2000" b="1" dirty="0">
                <a:latin typeface="+mn-ea"/>
              </a:rPr>
              <a:t>的</a:t>
            </a:r>
            <a:r>
              <a:rPr lang="en-US" altLang="zh-CN" sz="2000" b="1" dirty="0" err="1">
                <a:latin typeface="+mn-ea"/>
              </a:rPr>
              <a:t>opp_head</a:t>
            </a:r>
            <a:r>
              <a:rPr lang="zh-CN" altLang="zh-CN" sz="2000" b="1" dirty="0">
                <a:latin typeface="+mn-ea"/>
              </a:rPr>
              <a:t>进行</a:t>
            </a:r>
            <a:r>
              <a:rPr lang="en-US" altLang="zh-CN" sz="2000" b="1" dirty="0">
                <a:latin typeface="+mn-ea"/>
              </a:rPr>
              <a:t>one-hot</a:t>
            </a:r>
            <a:r>
              <a:rPr lang="zh-CN" altLang="zh-CN" sz="2000" b="1" dirty="0">
                <a:latin typeface="+mn-ea"/>
              </a:rPr>
              <a:t>变换</a:t>
            </a:r>
            <a:r>
              <a:rPr lang="zh-CN" altLang="zh-CN" sz="2000" dirty="0">
                <a:latin typeface="+mn-ea"/>
              </a:rPr>
              <a:t>；还有它们两次的最近的一些时间间隔等等。虽然自己也做了很多尝试，如分别对</a:t>
            </a:r>
            <a:r>
              <a:rPr lang="en-US" altLang="zh-CN" sz="2000" dirty="0" err="1">
                <a:latin typeface="+mn-ea"/>
              </a:rPr>
              <a:t>voice,sms,wa</a:t>
            </a:r>
            <a:r>
              <a:rPr lang="zh-CN" altLang="zh-CN" sz="2000" dirty="0">
                <a:latin typeface="+mn-ea"/>
              </a:rPr>
              <a:t>每天的一些特征统计量进行处理，但是因为特征方面没有大的提升。到后面复赛赛心态有点崩了，最高的一次分数还是第一次提交时候。赛后才发现对分数提升最大的就是对</a:t>
            </a:r>
            <a:r>
              <a:rPr lang="en-US" altLang="zh-CN" sz="2000" dirty="0" err="1">
                <a:latin typeface="+mn-ea"/>
              </a:rPr>
              <a:t>opp_head</a:t>
            </a:r>
            <a:r>
              <a:rPr lang="zh-CN" altLang="zh-CN" sz="2000" dirty="0">
                <a:latin typeface="+mn-ea"/>
              </a:rPr>
              <a:t>进行</a:t>
            </a:r>
            <a:r>
              <a:rPr lang="en-US" altLang="zh-CN" sz="2000" dirty="0" smtClean="0">
                <a:latin typeface="+mn-ea"/>
              </a:rPr>
              <a:t>one-hot</a:t>
            </a:r>
            <a:r>
              <a:rPr lang="zh-CN" altLang="en-US" sz="2000" dirty="0" smtClean="0">
                <a:latin typeface="+mn-ea"/>
              </a:rPr>
              <a:t>编码</a:t>
            </a:r>
            <a:r>
              <a:rPr lang="zh-CN" altLang="zh-CN" sz="2000" dirty="0" smtClean="0">
                <a:latin typeface="+mn-ea"/>
              </a:rPr>
              <a:t>之后</a:t>
            </a:r>
            <a:r>
              <a:rPr lang="zh-CN" altLang="zh-CN" sz="2000" dirty="0">
                <a:latin typeface="+mn-ea"/>
              </a:rPr>
              <a:t>，提高了大概</a:t>
            </a:r>
            <a:r>
              <a:rPr lang="en-US" altLang="zh-CN" sz="2000" dirty="0">
                <a:latin typeface="+mn-ea"/>
              </a:rPr>
              <a:t>0.07</a:t>
            </a:r>
            <a:r>
              <a:rPr lang="zh-CN" altLang="zh-CN" sz="2000" dirty="0">
                <a:latin typeface="+mn-ea"/>
              </a:rPr>
              <a:t>的分数，这才是拉开差距的主要</a:t>
            </a:r>
            <a:r>
              <a:rPr lang="zh-CN" altLang="zh-CN" sz="2000" dirty="0" smtClean="0">
                <a:latin typeface="+mn-ea"/>
              </a:rPr>
              <a:t>特征</a:t>
            </a:r>
            <a:r>
              <a:rPr lang="zh-CN" altLang="en-US" sz="2000" dirty="0" smtClean="0">
                <a:latin typeface="+mn-ea"/>
                <a:cs typeface="宋体" panose="02010600030101010101" pitchFamily="2" charset="-122"/>
              </a:rPr>
              <a:t>。</a:t>
            </a:r>
            <a:r>
              <a:rPr lang="zh-CN" altLang="en-US" sz="2000" dirty="0" smtClean="0">
                <a:latin typeface="+mn-ea"/>
              </a:rPr>
              <a:t> </a:t>
            </a:r>
            <a:endParaRPr lang="zh-CN" altLang="en-US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813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0"/>
            <a:ext cx="9144000" cy="1229185"/>
          </a:xfrm>
        </p:spPr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特征工程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395806"/>
            <a:ext cx="2533635" cy="48851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005840" y="2336975"/>
            <a:ext cx="2301240" cy="73152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赛题背景</a:t>
            </a:r>
            <a:endParaRPr lang="zh-CN" altLang="en-US" sz="4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005840" y="3413358"/>
            <a:ext cx="102412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本次大赛以模拟的语音通话、短信收发、网站及</a:t>
            </a:r>
            <a:r>
              <a:rPr lang="en-US" altLang="zh-CN" sz="2800" dirty="0"/>
              <a:t>App</a:t>
            </a:r>
            <a:r>
              <a:rPr lang="zh-CN" altLang="en-US" sz="2800" dirty="0"/>
              <a:t>访问记录等移动网络使用行为为基础，参赛队伍需要通过数据挖掘技术和机器学习算法，构建识别风险用户的预测模型，判别用户属于风险用户的可能性。从而为各行业提供风控保障，助力新时代大数字生态的健康有序发展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742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0"/>
            <a:ext cx="9144000" cy="1229185"/>
          </a:xfrm>
        </p:spPr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特征工程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395806"/>
            <a:ext cx="2533635" cy="48851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944880" y="3550920"/>
            <a:ext cx="9921240" cy="1433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提供</a:t>
            </a:r>
            <a:r>
              <a:rPr lang="en-US" altLang="zh-CN" sz="2800" dirty="0"/>
              <a:t>45</a:t>
            </a:r>
            <a:r>
              <a:rPr lang="zh-CN" altLang="en-US" sz="2800" dirty="0"/>
              <a:t>个连续自然日期间，抽样模拟的</a:t>
            </a:r>
            <a:r>
              <a:rPr lang="en-US" altLang="zh-CN" sz="2800" dirty="0"/>
              <a:t>9999</a:t>
            </a:r>
            <a:r>
              <a:rPr lang="zh-CN" altLang="en-US" sz="2800" dirty="0"/>
              <a:t>个用户每天的通话、短信、访问网站</a:t>
            </a:r>
            <a:r>
              <a:rPr lang="en-US" altLang="zh-CN" sz="2800" dirty="0"/>
              <a:t>/App</a:t>
            </a:r>
            <a:r>
              <a:rPr lang="zh-CN" altLang="en-US" sz="2800" dirty="0"/>
              <a:t>记录的脱敏数据，基于这些用户的移动网络使用行为，判别用户属于风险用户的可能性。</a:t>
            </a:r>
            <a:endParaRPr lang="zh-CN" altLang="en-US" sz="2800" dirty="0"/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674355" y="2207365"/>
            <a:ext cx="4602480" cy="75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/>
              <a:t>数据来源以及使用说明</a:t>
            </a:r>
            <a:endParaRPr lang="zh-CN" alt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08484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0"/>
            <a:ext cx="9144000" cy="1229185"/>
          </a:xfrm>
        </p:spPr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特征工程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395806"/>
            <a:ext cx="2533635" cy="48851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0" y="1905000"/>
            <a:ext cx="3642360" cy="56388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用户通话记录表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5760" y="2687495"/>
            <a:ext cx="1175004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统计特征</a:t>
            </a:r>
            <a:endParaRPr lang="en-US" altLang="zh-CN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100" dirty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dirty="0">
                <a:latin typeface="+mn-ea"/>
              </a:rPr>
              <a:t>统计每个用户的号码通话的所有与不同的号码数量，以及与均值的差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dirty="0">
                <a:latin typeface="+mn-ea"/>
              </a:rPr>
              <a:t>统计用户通话</a:t>
            </a:r>
            <a:r>
              <a:rPr lang="en-US" altLang="zh-CN" sz="2000" dirty="0">
                <a:latin typeface="+mn-ea"/>
              </a:rPr>
              <a:t>in</a:t>
            </a:r>
            <a:r>
              <a:rPr lang="zh-CN" altLang="zh-CN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out</a:t>
            </a:r>
            <a:r>
              <a:rPr lang="zh-CN" altLang="zh-CN" sz="2000" dirty="0">
                <a:latin typeface="+mn-ea"/>
              </a:rPr>
              <a:t>的不同号码数量，</a:t>
            </a:r>
            <a:r>
              <a:rPr lang="en-US" altLang="zh-CN" sz="2000" dirty="0">
                <a:latin typeface="+mn-ea"/>
              </a:rPr>
              <a:t>in</a:t>
            </a:r>
            <a:r>
              <a:rPr lang="zh-CN" altLang="zh-CN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out</a:t>
            </a:r>
            <a:r>
              <a:rPr lang="zh-CN" altLang="zh-CN" sz="2000" dirty="0">
                <a:latin typeface="+mn-ea"/>
              </a:rPr>
              <a:t>的差值，以及所占比例。 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dirty="0">
                <a:latin typeface="+mn-ea"/>
              </a:rPr>
              <a:t>统计一些特殊号码，如</a:t>
            </a:r>
            <a:r>
              <a:rPr lang="en-US" altLang="zh-CN" sz="2000" dirty="0" err="1">
                <a:latin typeface="+mn-ea"/>
              </a:rPr>
              <a:t>opp_head</a:t>
            </a:r>
            <a:r>
              <a:rPr lang="zh-CN" altLang="zh-CN" sz="2000" dirty="0">
                <a:latin typeface="+mn-ea"/>
              </a:rPr>
              <a:t>为</a:t>
            </a:r>
            <a:r>
              <a:rPr lang="en-US" altLang="zh-CN" sz="2000" dirty="0">
                <a:latin typeface="+mn-ea"/>
              </a:rPr>
              <a:t>100</a:t>
            </a:r>
            <a:r>
              <a:rPr lang="zh-CN" altLang="zh-CN" sz="2000" dirty="0">
                <a:latin typeface="+mn-ea"/>
              </a:rPr>
              <a:t>的，像运营商的号码；</a:t>
            </a:r>
            <a:r>
              <a:rPr lang="en-US" altLang="zh-CN" sz="2000" dirty="0">
                <a:latin typeface="+mn-ea"/>
              </a:rPr>
              <a:t>170</a:t>
            </a:r>
            <a:r>
              <a:rPr lang="zh-CN" altLang="zh-CN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171</a:t>
            </a:r>
            <a:r>
              <a:rPr lang="zh-CN" altLang="zh-CN" sz="2000" dirty="0">
                <a:latin typeface="+mn-ea"/>
              </a:rPr>
              <a:t>虚拟号码段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dirty="0">
                <a:latin typeface="+mn-ea"/>
              </a:rPr>
              <a:t>统计</a:t>
            </a:r>
            <a:r>
              <a:rPr lang="zh-CN" altLang="zh-CN" sz="2000" dirty="0" smtClean="0">
                <a:latin typeface="+mn-ea"/>
              </a:rPr>
              <a:t>不同</a:t>
            </a:r>
            <a:r>
              <a:rPr lang="en-US" altLang="zh-CN" sz="2000" dirty="0" err="1" smtClean="0">
                <a:latin typeface="+mn-ea"/>
              </a:rPr>
              <a:t>opp_head</a:t>
            </a:r>
            <a:r>
              <a:rPr lang="zh-CN" altLang="zh-CN" sz="2000" dirty="0" smtClean="0">
                <a:latin typeface="+mn-ea"/>
              </a:rPr>
              <a:t>的</a:t>
            </a:r>
            <a:r>
              <a:rPr lang="en-US" altLang="zh-CN" sz="2000" dirty="0" err="1">
                <a:latin typeface="+mn-ea"/>
              </a:rPr>
              <a:t>unique_count</a:t>
            </a:r>
            <a:endParaRPr lang="zh-CN" altLang="zh-CN" sz="2000" dirty="0">
              <a:latin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dirty="0">
                <a:latin typeface="+mn-ea"/>
              </a:rPr>
              <a:t>通话时长</a:t>
            </a:r>
            <a:r>
              <a:rPr lang="zh-CN" altLang="zh-CN" sz="2000" dirty="0" smtClean="0">
                <a:latin typeface="+mn-ea"/>
              </a:rPr>
              <a:t>的相关</a:t>
            </a:r>
            <a:r>
              <a:rPr lang="zh-CN" altLang="zh-CN" sz="2000" dirty="0">
                <a:latin typeface="+mn-ea"/>
              </a:rPr>
              <a:t>统计量，如均值， 最大值，中位数，标准差，最小值等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dirty="0">
                <a:latin typeface="+mn-ea"/>
              </a:rPr>
              <a:t>统计不同</a:t>
            </a:r>
            <a:r>
              <a:rPr lang="en-US" altLang="zh-CN" sz="2000" dirty="0" err="1">
                <a:latin typeface="+mn-ea"/>
              </a:rPr>
              <a:t>call_type</a:t>
            </a:r>
            <a:r>
              <a:rPr lang="zh-CN" altLang="zh-CN" sz="2000" dirty="0">
                <a:latin typeface="+mn-ea"/>
              </a:rPr>
              <a:t>下的</a:t>
            </a:r>
            <a:r>
              <a:rPr lang="en-US" altLang="zh-CN" sz="2000" dirty="0" err="1">
                <a:latin typeface="+mn-ea"/>
              </a:rPr>
              <a:t>opp_num</a:t>
            </a:r>
            <a:endParaRPr lang="zh-CN" altLang="zh-CN" sz="2000" dirty="0">
              <a:latin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dirty="0">
                <a:latin typeface="+mn-ea"/>
              </a:rPr>
              <a:t>统计不同</a:t>
            </a:r>
            <a:r>
              <a:rPr lang="en-US" altLang="zh-CN" sz="2000" dirty="0" err="1">
                <a:latin typeface="+mn-ea"/>
              </a:rPr>
              <a:t>opp_len</a:t>
            </a:r>
            <a:r>
              <a:rPr lang="zh-CN" altLang="zh-CN" sz="2000" dirty="0">
                <a:latin typeface="+mn-ea"/>
              </a:rPr>
              <a:t>下的</a:t>
            </a:r>
            <a:r>
              <a:rPr lang="en-US" altLang="zh-CN" sz="2000" dirty="0" err="1">
                <a:latin typeface="+mn-ea"/>
              </a:rPr>
              <a:t>opp_num</a:t>
            </a:r>
            <a:endParaRPr lang="zh-CN" altLang="zh-CN" sz="2000" dirty="0">
              <a:latin typeface="+mn-ea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304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0"/>
            <a:ext cx="9144000" cy="1229185"/>
          </a:xfrm>
        </p:spPr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特征工程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395806"/>
            <a:ext cx="2533635" cy="48851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0" y="1905000"/>
            <a:ext cx="3642360" cy="56388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用户通话记录表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4124260499"/>
              </p:ext>
            </p:extLst>
          </p:nvPr>
        </p:nvGraphicFramePr>
        <p:xfrm>
          <a:off x="0" y="2722271"/>
          <a:ext cx="5027303" cy="3876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2045710649"/>
              </p:ext>
            </p:extLst>
          </p:nvPr>
        </p:nvGraphicFramePr>
        <p:xfrm>
          <a:off x="5156200" y="2548466"/>
          <a:ext cx="5633720" cy="4309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4145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0"/>
            <a:ext cx="9144000" cy="1229185"/>
          </a:xfrm>
        </p:spPr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特征工程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395806"/>
            <a:ext cx="2533635" cy="48851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0" y="1905000"/>
            <a:ext cx="3642360" cy="56388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用户通话记录表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" y="3337561"/>
            <a:ext cx="1095756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One-hot</a:t>
            </a:r>
            <a:r>
              <a:rPr lang="zh-CN" altLang="en-US" sz="2400" b="1" dirty="0" smtClean="0"/>
              <a:t>统计特征</a:t>
            </a:r>
            <a:endParaRPr lang="en-US" altLang="zh-CN" sz="2400" b="1" dirty="0" smtClean="0"/>
          </a:p>
          <a:p>
            <a:endParaRPr lang="en-US" altLang="zh-CN" b="1" dirty="0"/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dirty="0">
                <a:latin typeface="+mn-ea"/>
              </a:rPr>
              <a:t>通话类型做</a:t>
            </a:r>
            <a:r>
              <a:rPr lang="en-US" altLang="zh-CN" sz="2000" dirty="0">
                <a:latin typeface="+mn-ea"/>
              </a:rPr>
              <a:t>one-hot</a:t>
            </a:r>
            <a:r>
              <a:rPr lang="zh-CN" altLang="zh-CN" sz="2000" dirty="0">
                <a:latin typeface="+mn-ea"/>
              </a:rPr>
              <a:t>编码，同时与</a:t>
            </a:r>
            <a:r>
              <a:rPr lang="en-US" altLang="zh-CN" sz="2000" dirty="0">
                <a:latin typeface="+mn-ea"/>
              </a:rPr>
              <a:t>in</a:t>
            </a:r>
            <a:r>
              <a:rPr lang="zh-CN" altLang="zh-CN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out</a:t>
            </a:r>
            <a:r>
              <a:rPr lang="zh-CN" altLang="zh-CN" sz="2000" dirty="0">
                <a:latin typeface="+mn-ea"/>
              </a:rPr>
              <a:t>做特征交叉，统计数量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dirty="0">
                <a:latin typeface="+mn-ea"/>
              </a:rPr>
              <a:t>对</a:t>
            </a:r>
            <a:r>
              <a:rPr lang="en-US" altLang="zh-CN" sz="2000" dirty="0" err="1">
                <a:latin typeface="+mn-ea"/>
              </a:rPr>
              <a:t>start_time</a:t>
            </a:r>
            <a:r>
              <a:rPr lang="zh-CN" altLang="zh-CN" sz="2000" dirty="0">
                <a:latin typeface="+mn-ea"/>
              </a:rPr>
              <a:t>的天变量和时变量做</a:t>
            </a:r>
            <a:r>
              <a:rPr lang="en-US" altLang="zh-CN" sz="2000" dirty="0">
                <a:latin typeface="+mn-ea"/>
              </a:rPr>
              <a:t>one-hot</a:t>
            </a:r>
            <a:r>
              <a:rPr lang="zh-CN" altLang="zh-CN" sz="2000" dirty="0">
                <a:latin typeface="+mn-ea"/>
              </a:rPr>
              <a:t>，统计</a:t>
            </a:r>
            <a:r>
              <a:rPr lang="zh-CN" altLang="zh-CN" sz="2000" dirty="0" smtClean="0">
                <a:latin typeface="+mn-ea"/>
              </a:rPr>
              <a:t>数量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+mn-ea"/>
              </a:rPr>
              <a:t>对</a:t>
            </a:r>
            <a:r>
              <a:rPr lang="zh-CN" altLang="zh-CN" sz="2000" dirty="0" smtClean="0">
                <a:latin typeface="+mn-ea"/>
              </a:rPr>
              <a:t>天变量，统计</a:t>
            </a:r>
            <a:r>
              <a:rPr lang="zh-CN" altLang="en-US" sz="2000" dirty="0" smtClean="0">
                <a:latin typeface="+mn-ea"/>
              </a:rPr>
              <a:t>不同日期的通话数量的</a:t>
            </a:r>
            <a:r>
              <a:rPr lang="zh-CN" altLang="zh-CN" dirty="0"/>
              <a:t>相关统计量，如均值， 最大值，中位数，标准差，最小值等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98856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0"/>
            <a:ext cx="9144000" cy="1229185"/>
          </a:xfrm>
        </p:spPr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特征工程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395806"/>
            <a:ext cx="2533635" cy="48851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0" y="1905000"/>
            <a:ext cx="3642360" cy="56388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用户短信记录表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1960" y="2727960"/>
            <a:ext cx="94335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统计特征</a:t>
            </a:r>
            <a:endParaRPr lang="en-US" altLang="zh-CN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dirty="0"/>
              <a:t>统计每个</a:t>
            </a:r>
            <a:r>
              <a:rPr lang="en-US" altLang="zh-CN" sz="2000" dirty="0" err="1"/>
              <a:t>opp_num</a:t>
            </a:r>
            <a:r>
              <a:rPr lang="zh-CN" altLang="zh-CN" sz="2000" dirty="0"/>
              <a:t>所有与不同的号码数量，与均值的差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dirty="0"/>
              <a:t>统计用户接收短信</a:t>
            </a:r>
            <a:r>
              <a:rPr lang="en-US" altLang="zh-CN" sz="2000" dirty="0"/>
              <a:t>in</a:t>
            </a:r>
            <a:r>
              <a:rPr lang="zh-CN" altLang="zh-CN" sz="2000" dirty="0"/>
              <a:t>、</a:t>
            </a:r>
            <a:r>
              <a:rPr lang="en-US" altLang="zh-CN" sz="2000" dirty="0"/>
              <a:t>out</a:t>
            </a:r>
            <a:r>
              <a:rPr lang="zh-CN" altLang="zh-CN" sz="2000" dirty="0"/>
              <a:t>的不同号码数量，</a:t>
            </a:r>
            <a:r>
              <a:rPr lang="en-US" altLang="zh-CN" sz="2000" dirty="0"/>
              <a:t>in</a:t>
            </a:r>
            <a:r>
              <a:rPr lang="zh-CN" altLang="zh-CN" sz="2000" dirty="0"/>
              <a:t>、</a:t>
            </a:r>
            <a:r>
              <a:rPr lang="en-US" altLang="zh-CN" sz="2000" dirty="0"/>
              <a:t>out</a:t>
            </a:r>
            <a:r>
              <a:rPr lang="zh-CN" altLang="zh-CN" sz="2000" dirty="0"/>
              <a:t>的差值，以及所占比例。 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dirty="0"/>
              <a:t>分组统计一些特殊号码的所有与不同的数量以及与均值的差，如</a:t>
            </a:r>
            <a:r>
              <a:rPr lang="en-US" altLang="zh-CN" sz="2000" dirty="0" err="1"/>
              <a:t>opp_head</a:t>
            </a:r>
            <a:r>
              <a:rPr lang="zh-CN" altLang="zh-CN" sz="2000" dirty="0"/>
              <a:t>为</a:t>
            </a:r>
            <a:r>
              <a:rPr lang="en-US" altLang="zh-CN" sz="2000" dirty="0"/>
              <a:t>100</a:t>
            </a:r>
            <a:r>
              <a:rPr lang="zh-CN" altLang="zh-CN" sz="2000" dirty="0"/>
              <a:t>的，像运营商的号码；</a:t>
            </a:r>
            <a:r>
              <a:rPr lang="en-US" altLang="zh-CN" sz="2000" dirty="0"/>
              <a:t>170</a:t>
            </a:r>
            <a:r>
              <a:rPr lang="zh-CN" altLang="zh-CN" sz="2000" dirty="0"/>
              <a:t>、</a:t>
            </a:r>
            <a:r>
              <a:rPr lang="en-US" altLang="zh-CN" sz="2000" dirty="0"/>
              <a:t>171</a:t>
            </a:r>
            <a:r>
              <a:rPr lang="zh-CN" altLang="zh-CN" sz="2000" dirty="0"/>
              <a:t>虚拟号码段，</a:t>
            </a:r>
            <a:r>
              <a:rPr lang="en-US" altLang="zh-CN" sz="2000" dirty="0"/>
              <a:t>106</a:t>
            </a:r>
            <a:r>
              <a:rPr lang="zh-CN" altLang="zh-CN" sz="2000" dirty="0"/>
              <a:t>的通知类短信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dirty="0"/>
              <a:t>统计不同</a:t>
            </a:r>
            <a:r>
              <a:rPr lang="en-US" altLang="zh-CN" sz="2000" dirty="0" err="1"/>
              <a:t>opp_len</a:t>
            </a:r>
            <a:r>
              <a:rPr lang="zh-CN" altLang="zh-CN" sz="2000" dirty="0"/>
              <a:t>下的</a:t>
            </a:r>
            <a:r>
              <a:rPr lang="en-US" altLang="zh-CN" sz="2000" dirty="0" err="1"/>
              <a:t>opp_num</a:t>
            </a:r>
            <a:r>
              <a:rPr lang="zh-CN" altLang="zh-CN" sz="2000" dirty="0"/>
              <a:t>数量以及与均值的差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dirty="0"/>
              <a:t>统计不同</a:t>
            </a:r>
            <a:r>
              <a:rPr lang="en-US" altLang="zh-CN" sz="2000" dirty="0" err="1"/>
              <a:t>opp_head</a:t>
            </a:r>
            <a:r>
              <a:rPr lang="zh-CN" altLang="zh-CN" sz="2000" dirty="0"/>
              <a:t>的数量</a:t>
            </a:r>
          </a:p>
        </p:txBody>
      </p:sp>
    </p:spTree>
    <p:extLst>
      <p:ext uri="{BB962C8B-B14F-4D97-AF65-F5344CB8AC3E}">
        <p14:creationId xmlns:p14="http://schemas.microsoft.com/office/powerpoint/2010/main" val="233001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0"/>
            <a:ext cx="9144000" cy="1229185"/>
          </a:xfrm>
        </p:spPr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特征工程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395806"/>
            <a:ext cx="2533635" cy="48851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0" y="1905000"/>
            <a:ext cx="3642360" cy="56388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用户短信记录表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4082774064"/>
              </p:ext>
            </p:extLst>
          </p:nvPr>
        </p:nvGraphicFramePr>
        <p:xfrm>
          <a:off x="2898140" y="2548466"/>
          <a:ext cx="5633720" cy="4309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6913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0"/>
            <a:ext cx="9144000" cy="1229185"/>
          </a:xfrm>
        </p:spPr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特征工程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395806"/>
            <a:ext cx="2533635" cy="48851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0" y="1905000"/>
            <a:ext cx="3642360" cy="56388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用户短信记录表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4181896071"/>
              </p:ext>
            </p:extLst>
          </p:nvPr>
        </p:nvGraphicFramePr>
        <p:xfrm>
          <a:off x="1574800" y="2621280"/>
          <a:ext cx="936752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4980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274</TotalTime>
  <Words>1373</Words>
  <Application>Microsoft Office PowerPoint</Application>
  <PresentationFormat>宽屏</PresentationFormat>
  <Paragraphs>104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等线</vt:lpstr>
      <vt:lpstr>等线 Light</vt:lpstr>
      <vt:lpstr>华文行楷</vt:lpstr>
      <vt:lpstr>华文新魏</vt:lpstr>
      <vt:lpstr>宋体</vt:lpstr>
      <vt:lpstr>Arial</vt:lpstr>
      <vt:lpstr>Brush Script Std</vt:lpstr>
      <vt:lpstr>Wingdings</vt:lpstr>
      <vt:lpstr>Office 主题​​</vt:lpstr>
      <vt:lpstr>1_Office 主题​​</vt:lpstr>
      <vt:lpstr>实训报告展示  基于移动网络通讯行为的风险用户识别   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LGB模型</vt:lpstr>
      <vt:lpstr>个人总结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实训报告展示  基于移动网络通讯行为的风险用户识别  </dc:title>
  <dc:creator>song zhiqiang</dc:creator>
  <cp:lastModifiedBy>song zhiqiang</cp:lastModifiedBy>
  <cp:revision>35</cp:revision>
  <dcterms:created xsi:type="dcterms:W3CDTF">2018-06-17T01:37:13Z</dcterms:created>
  <dcterms:modified xsi:type="dcterms:W3CDTF">2018-06-17T06:11:43Z</dcterms:modified>
</cp:coreProperties>
</file>