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5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20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19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2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54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96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9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7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3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95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8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3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9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CBF9E7-8931-4FFA-8C8D-DFC5EDD38F3D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71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si.cnr.it/ewgt/16conference/ID31.pdf" TargetMode="External"/><Relationship Id="rId2" Type="http://schemas.openxmlformats.org/officeDocument/2006/relationships/hyperlink" Target="https://sites.google.com/site/mcvibot2011sep/Modules/PostProcess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2084-A513-4FC4-8890-8435F1351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Traffic road signs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B0EB-C3BF-4DB2-88FF-6B669FC1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Theoretical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945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A4C1-A9EA-4096-A47E-9DDC3C2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ECA2-59F7-4A15-8D83-B67FA8F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Until now only the </a:t>
            </a:r>
            <a:r>
              <a:rPr lang="en-GB" dirty="0" err="1"/>
              <a:t>color</a:t>
            </a:r>
            <a:r>
              <a:rPr lang="en-GB" dirty="0"/>
              <a:t> or area of the image interested us</a:t>
            </a:r>
          </a:p>
          <a:p>
            <a:r>
              <a:rPr lang="en-GB" dirty="0"/>
              <a:t>We cannot differentiate a red car from a red road sign.</a:t>
            </a:r>
          </a:p>
          <a:p>
            <a:pPr lvl="1"/>
            <a:r>
              <a:rPr lang="en-GB" dirty="0"/>
              <a:t>We would like to detect two kinds of road signs:</a:t>
            </a:r>
          </a:p>
          <a:p>
            <a:pPr lvl="2"/>
            <a:r>
              <a:rPr lang="en-GB" dirty="0"/>
              <a:t>Circular: detect using thinness ratio</a:t>
            </a:r>
          </a:p>
          <a:p>
            <a:pPr lvl="3"/>
            <a:r>
              <a:rPr lang="en-GB" dirty="0"/>
              <a:t>If the thinness ratio is higher than a certain threshold we consider the object to be a circle</a:t>
            </a:r>
          </a:p>
          <a:p>
            <a:pPr lvl="2"/>
            <a:r>
              <a:rPr lang="en-GB" dirty="0"/>
              <a:t>Triangular or Square: detect using number of lines needed to draw the contour.</a:t>
            </a:r>
          </a:p>
          <a:p>
            <a:pPr lvl="3"/>
            <a:r>
              <a:rPr lang="en-GB" dirty="0"/>
              <a:t>First approximate the polygon needed to draw the shape, resulting in the approximation lines. </a:t>
            </a:r>
          </a:p>
          <a:p>
            <a:pPr lvl="3"/>
            <a:r>
              <a:rPr lang="en-GB" dirty="0"/>
              <a:t>If the number of lines needed is smaller than a threshold, we consider it  to be an object of this type. </a:t>
            </a:r>
          </a:p>
        </p:txBody>
      </p:sp>
    </p:spTree>
    <p:extLst>
      <p:ext uri="{BB962C8B-B14F-4D97-AF65-F5344CB8AC3E}">
        <p14:creationId xmlns:p14="http://schemas.microsoft.com/office/powerpoint/2010/main" val="391249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2F8E-E98B-472A-A146-8400E3F3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5A8BC-7BB3-4CF3-8B18-D86253BB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97298"/>
          </a:xfrm>
        </p:spPr>
        <p:txBody>
          <a:bodyPr/>
          <a:lstStyle/>
          <a:p>
            <a:r>
              <a:rPr lang="en-GB" dirty="0"/>
              <a:t>The system is able to detect road signs, although it is sometimes susceptible to noise.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51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C138-84A1-4603-B820-3641576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4C3B-013D-4334-BD74-BED0B136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Road sign recognition system: https://sites.google.com/site/mcvibot2011sep/Modules/PostProcessing</a:t>
            </a:r>
            <a:endParaRPr lang="en-GB" dirty="0"/>
          </a:p>
          <a:p>
            <a:r>
              <a:rPr lang="en-GB" dirty="0"/>
              <a:t>ROAD AND TRAFFIC SIGN DETECTION AND RECOGNITION: </a:t>
            </a:r>
            <a:r>
              <a:rPr lang="en-GB" dirty="0">
                <a:hlinkClick r:id="rId3"/>
              </a:rPr>
              <a:t>http://www.iasi.cnr.it/ewgt/16conference/ID31.pdf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0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FF9-0527-42B4-9DAD-F6A4BD9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25E4-2449-4D48-B2E2-08C5DCAC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Detect road signs in </a:t>
            </a:r>
            <a:r>
              <a:rPr lang="en-GB" dirty="0" err="1"/>
              <a:t>color</a:t>
            </a:r>
            <a:r>
              <a:rPr lang="en-GB" dirty="0"/>
              <a:t> images</a:t>
            </a:r>
          </a:p>
          <a:p>
            <a:r>
              <a:rPr lang="en-GB" dirty="0"/>
              <a:t>Road sign shapes: circular, triangular, rectangular</a:t>
            </a:r>
          </a:p>
          <a:p>
            <a:r>
              <a:rPr lang="en-GB" dirty="0"/>
              <a:t>Evidently road signs have different </a:t>
            </a:r>
            <a:r>
              <a:rPr lang="en-GB" dirty="0" err="1"/>
              <a:t>colors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7981-9C6D-4639-965B-DA3738F8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" y="3838503"/>
            <a:ext cx="3004754" cy="2654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2468B-0087-484C-81E8-648DB8C63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1" y="3749672"/>
            <a:ext cx="2743203" cy="274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09A09-571E-4A2E-A62B-BF4856E92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63" y="3720645"/>
            <a:ext cx="2895754" cy="28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114-4853-4238-B09E-75BBCBBA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392-D988-4C30-AA75-5B6DAA23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Pre-process the image</a:t>
            </a:r>
          </a:p>
          <a:p>
            <a:r>
              <a:rPr lang="en-GB" dirty="0"/>
              <a:t>Image segmentation based on </a:t>
            </a:r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r>
              <a:rPr lang="en-GB" dirty="0"/>
              <a:t>Noise removal</a:t>
            </a:r>
          </a:p>
          <a:p>
            <a:r>
              <a:rPr lang="en-GB" dirty="0"/>
              <a:t>Convex hull</a:t>
            </a:r>
          </a:p>
          <a:p>
            <a:r>
              <a:rPr lang="en-GB" dirty="0"/>
              <a:t>Filter objects by area</a:t>
            </a:r>
          </a:p>
          <a:p>
            <a:r>
              <a:rPr lang="en-GB" dirty="0"/>
              <a:t>Shape detection</a:t>
            </a:r>
          </a:p>
          <a:p>
            <a:r>
              <a:rPr lang="en-GB" dirty="0"/>
              <a:t>At this point we should only remain with the desired road signs</a:t>
            </a:r>
          </a:p>
        </p:txBody>
      </p:sp>
    </p:spTree>
    <p:extLst>
      <p:ext uri="{BB962C8B-B14F-4D97-AF65-F5344CB8AC3E}">
        <p14:creationId xmlns:p14="http://schemas.microsoft.com/office/powerpoint/2010/main" val="30219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6711-8B63-4E13-BA0B-9C4F12C2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04" y="365126"/>
            <a:ext cx="10239895" cy="913450"/>
          </a:xfrm>
        </p:spPr>
        <p:txBody>
          <a:bodyPr/>
          <a:lstStyle/>
          <a:p>
            <a:r>
              <a:rPr lang="en-GB" dirty="0"/>
              <a:t>Pre-process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03B7-76F4-4A1E-922F-40BF4E3C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2422179"/>
          </a:xfrm>
        </p:spPr>
        <p:txBody>
          <a:bodyPr>
            <a:normAutofit/>
          </a:bodyPr>
          <a:lstStyle/>
          <a:p>
            <a:r>
              <a:rPr lang="en-GB" dirty="0"/>
              <a:t>Using a bilateral filter to smooth the image but preserve edges.</a:t>
            </a:r>
          </a:p>
          <a:p>
            <a:pPr lvl="1"/>
            <a:r>
              <a:rPr lang="en-GB" dirty="0"/>
              <a:t>A bilateral filter uses a weighed average to compute the resulting intensity value, it takes into account the </a:t>
            </a:r>
            <a:r>
              <a:rPr lang="en-GB" i="1" dirty="0"/>
              <a:t>differences </a:t>
            </a:r>
            <a:r>
              <a:rPr lang="en-GB" dirty="0"/>
              <a:t>between pixel </a:t>
            </a:r>
            <a:r>
              <a:rPr lang="en-GB" i="1" dirty="0"/>
              <a:t>values</a:t>
            </a:r>
            <a:r>
              <a:rPr lang="en-GB" dirty="0"/>
              <a:t>.</a:t>
            </a:r>
          </a:p>
          <a:p>
            <a:r>
              <a:rPr lang="en-GB" dirty="0"/>
              <a:t>Histogram equalization on </a:t>
            </a:r>
            <a:r>
              <a:rPr lang="en-GB" dirty="0" err="1"/>
              <a:t>YCrCb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 space</a:t>
            </a:r>
          </a:p>
          <a:p>
            <a:pPr lvl="1"/>
            <a:r>
              <a:rPr lang="en-GB" dirty="0"/>
              <a:t>The Y component (luminance) is equalized -&gt; lighting conditions are improved for subsequent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2D443-E66C-4FEA-9FD4-12A438D4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4" y="4063333"/>
            <a:ext cx="5845756" cy="242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BD40F-AED9-4804-AD0F-68B8ACB0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2" y="4063333"/>
            <a:ext cx="5863523" cy="24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108-D97C-4712-A393-8B9C17C7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B57F-4F5D-4A9F-A30E-C2D7795C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28"/>
          </a:xfrm>
        </p:spPr>
        <p:txBody>
          <a:bodyPr/>
          <a:lstStyle/>
          <a:p>
            <a:r>
              <a:rPr lang="en-GB" dirty="0"/>
              <a:t>Detect </a:t>
            </a:r>
            <a:r>
              <a:rPr lang="en-GB" dirty="0" err="1"/>
              <a:t>color</a:t>
            </a:r>
            <a:r>
              <a:rPr lang="en-GB" dirty="0"/>
              <a:t> in any lighting condition: HSV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CE424-3334-4B4E-9202-FB52F94E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42" y="2317953"/>
            <a:ext cx="5830529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312-D15E-493D-AE7E-D7BE5CFD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 – HSV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4D1A-1D57-4907-965F-6555FF37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8"/>
            <a:ext cx="10515600" cy="226141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HSV representation is useful for this task:</a:t>
            </a:r>
          </a:p>
          <a:p>
            <a:pPr lvl="1"/>
            <a:r>
              <a:rPr lang="en-GB" sz="2000" dirty="0"/>
              <a:t>Hue: similar to perceived </a:t>
            </a:r>
            <a:r>
              <a:rPr lang="en-GB" sz="2000" dirty="0" err="1"/>
              <a:t>color</a:t>
            </a:r>
            <a:r>
              <a:rPr lang="en-GB" sz="2000" dirty="0"/>
              <a:t> (what we want to detect)</a:t>
            </a:r>
          </a:p>
          <a:p>
            <a:pPr lvl="1"/>
            <a:r>
              <a:rPr lang="en-GB" sz="2000" dirty="0"/>
              <a:t>Saturation: </a:t>
            </a:r>
            <a:r>
              <a:rPr lang="en-GB" sz="2000" dirty="0" err="1"/>
              <a:t>colorfulness</a:t>
            </a:r>
            <a:r>
              <a:rPr lang="en-GB" sz="2000" dirty="0"/>
              <a:t> relative to lightness (we can mostly ignore it if it is high enough)</a:t>
            </a:r>
          </a:p>
          <a:p>
            <a:pPr lvl="1"/>
            <a:r>
              <a:rPr lang="en-GB" sz="2000" dirty="0"/>
              <a:t>Value: lightness – varies greatly depending on light</a:t>
            </a:r>
          </a:p>
          <a:p>
            <a:r>
              <a:rPr lang="en-GB" dirty="0"/>
              <a:t>This way </a:t>
            </a:r>
            <a:r>
              <a:rPr lang="en-GB" dirty="0" err="1"/>
              <a:t>color</a:t>
            </a:r>
            <a:r>
              <a:rPr lang="en-GB" dirty="0"/>
              <a:t> is detected despite lighting conditions.</a:t>
            </a:r>
          </a:p>
          <a:p>
            <a:r>
              <a:rPr lang="en-GB" dirty="0"/>
              <a:t>Here we are trying to detect blue road signs: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B14A3-655D-4F7F-8F61-5001FC1CB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06" y="3791455"/>
            <a:ext cx="6167194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C6C97-DD61-417A-B2E3-1794FB26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3791455"/>
            <a:ext cx="584036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DE1-AA0F-4B29-8706-E45F21D8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r>
              <a:rPr lang="en-GB" dirty="0"/>
              <a:t>Post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3D-40A4-4906-B328-6B739C1D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2182761"/>
          </a:xfrm>
        </p:spPr>
        <p:txBody>
          <a:bodyPr/>
          <a:lstStyle/>
          <a:p>
            <a:r>
              <a:rPr lang="en-GB" dirty="0"/>
              <a:t>You may have observed on the previous picture, that there was some noise, remaining from the sky, we will try to remove it in the next step.</a:t>
            </a:r>
          </a:p>
          <a:p>
            <a:pPr lvl="1"/>
            <a:r>
              <a:rPr lang="en-GB" dirty="0"/>
              <a:t>Apply a median filter</a:t>
            </a:r>
          </a:p>
          <a:p>
            <a:pPr lvl="1"/>
            <a:r>
              <a:rPr lang="en-GB" dirty="0"/>
              <a:t>Apply the opening morphological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2C188-5990-4903-A727-FDD02002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" y="3816068"/>
            <a:ext cx="5976323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EEEDF-156A-47D9-B872-141B6E17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78" y="3816068"/>
            <a:ext cx="5887684" cy="26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4350-7839-44AB-9D55-A1DFC2B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en-GB" dirty="0"/>
              <a:t>Convex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3767-BADC-4075-900D-CC8113FD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2286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Using the objects we found until now, we would like to prepare for the next step: shape detection. </a:t>
            </a:r>
          </a:p>
          <a:p>
            <a:r>
              <a:rPr lang="en-GB" dirty="0"/>
              <a:t>To calculate the area of a road sign, we need to have an object that is filled (we usually detect the outer part of a road sign, where it is </a:t>
            </a:r>
            <a:r>
              <a:rPr lang="en-GB" dirty="0" err="1"/>
              <a:t>colored</a:t>
            </a:r>
            <a:r>
              <a:rPr lang="en-GB" dirty="0"/>
              <a:t>)</a:t>
            </a:r>
          </a:p>
          <a:p>
            <a:r>
              <a:rPr lang="en-GB" dirty="0"/>
              <a:t>Solution: calculate the convex hull of the object. </a:t>
            </a:r>
          </a:p>
          <a:p>
            <a:r>
              <a:rPr lang="en-GB" dirty="0"/>
              <a:t>A drawback is that is amplifies noise in the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AC51C-D695-4CCD-AB7C-7278C1AB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3797299"/>
            <a:ext cx="5995988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E649F-78D6-47CE-9004-14573832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48" y="3797299"/>
            <a:ext cx="580917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BC08-520C-43BE-8FBE-E38E662D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GB" dirty="0"/>
              <a:t>Filter objects by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1637-202B-4F88-BD8C-07B7191D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2172929"/>
          </a:xfrm>
        </p:spPr>
        <p:txBody>
          <a:bodyPr>
            <a:normAutofit/>
          </a:bodyPr>
          <a:lstStyle/>
          <a:p>
            <a:r>
              <a:rPr lang="en-GB" dirty="0"/>
              <a:t>Using the area of the object we may filter object which are too small to be considered significant or are too large to be a road sign.</a:t>
            </a:r>
          </a:p>
          <a:p>
            <a:r>
              <a:rPr lang="en-GB" dirty="0"/>
              <a:t>Area is calculated as a percentage of the total image size.</a:t>
            </a:r>
          </a:p>
          <a:p>
            <a:r>
              <a:rPr lang="en-GB" dirty="0"/>
              <a:t>In this example all object smaller than 1% of the total image area are discarded.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4776-665C-4AAA-9672-576235E9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9" y="3797300"/>
            <a:ext cx="5838671" cy="269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F7B90-5169-4108-8A63-AD044F24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1" y="3797300"/>
            <a:ext cx="5838671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4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563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Traffic road signs detection</vt:lpstr>
      <vt:lpstr>Problem</vt:lpstr>
      <vt:lpstr>Proposed solution</vt:lpstr>
      <vt:lpstr>Pre-process the image</vt:lpstr>
      <vt:lpstr>Color detection</vt:lpstr>
      <vt:lpstr>Color detection – HSV</vt:lpstr>
      <vt:lpstr>Post processing</vt:lpstr>
      <vt:lpstr>Convex hull</vt:lpstr>
      <vt:lpstr>Filter objects by area</vt:lpstr>
      <vt:lpstr>Shape detection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road signs detection</dc:title>
  <dc:creator>DvD</dc:creator>
  <cp:lastModifiedBy>DvD</cp:lastModifiedBy>
  <cp:revision>18</cp:revision>
  <dcterms:created xsi:type="dcterms:W3CDTF">2018-04-04T05:16:51Z</dcterms:created>
  <dcterms:modified xsi:type="dcterms:W3CDTF">2018-05-22T08:47:18Z</dcterms:modified>
</cp:coreProperties>
</file>