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664" r:id="rId2"/>
    <p:sldId id="672" r:id="rId3"/>
    <p:sldId id="668" r:id="rId4"/>
    <p:sldId id="669" r:id="rId5"/>
    <p:sldId id="670" r:id="rId6"/>
    <p:sldId id="607" r:id="rId7"/>
    <p:sldId id="671" r:id="rId8"/>
    <p:sldId id="616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93" r:id="rId18"/>
    <p:sldId id="615" r:id="rId19"/>
    <p:sldId id="617" r:id="rId20"/>
    <p:sldId id="633" r:id="rId21"/>
    <p:sldId id="634" r:id="rId22"/>
    <p:sldId id="635" r:id="rId23"/>
    <p:sldId id="636" r:id="rId24"/>
    <p:sldId id="637" r:id="rId25"/>
    <p:sldId id="638" r:id="rId26"/>
    <p:sldId id="639" r:id="rId27"/>
    <p:sldId id="640" r:id="rId28"/>
    <p:sldId id="642" r:id="rId29"/>
    <p:sldId id="643" r:id="rId30"/>
    <p:sldId id="641" r:id="rId31"/>
    <p:sldId id="660" r:id="rId32"/>
    <p:sldId id="644" r:id="rId33"/>
    <p:sldId id="648" r:id="rId34"/>
    <p:sldId id="649" r:id="rId35"/>
    <p:sldId id="661" r:id="rId36"/>
    <p:sldId id="662" r:id="rId37"/>
    <p:sldId id="663" r:id="rId38"/>
    <p:sldId id="651" r:id="rId39"/>
    <p:sldId id="652" r:id="rId40"/>
    <p:sldId id="653" r:id="rId41"/>
    <p:sldId id="654" r:id="rId42"/>
    <p:sldId id="655" r:id="rId43"/>
    <p:sldId id="656" r:id="rId44"/>
    <p:sldId id="659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00"/>
    <a:srgbClr val="003399"/>
    <a:srgbClr val="CC0000"/>
    <a:srgbClr val="800000"/>
    <a:srgbClr val="008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 autoAdjust="0"/>
    <p:restoredTop sz="94434" autoAdjust="0"/>
  </p:normalViewPr>
  <p:slideViewPr>
    <p:cSldViewPr>
      <p:cViewPr varScale="1">
        <p:scale>
          <a:sx n="63" d="100"/>
          <a:sy n="63" d="100"/>
        </p:scale>
        <p:origin x="16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8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png"/><Relationship Id="rId4" Type="http://schemas.openxmlformats.org/officeDocument/2006/relationships/image" Target="../media/image7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e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e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4" Type="http://schemas.openxmlformats.org/officeDocument/2006/relationships/image" Target="../media/image14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w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A7DE56-F1CE-43D0-B204-81AE0F0CEE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759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28A93C-1A31-432D-B52E-42C2F36A1625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60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43E31F-5C5D-467D-AFA3-3586E96CB71A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131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0C919B-5AAC-4181-ACFE-45AE0B5F1F72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4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3E14E8-1052-4902-9182-3AD2B3A4D24C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455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617801-6979-4F87-9FC6-5E720CFF7DB4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225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4C7163-0D91-472C-A129-966326A84DFC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46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D0F26A-0DE0-409C-8CB2-CCE1A358E1B3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46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100CD6-EC40-4B7A-A142-539B965D00EF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496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972E7C-DBB8-4D04-9CBC-DD6071B7A476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28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793B55-8196-46AC-8294-11DB38B4946C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556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B1D4F7-D47B-4126-99A5-6D942A2744D3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25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193A21-AF9B-4211-90B4-CD7B35401015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162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074FF3-6999-44A6-BDBE-F3B509CD711D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309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C3B09-3CE4-4C4A-9D94-418F7DE448C9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856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E3E969-EC1B-44F9-9BEF-1C4E931B845B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548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D20C84-6A48-485D-8474-680E900D6FA4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67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13448A-5832-4620-9384-BB148A1A703B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575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EA3F3D-9A4F-4250-BAF9-94C0005D3BEA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840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A1C406-9721-4753-8760-601EA97ED588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181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0605DC-C735-49D2-9809-492D29FEE9D5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598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C8AE51-1FD3-4EC0-B762-DA0F14C7B405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654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FAE13F-F45C-45FF-A251-13EC7ADFE072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87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0769B6-47A7-4AE9-B5EB-8641A7C218F7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265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7E40A1-DD9B-4C58-9B12-A39785583A67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696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D1B10F-D41B-41FA-86E1-D1636A183FB6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505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E66E56-4D95-4054-A31B-E28D3FFAEFB6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515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B0D1F3-5F07-41CB-9ABF-BC24A244460B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227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0BAECF-96C0-4554-8798-96632C2E77D7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512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A81A6B-F0FD-49A2-B8DF-1CFB7015DC2E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3070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0518A1-6993-4195-8666-E2B3183AEFCC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315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368A88-4274-4C4D-B27F-05AB520B3930}" type="slidenum">
              <a:rPr lang="zh-CN" altLang="en-US"/>
              <a:pPr>
                <a:spcBef>
                  <a:spcPct val="0"/>
                </a:spcBef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569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A731CF-11AF-4742-A9EA-9A502EC4B187}" type="slidenum">
              <a:rPr lang="zh-CN" altLang="en-US"/>
              <a:pPr>
                <a:spcBef>
                  <a:spcPct val="0"/>
                </a:spcBef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56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2AAA34-0A55-4995-A6A6-470E3BB231E3}" type="slidenum">
              <a:rPr lang="zh-CN" altLang="en-US"/>
              <a:pPr>
                <a:spcBef>
                  <a:spcPct val="0"/>
                </a:spcBef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2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FBF266-5798-4CED-A08B-9A2DC191E46C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069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5C71B8-F57D-4248-A206-AE199148D96F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74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3F5455-F6D3-49DE-B65D-F78D58378C33}" type="slidenum">
              <a:rPr lang="en-US" altLang="zh-CN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15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A0C906-2CA7-4318-B3B7-D9A534500DF6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45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9B5354-8AA4-45E3-9C92-EA1C8B65C751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2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2C0C1C-8DE0-49E6-A0BF-7E9309FB9CB4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45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C0A02D-7C02-4862-A3F5-86894748C1B3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541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95B24B-8C4A-48DD-8E45-EA25035F1739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68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1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5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8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0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4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34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3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4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9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157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3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0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48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419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66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87"/>
          <p:cNvSpPr txBox="1">
            <a:spLocks noChangeArrowheads="1"/>
          </p:cNvSpPr>
          <p:nvPr userDrawn="1"/>
        </p:nvSpPr>
        <p:spPr bwMode="auto">
          <a:xfrm>
            <a:off x="468313" y="11113"/>
            <a:ext cx="2287587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zh-CN" altLang="en-US" sz="15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北京工业大学机电学院</a:t>
            </a:r>
            <a:endParaRPr lang="en-US" altLang="zh-CN" sz="1500" dirty="0" smtClean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sz="18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传感与测试技术</a:t>
            </a:r>
            <a:r>
              <a:rPr lang="en-US" altLang="zh-CN" sz="18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》</a:t>
            </a:r>
          </a:p>
        </p:txBody>
      </p:sp>
      <p:pic>
        <p:nvPicPr>
          <p:cNvPr id="1027" name="Picture 1100" descr="iLeopard_Icons_Pack1_001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857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8" name="直接连接符 15"/>
          <p:cNvCxnSpPr>
            <a:cxnSpLocks noChangeShapeType="1"/>
          </p:cNvCxnSpPr>
          <p:nvPr userDrawn="1"/>
        </p:nvCxnSpPr>
        <p:spPr bwMode="auto">
          <a:xfrm>
            <a:off x="0" y="642938"/>
            <a:ext cx="9144000" cy="1587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5.emf"/><Relationship Id="rId10" Type="http://schemas.openxmlformats.org/officeDocument/2006/relationships/image" Target="../media/image37.e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wmf"/><Relationship Id="rId5" Type="http://schemas.openxmlformats.org/officeDocument/2006/relationships/image" Target="../media/image39.e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8.wmf"/><Relationship Id="rId5" Type="http://schemas.openxmlformats.org/officeDocument/2006/relationships/image" Target="../media/image45.e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1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2.e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6.emf"/><Relationship Id="rId5" Type="http://schemas.openxmlformats.org/officeDocument/2006/relationships/image" Target="../media/image73.png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6.wmf"/><Relationship Id="rId18" Type="http://schemas.openxmlformats.org/officeDocument/2006/relationships/image" Target="../media/image88.wmf"/><Relationship Id="rId26" Type="http://schemas.openxmlformats.org/officeDocument/2006/relationships/oleObject" Target="../embeddings/oleObject87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89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2.bin"/><Relationship Id="rId25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93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86.bin"/><Relationship Id="rId5" Type="http://schemas.openxmlformats.org/officeDocument/2006/relationships/image" Target="../media/image82.wmf"/><Relationship Id="rId15" Type="http://schemas.openxmlformats.org/officeDocument/2006/relationships/oleObject" Target="../embeddings/oleObject81.bin"/><Relationship Id="rId23" Type="http://schemas.openxmlformats.org/officeDocument/2006/relationships/image" Target="../media/image90.wmf"/><Relationship Id="rId28" Type="http://schemas.openxmlformats.org/officeDocument/2006/relationships/oleObject" Target="../embeddings/oleObject88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3.bin"/><Relationship Id="rId31" Type="http://schemas.openxmlformats.org/officeDocument/2006/relationships/image" Target="../media/image94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92.wmf"/><Relationship Id="rId30" Type="http://schemas.openxmlformats.org/officeDocument/2006/relationships/oleObject" Target="../embeddings/oleObject8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9.emf"/><Relationship Id="rId18" Type="http://schemas.openxmlformats.org/officeDocument/2006/relationships/oleObject" Target="../embeddings/oleObject9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102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9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5.emf"/><Relationship Id="rId4" Type="http://schemas.openxmlformats.org/officeDocument/2006/relationships/oleObject" Target="../embeddings/oleObject9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6.emf"/><Relationship Id="rId10" Type="http://schemas.openxmlformats.org/officeDocument/2006/relationships/image" Target="../media/image108.emf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13.emf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117.emf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2.emf"/><Relationship Id="rId5" Type="http://schemas.openxmlformats.org/officeDocument/2006/relationships/image" Target="../media/image109.emf"/><Relationship Id="rId15" Type="http://schemas.openxmlformats.org/officeDocument/2006/relationships/image" Target="../media/image114.e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16.e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1.emf"/><Relationship Id="rId14" Type="http://schemas.openxmlformats.org/officeDocument/2006/relationships/oleObject" Target="../embeddings/oleObject10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8.e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2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gif"/><Relationship Id="rId2" Type="http://schemas.openxmlformats.org/officeDocument/2006/relationships/image" Target="../media/image12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3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7.wmf"/><Relationship Id="rId5" Type="http://schemas.openxmlformats.org/officeDocument/2006/relationships/image" Target="../media/image124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2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2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34.wmf"/><Relationship Id="rId3" Type="http://schemas.openxmlformats.org/officeDocument/2006/relationships/image" Target="../media/image136.png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5" Type="http://schemas.openxmlformats.org/officeDocument/2006/relationships/image" Target="../media/image135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12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40.emf"/><Relationship Id="rId5" Type="http://schemas.openxmlformats.org/officeDocument/2006/relationships/image" Target="../media/image137.e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4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3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49.e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5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5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e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w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e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9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771775" y="2924175"/>
            <a:ext cx="3455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0000FF"/>
                </a:solidFill>
              </a:rPr>
              <a:t>上节课内容回顾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9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533400" y="714375"/>
            <a:ext cx="2808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(3)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线性叠加</a:t>
            </a: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1143000" y="1285875"/>
            <a:ext cx="2395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如果有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1900238" y="1857375"/>
            <a:ext cx="59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21510" name="Object 11"/>
          <p:cNvGraphicFramePr>
            <a:graphicFrameLocks noChangeAspect="1"/>
          </p:cNvGraphicFramePr>
          <p:nvPr/>
        </p:nvGraphicFramePr>
        <p:xfrm>
          <a:off x="2373313" y="1285875"/>
          <a:ext cx="2270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4" imgW="885817" imgH="161764" progId="Equation.3">
                  <p:embed/>
                </p:oleObj>
              </mc:Choice>
              <mc:Fallback>
                <p:oleObj name="公式" r:id="rId4" imgW="885817" imgH="16176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1285875"/>
                        <a:ext cx="22701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2"/>
          <p:cNvGraphicFramePr>
            <a:graphicFrameLocks noChangeAspect="1"/>
          </p:cNvGraphicFramePr>
          <p:nvPr/>
        </p:nvGraphicFramePr>
        <p:xfrm>
          <a:off x="5230813" y="1285875"/>
          <a:ext cx="22701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6" imgW="904729" imgH="161764" progId="Equation.3">
                  <p:embed/>
                </p:oleObj>
              </mc:Choice>
              <mc:Fallback>
                <p:oleObj name="公式" r:id="rId6" imgW="904729" imgH="16176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1285875"/>
                        <a:ext cx="22701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3"/>
          <p:cNvGraphicFramePr>
            <a:graphicFrameLocks noChangeAspect="1"/>
          </p:cNvGraphicFramePr>
          <p:nvPr/>
        </p:nvGraphicFramePr>
        <p:xfrm>
          <a:off x="2400300" y="1919288"/>
          <a:ext cx="45148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8" imgW="2104856" imgH="161764" progId="Equation.3">
                  <p:embed/>
                </p:oleObj>
              </mc:Choice>
              <mc:Fallback>
                <p:oleObj name="公式" r:id="rId8" imgW="2104856" imgH="16176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919288"/>
                        <a:ext cx="45148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4659313" y="128587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和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81013" y="2611438"/>
            <a:ext cx="3733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(4)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尺度变换性</a:t>
            </a:r>
            <a:r>
              <a:rPr lang="en-US" altLang="zh-CN" dirty="0">
                <a:solidFill>
                  <a:srgbClr val="C00000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黑体" pitchFamily="2" charset="-122"/>
              </a:rPr>
              <a:t>推导</a:t>
            </a:r>
            <a:r>
              <a:rPr lang="en-US" altLang="zh-CN" dirty="0">
                <a:solidFill>
                  <a:srgbClr val="C00000"/>
                </a:solidFill>
                <a:latin typeface="+mn-lt"/>
                <a:ea typeface="黑体" pitchFamily="2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357438" y="3214688"/>
          <a:ext cx="21320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10" imgW="790503" imgH="142910" progId="Equation.3">
                  <p:embed/>
                </p:oleObj>
              </mc:Choice>
              <mc:Fallback>
                <p:oleObj name="公式" r:id="rId10" imgW="790503" imgH="1429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14688"/>
                        <a:ext cx="21320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214813" y="3571875"/>
          <a:ext cx="25003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公式" r:id="rId12" imgW="1114269" imgH="400074" progId="Equation.3">
                  <p:embed/>
                </p:oleObj>
              </mc:Choice>
              <mc:Fallback>
                <p:oleObj name="公式" r:id="rId12" imgW="1114269" imgH="4000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571875"/>
                        <a:ext cx="25003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42938" y="3133725"/>
            <a:ext cx="178593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30000"/>
              </a:lnSpc>
            </a:pPr>
            <a:r>
              <a:rPr lang="zh-CN" altLang="en-US">
                <a:latin typeface="黑体" panose="02010609060101010101" pitchFamily="49" charset="-122"/>
              </a:rPr>
              <a:t>如果有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071563" y="3767138"/>
            <a:ext cx="5886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+mn-lt"/>
                <a:ea typeface="黑体" pitchFamily="2" charset="-122"/>
              </a:rPr>
              <a:t>则对于实常数</a:t>
            </a:r>
            <a:r>
              <a:rPr lang="en-US" altLang="zh-CN" i="1" dirty="0">
                <a:latin typeface="+mn-lt"/>
                <a:ea typeface="黑体" pitchFamily="2" charset="-122"/>
              </a:rPr>
              <a:t>a</a:t>
            </a:r>
            <a:r>
              <a:rPr lang="zh-CN" altLang="en-US" dirty="0">
                <a:latin typeface="+mn-lt"/>
                <a:ea typeface="黑体" pitchFamily="2" charset="-122"/>
              </a:rPr>
              <a:t>，有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71438" y="4625975"/>
            <a:ext cx="892968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lvl="1" algn="just" eaLnBrk="1" hangingPunct="1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黑体" pitchFamily="2" charset="-122"/>
              </a:rPr>
              <a:t>        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黑体" pitchFamily="2" charset="-122"/>
              </a:rPr>
              <a:t>若信号</a:t>
            </a:r>
            <a:r>
              <a:rPr lang="en-US" altLang="zh-CN" i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i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t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黑体" pitchFamily="2" charset="-122"/>
              </a:rPr>
              <a:t>在时间轴上被压缩至原信号的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黑体" pitchFamily="2" charset="-122"/>
              </a:rPr>
              <a:t>1/a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黑体" pitchFamily="2" charset="-122"/>
              </a:rPr>
              <a:t>，则其频谱函数在频率轴上将展宽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黑体" pitchFamily="2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黑体" pitchFamily="2" charset="-122"/>
              </a:rPr>
              <a:t>倍，而其幅值相应地减至原信号幅值的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黑体" pitchFamily="2" charset="-122"/>
              </a:rPr>
              <a:t>1/|a|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黑体" pitchFamily="2" charset="-122"/>
              </a:rPr>
              <a:t>。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黑体" pitchFamily="2" charset="-122"/>
              </a:rPr>
              <a:t>信号的持续时间与信号占有的频带宽成反比。 </a:t>
            </a:r>
          </a:p>
        </p:txBody>
      </p:sp>
      <p:sp>
        <p:nvSpPr>
          <p:cNvPr id="21520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6" grpId="0"/>
      <p:bldP spid="19" grpId="0"/>
      <p:bldP spid="20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28688"/>
            <a:ext cx="849788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14500" y="6092825"/>
            <a:ext cx="4500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/>
              <a:t>      </a:t>
            </a:r>
            <a:r>
              <a:rPr lang="zh-CN" altLang="en-US"/>
              <a:t>窗函数的尺度变换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 =3 )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1013" y="785813"/>
            <a:ext cx="3733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(4)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尺度变换性</a:t>
            </a:r>
            <a:endParaRPr lang="zh-CN" altLang="en-US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/>
        </p:nvSpPr>
        <p:spPr bwMode="auto">
          <a:xfrm>
            <a:off x="1714500" y="5345113"/>
            <a:ext cx="3071813" cy="441325"/>
          </a:xfrm>
          <a:prstGeom prst="roundRect">
            <a:avLst/>
          </a:prstGeom>
          <a:solidFill>
            <a:schemeClr val="bg1">
              <a:lumMod val="95000"/>
              <a:alpha val="82000"/>
            </a:schemeClr>
          </a:solidFill>
          <a:ln w="28575">
            <a:solidFill>
              <a:srgbClr val="0000FF"/>
            </a:solidFill>
            <a:prstDash val="sysDash"/>
          </a:ln>
          <a:effectLst/>
          <a:ex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1974850" y="4429125"/>
            <a:ext cx="2168525" cy="500063"/>
          </a:xfrm>
          <a:prstGeom prst="roundRect">
            <a:avLst/>
          </a:prstGeom>
          <a:solidFill>
            <a:schemeClr val="bg1">
              <a:lumMod val="95000"/>
              <a:alpha val="82000"/>
            </a:schemeClr>
          </a:solidFill>
          <a:ln w="28575">
            <a:solidFill>
              <a:srgbClr val="0000FF"/>
            </a:solidFill>
            <a:prstDash val="sysDash"/>
          </a:ln>
          <a:effectLst/>
          <a:ex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28625" y="625475"/>
            <a:ext cx="367347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(5)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时移性</a:t>
            </a:r>
            <a:r>
              <a:rPr lang="en-US" altLang="zh-CN" dirty="0">
                <a:solidFill>
                  <a:srgbClr val="C00000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黑体" pitchFamily="2" charset="-122"/>
              </a:rPr>
              <a:t>推导</a:t>
            </a:r>
            <a:r>
              <a:rPr lang="en-US" altLang="zh-CN" dirty="0">
                <a:solidFill>
                  <a:srgbClr val="C00000"/>
                </a:solidFill>
                <a:latin typeface="+mn-lt"/>
                <a:ea typeface="黑体" pitchFamily="2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890588" y="1268413"/>
            <a:ext cx="2982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如果有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1633538" y="1882775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25607" name="Object 5"/>
          <p:cNvGraphicFramePr>
            <a:graphicFrameLocks noChangeAspect="1"/>
          </p:cNvGraphicFramePr>
          <p:nvPr/>
        </p:nvGraphicFramePr>
        <p:xfrm>
          <a:off x="2019300" y="1928813"/>
          <a:ext cx="3695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公式" r:id="rId4" imgW="1438413" imgH="228506" progId="Equation.3">
                  <p:embed/>
                </p:oleObj>
              </mc:Choice>
              <mc:Fallback>
                <p:oleObj name="公式" r:id="rId4" imgW="1438413" imgH="2285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928813"/>
                        <a:ext cx="36957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7"/>
          <p:cNvGraphicFramePr>
            <a:graphicFrameLocks noChangeAspect="1"/>
          </p:cNvGraphicFramePr>
          <p:nvPr/>
        </p:nvGraphicFramePr>
        <p:xfrm>
          <a:off x="2089150" y="1344613"/>
          <a:ext cx="2000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公式" r:id="rId6" imgW="790503" imgH="142910" progId="Equation.3">
                  <p:embed/>
                </p:oleObj>
              </mc:Choice>
              <mc:Fallback>
                <p:oleObj name="公式" r:id="rId6" imgW="790503" imgH="14291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344613"/>
                        <a:ext cx="2000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2571750"/>
            <a:ext cx="5643563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8  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试用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时移特性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求右上图矩形脉冲函数的频谱。</a:t>
            </a:r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905000" y="3643313"/>
          <a:ext cx="2476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公式" r:id="rId8" imgW="1307532" imgH="215806" progId="Equation.3">
                  <p:embed/>
                </p:oleObj>
              </mc:Choice>
              <mc:Fallback>
                <p:oleObj name="公式" r:id="rId8" imgW="1307532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43313"/>
                        <a:ext cx="24765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1" name="组合 60"/>
          <p:cNvGrpSpPr>
            <a:grpSpLocks/>
          </p:cNvGrpSpPr>
          <p:nvPr/>
        </p:nvGrpSpPr>
        <p:grpSpPr bwMode="auto">
          <a:xfrm>
            <a:off x="6137275" y="733425"/>
            <a:ext cx="2928938" cy="2124075"/>
            <a:chOff x="714348" y="3301696"/>
            <a:chExt cx="2928958" cy="1699734"/>
          </a:xfrm>
        </p:grpSpPr>
        <p:cxnSp>
          <p:nvCxnSpPr>
            <p:cNvPr id="25637" name="直接箭头连接符 29"/>
            <p:cNvCxnSpPr>
              <a:cxnSpLocks noChangeShapeType="1"/>
            </p:cNvCxnSpPr>
            <p:nvPr/>
          </p:nvCxnSpPr>
          <p:spPr bwMode="auto">
            <a:xfrm>
              <a:off x="714348" y="4643446"/>
              <a:ext cx="2928958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8" name="直接箭头连接符 30"/>
            <p:cNvCxnSpPr>
              <a:cxnSpLocks noChangeShapeType="1"/>
            </p:cNvCxnSpPr>
            <p:nvPr/>
          </p:nvCxnSpPr>
          <p:spPr bwMode="auto">
            <a:xfrm rot="5400000" flipH="1" flipV="1">
              <a:off x="607191" y="4179099"/>
              <a:ext cx="164307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39" name="组合 17"/>
            <p:cNvGrpSpPr>
              <a:grpSpLocks/>
            </p:cNvGrpSpPr>
            <p:nvPr/>
          </p:nvGrpSpPr>
          <p:grpSpPr bwMode="auto">
            <a:xfrm>
              <a:off x="2070082" y="3786190"/>
              <a:ext cx="573092" cy="857256"/>
              <a:chOff x="2927338" y="1785926"/>
              <a:chExt cx="573092" cy="500066"/>
            </a:xfrm>
          </p:grpSpPr>
          <p:cxnSp>
            <p:nvCxnSpPr>
              <p:cNvPr id="25651" name="直接连接符 36"/>
              <p:cNvCxnSpPr>
                <a:cxnSpLocks noChangeShapeType="1"/>
              </p:cNvCxnSpPr>
              <p:nvPr/>
            </p:nvCxnSpPr>
            <p:spPr bwMode="auto">
              <a:xfrm rot="5400000">
                <a:off x="2678099" y="2035165"/>
                <a:ext cx="500066" cy="1588"/>
              </a:xfrm>
              <a:prstGeom prst="line">
                <a:avLst/>
              </a:pr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52" name="直接连接符 37"/>
              <p:cNvCxnSpPr>
                <a:cxnSpLocks noChangeShapeType="1"/>
              </p:cNvCxnSpPr>
              <p:nvPr/>
            </p:nvCxnSpPr>
            <p:spPr bwMode="auto">
              <a:xfrm rot="5400000">
                <a:off x="3249603" y="2035165"/>
                <a:ext cx="500066" cy="1588"/>
              </a:xfrm>
              <a:prstGeom prst="line">
                <a:avLst/>
              </a:pr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53" name="直接连接符 38"/>
              <p:cNvCxnSpPr>
                <a:cxnSpLocks noChangeShapeType="1"/>
              </p:cNvCxnSpPr>
              <p:nvPr/>
            </p:nvCxnSpPr>
            <p:spPr bwMode="auto">
              <a:xfrm>
                <a:off x="2927338" y="1785926"/>
                <a:ext cx="571504" cy="1588"/>
              </a:xfrm>
              <a:prstGeom prst="line">
                <a:avLst/>
              </a:pr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640" name="矩形 32"/>
            <p:cNvSpPr>
              <a:spLocks noChangeArrowheads="1"/>
            </p:cNvSpPr>
            <p:nvPr/>
          </p:nvSpPr>
          <p:spPr bwMode="auto">
            <a:xfrm>
              <a:off x="879724" y="3301696"/>
              <a:ext cx="553357" cy="270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g</a:t>
              </a:r>
              <a:r>
                <a:rPr lang="en-US" altLang="zh-CN" sz="2000"/>
                <a:t>(</a:t>
              </a:r>
              <a:r>
                <a:rPr lang="en-US" altLang="zh-CN" sz="2000" i="1"/>
                <a:t>t</a:t>
              </a:r>
              <a:r>
                <a:rPr lang="en-US" altLang="zh-CN" sz="2000"/>
                <a:t>)</a:t>
              </a:r>
              <a:endParaRPr lang="zh-CN" altLang="en-US" sz="2000"/>
            </a:p>
          </p:txBody>
        </p:sp>
        <p:sp>
          <p:nvSpPr>
            <p:cNvPr id="25641" name="矩形 33"/>
            <p:cNvSpPr>
              <a:spLocks noChangeArrowheads="1"/>
            </p:cNvSpPr>
            <p:nvPr/>
          </p:nvSpPr>
          <p:spPr bwMode="auto">
            <a:xfrm>
              <a:off x="2245100" y="4643446"/>
              <a:ext cx="3401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t</a:t>
              </a:r>
              <a:r>
                <a:rPr lang="en-US" altLang="zh-CN" sz="2000" baseline="-25000"/>
                <a:t>0</a:t>
              </a:r>
              <a:endParaRPr lang="zh-CN" altLang="en-US" sz="2000" baseline="-25000"/>
            </a:p>
          </p:txBody>
        </p:sp>
        <p:cxnSp>
          <p:nvCxnSpPr>
            <p:cNvPr id="25642" name="直接箭头连接符 43"/>
            <p:cNvCxnSpPr>
              <a:cxnSpLocks noChangeShapeType="1"/>
            </p:cNvCxnSpPr>
            <p:nvPr/>
          </p:nvCxnSpPr>
          <p:spPr bwMode="auto">
            <a:xfrm>
              <a:off x="1714480" y="4214818"/>
              <a:ext cx="357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3" name="直接箭头连接符 45"/>
            <p:cNvCxnSpPr>
              <a:cxnSpLocks noChangeShapeType="1"/>
            </p:cNvCxnSpPr>
            <p:nvPr/>
          </p:nvCxnSpPr>
          <p:spPr bwMode="auto">
            <a:xfrm rot="10800000" flipV="1">
              <a:off x="2643174" y="4214818"/>
              <a:ext cx="50006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4" name="直接箭头连接符 49"/>
            <p:cNvCxnSpPr>
              <a:cxnSpLocks noChangeShapeType="1"/>
            </p:cNvCxnSpPr>
            <p:nvPr/>
          </p:nvCxnSpPr>
          <p:spPr bwMode="auto">
            <a:xfrm rot="10800000" flipV="1">
              <a:off x="2071670" y="4214818"/>
              <a:ext cx="57150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5" name="矩形 51"/>
            <p:cNvSpPr>
              <a:spLocks noChangeArrowheads="1"/>
            </p:cNvSpPr>
            <p:nvPr/>
          </p:nvSpPr>
          <p:spPr bwMode="auto">
            <a:xfrm>
              <a:off x="2204818" y="3958250"/>
              <a:ext cx="3401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T</a:t>
              </a:r>
              <a:endParaRPr lang="zh-CN" altLang="en-US" sz="2000" baseline="-25000"/>
            </a:p>
          </p:txBody>
        </p:sp>
        <p:cxnSp>
          <p:nvCxnSpPr>
            <p:cNvPr id="25646" name="直接连接符 53"/>
            <p:cNvCxnSpPr>
              <a:cxnSpLocks noChangeShapeType="1"/>
            </p:cNvCxnSpPr>
            <p:nvPr/>
          </p:nvCxnSpPr>
          <p:spPr bwMode="auto">
            <a:xfrm rot="5400000">
              <a:off x="1821637" y="4107661"/>
              <a:ext cx="107157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7" name="矩形 55"/>
            <p:cNvSpPr>
              <a:spLocks noChangeArrowheads="1"/>
            </p:cNvSpPr>
            <p:nvPr/>
          </p:nvSpPr>
          <p:spPr bwMode="auto">
            <a:xfrm>
              <a:off x="3357554" y="4643446"/>
              <a:ext cx="2551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t</a:t>
              </a:r>
              <a:endParaRPr lang="zh-CN" altLang="en-US" sz="2000" baseline="-25000"/>
            </a:p>
          </p:txBody>
        </p:sp>
        <p:sp>
          <p:nvSpPr>
            <p:cNvPr id="25648" name="矩形 56"/>
            <p:cNvSpPr>
              <a:spLocks noChangeArrowheads="1"/>
            </p:cNvSpPr>
            <p:nvPr/>
          </p:nvSpPr>
          <p:spPr bwMode="auto">
            <a:xfrm>
              <a:off x="1162432" y="4610920"/>
              <a:ext cx="3129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/>
                <a:t>0</a:t>
              </a:r>
              <a:endParaRPr lang="zh-CN" altLang="en-US" sz="2000" baseline="-25000"/>
            </a:p>
          </p:txBody>
        </p:sp>
        <p:cxnSp>
          <p:nvCxnSpPr>
            <p:cNvPr id="25649" name="直接箭头连接符 57"/>
            <p:cNvCxnSpPr>
              <a:cxnSpLocks noChangeShapeType="1"/>
            </p:cNvCxnSpPr>
            <p:nvPr/>
          </p:nvCxnSpPr>
          <p:spPr bwMode="auto">
            <a:xfrm rot="10800000">
              <a:off x="1428728" y="3786190"/>
              <a:ext cx="85725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0" name="矩形 59"/>
            <p:cNvSpPr>
              <a:spLocks noChangeArrowheads="1"/>
            </p:cNvSpPr>
            <p:nvPr/>
          </p:nvSpPr>
          <p:spPr bwMode="auto">
            <a:xfrm>
              <a:off x="1149362" y="3636928"/>
              <a:ext cx="3561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A</a:t>
              </a:r>
              <a:endParaRPr lang="zh-CN" altLang="en-US" sz="2000" baseline="-25000"/>
            </a:p>
          </p:txBody>
        </p:sp>
      </p:grpSp>
      <p:grpSp>
        <p:nvGrpSpPr>
          <p:cNvPr id="5" name="组合 65"/>
          <p:cNvGrpSpPr>
            <a:grpSpLocks/>
          </p:cNvGrpSpPr>
          <p:nvPr/>
        </p:nvGrpSpPr>
        <p:grpSpPr bwMode="auto">
          <a:xfrm>
            <a:off x="396875" y="4367213"/>
            <a:ext cx="1339850" cy="2133600"/>
            <a:chOff x="1832483" y="3848301"/>
            <a:chExt cx="1592989" cy="1653195"/>
          </a:xfrm>
        </p:grpSpPr>
        <p:grpSp>
          <p:nvGrpSpPr>
            <p:cNvPr id="25625" name="组合 25"/>
            <p:cNvGrpSpPr>
              <a:grpSpLocks/>
            </p:cNvGrpSpPr>
            <p:nvPr/>
          </p:nvGrpSpPr>
          <p:grpSpPr bwMode="auto">
            <a:xfrm>
              <a:off x="1832483" y="3848301"/>
              <a:ext cx="1592989" cy="1653195"/>
              <a:chOff x="4690003" y="3848301"/>
              <a:chExt cx="1592989" cy="1653195"/>
            </a:xfrm>
          </p:grpSpPr>
          <p:cxnSp>
            <p:nvCxnSpPr>
              <p:cNvPr id="25627" name="直接箭头连接符 15"/>
              <p:cNvCxnSpPr>
                <a:cxnSpLocks noChangeShapeType="1"/>
              </p:cNvCxnSpPr>
              <p:nvPr/>
            </p:nvCxnSpPr>
            <p:spPr bwMode="auto">
              <a:xfrm>
                <a:off x="4714876" y="5143512"/>
                <a:ext cx="142876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28" name="直接箭头连接符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607719" y="4679165"/>
                <a:ext cx="1643074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5629" name="组合 17"/>
              <p:cNvGrpSpPr>
                <a:grpSpLocks/>
              </p:cNvGrpSpPr>
              <p:nvPr/>
            </p:nvGrpSpPr>
            <p:grpSpPr bwMode="auto">
              <a:xfrm>
                <a:off x="5143504" y="4286256"/>
                <a:ext cx="573092" cy="857256"/>
                <a:chOff x="2000232" y="1785926"/>
                <a:chExt cx="573092" cy="500066"/>
              </a:xfrm>
            </p:grpSpPr>
            <p:cxnSp>
              <p:nvCxnSpPr>
                <p:cNvPr id="25634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750993" y="2035165"/>
                  <a:ext cx="500066" cy="1588"/>
                </a:xfrm>
                <a:prstGeom prst="line">
                  <a:avLst/>
                </a:prstGeom>
                <a:noFill/>
                <a:ln w="3175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635" name="直接连接符 1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22497" y="2035165"/>
                  <a:ext cx="500066" cy="1588"/>
                </a:xfrm>
                <a:prstGeom prst="line">
                  <a:avLst/>
                </a:prstGeom>
                <a:noFill/>
                <a:ln w="3175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636" name="直接连接符 20"/>
                <p:cNvCxnSpPr>
                  <a:cxnSpLocks noChangeShapeType="1"/>
                </p:cNvCxnSpPr>
                <p:nvPr/>
              </p:nvCxnSpPr>
              <p:spPr bwMode="auto">
                <a:xfrm>
                  <a:off x="2000232" y="1785926"/>
                  <a:ext cx="571504" cy="1588"/>
                </a:xfrm>
                <a:prstGeom prst="line">
                  <a:avLst/>
                </a:prstGeom>
                <a:noFill/>
                <a:ln w="3175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630" name="矩形 21"/>
              <p:cNvSpPr>
                <a:spLocks noChangeArrowheads="1"/>
              </p:cNvSpPr>
              <p:nvPr/>
            </p:nvSpPr>
            <p:spPr bwMode="auto">
              <a:xfrm>
                <a:off x="4690003" y="3848301"/>
                <a:ext cx="802130" cy="214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/>
                  <a:t>Rec(</a:t>
                </a:r>
                <a:r>
                  <a:rPr lang="en-US" altLang="zh-CN" sz="1500" i="1"/>
                  <a:t>t</a:t>
                </a:r>
                <a:r>
                  <a:rPr lang="en-US" altLang="zh-CN" sz="1500"/>
                  <a:t>)</a:t>
                </a:r>
                <a:endParaRPr lang="zh-CN" altLang="en-US" sz="1500"/>
              </a:p>
            </p:txBody>
          </p:sp>
          <p:sp>
            <p:nvSpPr>
              <p:cNvPr id="25631" name="矩形 22"/>
              <p:cNvSpPr>
                <a:spLocks noChangeArrowheads="1"/>
              </p:cNvSpPr>
              <p:nvPr/>
            </p:nvSpPr>
            <p:spPr bwMode="auto">
              <a:xfrm>
                <a:off x="6000760" y="5143511"/>
                <a:ext cx="282232" cy="214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 i="1"/>
                  <a:t>t</a:t>
                </a:r>
                <a:endParaRPr lang="zh-CN" altLang="en-US" sz="1500"/>
              </a:p>
            </p:txBody>
          </p:sp>
          <p:sp>
            <p:nvSpPr>
              <p:cNvPr id="25632" name="矩形 23"/>
              <p:cNvSpPr>
                <a:spLocks noChangeArrowheads="1"/>
              </p:cNvSpPr>
              <p:nvPr/>
            </p:nvSpPr>
            <p:spPr bwMode="auto">
              <a:xfrm>
                <a:off x="4877208" y="5156582"/>
                <a:ext cx="51488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 i="1"/>
                  <a:t>-T</a:t>
                </a:r>
                <a:r>
                  <a:rPr lang="en-US" altLang="zh-CN" sz="1500"/>
                  <a:t>/2</a:t>
                </a:r>
                <a:endParaRPr lang="zh-CN" altLang="en-US" sz="1500"/>
              </a:p>
            </p:txBody>
          </p:sp>
          <p:sp>
            <p:nvSpPr>
              <p:cNvPr id="25633" name="矩形 24"/>
              <p:cNvSpPr>
                <a:spLocks noChangeArrowheads="1"/>
              </p:cNvSpPr>
              <p:nvPr/>
            </p:nvSpPr>
            <p:spPr bwMode="auto">
              <a:xfrm>
                <a:off x="5500694" y="5143512"/>
                <a:ext cx="45076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 i="1"/>
                  <a:t>T</a:t>
                </a:r>
                <a:r>
                  <a:rPr lang="en-US" altLang="zh-CN" sz="1500"/>
                  <a:t>/2</a:t>
                </a:r>
                <a:endParaRPr lang="zh-CN" altLang="en-US" sz="1500"/>
              </a:p>
            </p:txBody>
          </p:sp>
        </p:grpSp>
        <p:sp>
          <p:nvSpPr>
            <p:cNvPr id="25626" name="矩形 61"/>
            <p:cNvSpPr>
              <a:spLocks noChangeArrowheads="1"/>
            </p:cNvSpPr>
            <p:nvPr/>
          </p:nvSpPr>
          <p:spPr bwMode="auto">
            <a:xfrm>
              <a:off x="2523096" y="4068600"/>
              <a:ext cx="2808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 b="0"/>
                <a:t>1</a:t>
              </a:r>
              <a:endParaRPr lang="zh-CN" altLang="en-US" sz="1500" b="0" baseline="-25000"/>
            </a:p>
          </p:txBody>
        </p:sp>
      </p:grpSp>
      <p:graphicFrame>
        <p:nvGraphicFramePr>
          <p:cNvPr id="22542" name="Object 5"/>
          <p:cNvGraphicFramePr>
            <a:graphicFrameLocks noChangeAspect="1"/>
          </p:cNvGraphicFramePr>
          <p:nvPr/>
        </p:nvGraphicFramePr>
        <p:xfrm>
          <a:off x="2062163" y="4500563"/>
          <a:ext cx="19383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公式" r:id="rId10" imgW="1057156" imgH="190421" progId="Equation.3">
                  <p:embed/>
                </p:oleObj>
              </mc:Choice>
              <mc:Fallback>
                <p:oleObj name="公式" r:id="rId10" imgW="1057156" imgH="19042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500563"/>
                        <a:ext cx="19383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1512888" y="6170613"/>
          <a:ext cx="35242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公式" r:id="rId12" imgW="1701800" imgH="228600" progId="Equation.3">
                  <p:embed/>
                </p:oleObj>
              </mc:Choice>
              <mc:Fallback>
                <p:oleObj name="公式" r:id="rId12" imgW="17018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6170613"/>
                        <a:ext cx="35242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0063" y="3714750"/>
            <a:ext cx="66516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en-US" altLang="zh-CN">
                <a:solidFill>
                  <a:srgbClr val="0000FF"/>
                </a:solidFill>
              </a:rPr>
              <a:t>: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3260725" y="4214813"/>
            <a:ext cx="954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500">
                <a:solidFill>
                  <a:srgbClr val="C00000"/>
                </a:solidFill>
              </a:rPr>
              <a:t>线性叠加</a:t>
            </a: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3357563" y="5072063"/>
            <a:ext cx="954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500">
                <a:solidFill>
                  <a:srgbClr val="C00000"/>
                </a:solidFill>
              </a:rPr>
              <a:t>时移特性</a:t>
            </a:r>
          </a:p>
        </p:txBody>
      </p:sp>
      <p:sp>
        <p:nvSpPr>
          <p:cNvPr id="78" name="下箭头 77"/>
          <p:cNvSpPr>
            <a:spLocks noChangeArrowheads="1"/>
          </p:cNvSpPr>
          <p:nvPr/>
        </p:nvSpPr>
        <p:spPr bwMode="auto">
          <a:xfrm>
            <a:off x="2786063" y="5857875"/>
            <a:ext cx="35718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9" name="Object 19"/>
          <p:cNvGraphicFramePr>
            <a:graphicFrameLocks noChangeAspect="1"/>
          </p:cNvGraphicFramePr>
          <p:nvPr/>
        </p:nvGraphicFramePr>
        <p:xfrm>
          <a:off x="4946650" y="4714875"/>
          <a:ext cx="39671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公式" r:id="rId14" imgW="2304940" imgH="676090" progId="Equation.3">
                  <p:embed/>
                </p:oleObj>
              </mc:Choice>
              <mc:Fallback>
                <p:oleObj name="公式" r:id="rId14" imgW="2304940" imgH="67609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4714875"/>
                        <a:ext cx="396716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4857750" y="3895725"/>
            <a:ext cx="4113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黑体" panose="02010609060101010101" pitchFamily="49" charset="-122"/>
              </a:rPr>
              <a:t>求得幅频谱和相频谱分别为</a:t>
            </a:r>
          </a:p>
        </p:txBody>
      </p:sp>
      <p:sp>
        <p:nvSpPr>
          <p:cNvPr id="81" name="下箭头 80"/>
          <p:cNvSpPr>
            <a:spLocks noChangeArrowheads="1"/>
          </p:cNvSpPr>
          <p:nvPr/>
        </p:nvSpPr>
        <p:spPr bwMode="auto">
          <a:xfrm>
            <a:off x="2786063" y="5000625"/>
            <a:ext cx="357187" cy="357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" name="下箭头 81"/>
          <p:cNvSpPr>
            <a:spLocks noChangeArrowheads="1"/>
          </p:cNvSpPr>
          <p:nvPr/>
        </p:nvSpPr>
        <p:spPr bwMode="auto">
          <a:xfrm>
            <a:off x="2786063" y="4071938"/>
            <a:ext cx="357187" cy="35718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1722438" y="5368925"/>
          <a:ext cx="30384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公式" r:id="rId16" imgW="1438413" imgH="228506" progId="Equation.3">
                  <p:embed/>
                </p:oleObj>
              </mc:Choice>
              <mc:Fallback>
                <p:oleObj name="公式" r:id="rId16" imgW="1438413" imgH="2285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368925"/>
                        <a:ext cx="30384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22536" grpId="0"/>
      <p:bldP spid="74" grpId="0"/>
      <p:bldP spid="76" grpId="0"/>
      <p:bldP spid="77" grpId="0"/>
      <p:bldP spid="78" grpId="0" animBg="1"/>
      <p:bldP spid="80" grpId="0"/>
      <p:bldP spid="81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038350"/>
            <a:ext cx="4291012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95288" y="6140450"/>
            <a:ext cx="8748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/>
              <a:t>时移矩形脉冲函数的幅频和相频谱图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23850" y="800100"/>
            <a:ext cx="8496300" cy="11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黑体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</a:rPr>
              <a:t>时移导致相移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</a:rPr>
              <a:t>：幅频谱不因时移而改变，相位谱增加了一个随频率呈线性变化的项。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09788"/>
            <a:ext cx="434816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57188" y="642938"/>
            <a:ext cx="541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</a:rPr>
              <a:t>(6) </a:t>
            </a:r>
            <a:r>
              <a:rPr lang="zh-CN" altLang="en-US">
                <a:solidFill>
                  <a:srgbClr val="0000FF"/>
                </a:solidFill>
              </a:rPr>
              <a:t>频移性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亦称调制性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en-US" altLang="zh-CN" sz="3200">
              <a:solidFill>
                <a:srgbClr val="0000FF"/>
              </a:solidFill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357438" y="1214438"/>
          <a:ext cx="1714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4" imgW="771591" imgH="161764" progId="Equation.3">
                  <p:embed/>
                </p:oleObj>
              </mc:Choice>
              <mc:Fallback>
                <p:oleObj name="公式" r:id="rId4" imgW="771591" imgH="16176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214438"/>
                        <a:ext cx="17145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338388" y="1663700"/>
          <a:ext cx="35194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6" imgW="1409667" imgH="228506" progId="Equation.3">
                  <p:embed/>
                </p:oleObj>
              </mc:Choice>
              <mc:Fallback>
                <p:oleObj name="公式" r:id="rId6" imgW="1409667" imgH="2285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663700"/>
                        <a:ext cx="35194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698500" y="1143000"/>
            <a:ext cx="2865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黑体" panose="02010609060101010101" pitchFamily="49" charset="-122"/>
              </a:rPr>
              <a:t>如果有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900238" y="1685925"/>
            <a:ext cx="642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则</a:t>
            </a: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765800" y="1643063"/>
            <a:ext cx="1806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f</a:t>
            </a:r>
            <a:r>
              <a:rPr lang="en-US" altLang="zh-CN" baseline="-25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为常数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2970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28875"/>
            <a:ext cx="5643563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 Box 3"/>
          <p:cNvSpPr txBox="1">
            <a:spLocks noChangeArrowheads="1"/>
          </p:cNvSpPr>
          <p:nvPr/>
        </p:nvSpPr>
        <p:spPr bwMode="auto">
          <a:xfrm>
            <a:off x="5808663" y="5568950"/>
            <a:ext cx="1357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/>
              <a:t>的频谱 </a:t>
            </a:r>
          </a:p>
        </p:txBody>
      </p:sp>
      <p:graphicFrame>
        <p:nvGraphicFramePr>
          <p:cNvPr id="29706" name="Object 6"/>
          <p:cNvGraphicFramePr>
            <a:graphicFrameLocks noChangeAspect="1"/>
          </p:cNvGraphicFramePr>
          <p:nvPr/>
        </p:nvGraphicFramePr>
        <p:xfrm>
          <a:off x="4343400" y="5592763"/>
          <a:ext cx="15859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公式" r:id="rId9" imgW="733390" imgH="171568" progId="Equation.3">
                  <p:embed/>
                </p:oleObj>
              </mc:Choice>
              <mc:Fallback>
                <p:oleObj name="公式" r:id="rId9" imgW="733390" imgH="1715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92763"/>
                        <a:ext cx="15859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52425" y="5740400"/>
            <a:ext cx="85010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FF00"/>
                </a:solidFill>
              </a:rPr>
              <a:t>        </a:t>
            </a:r>
            <a:r>
              <a:rPr lang="zh-CN" altLang="en-US" sz="2400">
                <a:solidFill>
                  <a:srgbClr val="FFFF00"/>
                </a:solidFill>
              </a:rPr>
              <a:t>时间信号经调制后</a:t>
            </a:r>
            <a:r>
              <a:rPr lang="en-US" altLang="zh-CN" sz="2400">
                <a:solidFill>
                  <a:srgbClr val="FFFF00"/>
                </a:solidFill>
              </a:rPr>
              <a:t>,</a:t>
            </a:r>
            <a:r>
              <a:rPr lang="zh-CN" altLang="en-US" sz="2400">
                <a:solidFill>
                  <a:srgbClr val="FFFF00"/>
                </a:solidFill>
              </a:rPr>
              <a:t>其频谱相对原信号频谱平移，导致原信号频谱移动至</a:t>
            </a:r>
            <a:r>
              <a:rPr lang="en-US" altLang="zh-CN" sz="2400" i="1">
                <a:solidFill>
                  <a:srgbClr val="FFFF00"/>
                </a:solidFill>
              </a:rPr>
              <a:t>f</a:t>
            </a:r>
            <a:r>
              <a:rPr lang="en-US" altLang="zh-CN" sz="2400" baseline="-25000">
                <a:solidFill>
                  <a:srgbClr val="FFFF00"/>
                </a:solidFill>
              </a:rPr>
              <a:t>0</a:t>
            </a:r>
            <a:r>
              <a:rPr lang="zh-CN" altLang="en-US" sz="2400" b="0">
                <a:solidFill>
                  <a:srgbClr val="FFFF00"/>
                </a:solidFill>
              </a:rPr>
              <a:t>和</a:t>
            </a:r>
            <a:r>
              <a:rPr lang="en-US" altLang="zh-CN" sz="2400">
                <a:solidFill>
                  <a:srgbClr val="FFFF00"/>
                </a:solidFill>
              </a:rPr>
              <a:t>-</a:t>
            </a:r>
            <a:r>
              <a:rPr lang="en-US" altLang="zh-CN" sz="2400" i="1">
                <a:solidFill>
                  <a:srgbClr val="FFFF00"/>
                </a:solidFill>
              </a:rPr>
              <a:t>f</a:t>
            </a:r>
            <a:r>
              <a:rPr lang="en-US" altLang="zh-CN" sz="2400" baseline="-25000">
                <a:solidFill>
                  <a:srgbClr val="FFFF00"/>
                </a:solidFill>
              </a:rPr>
              <a:t>0</a:t>
            </a:r>
            <a:r>
              <a:rPr lang="zh-CN" altLang="en-US" sz="2400">
                <a:solidFill>
                  <a:srgbClr val="FFFF00"/>
                </a:solidFill>
              </a:rPr>
              <a:t>处，但它们的幅度都为原频谱的一半。</a:t>
            </a:r>
          </a:p>
        </p:txBody>
      </p:sp>
      <p:sp>
        <p:nvSpPr>
          <p:cNvPr id="29709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2"/>
          <p:cNvSpPr>
            <a:spLocks noChangeArrowheads="1"/>
          </p:cNvSpPr>
          <p:nvPr/>
        </p:nvSpPr>
        <p:spPr bwMode="auto">
          <a:xfrm>
            <a:off x="1500188" y="1357313"/>
            <a:ext cx="128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334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ea typeface="黑体" pitchFamily="2" charset="-122"/>
              </a:rPr>
              <a:t>如果有</a:t>
            </a:r>
            <a:r>
              <a:rPr lang="en-US" altLang="zh-CN" dirty="0">
                <a:ea typeface="黑体" pitchFamily="2" charset="-122"/>
              </a:rPr>
              <a:t>	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dirty="0">
              <a:ea typeface="黑体" pitchFamily="2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714625" y="1428750"/>
          <a:ext cx="19288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4" imgW="838160" imgH="190421" progId="Equation.3">
                  <p:embed/>
                </p:oleObj>
              </mc:Choice>
              <mc:Fallback>
                <p:oleObj name="公式" r:id="rId4" imgW="838160" imgH="19042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428750"/>
                        <a:ext cx="19288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矩形 13"/>
          <p:cNvSpPr>
            <a:spLocks noChangeArrowheads="1"/>
          </p:cNvSpPr>
          <p:nvPr/>
        </p:nvSpPr>
        <p:spPr bwMode="auto">
          <a:xfrm>
            <a:off x="2111375" y="2143125"/>
            <a:ext cx="544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66863" y="3030538"/>
            <a:ext cx="1266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证明：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71625" y="5302250"/>
            <a:ext cx="4557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600"/>
              <a:t> </a:t>
            </a:r>
            <a:r>
              <a:rPr lang="en-US" altLang="zh-CN" sz="2600" i="1"/>
              <a:t>n</a:t>
            </a:r>
            <a:r>
              <a:rPr lang="zh-CN" altLang="en-US" sz="2600"/>
              <a:t>阶微分的傅立叶变换公式： </a:t>
            </a:r>
          </a:p>
        </p:txBody>
      </p:sp>
      <p:sp>
        <p:nvSpPr>
          <p:cNvPr id="31751" name="矩形 16"/>
          <p:cNvSpPr>
            <a:spLocks noChangeArrowheads="1"/>
          </p:cNvSpPr>
          <p:nvPr/>
        </p:nvSpPr>
        <p:spPr bwMode="auto">
          <a:xfrm>
            <a:off x="500063" y="714375"/>
            <a:ext cx="2136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zh-CN">
                <a:solidFill>
                  <a:srgbClr val="0000FF"/>
                </a:solidFill>
              </a:rPr>
              <a:t>(7) </a:t>
            </a:r>
            <a:r>
              <a:rPr lang="zh-CN" altLang="en-US">
                <a:solidFill>
                  <a:srgbClr val="0000FF"/>
                </a:solidFill>
              </a:rPr>
              <a:t>时域微分</a:t>
            </a:r>
          </a:p>
        </p:txBody>
      </p:sp>
      <p:graphicFrame>
        <p:nvGraphicFramePr>
          <p:cNvPr id="31752" name="Object 4"/>
          <p:cNvGraphicFramePr>
            <a:graphicFrameLocks noChangeAspect="1"/>
          </p:cNvGraphicFramePr>
          <p:nvPr/>
        </p:nvGraphicFramePr>
        <p:xfrm>
          <a:off x="2676525" y="2000250"/>
          <a:ext cx="23971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6" imgW="1320227" imgH="393529" progId="Equation.3">
                  <p:embed/>
                </p:oleObj>
              </mc:Choice>
              <mc:Fallback>
                <p:oleObj name="公式" r:id="rId6" imgW="132022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000250"/>
                        <a:ext cx="23971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7"/>
          <p:cNvGraphicFramePr>
            <a:graphicFrameLocks noChangeAspect="1"/>
          </p:cNvGraphicFramePr>
          <p:nvPr/>
        </p:nvGraphicFramePr>
        <p:xfrm>
          <a:off x="2651125" y="2857500"/>
          <a:ext cx="29289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8" imgW="1384300" imgH="330200" progId="Equation.3">
                  <p:embed/>
                </p:oleObj>
              </mc:Choice>
              <mc:Fallback>
                <p:oleObj name="公式" r:id="rId8" imgW="13843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2857500"/>
                        <a:ext cx="29289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>
            <a:spLocks noChangeArrowheads="1"/>
          </p:cNvSpPr>
          <p:nvPr/>
        </p:nvSpPr>
        <p:spPr bwMode="auto">
          <a:xfrm>
            <a:off x="3852863" y="3714750"/>
            <a:ext cx="1428750" cy="571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6207" name="Object 8"/>
          <p:cNvGraphicFramePr>
            <a:graphicFrameLocks noChangeAspect="1"/>
          </p:cNvGraphicFramePr>
          <p:nvPr/>
        </p:nvGraphicFramePr>
        <p:xfrm>
          <a:off x="2562225" y="3643313"/>
          <a:ext cx="3530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10" imgW="1841500" imgH="393700" progId="Equation.3">
                  <p:embed/>
                </p:oleObj>
              </mc:Choice>
              <mc:Fallback>
                <p:oleObj name="公式" r:id="rId10" imgW="18415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3643313"/>
                        <a:ext cx="35306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8" name="Object 16"/>
          <p:cNvGraphicFramePr>
            <a:graphicFrameLocks noChangeAspect="1"/>
          </p:cNvGraphicFramePr>
          <p:nvPr/>
        </p:nvGraphicFramePr>
        <p:xfrm>
          <a:off x="2625725" y="4459288"/>
          <a:ext cx="23971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公式" r:id="rId12" imgW="1320227" imgH="393529" progId="Equation.3">
                  <p:embed/>
                </p:oleObj>
              </mc:Choice>
              <mc:Fallback>
                <p:oleObj name="公式" r:id="rId12" imgW="1320227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459288"/>
                        <a:ext cx="23971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0" name="Object 18"/>
          <p:cNvGraphicFramePr>
            <a:graphicFrameLocks noChangeAspect="1"/>
          </p:cNvGraphicFramePr>
          <p:nvPr/>
        </p:nvGraphicFramePr>
        <p:xfrm>
          <a:off x="2678113" y="5857875"/>
          <a:ext cx="25336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公式" r:id="rId14" imgW="1396394" imgH="393529" progId="Equation.3">
                  <p:embed/>
                </p:oleObj>
              </mc:Choice>
              <mc:Fallback>
                <p:oleObj name="公式" r:id="rId14" imgW="1396394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5857875"/>
                        <a:ext cx="25336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69925" y="690563"/>
            <a:ext cx="7646988" cy="5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179388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60000"/>
              </a:lnSpc>
            </a:pPr>
            <a:endParaRPr lang="en-US" altLang="zh-CN"/>
          </a:p>
          <a:p>
            <a:pPr lvl="1" eaLnBrk="1" hangingPunct="1">
              <a:lnSpc>
                <a:spcPct val="160000"/>
              </a:lnSpc>
            </a:pPr>
            <a:endParaRPr lang="en-US" altLang="zh-CN"/>
          </a:p>
          <a:p>
            <a:pPr lvl="1" eaLnBrk="1" hangingPunct="1">
              <a:lnSpc>
                <a:spcPct val="160000"/>
              </a:lnSpc>
            </a:pPr>
            <a:r>
              <a:rPr lang="en-US" altLang="zh-CN"/>
              <a:t>      </a:t>
            </a:r>
          </a:p>
          <a:p>
            <a:pPr lvl="1" eaLnBrk="1" hangingPunct="1">
              <a:lnSpc>
                <a:spcPct val="160000"/>
              </a:lnSpc>
            </a:pPr>
            <a:endParaRPr lang="en-US" altLang="zh-CN"/>
          </a:p>
          <a:p>
            <a:pPr lvl="1" eaLnBrk="1" hangingPunct="1">
              <a:lnSpc>
                <a:spcPct val="160000"/>
              </a:lnSpc>
            </a:pPr>
            <a:endParaRPr lang="en-US" altLang="zh-CN"/>
          </a:p>
          <a:p>
            <a:pPr lvl="1" eaLnBrk="1" hangingPunct="1">
              <a:lnSpc>
                <a:spcPct val="160000"/>
              </a:lnSpc>
            </a:pPr>
            <a:r>
              <a:rPr lang="en-US" altLang="zh-CN"/>
              <a:t>      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2901950" y="2986088"/>
          <a:ext cx="18510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公式" r:id="rId4" imgW="762136" imgH="380843" progId="Equation.3">
                  <p:embed/>
                </p:oleObj>
              </mc:Choice>
              <mc:Fallback>
                <p:oleObj name="公式" r:id="rId4" imgW="762136" imgH="3808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986088"/>
                        <a:ext cx="18510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1701800" y="2214563"/>
            <a:ext cx="12858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1" hangingPunct="1">
              <a:lnSpc>
                <a:spcPct val="160000"/>
              </a:lnSpc>
              <a:spcBef>
                <a:spcPct val="20000"/>
              </a:spcBef>
              <a:defRPr/>
            </a:pPr>
            <a:r>
              <a:rPr lang="zh-CN" altLang="en-US" dirty="0">
                <a:latin typeface="+mn-lt"/>
                <a:ea typeface="黑体" pitchFamily="2" charset="-122"/>
              </a:rPr>
              <a:t>设函数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5059363" y="2378075"/>
            <a:ext cx="2857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其傅立叶变换为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1214438" y="3786188"/>
            <a:ext cx="350043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60000"/>
              </a:lnSpc>
            </a:pPr>
            <a:r>
              <a:rPr lang="zh-CN" altLang="en-US">
                <a:latin typeface="黑体" panose="02010609060101010101" pitchFamily="49" charset="-122"/>
              </a:rPr>
              <a:t>根据微分特性得</a:t>
            </a:r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2214563" y="4643438"/>
            <a:ext cx="928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0"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或</a:t>
            </a:r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2000250" y="5572125"/>
            <a:ext cx="1071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亦即</a:t>
            </a:r>
          </a:p>
        </p:txBody>
      </p:sp>
      <p:graphicFrame>
        <p:nvGraphicFramePr>
          <p:cNvPr id="29704" name="Object 15"/>
          <p:cNvGraphicFramePr>
            <a:graphicFrameLocks noChangeAspect="1"/>
          </p:cNvGraphicFramePr>
          <p:nvPr/>
        </p:nvGraphicFramePr>
        <p:xfrm>
          <a:off x="7675563" y="2468563"/>
          <a:ext cx="708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公式" r:id="rId6" imgW="361967" imgH="190421" progId="Equation.3">
                  <p:embed/>
                </p:oleObj>
              </mc:Choice>
              <mc:Fallback>
                <p:oleObj name="公式" r:id="rId6" imgW="361967" imgH="19042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2468563"/>
                        <a:ext cx="7080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3"/>
          <p:cNvGraphicFramePr>
            <a:graphicFrameLocks noChangeAspect="1"/>
          </p:cNvGraphicFramePr>
          <p:nvPr/>
        </p:nvGraphicFramePr>
        <p:xfrm>
          <a:off x="2916238" y="2319338"/>
          <a:ext cx="22145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公式" r:id="rId8" imgW="1066800" imgH="330200" progId="Equation.3">
                  <p:embed/>
                </p:oleObj>
              </mc:Choice>
              <mc:Fallback>
                <p:oleObj name="公式" r:id="rId8" imgW="10668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19338"/>
                        <a:ext cx="221456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071688" y="3357563"/>
            <a:ext cx="9064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由于</a:t>
            </a:r>
            <a:endParaRPr lang="zh-CN" altLang="en-US"/>
          </a:p>
        </p:txBody>
      </p:sp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4397375" y="4000500"/>
          <a:ext cx="2628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公式" r:id="rId10" imgW="1244600" imgH="203200" progId="Equation.3">
                  <p:embed/>
                </p:oleObj>
              </mc:Choice>
              <mc:Fallback>
                <p:oleObj name="公式" r:id="rId10" imgW="12446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4000500"/>
                        <a:ext cx="2628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5"/>
          <p:cNvGraphicFramePr>
            <a:graphicFrameLocks noChangeAspect="1"/>
          </p:cNvGraphicFramePr>
          <p:nvPr/>
        </p:nvGraphicFramePr>
        <p:xfrm>
          <a:off x="3095625" y="5429250"/>
          <a:ext cx="28098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公式" r:id="rId12" imgW="1498600" imgH="419100" progId="Equation.3">
                  <p:embed/>
                </p:oleObj>
              </mc:Choice>
              <mc:Fallback>
                <p:oleObj name="公式" r:id="rId12" imgW="1498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429250"/>
                        <a:ext cx="28098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3024188" y="4572000"/>
          <a:ext cx="22383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公式" r:id="rId14" imgW="1193800" imgH="419100" progId="Equation.3">
                  <p:embed/>
                </p:oleObj>
              </mc:Choice>
              <mc:Fallback>
                <p:oleObj name="公式" r:id="rId14" imgW="11938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572000"/>
                        <a:ext cx="22383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矩形 20"/>
          <p:cNvSpPr>
            <a:spLocks noChangeArrowheads="1"/>
          </p:cNvSpPr>
          <p:nvPr/>
        </p:nvSpPr>
        <p:spPr bwMode="auto">
          <a:xfrm>
            <a:off x="500063" y="857250"/>
            <a:ext cx="2136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zh-CN">
                <a:solidFill>
                  <a:srgbClr val="0000FF"/>
                </a:solidFill>
              </a:rPr>
              <a:t>(7) </a:t>
            </a:r>
            <a:r>
              <a:rPr lang="zh-CN" altLang="en-US">
                <a:solidFill>
                  <a:srgbClr val="0000FF"/>
                </a:solidFill>
              </a:rPr>
              <a:t>时域积分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500188" y="1500188"/>
            <a:ext cx="128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334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ea typeface="黑体" pitchFamily="2" charset="-122"/>
              </a:rPr>
              <a:t>如果有</a:t>
            </a:r>
            <a:r>
              <a:rPr lang="en-US" altLang="zh-CN" dirty="0">
                <a:ea typeface="黑体" pitchFamily="2" charset="-122"/>
              </a:rPr>
              <a:t>	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dirty="0">
              <a:ea typeface="黑体" pitchFamily="2" charset="-122"/>
            </a:endParaRPr>
          </a:p>
        </p:txBody>
      </p:sp>
      <p:graphicFrame>
        <p:nvGraphicFramePr>
          <p:cNvPr id="33809" name="Object 8"/>
          <p:cNvGraphicFramePr>
            <a:graphicFrameLocks noChangeAspect="1"/>
          </p:cNvGraphicFramePr>
          <p:nvPr/>
        </p:nvGraphicFramePr>
        <p:xfrm>
          <a:off x="2714625" y="1571625"/>
          <a:ext cx="16430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公式" r:id="rId16" imgW="838160" imgH="190421" progId="Equation.3">
                  <p:embed/>
                </p:oleObj>
              </mc:Choice>
              <mc:Fallback>
                <p:oleObj name="公式" r:id="rId16" imgW="838160" imgH="19042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571625"/>
                        <a:ext cx="16430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9"/>
          <p:cNvGraphicFramePr>
            <a:graphicFrameLocks noChangeAspect="1"/>
          </p:cNvGraphicFramePr>
          <p:nvPr/>
        </p:nvGraphicFramePr>
        <p:xfrm>
          <a:off x="5095875" y="1428750"/>
          <a:ext cx="28098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公式" r:id="rId18" imgW="1498600" imgH="419100" progId="Equation.3">
                  <p:embed/>
                </p:oleObj>
              </mc:Choice>
              <mc:Fallback>
                <p:oleObj name="公式" r:id="rId18" imgW="149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428750"/>
                        <a:ext cx="28098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矩形 24"/>
          <p:cNvSpPr>
            <a:spLocks noChangeArrowheads="1"/>
          </p:cNvSpPr>
          <p:nvPr/>
        </p:nvSpPr>
        <p:spPr bwMode="auto">
          <a:xfrm>
            <a:off x="4572000" y="1635125"/>
            <a:ext cx="5461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14375" y="2454275"/>
            <a:ext cx="12668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证明：</a:t>
            </a:r>
          </a:p>
        </p:txBody>
      </p:sp>
      <p:sp>
        <p:nvSpPr>
          <p:cNvPr id="33813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/>
      <p:bldP spid="29707" grpId="0"/>
      <p:bldP spid="29708" grpId="0"/>
      <p:bldP spid="29709" grpId="0"/>
      <p:bldP spid="29710" grpId="0"/>
      <p:bldP spid="17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0"/>
          <p:cNvSpPr>
            <a:spLocks noChangeArrowheads="1"/>
          </p:cNvSpPr>
          <p:nvPr/>
        </p:nvSpPr>
        <p:spPr bwMode="auto">
          <a:xfrm>
            <a:off x="357188" y="1214438"/>
            <a:ext cx="90646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zh-CN" altLang="en-US">
                <a:solidFill>
                  <a:srgbClr val="0000FF"/>
                </a:solidFill>
              </a:rPr>
              <a:t>习题</a:t>
            </a:r>
          </a:p>
        </p:txBody>
      </p:sp>
      <p:graphicFrame>
        <p:nvGraphicFramePr>
          <p:cNvPr id="35843" name="Object 24"/>
          <p:cNvGraphicFramePr>
            <a:graphicFrameLocks noChangeAspect="1"/>
          </p:cNvGraphicFramePr>
          <p:nvPr/>
        </p:nvGraphicFramePr>
        <p:xfrm>
          <a:off x="3713163" y="2063750"/>
          <a:ext cx="1697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r:id="rId4" imgW="901309" imgH="228501" progId="Equation.3">
                  <p:embed/>
                </p:oleObj>
              </mc:Choice>
              <mc:Fallback>
                <p:oleObj r:id="rId4" imgW="901309" imgH="2285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2063750"/>
                        <a:ext cx="16970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23"/>
          <p:cNvGraphicFramePr>
            <a:graphicFrameLocks noChangeAspect="1"/>
          </p:cNvGraphicFramePr>
          <p:nvPr/>
        </p:nvGraphicFramePr>
        <p:xfrm>
          <a:off x="5851525" y="2049463"/>
          <a:ext cx="1768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r:id="rId6" imgW="939800" imgH="228600" progId="Equation.3">
                  <p:embed/>
                </p:oleObj>
              </mc:Choice>
              <mc:Fallback>
                <p:oleObj r:id="rId6" imgW="9398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049463"/>
                        <a:ext cx="1768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22"/>
          <p:cNvGraphicFramePr>
            <a:graphicFrameLocks noChangeAspect="1"/>
          </p:cNvGraphicFramePr>
          <p:nvPr/>
        </p:nvGraphicFramePr>
        <p:xfrm>
          <a:off x="1752600" y="2592388"/>
          <a:ext cx="24114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r:id="rId8" imgW="1282700" imgH="228600" progId="Equation.3">
                  <p:embed/>
                </p:oleObj>
              </mc:Choice>
              <mc:Fallback>
                <p:oleObj r:id="rId8" imgW="12827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2388"/>
                        <a:ext cx="24114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21"/>
          <p:cNvGraphicFramePr>
            <a:graphicFrameLocks noChangeAspect="1"/>
          </p:cNvGraphicFramePr>
          <p:nvPr/>
        </p:nvGraphicFramePr>
        <p:xfrm>
          <a:off x="5076825" y="2597150"/>
          <a:ext cx="760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r:id="rId10" imgW="418918" imgH="253890" progId="Equation.3">
                  <p:embed/>
                </p:oleObj>
              </mc:Choice>
              <mc:Fallback>
                <p:oleObj r:id="rId10" imgW="418918" imgH="25389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97150"/>
                        <a:ext cx="7604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25"/>
          <p:cNvSpPr>
            <a:spLocks noChangeArrowheads="1"/>
          </p:cNvSpPr>
          <p:nvPr/>
        </p:nvSpPr>
        <p:spPr bwMode="auto">
          <a:xfrm>
            <a:off x="941388" y="2101850"/>
            <a:ext cx="50196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>
                <a:cs typeface="Times New Roman" panose="02020603050405020304" pitchFamily="18" charset="0"/>
              </a:rPr>
              <a:t>(1) </a:t>
            </a:r>
            <a:r>
              <a:rPr lang="zh-CN" altLang="en-US" sz="2400">
                <a:cs typeface="Times New Roman" panose="02020603050405020304" pitchFamily="18" charset="0"/>
              </a:rPr>
              <a:t>已知傅里变换对                         和</a:t>
            </a:r>
            <a:endParaRPr lang="zh-CN" altLang="en-US" sz="2400"/>
          </a:p>
        </p:txBody>
      </p:sp>
      <p:sp>
        <p:nvSpPr>
          <p:cNvPr id="35848" name="Rectangle 29"/>
          <p:cNvSpPr>
            <a:spLocks noChangeArrowheads="1"/>
          </p:cNvSpPr>
          <p:nvPr/>
        </p:nvSpPr>
        <p:spPr bwMode="auto">
          <a:xfrm>
            <a:off x="5800725" y="2620963"/>
            <a:ext cx="159226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/>
              <a:t>=</a:t>
            </a:r>
            <a:r>
              <a:rPr lang="zh-CN" altLang="en-US" sz="2400" u="sng"/>
              <a:t>           </a:t>
            </a:r>
            <a:r>
              <a:rPr lang="zh-CN" altLang="en-US" sz="2400">
                <a:cs typeface="Times New Roman" panose="02020603050405020304" pitchFamily="18" charset="0"/>
              </a:rPr>
              <a:t>。</a:t>
            </a:r>
            <a:r>
              <a:rPr lang="zh-CN" altLang="en-US" sz="2400"/>
              <a:t> </a:t>
            </a:r>
          </a:p>
        </p:txBody>
      </p:sp>
      <p:sp>
        <p:nvSpPr>
          <p:cNvPr id="35849" name="矩形 41"/>
          <p:cNvSpPr>
            <a:spLocks noChangeArrowheads="1"/>
          </p:cNvSpPr>
          <p:nvPr/>
        </p:nvSpPr>
        <p:spPr bwMode="auto">
          <a:xfrm>
            <a:off x="1357313" y="2635250"/>
            <a:ext cx="388461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当                                时，则</a:t>
            </a:r>
          </a:p>
        </p:txBody>
      </p: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928688" y="3621088"/>
            <a:ext cx="7597775" cy="13795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tabLst>
                <a:tab pos="266700" algn="l"/>
              </a:tabLst>
              <a:defRPr/>
            </a:pPr>
            <a:r>
              <a:rPr lang="en-US" altLang="zh-CN" sz="2400" dirty="0"/>
              <a:t>(2) </a:t>
            </a:r>
            <a:r>
              <a:rPr lang="zh-CN" sz="2400" dirty="0"/>
              <a:t>若瞬变信号</a:t>
            </a:r>
            <a:r>
              <a:rPr lang="en-US" altLang="zh-CN" sz="2400" dirty="0"/>
              <a:t>        </a:t>
            </a:r>
            <a:r>
              <a:rPr lang="zh-CN" sz="2400" dirty="0"/>
              <a:t>的频谱为</a:t>
            </a:r>
            <a:r>
              <a:rPr lang="en-US" altLang="zh-CN" sz="2400" dirty="0"/>
              <a:t>         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</a:p>
          <a:p>
            <a:pPr>
              <a:lnSpc>
                <a:spcPct val="150000"/>
              </a:lnSpc>
              <a:spcBef>
                <a:spcPct val="20000"/>
              </a:spcBef>
              <a:tabLst>
                <a:tab pos="266700" algn="l"/>
              </a:tabLst>
              <a:defRPr/>
            </a:pPr>
            <a:r>
              <a:rPr lang="zh-CN" sz="2400" dirty="0"/>
              <a:t>则信号</a:t>
            </a:r>
            <a:r>
              <a:rPr lang="en-US" altLang="zh-CN" sz="2400" dirty="0"/>
              <a:t>            (</a:t>
            </a:r>
            <a:r>
              <a:rPr lang="zh-CN" altLang="en-US" sz="2400" dirty="0"/>
              <a:t>其中</a:t>
            </a:r>
            <a:r>
              <a:rPr lang="en-US" altLang="zh-CN" i="1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i="1" dirty="0">
                <a:latin typeface="+mn-lt"/>
              </a:rPr>
              <a:t>b</a:t>
            </a:r>
            <a:r>
              <a:rPr lang="zh-CN" altLang="en-US" sz="2400" dirty="0"/>
              <a:t>均为正实常数</a:t>
            </a:r>
            <a:r>
              <a:rPr lang="en-US" altLang="zh-CN" sz="2400" dirty="0"/>
              <a:t>)</a:t>
            </a:r>
            <a:r>
              <a:rPr lang="zh-CN" altLang="en-US" sz="2400" dirty="0"/>
              <a:t>的频谱为</a:t>
            </a:r>
            <a:r>
              <a:rPr lang="zh-CN" altLang="en-US" sz="2400" u="sng" dirty="0"/>
              <a:t>        </a:t>
            </a:r>
            <a:r>
              <a:rPr lang="zh-CN" altLang="en-US" sz="2400" dirty="0"/>
              <a:t>。</a:t>
            </a:r>
          </a:p>
        </p:txBody>
      </p:sp>
      <p:sp>
        <p:nvSpPr>
          <p:cNvPr id="3585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52" name="Object 36"/>
          <p:cNvGraphicFramePr>
            <a:graphicFrameLocks noChangeAspect="1"/>
          </p:cNvGraphicFramePr>
          <p:nvPr/>
        </p:nvGraphicFramePr>
        <p:xfrm>
          <a:off x="2943225" y="3771900"/>
          <a:ext cx="592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公式" r:id="rId12" imgW="279279" imgH="203112" progId="Equation.3">
                  <p:embed/>
                </p:oleObj>
              </mc:Choice>
              <mc:Fallback>
                <p:oleObj name="公式" r:id="rId12" imgW="279279" imgH="2031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3771900"/>
                        <a:ext cx="592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54" name="Object 38"/>
          <p:cNvGraphicFramePr>
            <a:graphicFrameLocks noChangeAspect="1"/>
          </p:cNvGraphicFramePr>
          <p:nvPr/>
        </p:nvGraphicFramePr>
        <p:xfrm>
          <a:off x="4833938" y="3835400"/>
          <a:ext cx="6667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公式" r:id="rId14" imgW="393529" imgH="203112" progId="Equation.3">
                  <p:embed/>
                </p:oleObj>
              </mc:Choice>
              <mc:Fallback>
                <p:oleObj name="公式" r:id="rId14" imgW="393529" imgH="2031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835400"/>
                        <a:ext cx="6667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56" name="Object 40"/>
          <p:cNvGraphicFramePr>
            <a:graphicFrameLocks noChangeAspect="1"/>
          </p:cNvGraphicFramePr>
          <p:nvPr/>
        </p:nvGraphicFramePr>
        <p:xfrm>
          <a:off x="1962150" y="4473575"/>
          <a:ext cx="9191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公式" r:id="rId16" imgW="431613" imgH="203112" progId="Equation.3">
                  <p:embed/>
                </p:oleObj>
              </mc:Choice>
              <mc:Fallback>
                <p:oleObj name="公式" r:id="rId16" imgW="431613" imgH="20311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473575"/>
                        <a:ext cx="9191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9"/>
          <p:cNvSpPr>
            <a:spLocks noChangeArrowheads="1"/>
          </p:cNvSpPr>
          <p:nvPr/>
        </p:nvSpPr>
        <p:spPr bwMode="auto">
          <a:xfrm>
            <a:off x="0" y="1033463"/>
            <a:ext cx="9144000" cy="128587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428750" y="1749425"/>
            <a:ext cx="7215188" cy="485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defRPr/>
            </a:pPr>
            <a:r>
              <a:rPr lang="zh-CN" altLang="en-US" sz="4800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疑问：周期信号存在傅里叶变换吗？</a:t>
            </a:r>
          </a:p>
        </p:txBody>
      </p:sp>
      <p:pic>
        <p:nvPicPr>
          <p:cNvPr id="37892" name="Picture 20" descr="http://img5q.duitang.com/uploads/item/201503/26/20150326190921_LAARS.thumb.700_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57438"/>
            <a:ext cx="28575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4286250" y="3357563"/>
            <a:ext cx="457200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dirty="0"/>
              <a:t>霍金博士论文答辩时问导师：</a:t>
            </a:r>
            <a:endParaRPr lang="en-US" altLang="zh-CN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+mn-lt"/>
              </a:rPr>
              <a:t>Would not that be nice, professor, that one simple, elegant equation would explain everything?</a:t>
            </a:r>
            <a:endParaRPr lang="zh-CN" altLang="en-US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8"/>
          <p:cNvSpPr>
            <a:spLocks noChangeArrowheads="1"/>
          </p:cNvSpPr>
          <p:nvPr/>
        </p:nvSpPr>
        <p:spPr bwMode="auto">
          <a:xfrm>
            <a:off x="1143000" y="2992438"/>
            <a:ext cx="7000875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zh-CN" altLang="en-US" sz="3200">
                <a:solidFill>
                  <a:srgbClr val="0000FF"/>
                </a:solidFill>
              </a:rPr>
              <a:t>需先解决问题</a:t>
            </a:r>
            <a:r>
              <a:rPr lang="en-US" altLang="zh-CN" sz="3200">
                <a:solidFill>
                  <a:srgbClr val="0000FF"/>
                </a:solidFill>
              </a:rPr>
              <a:t>:</a:t>
            </a:r>
          </a:p>
          <a:p>
            <a:pPr algn="ctr" eaLnBrk="1" hangingPunct="1">
              <a:spcAft>
                <a:spcPts val="1200"/>
              </a:spcAft>
            </a:pPr>
            <a:r>
              <a:rPr lang="zh-CN" altLang="en-US" sz="3200">
                <a:solidFill>
                  <a:srgbClr val="0000FF"/>
                </a:solidFill>
              </a:rPr>
              <a:t>单位脉冲函数及其傅里叶变换性质？</a:t>
            </a:r>
            <a:endParaRPr lang="en-US" altLang="zh-CN" sz="3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27"/>
          <p:cNvCxnSpPr>
            <a:cxnSpLocks noChangeShapeType="1"/>
          </p:cNvCxnSpPr>
          <p:nvPr/>
        </p:nvCxnSpPr>
        <p:spPr bwMode="auto">
          <a:xfrm>
            <a:off x="0" y="3573463"/>
            <a:ext cx="9144000" cy="1587"/>
          </a:xfrm>
          <a:prstGeom prst="line">
            <a:avLst/>
          </a:prstGeom>
          <a:noFill/>
          <a:ln w="9525">
            <a:solidFill>
              <a:srgbClr val="C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5076825" y="3141663"/>
            <a:ext cx="3743325" cy="1270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30" name="Object 4"/>
          <p:cNvGraphicFramePr>
            <a:graphicFrameLocks noChangeAspect="1"/>
          </p:cNvGraphicFramePr>
          <p:nvPr/>
        </p:nvGraphicFramePr>
        <p:xfrm>
          <a:off x="1231900" y="2038350"/>
          <a:ext cx="6548438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5" imgW="2067033" imgH="390647" progId="Equation.3">
                  <p:embed/>
                </p:oleObj>
              </mc:Choice>
              <mc:Fallback>
                <p:oleObj name="公式" r:id="rId5" imgW="2067033" imgH="3906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038350"/>
                        <a:ext cx="6548438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22"/>
          <p:cNvGraphicFramePr>
            <a:graphicFrameLocks noChangeAspect="1"/>
          </p:cNvGraphicFramePr>
          <p:nvPr/>
        </p:nvGraphicFramePr>
        <p:xfrm>
          <a:off x="1217613" y="5399088"/>
          <a:ext cx="67468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7" imgW="2571593" imgH="380843" progId="Equation.3">
                  <p:embed/>
                </p:oleObj>
              </mc:Choice>
              <mc:Fallback>
                <p:oleObj name="公式" r:id="rId7" imgW="2571593" imgH="38084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5399088"/>
                        <a:ext cx="67468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矩形 1"/>
          <p:cNvSpPr>
            <a:spLocks noChangeArrowheads="1"/>
          </p:cNvSpPr>
          <p:nvPr/>
        </p:nvSpPr>
        <p:spPr bwMode="auto">
          <a:xfrm>
            <a:off x="334963" y="796925"/>
            <a:ext cx="48736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周期信号</a:t>
            </a:r>
            <a:r>
              <a:rPr lang="zh-CN" altLang="en-US">
                <a:solidFill>
                  <a:srgbClr val="FF0000"/>
                </a:solidFill>
              </a:rPr>
              <a:t>复指数函数展开式：</a:t>
            </a:r>
            <a:endParaRPr lang="zh-CN" altLang="en-US"/>
          </a:p>
        </p:txBody>
      </p:sp>
      <p:sp>
        <p:nvSpPr>
          <p:cNvPr id="5133" name="矩形 14"/>
          <p:cNvSpPr>
            <a:spLocks noChangeArrowheads="1"/>
          </p:cNvSpPr>
          <p:nvPr/>
        </p:nvSpPr>
        <p:spPr bwMode="auto">
          <a:xfrm>
            <a:off x="395288" y="3973513"/>
            <a:ext cx="3070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复系数计算公式：</a:t>
            </a:r>
            <a:endParaRPr lang="zh-CN" altLang="en-US"/>
          </a:p>
        </p:txBody>
      </p:sp>
      <p:sp>
        <p:nvSpPr>
          <p:cNvPr id="5134" name="矩形 2"/>
          <p:cNvSpPr>
            <a:spLocks noChangeArrowheads="1"/>
          </p:cNvSpPr>
          <p:nvPr/>
        </p:nvSpPr>
        <p:spPr bwMode="auto">
          <a:xfrm>
            <a:off x="2484438" y="2038350"/>
            <a:ext cx="719137" cy="13192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5" name="矩形 16"/>
          <p:cNvSpPr>
            <a:spLocks noChangeArrowheads="1"/>
          </p:cNvSpPr>
          <p:nvPr/>
        </p:nvSpPr>
        <p:spPr bwMode="auto">
          <a:xfrm>
            <a:off x="3621088" y="2030413"/>
            <a:ext cx="1047750" cy="1317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右大括号 3"/>
          <p:cNvSpPr>
            <a:spLocks/>
          </p:cNvSpPr>
          <p:nvPr/>
        </p:nvSpPr>
        <p:spPr bwMode="auto">
          <a:xfrm rot="-5400000">
            <a:off x="3463132" y="1202531"/>
            <a:ext cx="315912" cy="1317625"/>
          </a:xfrm>
          <a:prstGeom prst="rightBrace">
            <a:avLst>
              <a:gd name="adj1" fmla="val 32942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矩形 4"/>
          <p:cNvSpPr>
            <a:spLocks noChangeArrowheads="1"/>
          </p:cNvSpPr>
          <p:nvPr/>
        </p:nvSpPr>
        <p:spPr bwMode="auto">
          <a:xfrm>
            <a:off x="3222625" y="1327150"/>
            <a:ext cx="9064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算子</a:t>
            </a:r>
            <a:endParaRPr lang="zh-CN" altLang="en-US"/>
          </a:p>
        </p:txBody>
      </p:sp>
      <p:sp>
        <p:nvSpPr>
          <p:cNvPr id="5138" name="矩形 19"/>
          <p:cNvSpPr>
            <a:spLocks noChangeArrowheads="1"/>
          </p:cNvSpPr>
          <p:nvPr/>
        </p:nvSpPr>
        <p:spPr bwMode="auto">
          <a:xfrm>
            <a:off x="2066925" y="5205413"/>
            <a:ext cx="1136650" cy="13192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矩形 20"/>
          <p:cNvSpPr>
            <a:spLocks noChangeArrowheads="1"/>
          </p:cNvSpPr>
          <p:nvPr/>
        </p:nvSpPr>
        <p:spPr bwMode="auto">
          <a:xfrm>
            <a:off x="3810000" y="5205413"/>
            <a:ext cx="1266825" cy="13192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右大括号 21"/>
          <p:cNvSpPr>
            <a:spLocks/>
          </p:cNvSpPr>
          <p:nvPr/>
        </p:nvSpPr>
        <p:spPr bwMode="auto">
          <a:xfrm rot="-5400000">
            <a:off x="3355975" y="4060826"/>
            <a:ext cx="333375" cy="1955800"/>
          </a:xfrm>
          <a:prstGeom prst="rightBrace">
            <a:avLst>
              <a:gd name="adj1" fmla="val 3313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1" name="矩形 22"/>
          <p:cNvSpPr>
            <a:spLocks noChangeArrowheads="1"/>
          </p:cNvSpPr>
          <p:nvPr/>
        </p:nvSpPr>
        <p:spPr bwMode="auto">
          <a:xfrm>
            <a:off x="3105150" y="4508500"/>
            <a:ext cx="9064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算子</a:t>
            </a:r>
            <a:endParaRPr lang="zh-CN" altLang="en-US"/>
          </a:p>
        </p:txBody>
      </p:sp>
      <p:sp>
        <p:nvSpPr>
          <p:cNvPr id="5142" name="矩形 23"/>
          <p:cNvSpPr>
            <a:spLocks noChangeArrowheads="1"/>
          </p:cNvSpPr>
          <p:nvPr/>
        </p:nvSpPr>
        <p:spPr bwMode="auto">
          <a:xfrm>
            <a:off x="5343525" y="1660525"/>
            <a:ext cx="23479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u="sng">
                <a:solidFill>
                  <a:srgbClr val="0000FF"/>
                </a:solidFill>
              </a:rPr>
              <a:t>从频域到时域</a:t>
            </a:r>
          </a:p>
        </p:txBody>
      </p:sp>
      <p:sp>
        <p:nvSpPr>
          <p:cNvPr id="5143" name="矩形 26"/>
          <p:cNvSpPr>
            <a:spLocks noChangeArrowheads="1"/>
          </p:cNvSpPr>
          <p:nvPr/>
        </p:nvSpPr>
        <p:spPr bwMode="auto">
          <a:xfrm>
            <a:off x="5457825" y="4779963"/>
            <a:ext cx="2349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u="sng">
                <a:solidFill>
                  <a:srgbClr val="0000FF"/>
                </a:solidFill>
              </a:rPr>
              <a:t>从时域到频域</a:t>
            </a:r>
          </a:p>
        </p:txBody>
      </p:sp>
      <p:sp>
        <p:nvSpPr>
          <p:cNvPr id="5144" name="矩形 29"/>
          <p:cNvSpPr>
            <a:spLocks noChangeArrowheads="1"/>
          </p:cNvSpPr>
          <p:nvPr/>
        </p:nvSpPr>
        <p:spPr bwMode="auto">
          <a:xfrm>
            <a:off x="5665788" y="3709988"/>
            <a:ext cx="2613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4000" i="1">
                <a:solidFill>
                  <a:schemeClr val="bg1"/>
                </a:solidFill>
              </a:rPr>
              <a:t>x</a:t>
            </a:r>
            <a:r>
              <a:rPr lang="en-US" altLang="zh-CN" sz="4000">
                <a:solidFill>
                  <a:schemeClr val="bg1"/>
                </a:solidFill>
              </a:rPr>
              <a:t>(</a:t>
            </a:r>
            <a:r>
              <a:rPr lang="en-US" altLang="zh-CN" sz="4000" i="1">
                <a:solidFill>
                  <a:schemeClr val="bg1"/>
                </a:solidFill>
              </a:rPr>
              <a:t>t</a:t>
            </a:r>
            <a:r>
              <a:rPr lang="en-US" altLang="zh-CN" sz="4000">
                <a:solidFill>
                  <a:schemeClr val="bg1"/>
                </a:solidFill>
              </a:rPr>
              <a:t>)         </a:t>
            </a:r>
            <a:r>
              <a:rPr lang="en-US" altLang="zh-CN" sz="4000" i="1">
                <a:solidFill>
                  <a:schemeClr val="bg1"/>
                </a:solidFill>
              </a:rPr>
              <a:t>C</a:t>
            </a:r>
            <a:r>
              <a:rPr lang="en-US" altLang="zh-CN" sz="4000" i="1" baseline="-25000">
                <a:solidFill>
                  <a:schemeClr val="bg1"/>
                </a:solidFill>
              </a:rPr>
              <a:t>n</a:t>
            </a:r>
            <a:endParaRPr lang="zh-CN" altLang="en-US" sz="4000" i="1" baseline="-25000">
              <a:solidFill>
                <a:schemeClr val="bg1"/>
              </a:solidFill>
            </a:endParaRPr>
          </a:p>
        </p:txBody>
      </p:sp>
      <p:sp>
        <p:nvSpPr>
          <p:cNvPr id="5145" name="左右箭头 5"/>
          <p:cNvSpPr>
            <a:spLocks noChangeArrowheads="1"/>
          </p:cNvSpPr>
          <p:nvPr/>
        </p:nvSpPr>
        <p:spPr bwMode="auto">
          <a:xfrm>
            <a:off x="6664325" y="3760788"/>
            <a:ext cx="893763" cy="438150"/>
          </a:xfrm>
          <a:prstGeom prst="leftRightArrow">
            <a:avLst>
              <a:gd name="adj1" fmla="val 50000"/>
              <a:gd name="adj2" fmla="val 4986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6" name="矩形 30"/>
          <p:cNvSpPr>
            <a:spLocks noChangeArrowheads="1"/>
          </p:cNvSpPr>
          <p:nvPr/>
        </p:nvSpPr>
        <p:spPr bwMode="auto">
          <a:xfrm>
            <a:off x="5713413" y="3271838"/>
            <a:ext cx="24685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时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频域互换对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7"/>
          <p:cNvGrpSpPr>
            <a:grpSpLocks/>
          </p:cNvGrpSpPr>
          <p:nvPr/>
        </p:nvGrpSpPr>
        <p:grpSpPr bwMode="auto">
          <a:xfrm>
            <a:off x="1763713" y="2997200"/>
            <a:ext cx="5776912" cy="2773363"/>
            <a:chOff x="1378" y="1800"/>
            <a:chExt cx="2772" cy="1331"/>
          </a:xfrm>
        </p:grpSpPr>
        <p:grpSp>
          <p:nvGrpSpPr>
            <p:cNvPr id="41996" name="Group 15"/>
            <p:cNvGrpSpPr>
              <a:grpSpLocks/>
            </p:cNvGrpSpPr>
            <p:nvPr/>
          </p:nvGrpSpPr>
          <p:grpSpPr bwMode="auto">
            <a:xfrm>
              <a:off x="1378" y="1800"/>
              <a:ext cx="2589" cy="1331"/>
              <a:chOff x="1378" y="1800"/>
              <a:chExt cx="2589" cy="1331"/>
            </a:xfrm>
          </p:grpSpPr>
          <p:graphicFrame>
            <p:nvGraphicFramePr>
              <p:cNvPr id="41998" name="Object 13"/>
              <p:cNvGraphicFramePr>
                <a:graphicFrameLocks noChangeAspect="1"/>
              </p:cNvGraphicFramePr>
              <p:nvPr/>
            </p:nvGraphicFramePr>
            <p:xfrm>
              <a:off x="1378" y="1800"/>
              <a:ext cx="2589" cy="1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00" name="Visio" r:id="rId4" imgW="2748507" imgH="1413125" progId="Visio.Drawing.11">
                      <p:embed/>
                    </p:oleObj>
                  </mc:Choice>
                  <mc:Fallback>
                    <p:oleObj name="Visio" r:id="rId4" imgW="2748507" imgH="1413125" progId="Visio.Drawing.11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8" y="1800"/>
                            <a:ext cx="2589" cy="1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99" name="Line 14"/>
              <p:cNvSpPr>
                <a:spLocks noChangeShapeType="1"/>
              </p:cNvSpPr>
              <p:nvPr/>
            </p:nvSpPr>
            <p:spPr bwMode="auto">
              <a:xfrm flipV="1">
                <a:off x="3615" y="2060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997" name="Text Box 16"/>
            <p:cNvSpPr txBox="1">
              <a:spLocks noChangeArrowheads="1"/>
            </p:cNvSpPr>
            <p:nvPr/>
          </p:nvSpPr>
          <p:spPr bwMode="auto">
            <a:xfrm>
              <a:off x="3742" y="1979"/>
              <a:ext cx="40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sp>
        <p:nvSpPr>
          <p:cNvPr id="12300" name="矩形 46"/>
          <p:cNvSpPr>
            <a:spLocks noChangeArrowheads="1"/>
          </p:cNvSpPr>
          <p:nvPr/>
        </p:nvSpPr>
        <p:spPr bwMode="auto">
          <a:xfrm>
            <a:off x="0" y="5072063"/>
            <a:ext cx="9144000" cy="178593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4967288" y="444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3.4.3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典型信号的频谱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142875" y="649288"/>
            <a:ext cx="7772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(1) </a:t>
            </a:r>
            <a:r>
              <a:rPr lang="zh-CN" altLang="en-US">
                <a:solidFill>
                  <a:srgbClr val="0000FF"/>
                </a:solidFill>
              </a:rPr>
              <a:t>单位脉冲函数 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143125" y="5240338"/>
          <a:ext cx="30765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r:id="rId6" imgW="1047700" imgH="400074" progId="Equation.3">
                  <p:embed/>
                </p:oleObj>
              </mc:Choice>
              <mc:Fallback>
                <p:oleObj r:id="rId6" imgW="1047700" imgH="40007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240338"/>
                        <a:ext cx="30765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6143625" y="5097463"/>
          <a:ext cx="214312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公式" r:id="rId8" imgW="705023" imgH="457011" progId="Equation.3">
                  <p:embed/>
                </p:oleObj>
              </mc:Choice>
              <mc:Fallback>
                <p:oleObj name="公式" r:id="rId8" imgW="705023" imgH="45701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5097463"/>
                        <a:ext cx="214312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357188" y="1285875"/>
            <a:ext cx="8429625" cy="163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dirty="0">
                <a:latin typeface="+mn-lt"/>
                <a:ea typeface="黑体" pitchFamily="2" charset="-122"/>
              </a:rPr>
              <a:t>         </a:t>
            </a:r>
            <a:r>
              <a:rPr lang="zh-CN" altLang="en-US" dirty="0">
                <a:latin typeface="+mn-lt"/>
                <a:ea typeface="黑体" pitchFamily="2" charset="-122"/>
              </a:rPr>
              <a:t>在</a:t>
            </a:r>
            <a:r>
              <a:rPr lang="en-US" altLang="zh-CN" dirty="0">
                <a:latin typeface="+mn-lt"/>
                <a:ea typeface="黑体" pitchFamily="2" charset="-122"/>
              </a:rPr>
              <a:t>Δ</a:t>
            </a:r>
            <a:r>
              <a:rPr lang="zh-CN" altLang="en-US" dirty="0">
                <a:latin typeface="+mn-lt"/>
                <a:ea typeface="黑体" pitchFamily="2" charset="-122"/>
              </a:rPr>
              <a:t>时间内激发有一矩形脉冲</a:t>
            </a:r>
            <a:r>
              <a:rPr lang="en-US" altLang="zh-CN" i="1" dirty="0" err="1">
                <a:latin typeface="+mn-lt"/>
                <a:ea typeface="黑体" pitchFamily="2" charset="-122"/>
              </a:rPr>
              <a:t>p</a:t>
            </a:r>
            <a:r>
              <a:rPr lang="en-US" altLang="zh-CN" baseline="-25000" dirty="0" err="1">
                <a:latin typeface="+mn-lt"/>
                <a:ea typeface="黑体" pitchFamily="2" charset="-122"/>
              </a:rPr>
              <a:t>Δ</a:t>
            </a:r>
            <a:r>
              <a:rPr lang="en-US" altLang="zh-CN" dirty="0">
                <a:latin typeface="+mn-lt"/>
                <a:ea typeface="黑体" pitchFamily="2" charset="-122"/>
              </a:rPr>
              <a:t>(</a:t>
            </a:r>
            <a:r>
              <a:rPr lang="en-US" altLang="zh-CN" i="1" dirty="0">
                <a:latin typeface="+mn-lt"/>
                <a:ea typeface="黑体" pitchFamily="2" charset="-122"/>
              </a:rPr>
              <a:t>t</a:t>
            </a:r>
            <a:r>
              <a:rPr lang="en-US" altLang="zh-CN" dirty="0">
                <a:latin typeface="+mn-lt"/>
                <a:ea typeface="黑体" pitchFamily="2" charset="-122"/>
              </a:rPr>
              <a:t>)</a:t>
            </a:r>
            <a:r>
              <a:rPr lang="zh-CN" altLang="en-US" dirty="0">
                <a:latin typeface="+mn-lt"/>
                <a:ea typeface="黑体" pitchFamily="2" charset="-122"/>
              </a:rPr>
              <a:t>的幅值为</a:t>
            </a:r>
            <a:r>
              <a:rPr lang="en-US" altLang="zh-CN" dirty="0">
                <a:latin typeface="+mn-lt"/>
                <a:ea typeface="黑体" pitchFamily="2" charset="-122"/>
              </a:rPr>
              <a:t>1/</a:t>
            </a:r>
            <a:r>
              <a:rPr lang="el-GR" altLang="zh-CN" dirty="0">
                <a:latin typeface="+mn-lt"/>
                <a:ea typeface="黑体" pitchFamily="2" charset="-122"/>
              </a:rPr>
              <a:t>Δ</a:t>
            </a:r>
            <a:r>
              <a:rPr lang="zh-CN" altLang="en-US" dirty="0">
                <a:latin typeface="+mn-lt"/>
                <a:ea typeface="黑体" pitchFamily="2" charset="-122"/>
              </a:rPr>
              <a:t>，面积为</a:t>
            </a:r>
            <a:r>
              <a:rPr lang="en-US" altLang="zh-CN" dirty="0">
                <a:latin typeface="+mn-lt"/>
                <a:ea typeface="黑体" pitchFamily="2" charset="-122"/>
              </a:rPr>
              <a:t>1</a:t>
            </a:r>
            <a:r>
              <a:rPr lang="zh-CN" altLang="en-US" dirty="0">
                <a:latin typeface="+mn-lt"/>
                <a:ea typeface="黑体" pitchFamily="2" charset="-122"/>
              </a:rPr>
              <a:t>。当</a:t>
            </a:r>
            <a:r>
              <a:rPr lang="en-US" altLang="zh-CN" dirty="0">
                <a:latin typeface="+mn-lt"/>
                <a:ea typeface="黑体" pitchFamily="2" charset="-122"/>
              </a:rPr>
              <a:t>Δ→0</a:t>
            </a:r>
            <a:r>
              <a:rPr lang="zh-CN" altLang="en-US" dirty="0">
                <a:latin typeface="+mn-lt"/>
                <a:ea typeface="黑体" pitchFamily="2" charset="-122"/>
              </a:rPr>
              <a:t>时，该矩形脉冲</a:t>
            </a:r>
            <a:r>
              <a:rPr lang="en-US" altLang="zh-CN" i="1" dirty="0" err="1">
                <a:latin typeface="+mn-lt"/>
                <a:ea typeface="黑体" pitchFamily="2" charset="-122"/>
              </a:rPr>
              <a:t>p</a:t>
            </a:r>
            <a:r>
              <a:rPr lang="en-US" altLang="zh-CN" baseline="-25000" dirty="0" err="1">
                <a:latin typeface="+mn-lt"/>
                <a:ea typeface="黑体" pitchFamily="2" charset="-122"/>
              </a:rPr>
              <a:t>Δ</a:t>
            </a:r>
            <a:r>
              <a:rPr lang="en-US" altLang="zh-CN" dirty="0">
                <a:latin typeface="+mn-lt"/>
                <a:ea typeface="黑体" pitchFamily="2" charset="-122"/>
              </a:rPr>
              <a:t>(</a:t>
            </a:r>
            <a:r>
              <a:rPr lang="en-US" altLang="zh-CN" i="1" dirty="0">
                <a:latin typeface="+mn-lt"/>
                <a:ea typeface="黑体" pitchFamily="2" charset="-122"/>
              </a:rPr>
              <a:t>t</a:t>
            </a:r>
            <a:r>
              <a:rPr lang="en-US" altLang="zh-CN" dirty="0">
                <a:latin typeface="+mn-lt"/>
                <a:ea typeface="黑体" pitchFamily="2" charset="-122"/>
              </a:rPr>
              <a:t>)</a:t>
            </a:r>
            <a:r>
              <a:rPr lang="zh-CN" altLang="en-US" dirty="0">
                <a:latin typeface="+mn-lt"/>
                <a:ea typeface="黑体" pitchFamily="2" charset="-122"/>
              </a:rPr>
              <a:t>的极限便称为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单位脉冲函数或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δ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函数</a:t>
            </a:r>
            <a:r>
              <a:rPr lang="zh-CN" altLang="en-US" dirty="0">
                <a:solidFill>
                  <a:srgbClr val="CC0000"/>
                </a:solidFill>
                <a:latin typeface="+mn-lt"/>
                <a:ea typeface="黑体" pitchFamily="2" charset="-122"/>
              </a:rPr>
              <a:t>（</a:t>
            </a:r>
            <a:r>
              <a:rPr lang="zh-CN" altLang="en-US" dirty="0">
                <a:solidFill>
                  <a:srgbClr val="C00000"/>
                </a:solidFill>
              </a:rPr>
              <a:t>偶函数</a:t>
            </a:r>
            <a:r>
              <a:rPr lang="zh-CN" altLang="en-US" dirty="0">
                <a:solidFill>
                  <a:srgbClr val="CC0000"/>
                </a:solidFill>
                <a:latin typeface="+mn-lt"/>
                <a:ea typeface="黑体" pitchFamily="2" charset="-122"/>
              </a:rPr>
              <a:t>）</a:t>
            </a:r>
            <a:r>
              <a:rPr lang="zh-CN" altLang="en-US" dirty="0">
                <a:latin typeface="+mn-lt"/>
                <a:ea typeface="黑体" pitchFamily="2" charset="-122"/>
              </a:rPr>
              <a:t>。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541338" y="56245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性质：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1217613" y="5597525"/>
            <a:ext cx="9969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5146675" y="5597525"/>
            <a:ext cx="9969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ea typeface="宋体" panose="02010600030101010101" pitchFamily="2" charset="-122"/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  <p:bldP spid="2" grpId="0"/>
      <p:bldP spid="12297" grpId="0"/>
      <p:bldP spid="122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>
            <a:off x="6215063" y="5286375"/>
            <a:ext cx="2357437" cy="714375"/>
          </a:xfrm>
          <a:prstGeom prst="roundRect">
            <a:avLst/>
          </a:prstGeom>
          <a:solidFill>
            <a:schemeClr val="bg1">
              <a:lumMod val="95000"/>
              <a:alpha val="82000"/>
            </a:schemeClr>
          </a:solidFill>
          <a:ln w="28575">
            <a:solidFill>
              <a:srgbClr val="C00000"/>
            </a:solidFill>
            <a:prstDash val="sysDash"/>
          </a:ln>
          <a:effectLst/>
          <a:ex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323850" y="639763"/>
            <a:ext cx="83820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zh-CN" altLang="en-US"/>
              <a:t>由</a:t>
            </a:r>
            <a:r>
              <a:rPr lang="en-US" altLang="zh-CN" i="1"/>
              <a:t>δ</a:t>
            </a:r>
            <a:r>
              <a:rPr lang="zh-CN" altLang="en-US"/>
              <a:t>函数的两条性质，可得</a:t>
            </a:r>
          </a:p>
          <a:p>
            <a:pPr eaLnBrk="1" hangingPunct="1">
              <a:lnSpc>
                <a:spcPct val="130000"/>
              </a:lnSpc>
              <a:spcAft>
                <a:spcPts val="1200"/>
              </a:spcAft>
              <a:buFontTx/>
              <a:buChar char="•"/>
            </a:pPr>
            <a:endParaRPr lang="zh-CN" altLang="en-US"/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	其中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在</a:t>
            </a:r>
            <a:r>
              <a:rPr lang="en-US" altLang="zh-CN" i="1"/>
              <a:t>t</a:t>
            </a:r>
            <a:r>
              <a:rPr lang="en-US" altLang="zh-CN"/>
              <a:t>=</a:t>
            </a:r>
            <a:r>
              <a:rPr lang="en-US" altLang="zh-CN" i="1"/>
              <a:t>t</a:t>
            </a:r>
            <a:r>
              <a:rPr lang="en-US" altLang="zh-CN" baseline="-25000"/>
              <a:t>0</a:t>
            </a:r>
            <a:r>
              <a:rPr lang="zh-CN" altLang="en-US"/>
              <a:t>时是连续的。 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zh-CN" altLang="en-US">
                <a:solidFill>
                  <a:srgbClr val="0000FF"/>
                </a:solidFill>
              </a:rPr>
              <a:t>单位脉冲函数</a:t>
            </a:r>
            <a:r>
              <a:rPr lang="en-US" altLang="zh-CN" i="1">
                <a:solidFill>
                  <a:srgbClr val="0000FF"/>
                </a:solidFill>
              </a:rPr>
              <a:t>δ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的傅立叶变换 </a:t>
            </a:r>
            <a:r>
              <a:rPr lang="zh-CN" altLang="en-US"/>
              <a:t>：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endParaRPr lang="zh-CN" altLang="en-US"/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	</a:t>
            </a: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2357438" y="1143000"/>
          <a:ext cx="43688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公式" r:id="rId4" imgW="1486070" imgH="323905" progId="Equation.3">
                  <p:embed/>
                </p:oleObj>
              </mc:Choice>
              <mc:Fallback>
                <p:oleObj name="公式" r:id="rId4" imgW="1486070" imgH="3239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143000"/>
                        <a:ext cx="43688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785813" y="3286125"/>
          <a:ext cx="54610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公式" r:id="rId6" imgW="2095400" imgH="323905" progId="Equation.3">
                  <p:embed/>
                </p:oleObj>
              </mc:Choice>
              <mc:Fallback>
                <p:oleObj name="公式" r:id="rId6" imgW="2095400" imgH="32390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54610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6475413" y="5286375"/>
          <a:ext cx="18827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公式" r:id="rId8" imgW="533306" imgH="190421" progId="Equation.3">
                  <p:embed/>
                </p:oleObj>
              </mc:Choice>
              <mc:Fallback>
                <p:oleObj name="公式" r:id="rId8" imgW="533306" imgH="19042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5286375"/>
                        <a:ext cx="18827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357813" y="4714875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600">
                <a:cs typeface="Times New Roman" panose="02020603050405020304" pitchFamily="18" charset="0"/>
              </a:rPr>
              <a:t>δ(</a:t>
            </a:r>
            <a:r>
              <a:rPr lang="en-US" altLang="zh-CN" sz="2600" i="1">
                <a:cs typeface="Times New Roman" panose="02020603050405020304" pitchFamily="18" charset="0"/>
              </a:rPr>
              <a:t>t</a:t>
            </a:r>
            <a:r>
              <a:rPr lang="en-US" altLang="zh-CN" sz="2600">
                <a:cs typeface="Times New Roman" panose="02020603050405020304" pitchFamily="18" charset="0"/>
              </a:rPr>
              <a:t>)</a:t>
            </a:r>
            <a:r>
              <a:rPr lang="zh-CN" altLang="en-US" sz="2600">
                <a:cs typeface="Times New Roman" panose="02020603050405020304" pitchFamily="18" charset="0"/>
              </a:rPr>
              <a:t>及其傅立叶变换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1500" y="4286250"/>
            <a:ext cx="5440363" cy="2471738"/>
            <a:chOff x="1530" y="2520"/>
            <a:chExt cx="3130" cy="1422"/>
          </a:xfrm>
        </p:grpSpPr>
        <p:graphicFrame>
          <p:nvGraphicFramePr>
            <p:cNvPr id="44044" name="Object 10"/>
            <p:cNvGraphicFramePr>
              <a:graphicFrameLocks noChangeAspect="1"/>
            </p:cNvGraphicFramePr>
            <p:nvPr/>
          </p:nvGraphicFramePr>
          <p:xfrm>
            <a:off x="1530" y="2520"/>
            <a:ext cx="3130" cy="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0" name="Visio" r:id="rId10" imgW="2751376" imgH="1249895" progId="Visio.Drawing.11">
                    <p:embed/>
                  </p:oleObj>
                </mc:Choice>
                <mc:Fallback>
                  <p:oleObj name="Visio" r:id="rId10" imgW="2751376" imgH="1249895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2520"/>
                          <a:ext cx="3130" cy="1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5" name="Text Box 14"/>
            <p:cNvSpPr txBox="1">
              <a:spLocks noChangeArrowheads="1"/>
            </p:cNvSpPr>
            <p:nvPr/>
          </p:nvSpPr>
          <p:spPr bwMode="auto">
            <a:xfrm>
              <a:off x="2744" y="2886"/>
              <a:ext cx="36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4046" name="Line 16"/>
            <p:cNvSpPr>
              <a:spLocks noChangeShapeType="1"/>
            </p:cNvSpPr>
            <p:nvPr/>
          </p:nvSpPr>
          <p:spPr bwMode="auto">
            <a:xfrm flipV="1">
              <a:off x="3198" y="2840"/>
              <a:ext cx="0" cy="3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23" name="矩形 46"/>
          <p:cNvSpPr>
            <a:spLocks noChangeArrowheads="1"/>
          </p:cNvSpPr>
          <p:nvPr/>
        </p:nvSpPr>
        <p:spPr bwMode="auto">
          <a:xfrm>
            <a:off x="0" y="4143375"/>
            <a:ext cx="9144000" cy="27146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矩形 16"/>
          <p:cNvSpPr>
            <a:spLocks noChangeArrowheads="1"/>
          </p:cNvSpPr>
          <p:nvPr/>
        </p:nvSpPr>
        <p:spPr bwMode="auto">
          <a:xfrm>
            <a:off x="6732588" y="1450975"/>
            <a:ext cx="18669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u="sng">
                <a:solidFill>
                  <a:srgbClr val="FF0000"/>
                </a:solidFill>
              </a:rPr>
              <a:t>[</a:t>
            </a:r>
            <a:r>
              <a:rPr lang="zh-CN" altLang="en-US" u="sng">
                <a:solidFill>
                  <a:srgbClr val="FF0000"/>
                </a:solidFill>
              </a:rPr>
              <a:t>采样性质</a:t>
            </a:r>
            <a:r>
              <a:rPr lang="en-US" altLang="zh-CN" u="sng">
                <a:solidFill>
                  <a:srgbClr val="FF0000"/>
                </a:solidFill>
              </a:rPr>
              <a:t>]</a:t>
            </a:r>
            <a:endParaRPr lang="zh-CN" altLang="en-US" u="sng">
              <a:solidFill>
                <a:srgbClr val="FF0000"/>
              </a:solidFill>
            </a:endParaRPr>
          </a:p>
        </p:txBody>
      </p:sp>
      <p:sp>
        <p:nvSpPr>
          <p:cNvPr id="44043" name="Rectangle 2"/>
          <p:cNvSpPr>
            <a:spLocks noChangeArrowheads="1"/>
          </p:cNvSpPr>
          <p:nvPr/>
        </p:nvSpPr>
        <p:spPr bwMode="auto">
          <a:xfrm>
            <a:off x="4967288" y="444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3.4.3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典型信号的频谱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320" grpId="0"/>
      <p:bldP spid="133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382588" y="75565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zh-CN" altLang="en-US"/>
              <a:t>常数</a:t>
            </a:r>
            <a:r>
              <a:rPr lang="en-US" altLang="zh-CN"/>
              <a:t>1</a:t>
            </a:r>
            <a:r>
              <a:rPr lang="zh-CN" altLang="en-US"/>
              <a:t>的傅立叶变换对： </a:t>
            </a:r>
          </a:p>
        </p:txBody>
      </p:sp>
      <p:graphicFrame>
        <p:nvGraphicFramePr>
          <p:cNvPr id="46083" name="Object 7"/>
          <p:cNvGraphicFramePr>
            <a:graphicFrameLocks noChangeAspect="1"/>
          </p:cNvGraphicFramePr>
          <p:nvPr/>
        </p:nvGraphicFramePr>
        <p:xfrm>
          <a:off x="4487863" y="776288"/>
          <a:ext cx="3625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公式" r:id="rId4" imgW="1181216" imgH="190421" progId="Equation.3">
                  <p:embed/>
                </p:oleObj>
              </mc:Choice>
              <mc:Fallback>
                <p:oleObj name="公式" r:id="rId4" imgW="1181216" imgH="19042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776288"/>
                        <a:ext cx="36258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4" name="Group 15"/>
          <p:cNvGrpSpPr>
            <a:grpSpLocks/>
          </p:cNvGrpSpPr>
          <p:nvPr/>
        </p:nvGrpSpPr>
        <p:grpSpPr bwMode="auto">
          <a:xfrm>
            <a:off x="1711325" y="1285875"/>
            <a:ext cx="5235575" cy="1885950"/>
            <a:chOff x="1474" y="3022"/>
            <a:chExt cx="3175" cy="1144"/>
          </a:xfrm>
        </p:grpSpPr>
        <p:graphicFrame>
          <p:nvGraphicFramePr>
            <p:cNvPr id="46095" name="Object 10"/>
            <p:cNvGraphicFramePr>
              <a:graphicFrameLocks noChangeAspect="1"/>
            </p:cNvGraphicFramePr>
            <p:nvPr/>
          </p:nvGraphicFramePr>
          <p:xfrm>
            <a:off x="1474" y="3022"/>
            <a:ext cx="3175" cy="1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8" name="Visio" r:id="rId6" imgW="3396261" imgH="1223503" progId="Visio.Drawing.11">
                    <p:embed/>
                  </p:oleObj>
                </mc:Choice>
                <mc:Fallback>
                  <p:oleObj name="Visio" r:id="rId6" imgW="3396261" imgH="1223503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022"/>
                          <a:ext cx="3175" cy="1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Line 14"/>
            <p:cNvSpPr>
              <a:spLocks noChangeShapeType="1"/>
            </p:cNvSpPr>
            <p:nvPr/>
          </p:nvSpPr>
          <p:spPr bwMode="auto">
            <a:xfrm flipV="1">
              <a:off x="4023" y="3249"/>
              <a:ext cx="0" cy="31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085" name="矩形 12"/>
          <p:cNvSpPr>
            <a:spLocks noChangeArrowheads="1"/>
          </p:cNvSpPr>
          <p:nvPr/>
        </p:nvSpPr>
        <p:spPr bwMode="auto">
          <a:xfrm>
            <a:off x="3714750" y="1643063"/>
            <a:ext cx="1504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1"/>
              </a:buClr>
            </a:pPr>
            <a:r>
              <a:rPr lang="en-US" altLang="zh-CN" sz="2400">
                <a:solidFill>
                  <a:srgbClr val="0000FF"/>
                </a:solidFill>
              </a:rPr>
              <a:t>FT</a:t>
            </a:r>
            <a:r>
              <a:rPr lang="zh-CN" altLang="en-US" sz="2400">
                <a:solidFill>
                  <a:srgbClr val="0000FF"/>
                </a:solidFill>
              </a:rPr>
              <a:t>对称性</a:t>
            </a:r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9467" name="矩形 46"/>
          <p:cNvSpPr>
            <a:spLocks noChangeArrowheads="1"/>
          </p:cNvSpPr>
          <p:nvPr/>
        </p:nvSpPr>
        <p:spPr bwMode="auto">
          <a:xfrm>
            <a:off x="0" y="3357563"/>
            <a:ext cx="9144000" cy="35004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8" name="Rectangle 3"/>
          <p:cNvSpPr>
            <a:spLocks noChangeArrowheads="1"/>
          </p:cNvSpPr>
          <p:nvPr/>
        </p:nvSpPr>
        <p:spPr bwMode="auto">
          <a:xfrm>
            <a:off x="452438" y="3406775"/>
            <a:ext cx="83820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zh-CN" altLang="en-US">
                <a:solidFill>
                  <a:srgbClr val="0000FF"/>
                </a:solidFill>
              </a:rPr>
              <a:t>时移单位脉冲函数</a:t>
            </a:r>
            <a:r>
              <a:rPr lang="en-US" altLang="zh-CN" i="1">
                <a:solidFill>
                  <a:srgbClr val="0000FF"/>
                </a:solidFill>
              </a:rPr>
              <a:t>δ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t-t</a:t>
            </a:r>
            <a:r>
              <a:rPr lang="en-US" altLang="zh-CN" baseline="-25000">
                <a:solidFill>
                  <a:srgbClr val="0000FF"/>
                </a:solidFill>
              </a:rPr>
              <a:t>0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的傅立叶变换对： </a:t>
            </a:r>
          </a:p>
        </p:txBody>
      </p:sp>
      <p:sp>
        <p:nvSpPr>
          <p:cNvPr id="19469" name="Text Box 5"/>
          <p:cNvSpPr txBox="1">
            <a:spLocks noChangeArrowheads="1"/>
          </p:cNvSpPr>
          <p:nvPr/>
        </p:nvSpPr>
        <p:spPr bwMode="auto">
          <a:xfrm>
            <a:off x="1671638" y="5834063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zh-CN" altLang="zh-CN" sz="2000" b="0">
              <a:ea typeface="宋体" panose="02010600030101010101" pitchFamily="2" charset="-122"/>
            </a:endParaRPr>
          </a:p>
        </p:txBody>
      </p:sp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368300" y="4092575"/>
          <a:ext cx="2713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公式" r:id="rId8" imgW="1019333" imgH="228506" progId="Equation.3">
                  <p:embed/>
                </p:oleObj>
              </mc:Choice>
              <mc:Fallback>
                <p:oleObj name="公式" r:id="rId8" imgW="1019333" imgH="2285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4092575"/>
                        <a:ext cx="27130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9"/>
          <p:cNvGraphicFramePr>
            <a:graphicFrameLocks noChangeAspect="1"/>
          </p:cNvGraphicFramePr>
          <p:nvPr/>
        </p:nvGraphicFramePr>
        <p:xfrm>
          <a:off x="722313" y="4773613"/>
          <a:ext cx="777716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Visio" r:id="rId10" imgW="5271247" imgH="1273132" progId="Visio.Drawing.11">
                  <p:embed/>
                </p:oleObj>
              </mc:Choice>
              <mc:Fallback>
                <p:oleObj name="Visio" r:id="rId10" imgW="5271247" imgH="1273132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773613"/>
                        <a:ext cx="7777162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矩形 14"/>
          <p:cNvSpPr>
            <a:spLocks noChangeArrowheads="1"/>
          </p:cNvSpPr>
          <p:nvPr/>
        </p:nvSpPr>
        <p:spPr bwMode="auto">
          <a:xfrm>
            <a:off x="2955925" y="4151313"/>
            <a:ext cx="1504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1"/>
              </a:buClr>
            </a:pPr>
            <a:r>
              <a:rPr lang="en-US" altLang="zh-CN" sz="2400">
                <a:solidFill>
                  <a:srgbClr val="0000FF"/>
                </a:solidFill>
              </a:rPr>
              <a:t>FT</a:t>
            </a:r>
            <a:r>
              <a:rPr lang="zh-CN" altLang="en-US" sz="2400">
                <a:solidFill>
                  <a:srgbClr val="0000FF"/>
                </a:solidFill>
              </a:rPr>
              <a:t>时移性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4575175" y="4083050"/>
          <a:ext cx="30289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公式" r:id="rId12" imgW="1247784" imgH="228506" progId="Equation.3">
                  <p:embed/>
                </p:oleObj>
              </mc:Choice>
              <mc:Fallback>
                <p:oleObj name="公式" r:id="rId12" imgW="1247784" imgH="2285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4083050"/>
                        <a:ext cx="30289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13"/>
          <p:cNvSpPr>
            <a:spLocks noChangeArrowheads="1"/>
          </p:cNvSpPr>
          <p:nvPr/>
        </p:nvSpPr>
        <p:spPr bwMode="auto">
          <a:xfrm>
            <a:off x="7446963" y="4143375"/>
            <a:ext cx="1504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1"/>
              </a:buClr>
            </a:pPr>
            <a:r>
              <a:rPr lang="en-US" altLang="zh-CN" sz="2400">
                <a:solidFill>
                  <a:srgbClr val="0000FF"/>
                </a:solidFill>
              </a:rPr>
              <a:t>FT</a:t>
            </a:r>
            <a:r>
              <a:rPr lang="zh-CN" altLang="en-US" sz="2400">
                <a:solidFill>
                  <a:srgbClr val="0000FF"/>
                </a:solidFill>
              </a:rPr>
              <a:t>频移性</a:t>
            </a:r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46094" name="Rectangle 2"/>
          <p:cNvSpPr>
            <a:spLocks noChangeArrowheads="1"/>
          </p:cNvSpPr>
          <p:nvPr/>
        </p:nvSpPr>
        <p:spPr bwMode="auto">
          <a:xfrm>
            <a:off x="4967288" y="444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3.4.3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典型信号的频谱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/>
      <p:bldP spid="19469" grpId="0"/>
      <p:bldP spid="1947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468313" y="579438"/>
            <a:ext cx="5035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(2) </a:t>
            </a:r>
            <a:r>
              <a:rPr lang="zh-CN" altLang="en-US">
                <a:solidFill>
                  <a:srgbClr val="0000FF"/>
                </a:solidFill>
              </a:rPr>
              <a:t>正、余弦函数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107950" y="1252538"/>
            <a:ext cx="88392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400" b="0"/>
              <a:t>	</a:t>
            </a:r>
            <a:r>
              <a:rPr lang="zh-CN" altLang="en-US"/>
              <a:t>欧拉公式：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	余弦函数的频谱：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	正弦函数的频谱：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1143000" y="3403600"/>
          <a:ext cx="6842125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Photo Editor 照片" r:id="rId4" imgW="8704762" imgH="4428571" progId="MSPhotoEd.3">
                  <p:embed/>
                </p:oleObj>
              </mc:Choice>
              <mc:Fallback>
                <p:oleObj name="Photo Editor 照片" r:id="rId4" imgW="8704762" imgH="4428571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97" t="3056" r="2803" b="4536"/>
                      <a:stretch>
                        <a:fillRect/>
                      </a:stretch>
                    </p:blipFill>
                    <p:spPr bwMode="auto">
                      <a:xfrm>
                        <a:off x="1143000" y="3403600"/>
                        <a:ext cx="6842125" cy="338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6"/>
          <p:cNvGraphicFramePr>
            <a:graphicFrameLocks noChangeAspect="1"/>
          </p:cNvGraphicFramePr>
          <p:nvPr/>
        </p:nvGraphicFramePr>
        <p:xfrm>
          <a:off x="3429000" y="2714625"/>
          <a:ext cx="52149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公式" r:id="rId6" imgW="2162347" imgH="219079" progId="Equation.3">
                  <p:embed/>
                </p:oleObj>
              </mc:Choice>
              <mc:Fallback>
                <p:oleObj name="公式" r:id="rId6" imgW="2162347" imgH="2190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14625"/>
                        <a:ext cx="52149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7"/>
          <p:cNvGraphicFramePr>
            <a:graphicFrameLocks noChangeAspect="1"/>
          </p:cNvGraphicFramePr>
          <p:nvPr/>
        </p:nvGraphicFramePr>
        <p:xfrm>
          <a:off x="3387725" y="2071688"/>
          <a:ext cx="5178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公式" r:id="rId8" imgW="2133602" imgH="219079" progId="Equation.3">
                  <p:embed/>
                </p:oleObj>
              </mc:Choice>
              <mc:Fallback>
                <p:oleObj name="公式" r:id="rId8" imgW="2133602" imgH="2190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2071688"/>
                        <a:ext cx="5178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8"/>
          <p:cNvGraphicFramePr>
            <a:graphicFrameLocks noChangeAspect="1"/>
          </p:cNvGraphicFramePr>
          <p:nvPr/>
        </p:nvGraphicFramePr>
        <p:xfrm>
          <a:off x="3033713" y="1123950"/>
          <a:ext cx="55245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公式" r:id="rId10" imgW="2800423" imgH="438158" progId="Equation.3">
                  <p:embed/>
                </p:oleObj>
              </mc:Choice>
              <mc:Fallback>
                <p:oleObj name="公式" r:id="rId10" imgW="2800423" imgH="43815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1123950"/>
                        <a:ext cx="55245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2"/>
          <p:cNvSpPr>
            <a:spLocks noChangeArrowheads="1"/>
          </p:cNvSpPr>
          <p:nvPr/>
        </p:nvSpPr>
        <p:spPr bwMode="auto">
          <a:xfrm>
            <a:off x="4967288" y="444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3.4.3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典型信号的频谱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 bwMode="auto">
          <a:xfrm>
            <a:off x="5643563" y="3571875"/>
            <a:ext cx="3429000" cy="2143125"/>
          </a:xfrm>
          <a:prstGeom prst="roundRect">
            <a:avLst/>
          </a:prstGeom>
          <a:solidFill>
            <a:schemeClr val="bg1">
              <a:lumMod val="95000"/>
              <a:alpha val="82000"/>
            </a:schemeClr>
          </a:solidFill>
          <a:ln w="28575">
            <a:solidFill>
              <a:srgbClr val="0000FF"/>
            </a:solidFill>
            <a:prstDash val="sysDash"/>
          </a:ln>
          <a:effectLst/>
          <a:ex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ea typeface="黑体" pitchFamily="2" charset="-122"/>
            </a:endParaRPr>
          </a:p>
        </p:txBody>
      </p:sp>
      <p:graphicFrame>
        <p:nvGraphicFramePr>
          <p:cNvPr id="50179" name="Object 8"/>
          <p:cNvGraphicFramePr>
            <a:graphicFrameLocks noChangeAspect="1"/>
          </p:cNvGraphicFramePr>
          <p:nvPr/>
        </p:nvGraphicFramePr>
        <p:xfrm>
          <a:off x="528638" y="3525838"/>
          <a:ext cx="49482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公式" r:id="rId4" imgW="2603500" imgH="889000" progId="Equation.3">
                  <p:embed/>
                </p:oleObj>
              </mc:Choice>
              <mc:Fallback>
                <p:oleObj name="公式" r:id="rId4" imgW="26035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525838"/>
                        <a:ext cx="4948237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85750" y="595313"/>
            <a:ext cx="2882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(3) </a:t>
            </a:r>
            <a:r>
              <a:rPr lang="zh-CN" altLang="en-US">
                <a:solidFill>
                  <a:srgbClr val="0000FF"/>
                </a:solidFill>
              </a:rPr>
              <a:t>周期函数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14313" y="1285875"/>
            <a:ext cx="85344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/>
              <a:t>	</a:t>
            </a:r>
            <a:r>
              <a:rPr lang="zh-CN" altLang="en-US"/>
              <a:t>周期函数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的傅立叶级数形式：</a:t>
            </a:r>
          </a:p>
        </p:txBody>
      </p:sp>
      <p:graphicFrame>
        <p:nvGraphicFramePr>
          <p:cNvPr id="50182" name="Object 5"/>
          <p:cNvGraphicFramePr>
            <a:graphicFrameLocks noChangeAspect="1"/>
          </p:cNvGraphicFramePr>
          <p:nvPr/>
        </p:nvGraphicFramePr>
        <p:xfrm>
          <a:off x="5710238" y="1071563"/>
          <a:ext cx="29337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公式" r:id="rId6" imgW="1085902" imgH="418927" progId="Equation.3">
                  <p:embed/>
                </p:oleObj>
              </mc:Choice>
              <mc:Fallback>
                <p:oleObj name="公式" r:id="rId6" imgW="1085902" imgH="41892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1071563"/>
                        <a:ext cx="29337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500063" y="3071813"/>
            <a:ext cx="3589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/>
              <a:t>的傅立叶变换为：</a:t>
            </a: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2295525" y="2308225"/>
            <a:ext cx="1214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/>
              <a:t>式中</a:t>
            </a:r>
          </a:p>
        </p:txBody>
      </p:sp>
      <p:graphicFrame>
        <p:nvGraphicFramePr>
          <p:cNvPr id="50185" name="Object 6"/>
          <p:cNvGraphicFramePr>
            <a:graphicFrameLocks noChangeAspect="1"/>
          </p:cNvGraphicFramePr>
          <p:nvPr/>
        </p:nvGraphicFramePr>
        <p:xfrm>
          <a:off x="3148013" y="2103438"/>
          <a:ext cx="33543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公式" r:id="rId8" imgW="1511300" imgH="469900" progId="Equation.3">
                  <p:embed/>
                </p:oleObj>
              </mc:Choice>
              <mc:Fallback>
                <p:oleObj name="公式" r:id="rId8" imgW="15113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2103438"/>
                        <a:ext cx="335438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6215063" y="4357688"/>
          <a:ext cx="22018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公式" r:id="rId10" imgW="1040948" imgH="660113" progId="Equation.3">
                  <p:embed/>
                </p:oleObj>
              </mc:Choice>
              <mc:Fallback>
                <p:oleObj name="公式" r:id="rId10" imgW="1040948" imgH="6601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4357688"/>
                        <a:ext cx="220186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5751513" y="3643313"/>
          <a:ext cx="32496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公式" r:id="rId12" imgW="1689100" imgH="330200" progId="Equation.3">
                  <p:embed/>
                </p:oleObj>
              </mc:Choice>
              <mc:Fallback>
                <p:oleObj name="公式" r:id="rId12" imgW="16891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3643313"/>
                        <a:ext cx="32496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9"/>
          <p:cNvSpPr>
            <a:spLocks noChangeArrowheads="1"/>
          </p:cNvSpPr>
          <p:nvPr/>
        </p:nvSpPr>
        <p:spPr bwMode="auto">
          <a:xfrm>
            <a:off x="0" y="4797425"/>
            <a:ext cx="9144000" cy="206057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55613" y="5102225"/>
            <a:ext cx="82867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FFFF66"/>
                </a:solidFill>
              </a:rPr>
              <a:t>周期信号的傅立叶变换由无穷多个冲激函数组成，这些冲激函数位于信号的谐波角频率</a:t>
            </a:r>
            <a:r>
              <a:rPr lang="en-US" altLang="zh-CN" sz="2400" i="1">
                <a:solidFill>
                  <a:srgbClr val="FFFF66"/>
                </a:solidFill>
              </a:rPr>
              <a:t>n</a:t>
            </a:r>
            <a:r>
              <a:rPr lang="el-GR" altLang="zh-CN" sz="2400" i="1">
                <a:solidFill>
                  <a:srgbClr val="FFFF66"/>
                </a:solidFill>
                <a:cs typeface="Times New Roman" panose="02020603050405020304" pitchFamily="18" charset="0"/>
              </a:rPr>
              <a:t>ω</a:t>
            </a:r>
            <a:r>
              <a:rPr lang="en-US" altLang="zh-CN" sz="2400" baseline="-25000">
                <a:solidFill>
                  <a:srgbClr val="FFFF66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rgbClr val="FFFF66"/>
                </a:solidFill>
              </a:rPr>
              <a:t>（</a:t>
            </a:r>
            <a:r>
              <a:rPr lang="en-US" altLang="zh-CN" sz="2400" i="1">
                <a:solidFill>
                  <a:srgbClr val="FFFF66"/>
                </a:solidFill>
              </a:rPr>
              <a:t>n</a:t>
            </a:r>
            <a:r>
              <a:rPr lang="zh-CN" altLang="en-US" sz="2400">
                <a:solidFill>
                  <a:srgbClr val="FFFF66"/>
                </a:solidFill>
              </a:rPr>
              <a:t>＝</a:t>
            </a:r>
            <a:r>
              <a:rPr lang="en-US" altLang="zh-CN" sz="2400">
                <a:solidFill>
                  <a:srgbClr val="FFFF66"/>
                </a:solidFill>
              </a:rPr>
              <a:t>0</a:t>
            </a:r>
            <a:r>
              <a:rPr lang="zh-CN" altLang="en-US" sz="2400">
                <a:solidFill>
                  <a:srgbClr val="FFFF66"/>
                </a:solidFill>
              </a:rPr>
              <a:t>，</a:t>
            </a:r>
            <a:r>
              <a:rPr lang="en-US" altLang="zh-CN" sz="2400">
                <a:solidFill>
                  <a:srgbClr val="FFFF66"/>
                </a:solidFill>
              </a:rPr>
              <a:t>±1</a:t>
            </a:r>
            <a:r>
              <a:rPr lang="zh-CN" altLang="en-US" sz="2400">
                <a:solidFill>
                  <a:srgbClr val="FFFF66"/>
                </a:solidFill>
              </a:rPr>
              <a:t>，</a:t>
            </a:r>
            <a:r>
              <a:rPr lang="en-US" altLang="zh-CN" sz="2400">
                <a:solidFill>
                  <a:srgbClr val="FFFF66"/>
                </a:solidFill>
              </a:rPr>
              <a:t>±2</a:t>
            </a:r>
            <a:r>
              <a:rPr lang="zh-CN" altLang="en-US" sz="2400">
                <a:solidFill>
                  <a:srgbClr val="FFFF66"/>
                </a:solidFill>
              </a:rPr>
              <a:t>，</a:t>
            </a:r>
            <a:r>
              <a:rPr lang="en-US" altLang="zh-CN" sz="2400">
                <a:solidFill>
                  <a:srgbClr val="FFFF66"/>
                </a:solidFill>
              </a:rPr>
              <a:t>…</a:t>
            </a:r>
            <a:r>
              <a:rPr lang="zh-CN" altLang="en-US" sz="2400">
                <a:solidFill>
                  <a:srgbClr val="FFFF66"/>
                </a:solidFill>
              </a:rPr>
              <a:t>）处，其强度为傅立叶复系数</a:t>
            </a:r>
            <a:r>
              <a:rPr lang="en-US" altLang="zh-CN" sz="2400" i="1">
                <a:solidFill>
                  <a:srgbClr val="FFFF66"/>
                </a:solidFill>
              </a:rPr>
              <a:t>C</a:t>
            </a:r>
            <a:r>
              <a:rPr lang="en-US" altLang="zh-CN" sz="2400" i="1" baseline="-25000">
                <a:solidFill>
                  <a:srgbClr val="FFFF66"/>
                </a:solidFill>
              </a:rPr>
              <a:t>n</a:t>
            </a:r>
            <a:r>
              <a:rPr lang="zh-CN" altLang="en-US" sz="2400">
                <a:solidFill>
                  <a:srgbClr val="FFFF66"/>
                </a:solidFill>
              </a:rPr>
              <a:t>。</a:t>
            </a:r>
          </a:p>
        </p:txBody>
      </p:sp>
      <p:sp>
        <p:nvSpPr>
          <p:cNvPr id="50191" name="Rectangle 2"/>
          <p:cNvSpPr>
            <a:spLocks noChangeArrowheads="1"/>
          </p:cNvSpPr>
          <p:nvPr/>
        </p:nvSpPr>
        <p:spPr bwMode="auto">
          <a:xfrm>
            <a:off x="4967288" y="444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3.4.3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典型信号的频谱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 bwMode="auto">
          <a:xfrm>
            <a:off x="0" y="4357688"/>
            <a:ext cx="9144000" cy="2286000"/>
          </a:xfrm>
          <a:prstGeom prst="roundRect">
            <a:avLst/>
          </a:prstGeom>
          <a:solidFill>
            <a:schemeClr val="bg1">
              <a:lumMod val="95000"/>
              <a:alpha val="82000"/>
            </a:schemeClr>
          </a:solidFill>
          <a:ln w="28575">
            <a:solidFill>
              <a:srgbClr val="0000FF"/>
            </a:solidFill>
            <a:prstDash val="sysDash"/>
          </a:ln>
          <a:effectLst/>
          <a:ex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57188" y="571500"/>
            <a:ext cx="36004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(4) </a:t>
            </a:r>
            <a:r>
              <a:rPr lang="zh-CN" altLang="en-US">
                <a:solidFill>
                  <a:srgbClr val="0000FF"/>
                </a:solidFill>
              </a:rPr>
              <a:t>单位阶跃函数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044575" y="1196975"/>
            <a:ext cx="76311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/>
              <a:t>单位阶跃函数可以根据符号函数表达为：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338513" y="1700213"/>
          <a:ext cx="23034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公式" r:id="rId4" imgW="1129810" imgH="393529" progId="Equation.3">
                  <p:embed/>
                </p:oleObj>
              </mc:Choice>
              <mc:Fallback>
                <p:oleObj name="公式" r:id="rId4" imgW="112981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1700213"/>
                        <a:ext cx="230346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046163" y="2486025"/>
            <a:ext cx="6838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/>
              <a:t>可得单位阶跃函数的频谱：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500188" y="3071813"/>
          <a:ext cx="50403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公式" r:id="rId6" imgW="2768600" imgH="431800" progId="Equation.3">
                  <p:embed/>
                </p:oleObj>
              </mc:Choice>
              <mc:Fallback>
                <p:oleObj name="公式" r:id="rId6" imgW="27686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071813"/>
                        <a:ext cx="504031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8"/>
          <p:cNvGrpSpPr>
            <a:grpSpLocks/>
          </p:cNvGrpSpPr>
          <p:nvPr/>
        </p:nvGrpSpPr>
        <p:grpSpPr bwMode="auto">
          <a:xfrm>
            <a:off x="285750" y="4071938"/>
            <a:ext cx="8388350" cy="2606675"/>
            <a:chOff x="360363" y="3976688"/>
            <a:chExt cx="8388350" cy="2606675"/>
          </a:xfrm>
        </p:grpSpPr>
        <p:grpSp>
          <p:nvGrpSpPr>
            <p:cNvPr id="52242" name="Group 8"/>
            <p:cNvGrpSpPr>
              <a:grpSpLocks/>
            </p:cNvGrpSpPr>
            <p:nvPr/>
          </p:nvGrpSpPr>
          <p:grpSpPr bwMode="auto">
            <a:xfrm>
              <a:off x="360363" y="3976688"/>
              <a:ext cx="8388350" cy="2606675"/>
              <a:chOff x="295" y="2559"/>
              <a:chExt cx="5284" cy="1642"/>
            </a:xfrm>
          </p:grpSpPr>
          <p:graphicFrame>
            <p:nvGraphicFramePr>
              <p:cNvPr id="52245" name="Object 9"/>
              <p:cNvGraphicFramePr>
                <a:graphicFrameLocks noChangeAspect="1"/>
              </p:cNvGraphicFramePr>
              <p:nvPr/>
            </p:nvGraphicFramePr>
            <p:xfrm>
              <a:off x="2925" y="2559"/>
              <a:ext cx="333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69" name="公式" r:id="rId8" imgW="532937" imgH="215713" progId="Equation.3">
                      <p:embed/>
                    </p:oleObj>
                  </mc:Choice>
                  <mc:Fallback>
                    <p:oleObj name="公式" r:id="rId8" imgW="532937" imgH="215713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2559"/>
                            <a:ext cx="333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4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857" y="3304"/>
                <a:ext cx="61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500" b="0"/>
                  <a:t>0</a:t>
                </a:r>
              </a:p>
            </p:txBody>
          </p:sp>
          <p:sp>
            <p:nvSpPr>
              <p:cNvPr id="5224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857" y="2997"/>
                <a:ext cx="61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500" b="0"/>
                  <a:t>1</a:t>
                </a:r>
              </a:p>
            </p:txBody>
          </p:sp>
          <p:sp>
            <p:nvSpPr>
              <p:cNvPr id="52248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1623" y="3304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500" b="0" i="1"/>
                  <a:t>t</a:t>
                </a:r>
                <a:endParaRPr lang="en-US" altLang="zh-CN" sz="1500" b="0"/>
              </a:p>
            </p:txBody>
          </p:sp>
          <p:sp>
            <p:nvSpPr>
              <p:cNvPr id="52249" name="Line 13"/>
              <p:cNvSpPr>
                <a:spLocks noChangeAspect="1" noChangeShapeType="1"/>
              </p:cNvSpPr>
              <p:nvPr/>
            </p:nvSpPr>
            <p:spPr bwMode="auto">
              <a:xfrm>
                <a:off x="295" y="3468"/>
                <a:ext cx="14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967" y="2589"/>
                <a:ext cx="0" cy="14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1" name="Line 15"/>
              <p:cNvSpPr>
                <a:spLocks noChangeAspect="1" noChangeShapeType="1"/>
              </p:cNvSpPr>
              <p:nvPr/>
            </p:nvSpPr>
            <p:spPr bwMode="auto">
              <a:xfrm>
                <a:off x="967" y="3075"/>
                <a:ext cx="6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2" name="Line 16"/>
              <p:cNvSpPr>
                <a:spLocks noChangeAspect="1" noChangeShapeType="1"/>
              </p:cNvSpPr>
              <p:nvPr/>
            </p:nvSpPr>
            <p:spPr bwMode="auto">
              <a:xfrm>
                <a:off x="2133" y="3468"/>
                <a:ext cx="152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876" y="2589"/>
                <a:ext cx="0" cy="16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18"/>
              <p:cNvSpPr>
                <a:spLocks noChangeAspect="1"/>
              </p:cNvSpPr>
              <p:nvPr/>
            </p:nvSpPr>
            <p:spPr bwMode="auto">
              <a:xfrm>
                <a:off x="4135" y="2735"/>
                <a:ext cx="601" cy="681"/>
              </a:xfrm>
              <a:custGeom>
                <a:avLst/>
                <a:gdLst>
                  <a:gd name="T0" fmla="*/ 66892520 w 408"/>
                  <a:gd name="T1" fmla="*/ 0 h 317"/>
                  <a:gd name="T2" fmla="*/ 66108981 w 408"/>
                  <a:gd name="T3" fmla="*/ 2147483646 h 317"/>
                  <a:gd name="T4" fmla="*/ 64520620 w 408"/>
                  <a:gd name="T5" fmla="*/ 2147483646 h 317"/>
                  <a:gd name="T6" fmla="*/ 62108900 w 408"/>
                  <a:gd name="T7" fmla="*/ 2147483646 h 317"/>
                  <a:gd name="T8" fmla="*/ 59844833 w 408"/>
                  <a:gd name="T9" fmla="*/ 2147483646 h 317"/>
                  <a:gd name="T10" fmla="*/ 57561115 w 408"/>
                  <a:gd name="T11" fmla="*/ 2147483646 h 317"/>
                  <a:gd name="T12" fmla="*/ 54313606 w 408"/>
                  <a:gd name="T13" fmla="*/ 2147483646 h 317"/>
                  <a:gd name="T14" fmla="*/ 51257181 w 408"/>
                  <a:gd name="T15" fmla="*/ 2147483646 h 317"/>
                  <a:gd name="T16" fmla="*/ 47255155 w 408"/>
                  <a:gd name="T17" fmla="*/ 2147483646 h 317"/>
                  <a:gd name="T18" fmla="*/ 40207641 w 408"/>
                  <a:gd name="T19" fmla="*/ 2147483646 h 317"/>
                  <a:gd name="T20" fmla="*/ 31478889 w 408"/>
                  <a:gd name="T21" fmla="*/ 2147483646 h 317"/>
                  <a:gd name="T22" fmla="*/ 22146390 w 408"/>
                  <a:gd name="T23" fmla="*/ 2147483646 h 317"/>
                  <a:gd name="T24" fmla="*/ 11792776 w 408"/>
                  <a:gd name="T25" fmla="*/ 2147483646 h 317"/>
                  <a:gd name="T26" fmla="*/ 0 w 408"/>
                  <a:gd name="T27" fmla="*/ 2147483646 h 31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08"/>
                  <a:gd name="T43" fmla="*/ 0 h 317"/>
                  <a:gd name="T44" fmla="*/ 408 w 408"/>
                  <a:gd name="T45" fmla="*/ 317 h 31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08" h="317">
                    <a:moveTo>
                      <a:pt x="408" y="0"/>
                    </a:moveTo>
                    <a:lnTo>
                      <a:pt x="403" y="52"/>
                    </a:lnTo>
                    <a:lnTo>
                      <a:pt x="394" y="101"/>
                    </a:lnTo>
                    <a:lnTo>
                      <a:pt x="379" y="144"/>
                    </a:lnTo>
                    <a:lnTo>
                      <a:pt x="365" y="177"/>
                    </a:lnTo>
                    <a:lnTo>
                      <a:pt x="351" y="206"/>
                    </a:lnTo>
                    <a:lnTo>
                      <a:pt x="331" y="230"/>
                    </a:lnTo>
                    <a:lnTo>
                      <a:pt x="312" y="250"/>
                    </a:lnTo>
                    <a:lnTo>
                      <a:pt x="288" y="264"/>
                    </a:lnTo>
                    <a:lnTo>
                      <a:pt x="245" y="278"/>
                    </a:lnTo>
                    <a:lnTo>
                      <a:pt x="192" y="288"/>
                    </a:lnTo>
                    <a:lnTo>
                      <a:pt x="135" y="298"/>
                    </a:lnTo>
                    <a:lnTo>
                      <a:pt x="72" y="307"/>
                    </a:lnTo>
                    <a:lnTo>
                      <a:pt x="0" y="317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5" name="Freeform 19"/>
              <p:cNvSpPr>
                <a:spLocks noChangeAspect="1"/>
              </p:cNvSpPr>
              <p:nvPr/>
            </p:nvSpPr>
            <p:spPr bwMode="auto">
              <a:xfrm>
                <a:off x="4836" y="3509"/>
                <a:ext cx="600" cy="692"/>
              </a:xfrm>
              <a:custGeom>
                <a:avLst/>
                <a:gdLst>
                  <a:gd name="T0" fmla="*/ 0 w 408"/>
                  <a:gd name="T1" fmla="*/ 2147483646 h 322"/>
                  <a:gd name="T2" fmla="*/ 1349826 w 408"/>
                  <a:gd name="T3" fmla="*/ 2147483646 h 322"/>
                  <a:gd name="T4" fmla="*/ 2919174 w 408"/>
                  <a:gd name="T5" fmla="*/ 2147483646 h 322"/>
                  <a:gd name="T6" fmla="*/ 4292901 w 408"/>
                  <a:gd name="T7" fmla="*/ 2147483646 h 322"/>
                  <a:gd name="T8" fmla="*/ 6697301 w 408"/>
                  <a:gd name="T9" fmla="*/ 2147483646 h 322"/>
                  <a:gd name="T10" fmla="*/ 8902884 w 408"/>
                  <a:gd name="T11" fmla="*/ 2147483646 h 322"/>
                  <a:gd name="T12" fmla="*/ 11874663 w 408"/>
                  <a:gd name="T13" fmla="*/ 2147483646 h 322"/>
                  <a:gd name="T14" fmla="*/ 15572776 w 408"/>
                  <a:gd name="T15" fmla="*/ 2147483646 h 322"/>
                  <a:gd name="T16" fmla="*/ 19253637 w 408"/>
                  <a:gd name="T17" fmla="*/ 2147483646 h 322"/>
                  <a:gd name="T18" fmla="*/ 26128859 w 408"/>
                  <a:gd name="T19" fmla="*/ 2147483646 h 322"/>
                  <a:gd name="T20" fmla="*/ 33678147 w 408"/>
                  <a:gd name="T21" fmla="*/ 2147483646 h 322"/>
                  <a:gd name="T22" fmla="*/ 42461735 w 408"/>
                  <a:gd name="T23" fmla="*/ 2147483646 h 322"/>
                  <a:gd name="T24" fmla="*/ 52285262 w 408"/>
                  <a:gd name="T25" fmla="*/ 2147483646 h 322"/>
                  <a:gd name="T26" fmla="*/ 63475050 w 408"/>
                  <a:gd name="T27" fmla="*/ 0 h 3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08"/>
                  <a:gd name="T43" fmla="*/ 0 h 322"/>
                  <a:gd name="T44" fmla="*/ 408 w 408"/>
                  <a:gd name="T45" fmla="*/ 322 h 32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08" h="322">
                    <a:moveTo>
                      <a:pt x="0" y="322"/>
                    </a:moveTo>
                    <a:lnTo>
                      <a:pt x="9" y="264"/>
                    </a:lnTo>
                    <a:lnTo>
                      <a:pt x="19" y="216"/>
                    </a:lnTo>
                    <a:lnTo>
                      <a:pt x="28" y="178"/>
                    </a:lnTo>
                    <a:lnTo>
                      <a:pt x="43" y="140"/>
                    </a:lnTo>
                    <a:lnTo>
                      <a:pt x="57" y="111"/>
                    </a:lnTo>
                    <a:lnTo>
                      <a:pt x="76" y="87"/>
                    </a:lnTo>
                    <a:lnTo>
                      <a:pt x="100" y="67"/>
                    </a:lnTo>
                    <a:lnTo>
                      <a:pt x="124" y="58"/>
                    </a:lnTo>
                    <a:lnTo>
                      <a:pt x="168" y="43"/>
                    </a:lnTo>
                    <a:lnTo>
                      <a:pt x="216" y="29"/>
                    </a:lnTo>
                    <a:lnTo>
                      <a:pt x="273" y="19"/>
                    </a:lnTo>
                    <a:lnTo>
                      <a:pt x="336" y="10"/>
                    </a:lnTo>
                    <a:lnTo>
                      <a:pt x="408" y="0"/>
                    </a:lnTo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6" name="Line 20"/>
              <p:cNvSpPr>
                <a:spLocks noChangeAspect="1" noChangeShapeType="1"/>
              </p:cNvSpPr>
              <p:nvPr/>
            </p:nvSpPr>
            <p:spPr bwMode="auto">
              <a:xfrm>
                <a:off x="4114" y="3468"/>
                <a:ext cx="14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7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4788" y="2619"/>
                <a:ext cx="1" cy="156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2258" name="Object 22"/>
              <p:cNvGraphicFramePr>
                <a:graphicFrameLocks noChangeAspect="1"/>
              </p:cNvGraphicFramePr>
              <p:nvPr/>
            </p:nvGraphicFramePr>
            <p:xfrm>
              <a:off x="3444" y="3295"/>
              <a:ext cx="153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0" name="公式" r:id="rId10" imgW="152334" imgH="139639" progId="Equation.3">
                      <p:embed/>
                    </p:oleObj>
                  </mc:Choice>
                  <mc:Fallback>
                    <p:oleObj name="公式" r:id="rId10" imgW="152334" imgH="139639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4" y="3295"/>
                            <a:ext cx="153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9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4685" y="3484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500" b="0"/>
                  <a:t>0</a:t>
                </a:r>
              </a:p>
            </p:txBody>
          </p:sp>
          <p:sp>
            <p:nvSpPr>
              <p:cNvPr id="52260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2779" y="3475"/>
                <a:ext cx="6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500" b="0"/>
                  <a:t>0</a:t>
                </a:r>
              </a:p>
            </p:txBody>
          </p:sp>
          <p:graphicFrame>
            <p:nvGraphicFramePr>
              <p:cNvPr id="52261" name="Object 25"/>
              <p:cNvGraphicFramePr>
                <a:graphicFrameLocks noChangeAspect="1"/>
              </p:cNvGraphicFramePr>
              <p:nvPr/>
            </p:nvGraphicFramePr>
            <p:xfrm>
              <a:off x="4830" y="2589"/>
              <a:ext cx="31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1" name="公式" r:id="rId12" imgW="444114" imgH="253780" progId="Equation.3">
                      <p:embed/>
                    </p:oleObj>
                  </mc:Choice>
                  <mc:Fallback>
                    <p:oleObj name="公式" r:id="rId12" imgW="444114" imgH="2537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2589"/>
                            <a:ext cx="31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62" name="Object 26"/>
              <p:cNvGraphicFramePr>
                <a:graphicFrameLocks noChangeAspect="1"/>
              </p:cNvGraphicFramePr>
              <p:nvPr/>
            </p:nvGraphicFramePr>
            <p:xfrm>
              <a:off x="5367" y="3252"/>
              <a:ext cx="153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2" name="公式" r:id="rId14" imgW="152334" imgH="139639" progId="Equation.3">
                      <p:embed/>
                    </p:oleObj>
                  </mc:Choice>
                  <mc:Fallback>
                    <p:oleObj name="公式" r:id="rId14" imgW="152334" imgH="139639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7" y="3252"/>
                            <a:ext cx="153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63" name="Object 27"/>
              <p:cNvGraphicFramePr>
                <a:graphicFrameLocks noChangeAspect="1"/>
              </p:cNvGraphicFramePr>
              <p:nvPr/>
            </p:nvGraphicFramePr>
            <p:xfrm>
              <a:off x="1018" y="2568"/>
              <a:ext cx="16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3" name="公式" r:id="rId15" imgW="266353" imgH="215619" progId="Equation.3">
                      <p:embed/>
                    </p:oleObj>
                  </mc:Choice>
                  <mc:Fallback>
                    <p:oleObj name="公式" r:id="rId15" imgW="266353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8" y="2568"/>
                            <a:ext cx="16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64" name="Line 28"/>
              <p:cNvSpPr>
                <a:spLocks noChangeShapeType="1"/>
              </p:cNvSpPr>
              <p:nvPr/>
            </p:nvSpPr>
            <p:spPr bwMode="auto">
              <a:xfrm flipV="1">
                <a:off x="2880" y="2895"/>
                <a:ext cx="0" cy="56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2265" name="Object 29"/>
              <p:cNvGraphicFramePr>
                <a:graphicFrameLocks noChangeAspect="1"/>
              </p:cNvGraphicFramePr>
              <p:nvPr/>
            </p:nvGraphicFramePr>
            <p:xfrm>
              <a:off x="2426" y="3194"/>
              <a:ext cx="37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4" name="公式" r:id="rId17" imgW="418918" imgH="215806" progId="Equation.3">
                      <p:embed/>
                    </p:oleObj>
                  </mc:Choice>
                  <mc:Fallback>
                    <p:oleObj name="公式" r:id="rId17" imgW="418918" imgH="215806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6" y="3194"/>
                            <a:ext cx="37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66" name="Object 30"/>
              <p:cNvGraphicFramePr>
                <a:graphicFrameLocks noChangeAspect="1"/>
              </p:cNvGraphicFramePr>
              <p:nvPr/>
            </p:nvGraphicFramePr>
            <p:xfrm>
              <a:off x="3580" y="3431"/>
              <a:ext cx="153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75" name="公式" r:id="rId19" imgW="152334" imgH="139639" progId="Equation.3">
                      <p:embed/>
                    </p:oleObj>
                  </mc:Choice>
                  <mc:Fallback>
                    <p:oleObj name="公式" r:id="rId19" imgW="152334" imgH="139639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0" y="3431"/>
                            <a:ext cx="153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243" name="Object 10"/>
            <p:cNvGraphicFramePr>
              <a:graphicFrameLocks noChangeAspect="1"/>
            </p:cNvGraphicFramePr>
            <p:nvPr/>
          </p:nvGraphicFramePr>
          <p:xfrm>
            <a:off x="6715125" y="4429125"/>
            <a:ext cx="554038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6" name="公式" r:id="rId20" imgW="406048" imgH="393359" progId="Equation.3">
                    <p:embed/>
                  </p:oleObj>
                </mc:Choice>
                <mc:Fallback>
                  <p:oleObj name="公式" r:id="rId20" imgW="406048" imgH="39335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25" y="4429125"/>
                          <a:ext cx="554038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4" name="Object 35"/>
            <p:cNvGraphicFramePr>
              <a:graphicFrameLocks noChangeAspect="1"/>
            </p:cNvGraphicFramePr>
            <p:nvPr/>
          </p:nvGraphicFramePr>
          <p:xfrm>
            <a:off x="7858125" y="5786438"/>
            <a:ext cx="46672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7" name="公式" r:id="rId22" imgW="342751" imgH="393529" progId="Equation.3">
                    <p:embed/>
                  </p:oleObj>
                </mc:Choice>
                <mc:Fallback>
                  <p:oleObj name="公式" r:id="rId22" imgW="342751" imgH="39352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125" y="5786438"/>
                          <a:ext cx="46672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1571625" y="5072063"/>
            <a:ext cx="128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3340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ea typeface="黑体" pitchFamily="2" charset="-122"/>
              </a:rPr>
              <a:t>如果有</a:t>
            </a:r>
            <a:r>
              <a:rPr lang="en-US" altLang="zh-CN" dirty="0">
                <a:ea typeface="黑体" pitchFamily="2" charset="-122"/>
              </a:rPr>
              <a:t>	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dirty="0">
              <a:ea typeface="黑体" pitchFamily="2" charset="-122"/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2857500" y="5143500"/>
          <a:ext cx="16430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公式" r:id="rId24" imgW="838160" imgH="190421" progId="Equation.3">
                  <p:embed/>
                </p:oleObj>
              </mc:Choice>
              <mc:Fallback>
                <p:oleObj name="公式" r:id="rId24" imgW="838160" imgH="19042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143500"/>
                        <a:ext cx="16430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13"/>
          <p:cNvSpPr>
            <a:spLocks noChangeArrowheads="1"/>
          </p:cNvSpPr>
          <p:nvPr/>
        </p:nvSpPr>
        <p:spPr bwMode="auto">
          <a:xfrm>
            <a:off x="4714875" y="5214938"/>
            <a:ext cx="5445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sp>
        <p:nvSpPr>
          <p:cNvPr id="44" name="矩形 16"/>
          <p:cNvSpPr>
            <a:spLocks noChangeArrowheads="1"/>
          </p:cNvSpPr>
          <p:nvPr/>
        </p:nvSpPr>
        <p:spPr bwMode="auto">
          <a:xfrm>
            <a:off x="1500188" y="4357688"/>
            <a:ext cx="52339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zh-CN" altLang="en-US">
                <a:solidFill>
                  <a:srgbClr val="0000FF"/>
                </a:solidFill>
              </a:rPr>
              <a:t>傅里叶变换的时域微、积分特性</a:t>
            </a:r>
          </a:p>
        </p:txBody>
      </p:sp>
      <p:graphicFrame>
        <p:nvGraphicFramePr>
          <p:cNvPr id="45" name="Object 4"/>
          <p:cNvGraphicFramePr>
            <a:graphicFrameLocks noChangeAspect="1"/>
          </p:cNvGraphicFramePr>
          <p:nvPr/>
        </p:nvGraphicFramePr>
        <p:xfrm>
          <a:off x="5392738" y="5072063"/>
          <a:ext cx="24653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公式" r:id="rId26" imgW="1358310" imgH="393529" progId="Equation.3">
                  <p:embed/>
                </p:oleObj>
              </mc:Choice>
              <mc:Fallback>
                <p:oleObj name="公式" r:id="rId26" imgW="135831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5072063"/>
                        <a:ext cx="24653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5"/>
          <p:cNvGraphicFramePr>
            <a:graphicFrameLocks noChangeAspect="1"/>
          </p:cNvGraphicFramePr>
          <p:nvPr/>
        </p:nvGraphicFramePr>
        <p:xfrm>
          <a:off x="5214938" y="5786438"/>
          <a:ext cx="2857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公式" r:id="rId28" imgW="1524000" imgH="419100" progId="Equation.3">
                  <p:embed/>
                </p:oleObj>
              </mc:Choice>
              <mc:Fallback>
                <p:oleObj name="公式" r:id="rId28" imgW="15240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5786438"/>
                        <a:ext cx="2857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16"/>
          <p:cNvGraphicFramePr>
            <a:graphicFrameLocks noChangeAspect="1"/>
          </p:cNvGraphicFramePr>
          <p:nvPr/>
        </p:nvGraphicFramePr>
        <p:xfrm>
          <a:off x="6786563" y="3138488"/>
          <a:ext cx="17859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公式" r:id="rId30" imgW="888614" imgH="393529" progId="Equation.3">
                  <p:embed/>
                </p:oleObj>
              </mc:Choice>
              <mc:Fallback>
                <p:oleObj name="公式" r:id="rId30" imgW="888614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138488"/>
                        <a:ext cx="178593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椭圆 38"/>
          <p:cNvSpPr>
            <a:spLocks noChangeArrowheads="1"/>
          </p:cNvSpPr>
          <p:nvPr/>
        </p:nvSpPr>
        <p:spPr bwMode="auto">
          <a:xfrm>
            <a:off x="6643688" y="2857500"/>
            <a:ext cx="2143125" cy="1285875"/>
          </a:xfrm>
          <a:prstGeom prst="ellips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1" name="Rectangle 2"/>
          <p:cNvSpPr>
            <a:spLocks noChangeArrowheads="1"/>
          </p:cNvSpPr>
          <p:nvPr/>
        </p:nvSpPr>
        <p:spPr bwMode="auto">
          <a:xfrm>
            <a:off x="4967288" y="444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3.4.3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典型信号的频谱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1" grpId="0"/>
      <p:bldP spid="41" grpId="1"/>
      <p:bldP spid="43" grpId="0"/>
      <p:bldP spid="43" grpId="1"/>
      <p:bldP spid="44" grpId="0"/>
      <p:bldP spid="44" grpId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381000" y="635000"/>
            <a:ext cx="8382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例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r>
              <a:rPr lang="zh-CN" altLang="en-US" sz="2400">
                <a:solidFill>
                  <a:srgbClr val="0000FF"/>
                </a:solidFill>
              </a:rPr>
              <a:t>求单位脉冲序列                               的傅立叶变换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/>
              <a:t>解：将</a:t>
            </a:r>
            <a:r>
              <a:rPr lang="en-US" altLang="zh-CN" sz="2400"/>
              <a:t>x(t)</a:t>
            </a:r>
            <a:r>
              <a:rPr lang="zh-CN" altLang="en-US" sz="2400"/>
              <a:t>表达为傅立叶级数的形式  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/>
          </a:p>
          <a:p>
            <a:pPr eaLnBrk="1" hangingPunct="1">
              <a:lnSpc>
                <a:spcPct val="150000"/>
              </a:lnSpc>
            </a:pPr>
            <a:endParaRPr lang="zh-CN" altLang="en-US" sz="2400"/>
          </a:p>
          <a:p>
            <a:pPr eaLnBrk="1" hangingPunct="1">
              <a:lnSpc>
                <a:spcPct val="150000"/>
              </a:lnSpc>
            </a:pPr>
            <a:endParaRPr lang="zh-CN" altLang="en-US" sz="2400"/>
          </a:p>
          <a:p>
            <a:pPr eaLnBrk="1" hangingPunct="1">
              <a:lnSpc>
                <a:spcPct val="150000"/>
              </a:lnSpc>
            </a:pPr>
            <a:endParaRPr lang="zh-CN" altLang="en-US" sz="1800"/>
          </a:p>
        </p:txBody>
      </p:sp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5313363" y="1233488"/>
          <a:ext cx="22304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公式" r:id="rId4" imgW="1161926" imgH="418927" progId="Equation.3">
                  <p:embed/>
                </p:oleObj>
              </mc:Choice>
              <mc:Fallback>
                <p:oleObj name="公式" r:id="rId4" imgW="1161926" imgH="41892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1233488"/>
                        <a:ext cx="22304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1612900" y="2071688"/>
          <a:ext cx="60610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公式" r:id="rId6" imgW="3257705" imgH="457011" progId="Equation.3">
                  <p:embed/>
                </p:oleObj>
              </mc:Choice>
              <mc:Fallback>
                <p:oleObj name="公式" r:id="rId6" imgW="3257705" imgH="45701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071688"/>
                        <a:ext cx="60610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4756150" y="3954463"/>
          <a:ext cx="29083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公式" r:id="rId8" imgW="1486070" imgH="438158" progId="Equation.3">
                  <p:embed/>
                </p:oleObj>
              </mc:Choice>
              <mc:Fallback>
                <p:oleObj name="公式" r:id="rId8" imgW="1486070" imgH="43815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3954463"/>
                        <a:ext cx="29083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7"/>
          <p:cNvGraphicFramePr>
            <a:graphicFrameLocks noChangeAspect="1"/>
          </p:cNvGraphicFramePr>
          <p:nvPr/>
        </p:nvGraphicFramePr>
        <p:xfrm>
          <a:off x="2765425" y="5000625"/>
          <a:ext cx="44497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公式" r:id="rId10" imgW="2343142" imgH="438158" progId="Equation.3">
                  <p:embed/>
                </p:oleObj>
              </mc:Choice>
              <mc:Fallback>
                <p:oleObj name="公式" r:id="rId10" imgW="2343142" imgH="43815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5000625"/>
                        <a:ext cx="44497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8"/>
          <p:cNvGraphicFramePr>
            <a:graphicFrameLocks noChangeAspect="1"/>
          </p:cNvGraphicFramePr>
          <p:nvPr/>
        </p:nvGraphicFramePr>
        <p:xfrm>
          <a:off x="3206750" y="636588"/>
          <a:ext cx="21732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公式" r:id="rId12" imgW="1133559" imgH="371416" progId="Equation.3">
                  <p:embed/>
                </p:oleObj>
              </mc:Choice>
              <mc:Fallback>
                <p:oleObj name="公式" r:id="rId12" imgW="1133559" imgH="3714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636588"/>
                        <a:ext cx="217328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2060575" y="3140075"/>
          <a:ext cx="24399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公式" r:id="rId14" imgW="1171760" imgH="438158" progId="Equation.3">
                  <p:embed/>
                </p:oleObj>
              </mc:Choice>
              <mc:Fallback>
                <p:oleObj name="公式" r:id="rId14" imgW="1171760" imgH="43815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140075"/>
                        <a:ext cx="24399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1"/>
          <p:cNvGraphicFramePr>
            <a:graphicFrameLocks noChangeAspect="1"/>
          </p:cNvGraphicFramePr>
          <p:nvPr/>
        </p:nvGraphicFramePr>
        <p:xfrm>
          <a:off x="2624138" y="5826125"/>
          <a:ext cx="40909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公式" r:id="rId16" imgW="2038287" imgH="418927" progId="Equation.3">
                  <p:embed/>
                </p:oleObj>
              </mc:Choice>
              <mc:Fallback>
                <p:oleObj name="公式" r:id="rId16" imgW="2038287" imgH="41892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5826125"/>
                        <a:ext cx="40909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332038" y="5029200"/>
            <a:ext cx="5715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/>
              <a:t>得 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819275" y="5916613"/>
            <a:ext cx="8032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/>
              <a:t>亦即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62025" y="3222625"/>
            <a:ext cx="11128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/>
              <a:t>于是有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00125" y="4000500"/>
            <a:ext cx="3881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/>
              <a:t>对两边作傅立叶变换得 </a:t>
            </a:r>
          </a:p>
        </p:txBody>
      </p:sp>
      <p:sp>
        <p:nvSpPr>
          <p:cNvPr id="15" name="椭圆 38"/>
          <p:cNvSpPr>
            <a:spLocks noChangeArrowheads="1"/>
          </p:cNvSpPr>
          <p:nvPr/>
        </p:nvSpPr>
        <p:spPr bwMode="auto">
          <a:xfrm>
            <a:off x="6072188" y="2857500"/>
            <a:ext cx="2928937" cy="1285875"/>
          </a:xfrm>
          <a:prstGeom prst="ellips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6223000" y="3214688"/>
          <a:ext cx="2708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公式" r:id="rId18" imgW="1143000" imgH="241300" progId="Equation.3">
                  <p:embed/>
                </p:oleObj>
              </mc:Choice>
              <mc:Fallback>
                <p:oleObj name="公式" r:id="rId18" imgW="11430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214688"/>
                        <a:ext cx="27082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2"/>
          <p:cNvSpPr>
            <a:spLocks noChangeArrowheads="1"/>
          </p:cNvSpPr>
          <p:nvPr/>
        </p:nvSpPr>
        <p:spPr bwMode="auto">
          <a:xfrm>
            <a:off x="4967288" y="444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3.4.3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典型信号的频谱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95288" y="4384675"/>
            <a:ext cx="8604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</a:rPr>
              <a:t>一个周期脉冲序列的傅立叶变换仍为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zh-CN" altLang="en-US">
                <a:solidFill>
                  <a:srgbClr val="CC0000"/>
                </a:solidFill>
              </a:rPr>
              <a:t>在频域中的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zh-CN" altLang="en-US">
                <a:solidFill>
                  <a:srgbClr val="CC0000"/>
                </a:solidFill>
              </a:rPr>
              <a:t>一个周期脉冲序列</a:t>
            </a:r>
            <a:r>
              <a:rPr lang="zh-CN" altLang="en-US"/>
              <a:t>。单个脉冲的强度为</a:t>
            </a:r>
            <a:r>
              <a:rPr lang="en-US" altLang="zh-CN" i="1"/>
              <a:t>f</a:t>
            </a:r>
            <a:r>
              <a:rPr lang="en-US" altLang="zh-CN" baseline="-25000"/>
              <a:t>0</a:t>
            </a:r>
            <a:r>
              <a:rPr lang="en-US" altLang="zh-CN"/>
              <a:t>=1/</a:t>
            </a:r>
            <a:r>
              <a:rPr lang="en-US" altLang="zh-CN" i="1"/>
              <a:t>T</a:t>
            </a:r>
            <a:r>
              <a:rPr lang="en-US" altLang="zh-CN" baseline="-25000"/>
              <a:t>0</a:t>
            </a:r>
            <a:r>
              <a:rPr lang="zh-CN" altLang="en-US"/>
              <a:t>，且各脉冲分别位于各谐波频率</a:t>
            </a:r>
            <a:r>
              <a:rPr lang="en-US" altLang="zh-CN"/>
              <a:t>n</a:t>
            </a:r>
            <a:r>
              <a:rPr lang="en-US" altLang="zh-CN" i="1"/>
              <a:t>f</a:t>
            </a:r>
            <a:r>
              <a:rPr lang="en-US" altLang="zh-CN" baseline="-25000"/>
              <a:t>0</a:t>
            </a:r>
            <a:r>
              <a:rPr lang="en-US" altLang="zh-CN"/>
              <a:t>=n/</a:t>
            </a:r>
            <a:r>
              <a:rPr lang="en-US" altLang="zh-CN" i="1"/>
              <a:t>T</a:t>
            </a:r>
            <a:r>
              <a:rPr lang="en-US" altLang="zh-CN" baseline="-25000"/>
              <a:t>0</a:t>
            </a:r>
            <a:r>
              <a:rPr lang="zh-CN" altLang="en-US"/>
              <a:t>上，</a:t>
            </a:r>
            <a:r>
              <a:rPr lang="en-US" altLang="zh-CN"/>
              <a:t>n=0, ±1, ±2, …</a:t>
            </a:r>
            <a:r>
              <a:rPr lang="zh-CN" altLang="en-US"/>
              <a:t>。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762000" y="3630613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周期脉冲序列函数及其频谱 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50913"/>
            <a:ext cx="77724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矩形 5"/>
          <p:cNvSpPr>
            <a:spLocks noChangeArrowheads="1"/>
          </p:cNvSpPr>
          <p:nvPr/>
        </p:nvSpPr>
        <p:spPr bwMode="auto">
          <a:xfrm>
            <a:off x="500063" y="1143000"/>
            <a:ext cx="16271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时域离散</a:t>
            </a:r>
          </a:p>
        </p:txBody>
      </p:sp>
      <p:sp>
        <p:nvSpPr>
          <p:cNvPr id="56326" name="矩形 6"/>
          <p:cNvSpPr>
            <a:spLocks noChangeArrowheads="1"/>
          </p:cNvSpPr>
          <p:nvPr/>
        </p:nvSpPr>
        <p:spPr bwMode="auto">
          <a:xfrm>
            <a:off x="7000875" y="1143000"/>
            <a:ext cx="16271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频谱离散</a:t>
            </a:r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4967288" y="444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3.4.3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典型信号的频谱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704975" y="4067175"/>
            <a:ext cx="5000625" cy="21669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C00000"/>
            </a:solidFill>
          </a:ln>
          <a:effectLst/>
          <a:ex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276225" y="1062038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</a:pPr>
            <a:r>
              <a:rPr lang="zh-CN" altLang="en-US">
                <a:solidFill>
                  <a:srgbClr val="0000FF"/>
                </a:solidFill>
              </a:rPr>
              <a:t>信号分类：确定性信号与非确定性信号</a:t>
            </a:r>
            <a:endParaRPr lang="zh-CN" altLang="en-US" b="0">
              <a:solidFill>
                <a:srgbClr val="0000FF"/>
              </a:solidFill>
            </a:endParaRPr>
          </a:p>
        </p:txBody>
      </p:sp>
      <p:graphicFrame>
        <p:nvGraphicFramePr>
          <p:cNvPr id="58372" name="Object 5"/>
          <p:cNvGraphicFramePr>
            <a:graphicFrameLocks noChangeAspect="1"/>
          </p:cNvGraphicFramePr>
          <p:nvPr/>
        </p:nvGraphicFramePr>
        <p:xfrm>
          <a:off x="279400" y="1876425"/>
          <a:ext cx="8604250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Visio" r:id="rId4" imgW="6155924" imgH="2627747" progId="Visio.Drawing.11">
                  <p:embed/>
                </p:oleObj>
              </mc:Choice>
              <mc:Fallback>
                <p:oleObj name="Visio" r:id="rId4" imgW="6155924" imgH="262774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876425"/>
                        <a:ext cx="8604250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矩形 4"/>
          <p:cNvSpPr>
            <a:spLocks noChangeArrowheads="1"/>
          </p:cNvSpPr>
          <p:nvPr/>
        </p:nvSpPr>
        <p:spPr bwMode="auto">
          <a:xfrm>
            <a:off x="3062288" y="5715000"/>
            <a:ext cx="23495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u="sng">
                <a:solidFill>
                  <a:srgbClr val="C00000"/>
                </a:solidFill>
              </a:rPr>
              <a:t>待解决的问题</a:t>
            </a:r>
          </a:p>
        </p:txBody>
      </p:sp>
      <p:sp>
        <p:nvSpPr>
          <p:cNvPr id="58374" name="矩形 32"/>
          <p:cNvSpPr>
            <a:spLocks noChangeArrowheads="1"/>
          </p:cNvSpPr>
          <p:nvPr/>
        </p:nvSpPr>
        <p:spPr bwMode="auto">
          <a:xfrm>
            <a:off x="6643688" y="142875"/>
            <a:ext cx="23495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课程阶段总结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3" name="直接箭头连接符 378"/>
          <p:cNvCxnSpPr>
            <a:cxnSpLocks noChangeShapeType="1"/>
          </p:cNvCxnSpPr>
          <p:nvPr/>
        </p:nvCxnSpPr>
        <p:spPr bwMode="auto">
          <a:xfrm rot="5400000">
            <a:off x="3715544" y="2718594"/>
            <a:ext cx="428625" cy="15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0419" name="Object 5"/>
          <p:cNvGraphicFramePr>
            <a:graphicFrameLocks noGrp="1" noChangeAspect="1"/>
          </p:cNvGraphicFramePr>
          <p:nvPr/>
        </p:nvGraphicFramePr>
        <p:xfrm>
          <a:off x="581025" y="742950"/>
          <a:ext cx="45720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9" name="Visio" r:id="rId4" imgW="3656739" imgH="1394191" progId="Visio.Drawing.11">
                  <p:embed/>
                </p:oleObj>
              </mc:Choice>
              <mc:Fallback>
                <p:oleObj name="Visio" r:id="rId4" imgW="3656739" imgH="1394191" progId="Visio.Drawing.11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742950"/>
                        <a:ext cx="457200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矩形 32"/>
          <p:cNvSpPr>
            <a:spLocks noChangeArrowheads="1"/>
          </p:cNvSpPr>
          <p:nvPr/>
        </p:nvSpPr>
        <p:spPr bwMode="auto">
          <a:xfrm>
            <a:off x="6643688" y="142875"/>
            <a:ext cx="23495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课程阶段总结</a:t>
            </a:r>
          </a:p>
        </p:txBody>
      </p:sp>
      <p:cxnSp>
        <p:nvCxnSpPr>
          <p:cNvPr id="60421" name="直接连接符 34"/>
          <p:cNvCxnSpPr>
            <a:cxnSpLocks noChangeShapeType="1"/>
          </p:cNvCxnSpPr>
          <p:nvPr/>
        </p:nvCxnSpPr>
        <p:spPr bwMode="auto">
          <a:xfrm rot="5400000">
            <a:off x="2441576" y="3702050"/>
            <a:ext cx="6119812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0422" name="组合 303"/>
          <p:cNvGrpSpPr>
            <a:grpSpLocks/>
          </p:cNvGrpSpPr>
          <p:nvPr/>
        </p:nvGrpSpPr>
        <p:grpSpPr bwMode="auto">
          <a:xfrm>
            <a:off x="55563" y="4143375"/>
            <a:ext cx="4019550" cy="1428750"/>
            <a:chOff x="115876" y="4491106"/>
            <a:chExt cx="5001969" cy="1777038"/>
          </a:xfrm>
        </p:grpSpPr>
        <p:sp>
          <p:nvSpPr>
            <p:cNvPr id="62" name="Rectangle 677"/>
            <p:cNvSpPr>
              <a:spLocks noChangeArrowheads="1"/>
            </p:cNvSpPr>
            <p:nvPr/>
          </p:nvSpPr>
          <p:spPr bwMode="auto">
            <a:xfrm>
              <a:off x="115876" y="4883140"/>
              <a:ext cx="170881" cy="4160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vert270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i="1" u="sng" dirty="0" err="1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C</a:t>
              </a:r>
              <a:r>
                <a:rPr lang="en-US" altLang="zh-CN" sz="1000" i="1" u="sng" baseline="-25000" dirty="0" err="1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n</a:t>
              </a:r>
              <a:endParaRPr lang="zh-CN" altLang="zh-CN" sz="1000" i="1" u="sng" baseline="-25000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4" name="Rectangle 671"/>
            <p:cNvSpPr>
              <a:spLocks noChangeArrowheads="1"/>
            </p:cNvSpPr>
            <p:nvPr/>
          </p:nvSpPr>
          <p:spPr bwMode="auto">
            <a:xfrm>
              <a:off x="4298011" y="5652104"/>
              <a:ext cx="185697" cy="169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l-GR" altLang="zh-CN" sz="1000" b="0" i="1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ω</a:t>
              </a:r>
              <a:endParaRPr lang="zh-CN" altLang="zh-CN" sz="1000" i="1" dirty="0">
                <a:latin typeface="+mn-lt"/>
                <a:ea typeface="黑体" pitchFamily="2" charset="-122"/>
              </a:endParaRPr>
            </a:p>
          </p:txBody>
        </p:sp>
        <p:sp>
          <p:nvSpPr>
            <p:cNvPr id="65" name="Rectangle 1256"/>
            <p:cNvSpPr>
              <a:spLocks noChangeArrowheads="1"/>
            </p:cNvSpPr>
            <p:nvPr/>
          </p:nvSpPr>
          <p:spPr bwMode="auto">
            <a:xfrm>
              <a:off x="408250" y="5883120"/>
              <a:ext cx="369418" cy="385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 dirty="0">
                  <a:solidFill>
                    <a:srgbClr val="000000"/>
                  </a:solidFill>
                  <a:ea typeface="黑体" pitchFamily="2" charset="-122"/>
                </a:rPr>
                <a:t>-</a:t>
              </a:r>
              <a:r>
                <a:rPr lang="en-US" altLang="zh-CN" sz="1000" b="0" dirty="0">
                  <a:solidFill>
                    <a:srgbClr val="000000"/>
                  </a:solidFill>
                  <a:ea typeface="黑体" pitchFamily="2" charset="-122"/>
                </a:rPr>
                <a:t>6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r>
                <a:rPr lang="en-US" altLang="zh-CN" sz="1000" dirty="0">
                  <a:ea typeface="黑体" pitchFamily="2" charset="-122"/>
                  <a:cs typeface="Times New Roman"/>
                </a:rPr>
                <a:t>/</a:t>
              </a:r>
              <a:r>
                <a:rPr lang="el-GR" altLang="zh-CN" sz="1000" dirty="0">
                  <a:latin typeface="Times New Roman"/>
                  <a:ea typeface="黑体" pitchFamily="2" charset="-122"/>
                  <a:cs typeface="Times New Roman"/>
                </a:rPr>
                <a:t>τ</a:t>
              </a:r>
              <a:endParaRPr lang="zh-CN" altLang="zh-CN" sz="1000" dirty="0">
                <a:ea typeface="黑体" pitchFamily="2" charset="-122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60604" name="Rectangle 1259"/>
            <p:cNvSpPr>
              <a:spLocks noChangeArrowheads="1"/>
            </p:cNvSpPr>
            <p:nvPr/>
          </p:nvSpPr>
          <p:spPr bwMode="auto">
            <a:xfrm>
              <a:off x="1058686" y="5883776"/>
              <a:ext cx="369350" cy="17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zh-CN" sz="1000" b="0">
                  <a:solidFill>
                    <a:srgbClr val="000000"/>
                  </a:solidFill>
                </a:rPr>
                <a:t>-</a:t>
              </a:r>
              <a:r>
                <a:rPr lang="en-US" altLang="zh-CN" sz="1000" b="0">
                  <a:solidFill>
                    <a:srgbClr val="000000"/>
                  </a:solidFill>
                </a:rPr>
                <a:t>4</a:t>
              </a:r>
              <a:r>
                <a:rPr lang="el-GR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π</a:t>
              </a:r>
              <a:r>
                <a:rPr lang="en-US" altLang="zh-CN" sz="1000">
                  <a:cs typeface="Times New Roman" panose="02020603050405020304" pitchFamily="18" charset="0"/>
                </a:rPr>
                <a:t>/</a:t>
              </a:r>
              <a:r>
                <a:rPr lang="el-GR" altLang="zh-CN" sz="1000">
                  <a:cs typeface="Times New Roman" panose="02020603050405020304" pitchFamily="18" charset="0"/>
                </a:rPr>
                <a:t>τ</a:t>
              </a:r>
              <a:endParaRPr lang="zh-CN" altLang="zh-CN" sz="1000"/>
            </a:p>
          </p:txBody>
        </p:sp>
        <p:sp>
          <p:nvSpPr>
            <p:cNvPr id="67" name="Rectangle 1262"/>
            <p:cNvSpPr>
              <a:spLocks noChangeArrowheads="1"/>
            </p:cNvSpPr>
            <p:nvPr/>
          </p:nvSpPr>
          <p:spPr bwMode="auto">
            <a:xfrm>
              <a:off x="1642938" y="5883120"/>
              <a:ext cx="369419" cy="17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-</a:t>
              </a:r>
              <a:r>
                <a:rPr lang="en-US" altLang="zh-CN" sz="1000" b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2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r>
                <a:rPr lang="en-US" altLang="zh-CN" sz="1000" dirty="0">
                  <a:latin typeface="+mn-lt"/>
                  <a:ea typeface="黑体" pitchFamily="2" charset="-122"/>
                  <a:cs typeface="Times New Roman"/>
                </a:rPr>
                <a:t>/</a:t>
              </a:r>
              <a:r>
                <a:rPr lang="el-GR" altLang="zh-CN" sz="1000" dirty="0">
                  <a:latin typeface="Times New Roman"/>
                  <a:ea typeface="黑体" pitchFamily="2" charset="-122"/>
                  <a:cs typeface="Times New Roman"/>
                </a:rPr>
                <a:t>τ</a:t>
              </a:r>
              <a:endParaRPr lang="zh-CN" altLang="zh-CN" sz="1000" dirty="0">
                <a:ea typeface="黑体" pitchFamily="2" charset="-122"/>
              </a:endParaRPr>
            </a:p>
          </p:txBody>
        </p:sp>
        <p:sp>
          <p:nvSpPr>
            <p:cNvPr id="68" name="Rectangle 1265"/>
            <p:cNvSpPr>
              <a:spLocks noChangeArrowheads="1"/>
            </p:cNvSpPr>
            <p:nvPr/>
          </p:nvSpPr>
          <p:spPr bwMode="auto">
            <a:xfrm>
              <a:off x="2492403" y="5869298"/>
              <a:ext cx="88898" cy="171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0</a:t>
              </a: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60607" name="Rectangle 1268"/>
            <p:cNvSpPr>
              <a:spLocks noChangeArrowheads="1"/>
            </p:cNvSpPr>
            <p:nvPr/>
          </p:nvSpPr>
          <p:spPr bwMode="auto">
            <a:xfrm>
              <a:off x="3056608" y="5883776"/>
              <a:ext cx="309277" cy="17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000" b="0">
                  <a:solidFill>
                    <a:srgbClr val="000000"/>
                  </a:solidFill>
                </a:rPr>
                <a:t>2</a:t>
              </a:r>
              <a:r>
                <a:rPr lang="el-GR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π</a:t>
              </a:r>
              <a:r>
                <a:rPr lang="en-US" altLang="zh-CN" sz="1000">
                  <a:cs typeface="Times New Roman" panose="02020603050405020304" pitchFamily="18" charset="0"/>
                </a:rPr>
                <a:t>/</a:t>
              </a:r>
              <a:r>
                <a:rPr lang="el-GR" altLang="zh-CN" sz="1000">
                  <a:cs typeface="Times New Roman" panose="02020603050405020304" pitchFamily="18" charset="0"/>
                </a:rPr>
                <a:t>τ</a:t>
              </a:r>
              <a:endParaRPr lang="zh-CN" altLang="zh-CN" sz="1000"/>
            </a:p>
          </p:txBody>
        </p:sp>
        <p:sp>
          <p:nvSpPr>
            <p:cNvPr id="60608" name="Rectangle 1271"/>
            <p:cNvSpPr>
              <a:spLocks noChangeArrowheads="1"/>
            </p:cNvSpPr>
            <p:nvPr/>
          </p:nvSpPr>
          <p:spPr bwMode="auto">
            <a:xfrm>
              <a:off x="3708027" y="5883776"/>
              <a:ext cx="309277" cy="17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4</a:t>
              </a:r>
              <a:r>
                <a:rPr lang="el-GR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π</a:t>
              </a:r>
              <a:r>
                <a:rPr lang="en-US" altLang="zh-CN" sz="1000">
                  <a:cs typeface="Times New Roman" panose="02020603050405020304" pitchFamily="18" charset="0"/>
                </a:rPr>
                <a:t>/</a:t>
              </a:r>
              <a:r>
                <a:rPr lang="el-GR" altLang="zh-CN" sz="1000">
                  <a:cs typeface="Times New Roman" panose="02020603050405020304" pitchFamily="18" charset="0"/>
                </a:rPr>
                <a:t>τ</a:t>
              </a:r>
              <a:endParaRPr lang="zh-CN" altLang="zh-CN" sz="1000"/>
            </a:p>
          </p:txBody>
        </p:sp>
        <p:sp>
          <p:nvSpPr>
            <p:cNvPr id="71" name="Rectangle 1274"/>
            <p:cNvSpPr>
              <a:spLocks noChangeArrowheads="1"/>
            </p:cNvSpPr>
            <p:nvPr/>
          </p:nvSpPr>
          <p:spPr bwMode="auto">
            <a:xfrm>
              <a:off x="4248624" y="5883120"/>
              <a:ext cx="310153" cy="385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6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r>
                <a:rPr lang="en-US" altLang="zh-CN" sz="1000" dirty="0">
                  <a:ea typeface="黑体" pitchFamily="2" charset="-122"/>
                  <a:cs typeface="Times New Roman"/>
                </a:rPr>
                <a:t>/</a:t>
              </a:r>
              <a:r>
                <a:rPr lang="el-GR" altLang="zh-CN" sz="1000" dirty="0">
                  <a:latin typeface="Times New Roman"/>
                  <a:ea typeface="黑体" pitchFamily="2" charset="-122"/>
                  <a:cs typeface="Times New Roman"/>
                </a:rPr>
                <a:t>τ</a:t>
              </a:r>
              <a:endParaRPr lang="zh-CN" altLang="zh-CN" sz="1000" dirty="0">
                <a:ea typeface="黑体" pitchFamily="2" charset="-122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72" name="Rectangle 1277"/>
            <p:cNvSpPr>
              <a:spLocks noChangeArrowheads="1"/>
            </p:cNvSpPr>
            <p:nvPr/>
          </p:nvSpPr>
          <p:spPr bwMode="auto">
            <a:xfrm>
              <a:off x="372691" y="5549431"/>
              <a:ext cx="88897" cy="1698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0</a:t>
              </a:r>
              <a:endParaRPr lang="zh-CN" altLang="zh-CN" sz="1000">
                <a:latin typeface="+mn-lt"/>
                <a:ea typeface="黑体" pitchFamily="2" charset="-122"/>
              </a:endParaRPr>
            </a:p>
          </p:txBody>
        </p:sp>
        <p:sp>
          <p:nvSpPr>
            <p:cNvPr id="73" name="Rectangle 1289"/>
            <p:cNvSpPr>
              <a:spLocks noChangeArrowheads="1"/>
            </p:cNvSpPr>
            <p:nvPr/>
          </p:nvSpPr>
          <p:spPr bwMode="auto">
            <a:xfrm>
              <a:off x="254161" y="4491106"/>
              <a:ext cx="199525" cy="1540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b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0.5</a:t>
              </a: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74" name="Rectangle 1396"/>
            <p:cNvSpPr>
              <a:spLocks noChangeArrowheads="1"/>
            </p:cNvSpPr>
            <p:nvPr/>
          </p:nvSpPr>
          <p:spPr bwMode="auto">
            <a:xfrm>
              <a:off x="4643725" y="5835732"/>
              <a:ext cx="474120" cy="1698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i="1" u="sng" dirty="0">
                  <a:solidFill>
                    <a:srgbClr val="0000FF"/>
                  </a:solidFill>
                  <a:latin typeface="Times New Roman"/>
                  <a:ea typeface="黑体" pitchFamily="2" charset="-122"/>
                  <a:cs typeface="Times New Roman"/>
                </a:rPr>
                <a:t>n</a:t>
              </a:r>
              <a:r>
                <a:rPr lang="el-GR" altLang="zh-CN" sz="1000" i="1" u="sng" dirty="0">
                  <a:solidFill>
                    <a:srgbClr val="0000FF"/>
                  </a:solidFill>
                  <a:latin typeface="Times New Roman"/>
                  <a:ea typeface="黑体" pitchFamily="2" charset="-122"/>
                  <a:cs typeface="Times New Roman"/>
                </a:rPr>
                <a:t>ω</a:t>
              </a:r>
              <a:r>
                <a:rPr lang="en-US" altLang="zh-CN" sz="1000" u="sng" baseline="-25000" dirty="0">
                  <a:solidFill>
                    <a:srgbClr val="0000FF"/>
                  </a:solidFill>
                  <a:latin typeface="Times New Roman"/>
                  <a:ea typeface="黑体" pitchFamily="2" charset="-122"/>
                  <a:cs typeface="Times New Roman"/>
                </a:rPr>
                <a:t>0</a:t>
              </a:r>
              <a:endParaRPr lang="zh-CN" altLang="zh-CN" sz="1000" u="sng" baseline="-25000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0613" name="Rectangle 9"/>
            <p:cNvSpPr>
              <a:spLocks noChangeArrowheads="1"/>
            </p:cNvSpPr>
            <p:nvPr/>
          </p:nvSpPr>
          <p:spPr bwMode="auto">
            <a:xfrm>
              <a:off x="487382" y="4527315"/>
              <a:ext cx="4095026" cy="129444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14" name="Rectangle 10"/>
            <p:cNvSpPr>
              <a:spLocks noChangeArrowheads="1"/>
            </p:cNvSpPr>
            <p:nvPr/>
          </p:nvSpPr>
          <p:spPr bwMode="auto">
            <a:xfrm>
              <a:off x="487382" y="4527315"/>
              <a:ext cx="4095026" cy="129444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15" name="Freeform 11"/>
            <p:cNvSpPr>
              <a:spLocks/>
            </p:cNvSpPr>
            <p:nvPr/>
          </p:nvSpPr>
          <p:spPr bwMode="auto">
            <a:xfrm>
              <a:off x="487382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16" name="Freeform 12"/>
            <p:cNvSpPr>
              <a:spLocks/>
            </p:cNvSpPr>
            <p:nvPr/>
          </p:nvSpPr>
          <p:spPr bwMode="auto">
            <a:xfrm>
              <a:off x="1166742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17" name="Freeform 13"/>
            <p:cNvSpPr>
              <a:spLocks/>
            </p:cNvSpPr>
            <p:nvPr/>
          </p:nvSpPr>
          <p:spPr bwMode="auto">
            <a:xfrm>
              <a:off x="1846100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18" name="Freeform 14"/>
            <p:cNvSpPr>
              <a:spLocks/>
            </p:cNvSpPr>
            <p:nvPr/>
          </p:nvSpPr>
          <p:spPr bwMode="auto">
            <a:xfrm>
              <a:off x="2534895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19" name="Freeform 15"/>
            <p:cNvSpPr>
              <a:spLocks/>
            </p:cNvSpPr>
            <p:nvPr/>
          </p:nvSpPr>
          <p:spPr bwMode="auto">
            <a:xfrm>
              <a:off x="3214254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0" name="Freeform 16"/>
            <p:cNvSpPr>
              <a:spLocks/>
            </p:cNvSpPr>
            <p:nvPr/>
          </p:nvSpPr>
          <p:spPr bwMode="auto">
            <a:xfrm>
              <a:off x="3893613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1" name="Freeform 17"/>
            <p:cNvSpPr>
              <a:spLocks/>
            </p:cNvSpPr>
            <p:nvPr/>
          </p:nvSpPr>
          <p:spPr bwMode="auto">
            <a:xfrm>
              <a:off x="4582408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2" name="Freeform 18"/>
            <p:cNvSpPr>
              <a:spLocks/>
            </p:cNvSpPr>
            <p:nvPr/>
          </p:nvSpPr>
          <p:spPr bwMode="auto">
            <a:xfrm>
              <a:off x="487382" y="5803656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3" name="Freeform 19"/>
            <p:cNvSpPr>
              <a:spLocks/>
            </p:cNvSpPr>
            <p:nvPr/>
          </p:nvSpPr>
          <p:spPr bwMode="auto">
            <a:xfrm>
              <a:off x="487382" y="5586406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4" name="Freeform 20"/>
            <p:cNvSpPr>
              <a:spLocks/>
            </p:cNvSpPr>
            <p:nvPr/>
          </p:nvSpPr>
          <p:spPr bwMode="auto">
            <a:xfrm>
              <a:off x="487382" y="5378208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5" name="Freeform 21"/>
            <p:cNvSpPr>
              <a:spLocks/>
            </p:cNvSpPr>
            <p:nvPr/>
          </p:nvSpPr>
          <p:spPr bwMode="auto">
            <a:xfrm>
              <a:off x="487382" y="5160959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6" name="Freeform 22"/>
            <p:cNvSpPr>
              <a:spLocks/>
            </p:cNvSpPr>
            <p:nvPr/>
          </p:nvSpPr>
          <p:spPr bwMode="auto">
            <a:xfrm>
              <a:off x="487382" y="4952762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7" name="Freeform 23"/>
            <p:cNvSpPr>
              <a:spLocks/>
            </p:cNvSpPr>
            <p:nvPr/>
          </p:nvSpPr>
          <p:spPr bwMode="auto">
            <a:xfrm>
              <a:off x="487382" y="4735512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8" name="Line 24"/>
            <p:cNvSpPr>
              <a:spLocks noChangeShapeType="1"/>
            </p:cNvSpPr>
            <p:nvPr/>
          </p:nvSpPr>
          <p:spPr bwMode="auto">
            <a:xfrm>
              <a:off x="487382" y="4527315"/>
              <a:ext cx="4095026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29" name="Line 25"/>
            <p:cNvSpPr>
              <a:spLocks noChangeShapeType="1"/>
            </p:cNvSpPr>
            <p:nvPr/>
          </p:nvSpPr>
          <p:spPr bwMode="auto">
            <a:xfrm>
              <a:off x="487382" y="5821760"/>
              <a:ext cx="4095026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0" name="Line 26"/>
            <p:cNvSpPr>
              <a:spLocks noChangeShapeType="1"/>
            </p:cNvSpPr>
            <p:nvPr/>
          </p:nvSpPr>
          <p:spPr bwMode="auto">
            <a:xfrm flipV="1">
              <a:off x="4582408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1" name="Line 27"/>
            <p:cNvSpPr>
              <a:spLocks noChangeShapeType="1"/>
            </p:cNvSpPr>
            <p:nvPr/>
          </p:nvSpPr>
          <p:spPr bwMode="auto">
            <a:xfrm flipV="1">
              <a:off x="487382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2" name="Line 28"/>
            <p:cNvSpPr>
              <a:spLocks noChangeShapeType="1"/>
            </p:cNvSpPr>
            <p:nvPr/>
          </p:nvSpPr>
          <p:spPr bwMode="auto">
            <a:xfrm>
              <a:off x="487382" y="5821760"/>
              <a:ext cx="4095026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3" name="Line 29"/>
            <p:cNvSpPr>
              <a:spLocks noChangeShapeType="1"/>
            </p:cNvSpPr>
            <p:nvPr/>
          </p:nvSpPr>
          <p:spPr bwMode="auto">
            <a:xfrm flipV="1">
              <a:off x="487382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4" name="Line 30"/>
            <p:cNvSpPr>
              <a:spLocks noChangeShapeType="1"/>
            </p:cNvSpPr>
            <p:nvPr/>
          </p:nvSpPr>
          <p:spPr bwMode="auto">
            <a:xfrm flipV="1">
              <a:off x="487382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5" name="Line 31"/>
            <p:cNvSpPr>
              <a:spLocks noChangeShapeType="1"/>
            </p:cNvSpPr>
            <p:nvPr/>
          </p:nvSpPr>
          <p:spPr bwMode="auto">
            <a:xfrm>
              <a:off x="487382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6" name="Line 33"/>
            <p:cNvSpPr>
              <a:spLocks noChangeShapeType="1"/>
            </p:cNvSpPr>
            <p:nvPr/>
          </p:nvSpPr>
          <p:spPr bwMode="auto">
            <a:xfrm flipV="1">
              <a:off x="1166742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7" name="Line 34"/>
            <p:cNvSpPr>
              <a:spLocks noChangeShapeType="1"/>
            </p:cNvSpPr>
            <p:nvPr/>
          </p:nvSpPr>
          <p:spPr bwMode="auto">
            <a:xfrm>
              <a:off x="1166742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8" name="Line 36"/>
            <p:cNvSpPr>
              <a:spLocks noChangeShapeType="1"/>
            </p:cNvSpPr>
            <p:nvPr/>
          </p:nvSpPr>
          <p:spPr bwMode="auto">
            <a:xfrm flipV="1">
              <a:off x="1846100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39" name="Line 37"/>
            <p:cNvSpPr>
              <a:spLocks noChangeShapeType="1"/>
            </p:cNvSpPr>
            <p:nvPr/>
          </p:nvSpPr>
          <p:spPr bwMode="auto">
            <a:xfrm>
              <a:off x="1846100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0" name="Line 39"/>
            <p:cNvSpPr>
              <a:spLocks noChangeShapeType="1"/>
            </p:cNvSpPr>
            <p:nvPr/>
          </p:nvSpPr>
          <p:spPr bwMode="auto">
            <a:xfrm flipV="1">
              <a:off x="2534895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1" name="Line 40"/>
            <p:cNvSpPr>
              <a:spLocks noChangeShapeType="1"/>
            </p:cNvSpPr>
            <p:nvPr/>
          </p:nvSpPr>
          <p:spPr bwMode="auto">
            <a:xfrm>
              <a:off x="2534895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2" name="Line 42"/>
            <p:cNvSpPr>
              <a:spLocks noChangeShapeType="1"/>
            </p:cNvSpPr>
            <p:nvPr/>
          </p:nvSpPr>
          <p:spPr bwMode="auto">
            <a:xfrm flipV="1">
              <a:off x="3214254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3" name="Line 43"/>
            <p:cNvSpPr>
              <a:spLocks noChangeShapeType="1"/>
            </p:cNvSpPr>
            <p:nvPr/>
          </p:nvSpPr>
          <p:spPr bwMode="auto">
            <a:xfrm>
              <a:off x="3214254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4" name="Line 45"/>
            <p:cNvSpPr>
              <a:spLocks noChangeShapeType="1"/>
            </p:cNvSpPr>
            <p:nvPr/>
          </p:nvSpPr>
          <p:spPr bwMode="auto">
            <a:xfrm flipV="1">
              <a:off x="3893613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5" name="Line 46"/>
            <p:cNvSpPr>
              <a:spLocks noChangeShapeType="1"/>
            </p:cNvSpPr>
            <p:nvPr/>
          </p:nvSpPr>
          <p:spPr bwMode="auto">
            <a:xfrm>
              <a:off x="3893613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6" name="Line 48"/>
            <p:cNvSpPr>
              <a:spLocks noChangeShapeType="1"/>
            </p:cNvSpPr>
            <p:nvPr/>
          </p:nvSpPr>
          <p:spPr bwMode="auto">
            <a:xfrm flipV="1">
              <a:off x="4582408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7" name="Line 49"/>
            <p:cNvSpPr>
              <a:spLocks noChangeShapeType="1"/>
            </p:cNvSpPr>
            <p:nvPr/>
          </p:nvSpPr>
          <p:spPr bwMode="auto">
            <a:xfrm>
              <a:off x="4582408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8" name="Line 51"/>
            <p:cNvSpPr>
              <a:spLocks noChangeShapeType="1"/>
            </p:cNvSpPr>
            <p:nvPr/>
          </p:nvSpPr>
          <p:spPr bwMode="auto">
            <a:xfrm>
              <a:off x="487382" y="5803656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49" name="Line 52"/>
            <p:cNvSpPr>
              <a:spLocks noChangeShapeType="1"/>
            </p:cNvSpPr>
            <p:nvPr/>
          </p:nvSpPr>
          <p:spPr bwMode="auto">
            <a:xfrm flipH="1">
              <a:off x="4535230" y="5803656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0" name="Line 54"/>
            <p:cNvSpPr>
              <a:spLocks noChangeShapeType="1"/>
            </p:cNvSpPr>
            <p:nvPr/>
          </p:nvSpPr>
          <p:spPr bwMode="auto">
            <a:xfrm>
              <a:off x="487382" y="5586406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1" name="Line 55"/>
            <p:cNvSpPr>
              <a:spLocks noChangeShapeType="1"/>
            </p:cNvSpPr>
            <p:nvPr/>
          </p:nvSpPr>
          <p:spPr bwMode="auto">
            <a:xfrm flipH="1">
              <a:off x="4535230" y="5586406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2" name="Line 57"/>
            <p:cNvSpPr>
              <a:spLocks noChangeShapeType="1"/>
            </p:cNvSpPr>
            <p:nvPr/>
          </p:nvSpPr>
          <p:spPr bwMode="auto">
            <a:xfrm>
              <a:off x="487382" y="5378208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3" name="Line 58"/>
            <p:cNvSpPr>
              <a:spLocks noChangeShapeType="1"/>
            </p:cNvSpPr>
            <p:nvPr/>
          </p:nvSpPr>
          <p:spPr bwMode="auto">
            <a:xfrm flipH="1">
              <a:off x="4535230" y="5378208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4" name="Line 60"/>
            <p:cNvSpPr>
              <a:spLocks noChangeShapeType="1"/>
            </p:cNvSpPr>
            <p:nvPr/>
          </p:nvSpPr>
          <p:spPr bwMode="auto">
            <a:xfrm>
              <a:off x="487382" y="5160959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5" name="Line 61"/>
            <p:cNvSpPr>
              <a:spLocks noChangeShapeType="1"/>
            </p:cNvSpPr>
            <p:nvPr/>
          </p:nvSpPr>
          <p:spPr bwMode="auto">
            <a:xfrm flipH="1">
              <a:off x="4535230" y="5160959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6" name="Line 63"/>
            <p:cNvSpPr>
              <a:spLocks noChangeShapeType="1"/>
            </p:cNvSpPr>
            <p:nvPr/>
          </p:nvSpPr>
          <p:spPr bwMode="auto">
            <a:xfrm>
              <a:off x="487382" y="4952762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7" name="Line 64"/>
            <p:cNvSpPr>
              <a:spLocks noChangeShapeType="1"/>
            </p:cNvSpPr>
            <p:nvPr/>
          </p:nvSpPr>
          <p:spPr bwMode="auto">
            <a:xfrm flipH="1">
              <a:off x="4535230" y="4952762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8" name="Line 66"/>
            <p:cNvSpPr>
              <a:spLocks noChangeShapeType="1"/>
            </p:cNvSpPr>
            <p:nvPr/>
          </p:nvSpPr>
          <p:spPr bwMode="auto">
            <a:xfrm>
              <a:off x="487382" y="4735512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59" name="Line 67"/>
            <p:cNvSpPr>
              <a:spLocks noChangeShapeType="1"/>
            </p:cNvSpPr>
            <p:nvPr/>
          </p:nvSpPr>
          <p:spPr bwMode="auto">
            <a:xfrm flipH="1">
              <a:off x="4535230" y="4735512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60" name="Line 69"/>
            <p:cNvSpPr>
              <a:spLocks noChangeShapeType="1"/>
            </p:cNvSpPr>
            <p:nvPr/>
          </p:nvSpPr>
          <p:spPr bwMode="auto">
            <a:xfrm>
              <a:off x="487382" y="4527315"/>
              <a:ext cx="4095026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61" name="Line 70"/>
            <p:cNvSpPr>
              <a:spLocks noChangeShapeType="1"/>
            </p:cNvSpPr>
            <p:nvPr/>
          </p:nvSpPr>
          <p:spPr bwMode="auto">
            <a:xfrm>
              <a:off x="487382" y="5821760"/>
              <a:ext cx="4549480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62" name="Line 71"/>
            <p:cNvSpPr>
              <a:spLocks noChangeShapeType="1"/>
            </p:cNvSpPr>
            <p:nvPr/>
          </p:nvSpPr>
          <p:spPr bwMode="auto">
            <a:xfrm flipV="1">
              <a:off x="4582408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63" name="Line 72"/>
            <p:cNvSpPr>
              <a:spLocks noChangeShapeType="1"/>
            </p:cNvSpPr>
            <p:nvPr/>
          </p:nvSpPr>
          <p:spPr bwMode="auto">
            <a:xfrm flipV="1">
              <a:off x="487382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64" name="Oval 73"/>
            <p:cNvSpPr>
              <a:spLocks noChangeArrowheads="1"/>
            </p:cNvSpPr>
            <p:nvPr/>
          </p:nvSpPr>
          <p:spPr bwMode="auto">
            <a:xfrm>
              <a:off x="619480" y="5468730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65" name="Oval 74"/>
            <p:cNvSpPr>
              <a:spLocks noChangeArrowheads="1"/>
            </p:cNvSpPr>
            <p:nvPr/>
          </p:nvSpPr>
          <p:spPr bwMode="auto">
            <a:xfrm>
              <a:off x="789319" y="5414417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66" name="Oval 75"/>
            <p:cNvSpPr>
              <a:spLocks noChangeArrowheads="1"/>
            </p:cNvSpPr>
            <p:nvPr/>
          </p:nvSpPr>
          <p:spPr bwMode="auto">
            <a:xfrm>
              <a:off x="959160" y="5450625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67" name="Oval 76"/>
            <p:cNvSpPr>
              <a:spLocks noChangeArrowheads="1"/>
            </p:cNvSpPr>
            <p:nvPr/>
          </p:nvSpPr>
          <p:spPr bwMode="auto">
            <a:xfrm>
              <a:off x="1128999" y="5550198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68" name="Oval 77"/>
            <p:cNvSpPr>
              <a:spLocks noChangeArrowheads="1"/>
            </p:cNvSpPr>
            <p:nvPr/>
          </p:nvSpPr>
          <p:spPr bwMode="auto">
            <a:xfrm>
              <a:off x="1298839" y="5695031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69" name="Oval 78"/>
            <p:cNvSpPr>
              <a:spLocks noChangeArrowheads="1"/>
            </p:cNvSpPr>
            <p:nvPr/>
          </p:nvSpPr>
          <p:spPr bwMode="auto">
            <a:xfrm>
              <a:off x="1468679" y="5785552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0" name="Oval 79"/>
            <p:cNvSpPr>
              <a:spLocks noChangeArrowheads="1"/>
            </p:cNvSpPr>
            <p:nvPr/>
          </p:nvSpPr>
          <p:spPr bwMode="auto">
            <a:xfrm>
              <a:off x="1638518" y="5749344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1" name="Oval 80"/>
            <p:cNvSpPr>
              <a:spLocks noChangeArrowheads="1"/>
            </p:cNvSpPr>
            <p:nvPr/>
          </p:nvSpPr>
          <p:spPr bwMode="auto">
            <a:xfrm>
              <a:off x="1808359" y="5550198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2" name="Oval 81"/>
            <p:cNvSpPr>
              <a:spLocks noChangeArrowheads="1"/>
            </p:cNvSpPr>
            <p:nvPr/>
          </p:nvSpPr>
          <p:spPr bwMode="auto">
            <a:xfrm>
              <a:off x="1978198" y="5233375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3" name="Oval 82"/>
            <p:cNvSpPr>
              <a:spLocks noChangeArrowheads="1"/>
            </p:cNvSpPr>
            <p:nvPr/>
          </p:nvSpPr>
          <p:spPr bwMode="auto">
            <a:xfrm>
              <a:off x="2148038" y="4871293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4" name="Oval 83"/>
            <p:cNvSpPr>
              <a:spLocks noChangeArrowheads="1"/>
            </p:cNvSpPr>
            <p:nvPr/>
          </p:nvSpPr>
          <p:spPr bwMode="auto">
            <a:xfrm>
              <a:off x="2317877" y="4590678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5" name="Oval 84"/>
            <p:cNvSpPr>
              <a:spLocks noChangeArrowheads="1"/>
            </p:cNvSpPr>
            <p:nvPr/>
          </p:nvSpPr>
          <p:spPr bwMode="auto">
            <a:xfrm>
              <a:off x="2497153" y="4491106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6" name="Oval 85"/>
            <p:cNvSpPr>
              <a:spLocks noChangeArrowheads="1"/>
            </p:cNvSpPr>
            <p:nvPr/>
          </p:nvSpPr>
          <p:spPr bwMode="auto">
            <a:xfrm>
              <a:off x="2666993" y="4590678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7" name="Oval 86"/>
            <p:cNvSpPr>
              <a:spLocks noChangeArrowheads="1"/>
            </p:cNvSpPr>
            <p:nvPr/>
          </p:nvSpPr>
          <p:spPr bwMode="auto">
            <a:xfrm>
              <a:off x="2836833" y="4871293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8" name="Oval 87"/>
            <p:cNvSpPr>
              <a:spLocks noChangeArrowheads="1"/>
            </p:cNvSpPr>
            <p:nvPr/>
          </p:nvSpPr>
          <p:spPr bwMode="auto">
            <a:xfrm>
              <a:off x="3006672" y="5233375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79" name="Oval 88"/>
            <p:cNvSpPr>
              <a:spLocks noChangeArrowheads="1"/>
            </p:cNvSpPr>
            <p:nvPr/>
          </p:nvSpPr>
          <p:spPr bwMode="auto">
            <a:xfrm>
              <a:off x="3176512" y="5550198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0" name="Oval 89"/>
            <p:cNvSpPr>
              <a:spLocks noChangeArrowheads="1"/>
            </p:cNvSpPr>
            <p:nvPr/>
          </p:nvSpPr>
          <p:spPr bwMode="auto">
            <a:xfrm>
              <a:off x="3346352" y="5749344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1" name="Oval 90"/>
            <p:cNvSpPr>
              <a:spLocks noChangeArrowheads="1"/>
            </p:cNvSpPr>
            <p:nvPr/>
          </p:nvSpPr>
          <p:spPr bwMode="auto">
            <a:xfrm>
              <a:off x="3516192" y="5785552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2" name="Oval 91"/>
            <p:cNvSpPr>
              <a:spLocks noChangeArrowheads="1"/>
            </p:cNvSpPr>
            <p:nvPr/>
          </p:nvSpPr>
          <p:spPr bwMode="auto">
            <a:xfrm>
              <a:off x="3686032" y="5695031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3" name="Oval 92"/>
            <p:cNvSpPr>
              <a:spLocks noChangeArrowheads="1"/>
            </p:cNvSpPr>
            <p:nvPr/>
          </p:nvSpPr>
          <p:spPr bwMode="auto">
            <a:xfrm>
              <a:off x="3855871" y="5550198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4" name="Oval 93"/>
            <p:cNvSpPr>
              <a:spLocks noChangeArrowheads="1"/>
            </p:cNvSpPr>
            <p:nvPr/>
          </p:nvSpPr>
          <p:spPr bwMode="auto">
            <a:xfrm>
              <a:off x="4025711" y="5450625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5" name="Oval 94"/>
            <p:cNvSpPr>
              <a:spLocks noChangeArrowheads="1"/>
            </p:cNvSpPr>
            <p:nvPr/>
          </p:nvSpPr>
          <p:spPr bwMode="auto">
            <a:xfrm>
              <a:off x="4195550" y="5414417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6" name="Oval 95"/>
            <p:cNvSpPr>
              <a:spLocks noChangeArrowheads="1"/>
            </p:cNvSpPr>
            <p:nvPr/>
          </p:nvSpPr>
          <p:spPr bwMode="auto">
            <a:xfrm>
              <a:off x="4365391" y="5468730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7" name="Oval 96"/>
            <p:cNvSpPr>
              <a:spLocks noChangeArrowheads="1"/>
            </p:cNvSpPr>
            <p:nvPr/>
          </p:nvSpPr>
          <p:spPr bwMode="auto">
            <a:xfrm>
              <a:off x="4544666" y="5550198"/>
              <a:ext cx="75484" cy="724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8" name="Oval 97"/>
            <p:cNvSpPr>
              <a:spLocks noChangeArrowheads="1"/>
            </p:cNvSpPr>
            <p:nvPr/>
          </p:nvSpPr>
          <p:spPr bwMode="auto">
            <a:xfrm>
              <a:off x="477947" y="5577354"/>
              <a:ext cx="28307" cy="27156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689" name="Line 98"/>
            <p:cNvSpPr>
              <a:spLocks noChangeShapeType="1"/>
            </p:cNvSpPr>
            <p:nvPr/>
          </p:nvSpPr>
          <p:spPr bwMode="auto">
            <a:xfrm flipV="1">
              <a:off x="657222" y="5504938"/>
              <a:ext cx="1572" cy="814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0" name="Line 99"/>
            <p:cNvSpPr>
              <a:spLocks noChangeShapeType="1"/>
            </p:cNvSpPr>
            <p:nvPr/>
          </p:nvSpPr>
          <p:spPr bwMode="auto">
            <a:xfrm flipV="1">
              <a:off x="827062" y="5450625"/>
              <a:ext cx="1572" cy="1357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1" name="Line 100"/>
            <p:cNvSpPr>
              <a:spLocks noChangeShapeType="1"/>
            </p:cNvSpPr>
            <p:nvPr/>
          </p:nvSpPr>
          <p:spPr bwMode="auto">
            <a:xfrm flipV="1">
              <a:off x="996901" y="5486834"/>
              <a:ext cx="1572" cy="995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2" name="Line 102"/>
            <p:cNvSpPr>
              <a:spLocks noChangeShapeType="1"/>
            </p:cNvSpPr>
            <p:nvPr/>
          </p:nvSpPr>
          <p:spPr bwMode="auto">
            <a:xfrm>
              <a:off x="1336581" y="5586406"/>
              <a:ext cx="1572" cy="1448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3" name="Line 103"/>
            <p:cNvSpPr>
              <a:spLocks noChangeShapeType="1"/>
            </p:cNvSpPr>
            <p:nvPr/>
          </p:nvSpPr>
          <p:spPr bwMode="auto">
            <a:xfrm>
              <a:off x="1506421" y="5586406"/>
              <a:ext cx="1572" cy="23535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4" name="Line 104"/>
            <p:cNvSpPr>
              <a:spLocks noChangeShapeType="1"/>
            </p:cNvSpPr>
            <p:nvPr/>
          </p:nvSpPr>
          <p:spPr bwMode="auto">
            <a:xfrm>
              <a:off x="1676260" y="5586406"/>
              <a:ext cx="1572" cy="1991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5" name="Line 106"/>
            <p:cNvSpPr>
              <a:spLocks noChangeShapeType="1"/>
            </p:cNvSpPr>
            <p:nvPr/>
          </p:nvSpPr>
          <p:spPr bwMode="auto">
            <a:xfrm flipV="1">
              <a:off x="2015940" y="5269584"/>
              <a:ext cx="1572" cy="3168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6" name="Line 107"/>
            <p:cNvSpPr>
              <a:spLocks noChangeShapeType="1"/>
            </p:cNvSpPr>
            <p:nvPr/>
          </p:nvSpPr>
          <p:spPr bwMode="auto">
            <a:xfrm flipV="1">
              <a:off x="2185780" y="4907502"/>
              <a:ext cx="1572" cy="6789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7" name="Line 108"/>
            <p:cNvSpPr>
              <a:spLocks noChangeShapeType="1"/>
            </p:cNvSpPr>
            <p:nvPr/>
          </p:nvSpPr>
          <p:spPr bwMode="auto">
            <a:xfrm flipV="1">
              <a:off x="2355620" y="4626887"/>
              <a:ext cx="1572" cy="95951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8" name="Line 109"/>
            <p:cNvSpPr>
              <a:spLocks noChangeShapeType="1"/>
            </p:cNvSpPr>
            <p:nvPr/>
          </p:nvSpPr>
          <p:spPr bwMode="auto">
            <a:xfrm flipV="1">
              <a:off x="2534895" y="4527315"/>
              <a:ext cx="1572" cy="10590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99" name="Line 110"/>
            <p:cNvSpPr>
              <a:spLocks noChangeShapeType="1"/>
            </p:cNvSpPr>
            <p:nvPr/>
          </p:nvSpPr>
          <p:spPr bwMode="auto">
            <a:xfrm flipV="1">
              <a:off x="2704735" y="4626887"/>
              <a:ext cx="1572" cy="95951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0" name="Line 111"/>
            <p:cNvSpPr>
              <a:spLocks noChangeShapeType="1"/>
            </p:cNvSpPr>
            <p:nvPr/>
          </p:nvSpPr>
          <p:spPr bwMode="auto">
            <a:xfrm flipV="1">
              <a:off x="2874575" y="4907502"/>
              <a:ext cx="1572" cy="6789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1" name="Line 112"/>
            <p:cNvSpPr>
              <a:spLocks noChangeShapeType="1"/>
            </p:cNvSpPr>
            <p:nvPr/>
          </p:nvSpPr>
          <p:spPr bwMode="auto">
            <a:xfrm flipV="1">
              <a:off x="3044415" y="5269584"/>
              <a:ext cx="1572" cy="3168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2" name="Line 114"/>
            <p:cNvSpPr>
              <a:spLocks noChangeShapeType="1"/>
            </p:cNvSpPr>
            <p:nvPr/>
          </p:nvSpPr>
          <p:spPr bwMode="auto">
            <a:xfrm>
              <a:off x="3384095" y="5586406"/>
              <a:ext cx="1572" cy="1991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3" name="Line 115"/>
            <p:cNvSpPr>
              <a:spLocks noChangeShapeType="1"/>
            </p:cNvSpPr>
            <p:nvPr/>
          </p:nvSpPr>
          <p:spPr bwMode="auto">
            <a:xfrm>
              <a:off x="3553933" y="5586406"/>
              <a:ext cx="1572" cy="23535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4" name="Line 116"/>
            <p:cNvSpPr>
              <a:spLocks noChangeShapeType="1"/>
            </p:cNvSpPr>
            <p:nvPr/>
          </p:nvSpPr>
          <p:spPr bwMode="auto">
            <a:xfrm>
              <a:off x="3723774" y="5586406"/>
              <a:ext cx="1572" cy="1448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5" name="Line 118"/>
            <p:cNvSpPr>
              <a:spLocks noChangeShapeType="1"/>
            </p:cNvSpPr>
            <p:nvPr/>
          </p:nvSpPr>
          <p:spPr bwMode="auto">
            <a:xfrm flipV="1">
              <a:off x="4063453" y="5486834"/>
              <a:ext cx="1572" cy="995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6" name="Line 119"/>
            <p:cNvSpPr>
              <a:spLocks noChangeShapeType="1"/>
            </p:cNvSpPr>
            <p:nvPr/>
          </p:nvSpPr>
          <p:spPr bwMode="auto">
            <a:xfrm flipV="1">
              <a:off x="4233293" y="5450625"/>
              <a:ext cx="1572" cy="1357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7" name="Line 120"/>
            <p:cNvSpPr>
              <a:spLocks noChangeShapeType="1"/>
            </p:cNvSpPr>
            <p:nvPr/>
          </p:nvSpPr>
          <p:spPr bwMode="auto">
            <a:xfrm flipV="1">
              <a:off x="4403132" y="5504938"/>
              <a:ext cx="1572" cy="814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08" name="矩形 1488"/>
            <p:cNvSpPr>
              <a:spLocks noChangeArrowheads="1"/>
            </p:cNvSpPr>
            <p:nvPr/>
          </p:nvSpPr>
          <p:spPr bwMode="auto">
            <a:xfrm>
              <a:off x="2549055" y="4530050"/>
              <a:ext cx="664407" cy="1274527"/>
            </a:xfrm>
            <a:prstGeom prst="rect">
              <a:avLst/>
            </a:prstGeom>
            <a:solidFill>
              <a:srgbClr val="C00000">
                <a:alpha val="32156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</p:grpSp>
      <p:grpSp>
        <p:nvGrpSpPr>
          <p:cNvPr id="60423" name="组合 220"/>
          <p:cNvGrpSpPr>
            <a:grpSpLocks/>
          </p:cNvGrpSpPr>
          <p:nvPr/>
        </p:nvGrpSpPr>
        <p:grpSpPr bwMode="auto">
          <a:xfrm>
            <a:off x="6008688" y="785813"/>
            <a:ext cx="2984500" cy="1366837"/>
            <a:chOff x="720725" y="928688"/>
            <a:chExt cx="3810458" cy="1744662"/>
          </a:xfrm>
        </p:grpSpPr>
        <p:cxnSp>
          <p:nvCxnSpPr>
            <p:cNvPr id="60590" name="直接箭头连接符 1519"/>
            <p:cNvCxnSpPr>
              <a:cxnSpLocks noChangeShapeType="1"/>
            </p:cNvCxnSpPr>
            <p:nvPr/>
          </p:nvCxnSpPr>
          <p:spPr bwMode="auto">
            <a:xfrm>
              <a:off x="720725" y="2314575"/>
              <a:ext cx="3786188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91" name="直接箭头连接符 1521"/>
            <p:cNvCxnSpPr>
              <a:cxnSpLocks noChangeShapeType="1"/>
            </p:cNvCxnSpPr>
            <p:nvPr/>
          </p:nvCxnSpPr>
          <p:spPr bwMode="auto">
            <a:xfrm rot="5400000" flipH="1" flipV="1">
              <a:off x="1755776" y="1851025"/>
              <a:ext cx="1643062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0592" name="组合 1529"/>
            <p:cNvGrpSpPr>
              <a:grpSpLocks/>
            </p:cNvGrpSpPr>
            <p:nvPr/>
          </p:nvGrpSpPr>
          <p:grpSpPr bwMode="auto">
            <a:xfrm>
              <a:off x="2292364" y="1457325"/>
              <a:ext cx="573092" cy="857250"/>
              <a:chOff x="2000232" y="1785926"/>
              <a:chExt cx="573092" cy="500066"/>
            </a:xfrm>
          </p:grpSpPr>
          <p:cxnSp>
            <p:nvCxnSpPr>
              <p:cNvPr id="60598" name="直接连接符 1525"/>
              <p:cNvCxnSpPr>
                <a:cxnSpLocks noChangeShapeType="1"/>
              </p:cNvCxnSpPr>
              <p:nvPr/>
            </p:nvCxnSpPr>
            <p:spPr bwMode="auto">
              <a:xfrm rot="5400000">
                <a:off x="1750993" y="2035165"/>
                <a:ext cx="500066" cy="1588"/>
              </a:xfrm>
              <a:prstGeom prst="line">
                <a:avLst/>
              </a:pr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599" name="直接连接符 1526"/>
              <p:cNvCxnSpPr>
                <a:cxnSpLocks noChangeShapeType="1"/>
              </p:cNvCxnSpPr>
              <p:nvPr/>
            </p:nvCxnSpPr>
            <p:spPr bwMode="auto">
              <a:xfrm rot="5400000">
                <a:off x="2322497" y="2035165"/>
                <a:ext cx="500066" cy="1588"/>
              </a:xfrm>
              <a:prstGeom prst="line">
                <a:avLst/>
              </a:pr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600" name="直接连接符 1528"/>
              <p:cNvCxnSpPr>
                <a:cxnSpLocks noChangeShapeType="1"/>
              </p:cNvCxnSpPr>
              <p:nvPr/>
            </p:nvCxnSpPr>
            <p:spPr bwMode="auto">
              <a:xfrm>
                <a:off x="2000232" y="1785926"/>
                <a:ext cx="571504" cy="1588"/>
              </a:xfrm>
              <a:prstGeom prst="line">
                <a:avLst/>
              </a:prstGeom>
              <a:noFill/>
              <a:ln w="317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0593" name="矩形 1531"/>
            <p:cNvSpPr>
              <a:spLocks noChangeArrowheads="1"/>
            </p:cNvSpPr>
            <p:nvPr/>
          </p:nvSpPr>
          <p:spPr bwMode="auto">
            <a:xfrm>
              <a:off x="4240212" y="2314575"/>
              <a:ext cx="290971" cy="30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200" i="1"/>
                <a:t>t</a:t>
              </a:r>
              <a:endParaRPr lang="zh-CN" altLang="en-US" sz="1200"/>
            </a:p>
          </p:txBody>
        </p:sp>
        <p:sp>
          <p:nvSpPr>
            <p:cNvPr id="60594" name="矩形 1532"/>
            <p:cNvSpPr>
              <a:spLocks noChangeArrowheads="1"/>
            </p:cNvSpPr>
            <p:nvPr/>
          </p:nvSpPr>
          <p:spPr bwMode="auto">
            <a:xfrm>
              <a:off x="2025650" y="2328863"/>
              <a:ext cx="575392" cy="30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200" i="1"/>
                <a:t>-T</a:t>
              </a:r>
              <a:r>
                <a:rPr lang="en-US" altLang="zh-CN" sz="1200"/>
                <a:t>/2</a:t>
              </a:r>
              <a:endParaRPr lang="zh-CN" altLang="en-US" sz="1200"/>
            </a:p>
          </p:txBody>
        </p:sp>
        <p:sp>
          <p:nvSpPr>
            <p:cNvPr id="60595" name="矩形 1533"/>
            <p:cNvSpPr>
              <a:spLocks noChangeArrowheads="1"/>
            </p:cNvSpPr>
            <p:nvPr/>
          </p:nvSpPr>
          <p:spPr bwMode="auto">
            <a:xfrm>
              <a:off x="2649539" y="2314575"/>
              <a:ext cx="509913" cy="30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200" i="1"/>
                <a:t>T</a:t>
              </a:r>
              <a:r>
                <a:rPr lang="en-US" altLang="zh-CN" sz="1200"/>
                <a:t>/2</a:t>
              </a:r>
              <a:endParaRPr lang="zh-CN" altLang="en-US" sz="1200"/>
            </a:p>
          </p:txBody>
        </p:sp>
        <p:sp>
          <p:nvSpPr>
            <p:cNvPr id="60596" name="矩形 1542"/>
            <p:cNvSpPr>
              <a:spLocks noChangeArrowheads="1"/>
            </p:cNvSpPr>
            <p:nvPr/>
          </p:nvSpPr>
          <p:spPr bwMode="auto">
            <a:xfrm>
              <a:off x="2576513" y="1214438"/>
              <a:ext cx="333940" cy="30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200" b="0"/>
                <a:t>1</a:t>
              </a:r>
              <a:endParaRPr lang="zh-CN" altLang="en-US" sz="1200" b="0" baseline="-25000"/>
            </a:p>
          </p:txBody>
        </p:sp>
        <p:sp>
          <p:nvSpPr>
            <p:cNvPr id="60597" name="矩形 1543"/>
            <p:cNvSpPr>
              <a:spLocks noChangeArrowheads="1"/>
            </p:cNvSpPr>
            <p:nvPr/>
          </p:nvSpPr>
          <p:spPr bwMode="auto">
            <a:xfrm>
              <a:off x="1857375" y="928688"/>
              <a:ext cx="728858" cy="30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200" b="0"/>
                <a:t>Rec(</a:t>
              </a:r>
              <a:r>
                <a:rPr lang="en-US" altLang="zh-CN" sz="1200" b="0" i="1"/>
                <a:t>t</a:t>
              </a:r>
              <a:r>
                <a:rPr lang="en-US" altLang="zh-CN" sz="1200" b="0"/>
                <a:t>)</a:t>
              </a:r>
              <a:endParaRPr lang="zh-CN" altLang="en-US" sz="1200" b="0"/>
            </a:p>
          </p:txBody>
        </p:sp>
      </p:grpSp>
      <p:grpSp>
        <p:nvGrpSpPr>
          <p:cNvPr id="60424" name="组合 1517"/>
          <p:cNvGrpSpPr>
            <a:grpSpLocks/>
          </p:cNvGrpSpPr>
          <p:nvPr/>
        </p:nvGrpSpPr>
        <p:grpSpPr bwMode="auto">
          <a:xfrm>
            <a:off x="5695950" y="4395788"/>
            <a:ext cx="3279775" cy="2247900"/>
            <a:chOff x="356666" y="1143011"/>
            <a:chExt cx="4166149" cy="1594421"/>
          </a:xfrm>
        </p:grpSpPr>
        <p:sp>
          <p:nvSpPr>
            <p:cNvPr id="60522" name="Text Box 6"/>
            <p:cNvSpPr txBox="1">
              <a:spLocks noChangeArrowheads="1"/>
            </p:cNvSpPr>
            <p:nvPr/>
          </p:nvSpPr>
          <p:spPr bwMode="auto">
            <a:xfrm>
              <a:off x="3425823" y="1780329"/>
              <a:ext cx="969951" cy="304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000" b="0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86" name="Rectangle 22"/>
            <p:cNvSpPr>
              <a:spLocks noChangeArrowheads="1"/>
            </p:cNvSpPr>
            <p:nvPr/>
          </p:nvSpPr>
          <p:spPr bwMode="auto">
            <a:xfrm>
              <a:off x="743840" y="1193681"/>
              <a:ext cx="3758810" cy="13635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87" name="Rectangle 23"/>
            <p:cNvSpPr>
              <a:spLocks noChangeArrowheads="1"/>
            </p:cNvSpPr>
            <p:nvPr/>
          </p:nvSpPr>
          <p:spPr bwMode="auto">
            <a:xfrm>
              <a:off x="743840" y="1193681"/>
              <a:ext cx="3758810" cy="1363591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88" name="Freeform 24"/>
            <p:cNvSpPr>
              <a:spLocks/>
            </p:cNvSpPr>
            <p:nvPr/>
          </p:nvSpPr>
          <p:spPr bwMode="auto">
            <a:xfrm>
              <a:off x="743840" y="1193681"/>
              <a:ext cx="2017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89" name="Freeform 25"/>
            <p:cNvSpPr>
              <a:spLocks/>
            </p:cNvSpPr>
            <p:nvPr/>
          </p:nvSpPr>
          <p:spPr bwMode="auto">
            <a:xfrm>
              <a:off x="1114881" y="1193681"/>
              <a:ext cx="2017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0" name="Freeform 26"/>
            <p:cNvSpPr>
              <a:spLocks/>
            </p:cNvSpPr>
            <p:nvPr/>
          </p:nvSpPr>
          <p:spPr bwMode="auto">
            <a:xfrm>
              <a:off x="1487939" y="1193681"/>
              <a:ext cx="2016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1" name="Freeform 27"/>
            <p:cNvSpPr>
              <a:spLocks/>
            </p:cNvSpPr>
            <p:nvPr/>
          </p:nvSpPr>
          <p:spPr bwMode="auto">
            <a:xfrm>
              <a:off x="1869063" y="1193681"/>
              <a:ext cx="2017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2" name="Freeform 28"/>
            <p:cNvSpPr>
              <a:spLocks/>
            </p:cNvSpPr>
            <p:nvPr/>
          </p:nvSpPr>
          <p:spPr bwMode="auto">
            <a:xfrm>
              <a:off x="2244137" y="1193681"/>
              <a:ext cx="0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3" name="Freeform 29"/>
            <p:cNvSpPr>
              <a:spLocks/>
            </p:cNvSpPr>
            <p:nvPr/>
          </p:nvSpPr>
          <p:spPr bwMode="auto">
            <a:xfrm>
              <a:off x="2623245" y="1193681"/>
              <a:ext cx="2017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4" name="Freeform 30"/>
            <p:cNvSpPr>
              <a:spLocks/>
            </p:cNvSpPr>
            <p:nvPr/>
          </p:nvSpPr>
          <p:spPr bwMode="auto">
            <a:xfrm>
              <a:off x="2994286" y="1193681"/>
              <a:ext cx="2017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5" name="Freeform 31"/>
            <p:cNvSpPr>
              <a:spLocks/>
            </p:cNvSpPr>
            <p:nvPr/>
          </p:nvSpPr>
          <p:spPr bwMode="auto">
            <a:xfrm>
              <a:off x="3367344" y="1193681"/>
              <a:ext cx="2016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6" name="Freeform 32"/>
            <p:cNvSpPr>
              <a:spLocks/>
            </p:cNvSpPr>
            <p:nvPr/>
          </p:nvSpPr>
          <p:spPr bwMode="auto">
            <a:xfrm>
              <a:off x="3748468" y="1193681"/>
              <a:ext cx="2017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7" name="Freeform 33"/>
            <p:cNvSpPr>
              <a:spLocks/>
            </p:cNvSpPr>
            <p:nvPr/>
          </p:nvSpPr>
          <p:spPr bwMode="auto">
            <a:xfrm>
              <a:off x="4121526" y="1193681"/>
              <a:ext cx="2016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8" name="Freeform 34"/>
            <p:cNvSpPr>
              <a:spLocks/>
            </p:cNvSpPr>
            <p:nvPr/>
          </p:nvSpPr>
          <p:spPr bwMode="auto">
            <a:xfrm>
              <a:off x="4502650" y="1193681"/>
              <a:ext cx="0" cy="136359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43">
                  <a:moveTo>
                    <a:pt x="0" y="1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199" name="Freeform 35"/>
            <p:cNvSpPr>
              <a:spLocks/>
            </p:cNvSpPr>
            <p:nvPr/>
          </p:nvSpPr>
          <p:spPr bwMode="auto">
            <a:xfrm>
              <a:off x="743840" y="2308424"/>
              <a:ext cx="3758810" cy="2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0" name="Freeform 36"/>
            <p:cNvSpPr>
              <a:spLocks/>
            </p:cNvSpPr>
            <p:nvPr/>
          </p:nvSpPr>
          <p:spPr bwMode="auto">
            <a:xfrm>
              <a:off x="743840" y="1860275"/>
              <a:ext cx="3758810" cy="1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1" name="Freeform 37"/>
            <p:cNvSpPr>
              <a:spLocks/>
            </p:cNvSpPr>
            <p:nvPr/>
          </p:nvSpPr>
          <p:spPr bwMode="auto">
            <a:xfrm>
              <a:off x="743840" y="1413252"/>
              <a:ext cx="3758810" cy="1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4" y="0"/>
                </a:cxn>
                <a:cxn ang="0">
                  <a:pos x="434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2" name="Line 38"/>
            <p:cNvSpPr>
              <a:spLocks noChangeShapeType="1"/>
            </p:cNvSpPr>
            <p:nvPr/>
          </p:nvSpPr>
          <p:spPr bwMode="auto">
            <a:xfrm>
              <a:off x="743840" y="1193681"/>
              <a:ext cx="3758810" cy="33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3" name="Line 39"/>
            <p:cNvSpPr>
              <a:spLocks noChangeShapeType="1"/>
            </p:cNvSpPr>
            <p:nvPr/>
          </p:nvSpPr>
          <p:spPr bwMode="auto">
            <a:xfrm>
              <a:off x="743840" y="2557271"/>
              <a:ext cx="3758810" cy="1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4" name="Line 40"/>
            <p:cNvSpPr>
              <a:spLocks noChangeShapeType="1"/>
            </p:cNvSpPr>
            <p:nvPr/>
          </p:nvSpPr>
          <p:spPr bwMode="auto">
            <a:xfrm flipV="1">
              <a:off x="4502650" y="1193681"/>
              <a:ext cx="0" cy="1363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5" name="Line 41"/>
            <p:cNvSpPr>
              <a:spLocks noChangeShapeType="1"/>
            </p:cNvSpPr>
            <p:nvPr/>
          </p:nvSpPr>
          <p:spPr bwMode="auto">
            <a:xfrm flipV="1">
              <a:off x="743840" y="1193681"/>
              <a:ext cx="2017" cy="1363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6" name="Line 42"/>
            <p:cNvSpPr>
              <a:spLocks noChangeShapeType="1"/>
            </p:cNvSpPr>
            <p:nvPr/>
          </p:nvSpPr>
          <p:spPr bwMode="auto">
            <a:xfrm>
              <a:off x="743840" y="2557271"/>
              <a:ext cx="3758810" cy="1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7" name="Line 43"/>
            <p:cNvSpPr>
              <a:spLocks noChangeShapeType="1"/>
            </p:cNvSpPr>
            <p:nvPr/>
          </p:nvSpPr>
          <p:spPr bwMode="auto">
            <a:xfrm flipV="1">
              <a:off x="743840" y="1193681"/>
              <a:ext cx="2017" cy="1363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8" name="Line 44"/>
            <p:cNvSpPr>
              <a:spLocks noChangeShapeType="1"/>
            </p:cNvSpPr>
            <p:nvPr/>
          </p:nvSpPr>
          <p:spPr bwMode="auto">
            <a:xfrm flipV="1">
              <a:off x="743840" y="2508853"/>
              <a:ext cx="2017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09" name="Line 45"/>
            <p:cNvSpPr>
              <a:spLocks noChangeShapeType="1"/>
            </p:cNvSpPr>
            <p:nvPr/>
          </p:nvSpPr>
          <p:spPr bwMode="auto">
            <a:xfrm>
              <a:off x="743840" y="1193681"/>
              <a:ext cx="2017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10" name="Line 47"/>
            <p:cNvSpPr>
              <a:spLocks noChangeShapeType="1"/>
            </p:cNvSpPr>
            <p:nvPr/>
          </p:nvSpPr>
          <p:spPr bwMode="auto">
            <a:xfrm flipV="1">
              <a:off x="1114881" y="2508853"/>
              <a:ext cx="2017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11" name="Line 48"/>
            <p:cNvSpPr>
              <a:spLocks noChangeShapeType="1"/>
            </p:cNvSpPr>
            <p:nvPr/>
          </p:nvSpPr>
          <p:spPr bwMode="auto">
            <a:xfrm>
              <a:off x="1114881" y="1193681"/>
              <a:ext cx="2017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12" name="Line 50"/>
            <p:cNvSpPr>
              <a:spLocks noChangeShapeType="1"/>
            </p:cNvSpPr>
            <p:nvPr/>
          </p:nvSpPr>
          <p:spPr bwMode="auto">
            <a:xfrm flipV="1">
              <a:off x="1487939" y="2508853"/>
              <a:ext cx="2016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13" name="Line 51"/>
            <p:cNvSpPr>
              <a:spLocks noChangeShapeType="1"/>
            </p:cNvSpPr>
            <p:nvPr/>
          </p:nvSpPr>
          <p:spPr bwMode="auto">
            <a:xfrm>
              <a:off x="1487939" y="1193681"/>
              <a:ext cx="2016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14" name="Line 53"/>
            <p:cNvSpPr>
              <a:spLocks noChangeShapeType="1"/>
            </p:cNvSpPr>
            <p:nvPr/>
          </p:nvSpPr>
          <p:spPr bwMode="auto">
            <a:xfrm flipV="1">
              <a:off x="1869063" y="2508853"/>
              <a:ext cx="2017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15" name="Line 54"/>
            <p:cNvSpPr>
              <a:spLocks noChangeShapeType="1"/>
            </p:cNvSpPr>
            <p:nvPr/>
          </p:nvSpPr>
          <p:spPr bwMode="auto">
            <a:xfrm>
              <a:off x="1869063" y="1193681"/>
              <a:ext cx="2017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16" name="Rectangle 55"/>
            <p:cNvSpPr>
              <a:spLocks noChangeArrowheads="1"/>
            </p:cNvSpPr>
            <p:nvPr/>
          </p:nvSpPr>
          <p:spPr bwMode="auto">
            <a:xfrm>
              <a:off x="1641196" y="2585421"/>
              <a:ext cx="367008" cy="152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 dirty="0">
                  <a:solidFill>
                    <a:srgbClr val="000000"/>
                  </a:solidFill>
                  <a:ea typeface="黑体" pitchFamily="2" charset="-122"/>
                </a:rPr>
                <a:t>-</a:t>
              </a:r>
              <a:r>
                <a:rPr lang="en-US" altLang="zh-CN" sz="1000" b="0" dirty="0">
                  <a:solidFill>
                    <a:srgbClr val="000000"/>
                  </a:solidFill>
                  <a:ea typeface="黑体" pitchFamily="2" charset="-122"/>
                </a:rPr>
                <a:t>4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r>
                <a:rPr lang="en-US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/T</a:t>
              </a: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217" name="Line 56"/>
            <p:cNvSpPr>
              <a:spLocks noChangeShapeType="1"/>
            </p:cNvSpPr>
            <p:nvPr/>
          </p:nvSpPr>
          <p:spPr bwMode="auto">
            <a:xfrm flipV="1">
              <a:off x="2244137" y="2508853"/>
              <a:ext cx="0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18" name="Line 57"/>
            <p:cNvSpPr>
              <a:spLocks noChangeShapeType="1"/>
            </p:cNvSpPr>
            <p:nvPr/>
          </p:nvSpPr>
          <p:spPr bwMode="auto">
            <a:xfrm>
              <a:off x="2244137" y="1193681"/>
              <a:ext cx="0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19" name="Rectangle 58"/>
            <p:cNvSpPr>
              <a:spLocks noChangeArrowheads="1"/>
            </p:cNvSpPr>
            <p:nvPr/>
          </p:nvSpPr>
          <p:spPr bwMode="auto">
            <a:xfrm>
              <a:off x="2125163" y="2585421"/>
              <a:ext cx="364991" cy="152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-2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r>
                <a:rPr lang="en-US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/T</a:t>
              </a: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220" name="Line 59"/>
            <p:cNvSpPr>
              <a:spLocks noChangeShapeType="1"/>
            </p:cNvSpPr>
            <p:nvPr/>
          </p:nvSpPr>
          <p:spPr bwMode="auto">
            <a:xfrm flipV="1">
              <a:off x="2623245" y="2508853"/>
              <a:ext cx="2017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21" name="Line 60"/>
            <p:cNvSpPr>
              <a:spLocks noChangeShapeType="1"/>
            </p:cNvSpPr>
            <p:nvPr/>
          </p:nvSpPr>
          <p:spPr bwMode="auto">
            <a:xfrm>
              <a:off x="2623245" y="1193681"/>
              <a:ext cx="2017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22" name="Rectangle 61"/>
            <p:cNvSpPr>
              <a:spLocks noChangeArrowheads="1"/>
            </p:cNvSpPr>
            <p:nvPr/>
          </p:nvSpPr>
          <p:spPr bwMode="auto">
            <a:xfrm>
              <a:off x="2597030" y="2585421"/>
              <a:ext cx="80661" cy="152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0</a:t>
              </a:r>
              <a:endParaRPr lang="zh-CN" altLang="zh-CN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23" name="Line 62"/>
            <p:cNvSpPr>
              <a:spLocks noChangeShapeType="1"/>
            </p:cNvSpPr>
            <p:nvPr/>
          </p:nvSpPr>
          <p:spPr bwMode="auto">
            <a:xfrm flipV="1">
              <a:off x="2994286" y="2508853"/>
              <a:ext cx="2017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24" name="Line 63"/>
            <p:cNvSpPr>
              <a:spLocks noChangeShapeType="1"/>
            </p:cNvSpPr>
            <p:nvPr/>
          </p:nvSpPr>
          <p:spPr bwMode="auto">
            <a:xfrm>
              <a:off x="2994286" y="1193681"/>
              <a:ext cx="2017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60562" name="Rectangle 64"/>
            <p:cNvSpPr>
              <a:spLocks noChangeArrowheads="1"/>
            </p:cNvSpPr>
            <p:nvPr/>
          </p:nvSpPr>
          <p:spPr bwMode="auto">
            <a:xfrm>
              <a:off x="2856962" y="2585228"/>
              <a:ext cx="310312" cy="152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zh-CN" sz="1000" b="0">
                  <a:solidFill>
                    <a:srgbClr val="000000"/>
                  </a:solidFill>
                </a:rPr>
                <a:t>2</a:t>
              </a:r>
              <a:r>
                <a:rPr lang="el-GR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π</a:t>
              </a:r>
              <a:r>
                <a:rPr lang="en-US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/T</a:t>
              </a:r>
              <a:endParaRPr lang="zh-CN" altLang="zh-CN" sz="1000"/>
            </a:p>
          </p:txBody>
        </p:sp>
        <p:sp>
          <p:nvSpPr>
            <p:cNvPr id="226" name="Line 65"/>
            <p:cNvSpPr>
              <a:spLocks noChangeShapeType="1"/>
            </p:cNvSpPr>
            <p:nvPr/>
          </p:nvSpPr>
          <p:spPr bwMode="auto">
            <a:xfrm flipV="1">
              <a:off x="3367344" y="2508853"/>
              <a:ext cx="2016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27" name="Line 66"/>
            <p:cNvSpPr>
              <a:spLocks noChangeShapeType="1"/>
            </p:cNvSpPr>
            <p:nvPr/>
          </p:nvSpPr>
          <p:spPr bwMode="auto">
            <a:xfrm>
              <a:off x="3367344" y="1193681"/>
              <a:ext cx="2016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28" name="Rectangle 67"/>
            <p:cNvSpPr>
              <a:spLocks noChangeArrowheads="1"/>
            </p:cNvSpPr>
            <p:nvPr/>
          </p:nvSpPr>
          <p:spPr bwMode="auto">
            <a:xfrm>
              <a:off x="3278617" y="2585421"/>
              <a:ext cx="310545" cy="152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4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r>
                <a:rPr lang="en-US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/T</a:t>
              </a: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229" name="Line 68"/>
            <p:cNvSpPr>
              <a:spLocks noChangeShapeType="1"/>
            </p:cNvSpPr>
            <p:nvPr/>
          </p:nvSpPr>
          <p:spPr bwMode="auto">
            <a:xfrm flipV="1">
              <a:off x="3748468" y="2508853"/>
              <a:ext cx="2017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0" name="Line 69"/>
            <p:cNvSpPr>
              <a:spLocks noChangeShapeType="1"/>
            </p:cNvSpPr>
            <p:nvPr/>
          </p:nvSpPr>
          <p:spPr bwMode="auto">
            <a:xfrm>
              <a:off x="3748468" y="1193681"/>
              <a:ext cx="2017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1" name="Line 71"/>
            <p:cNvSpPr>
              <a:spLocks noChangeShapeType="1"/>
            </p:cNvSpPr>
            <p:nvPr/>
          </p:nvSpPr>
          <p:spPr bwMode="auto">
            <a:xfrm flipV="1">
              <a:off x="4121526" y="2508853"/>
              <a:ext cx="2016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2" name="Line 72"/>
            <p:cNvSpPr>
              <a:spLocks noChangeShapeType="1"/>
            </p:cNvSpPr>
            <p:nvPr/>
          </p:nvSpPr>
          <p:spPr bwMode="auto">
            <a:xfrm>
              <a:off x="4121526" y="1193681"/>
              <a:ext cx="2016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3" name="Line 74"/>
            <p:cNvSpPr>
              <a:spLocks noChangeShapeType="1"/>
            </p:cNvSpPr>
            <p:nvPr/>
          </p:nvSpPr>
          <p:spPr bwMode="auto">
            <a:xfrm flipV="1">
              <a:off x="4502650" y="2508853"/>
              <a:ext cx="0" cy="48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4" name="Line 75"/>
            <p:cNvSpPr>
              <a:spLocks noChangeShapeType="1"/>
            </p:cNvSpPr>
            <p:nvPr/>
          </p:nvSpPr>
          <p:spPr bwMode="auto">
            <a:xfrm>
              <a:off x="4502650" y="1193681"/>
              <a:ext cx="0" cy="38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5" name="Line 77"/>
            <p:cNvSpPr>
              <a:spLocks noChangeShapeType="1"/>
            </p:cNvSpPr>
            <p:nvPr/>
          </p:nvSpPr>
          <p:spPr bwMode="auto">
            <a:xfrm>
              <a:off x="743840" y="2308424"/>
              <a:ext cx="34282" cy="2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6" name="Line 78"/>
            <p:cNvSpPr>
              <a:spLocks noChangeShapeType="1"/>
            </p:cNvSpPr>
            <p:nvPr/>
          </p:nvSpPr>
          <p:spPr bwMode="auto">
            <a:xfrm flipH="1">
              <a:off x="4458286" y="2308424"/>
              <a:ext cx="44364" cy="2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7" name="Rectangle 79"/>
            <p:cNvSpPr>
              <a:spLocks noChangeArrowheads="1"/>
            </p:cNvSpPr>
            <p:nvPr/>
          </p:nvSpPr>
          <p:spPr bwMode="auto">
            <a:xfrm>
              <a:off x="649063" y="2231856"/>
              <a:ext cx="82677" cy="152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0</a:t>
              </a:r>
              <a:endParaRPr lang="zh-CN" altLang="zh-CN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8" name="Line 80"/>
            <p:cNvSpPr>
              <a:spLocks noChangeShapeType="1"/>
            </p:cNvSpPr>
            <p:nvPr/>
          </p:nvSpPr>
          <p:spPr bwMode="auto">
            <a:xfrm>
              <a:off x="743840" y="1860275"/>
              <a:ext cx="34282" cy="1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39" name="Line 81"/>
            <p:cNvSpPr>
              <a:spLocks noChangeShapeType="1"/>
            </p:cNvSpPr>
            <p:nvPr/>
          </p:nvSpPr>
          <p:spPr bwMode="auto">
            <a:xfrm flipH="1">
              <a:off x="4458286" y="1860275"/>
              <a:ext cx="44364" cy="1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40" name="Rectangle 82"/>
            <p:cNvSpPr>
              <a:spLocks noChangeArrowheads="1"/>
            </p:cNvSpPr>
            <p:nvPr/>
          </p:nvSpPr>
          <p:spPr bwMode="auto">
            <a:xfrm>
              <a:off x="356666" y="1143011"/>
              <a:ext cx="300463" cy="152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b="0" i="1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T/2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241" name="Line 83"/>
            <p:cNvSpPr>
              <a:spLocks noChangeShapeType="1"/>
            </p:cNvSpPr>
            <p:nvPr/>
          </p:nvSpPr>
          <p:spPr bwMode="auto">
            <a:xfrm>
              <a:off x="743840" y="1413252"/>
              <a:ext cx="34282" cy="1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42" name="Line 84"/>
            <p:cNvSpPr>
              <a:spLocks noChangeShapeType="1"/>
            </p:cNvSpPr>
            <p:nvPr/>
          </p:nvSpPr>
          <p:spPr bwMode="auto">
            <a:xfrm flipH="1">
              <a:off x="4458286" y="1413252"/>
              <a:ext cx="44364" cy="1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43" name="Line 89"/>
            <p:cNvSpPr>
              <a:spLocks noChangeShapeType="1"/>
            </p:cNvSpPr>
            <p:nvPr/>
          </p:nvSpPr>
          <p:spPr bwMode="auto">
            <a:xfrm>
              <a:off x="743840" y="2557271"/>
              <a:ext cx="3758810" cy="11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44" name="Line 90"/>
            <p:cNvSpPr>
              <a:spLocks noChangeShapeType="1"/>
            </p:cNvSpPr>
            <p:nvPr/>
          </p:nvSpPr>
          <p:spPr bwMode="auto">
            <a:xfrm flipV="1">
              <a:off x="4502650" y="1193681"/>
              <a:ext cx="0" cy="1363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45" name="Line 91"/>
            <p:cNvSpPr>
              <a:spLocks noChangeShapeType="1"/>
            </p:cNvSpPr>
            <p:nvPr/>
          </p:nvSpPr>
          <p:spPr bwMode="auto">
            <a:xfrm flipV="1">
              <a:off x="743840" y="1193681"/>
              <a:ext cx="2017" cy="13635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46" name="Freeform 92"/>
            <p:cNvSpPr>
              <a:spLocks/>
            </p:cNvSpPr>
            <p:nvPr/>
          </p:nvSpPr>
          <p:spPr bwMode="auto">
            <a:xfrm>
              <a:off x="743840" y="2231856"/>
              <a:ext cx="1099009" cy="141876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30" y="66"/>
                </a:cxn>
                <a:cxn ang="0">
                  <a:pos x="48" y="72"/>
                </a:cxn>
                <a:cxn ang="0">
                  <a:pos x="66" y="72"/>
                </a:cxn>
                <a:cxn ang="0">
                  <a:pos x="84" y="66"/>
                </a:cxn>
                <a:cxn ang="0">
                  <a:pos x="102" y="60"/>
                </a:cxn>
                <a:cxn ang="0">
                  <a:pos x="120" y="54"/>
                </a:cxn>
                <a:cxn ang="0">
                  <a:pos x="138" y="42"/>
                </a:cxn>
                <a:cxn ang="0">
                  <a:pos x="156" y="30"/>
                </a:cxn>
                <a:cxn ang="0">
                  <a:pos x="174" y="24"/>
                </a:cxn>
                <a:cxn ang="0">
                  <a:pos x="192" y="24"/>
                </a:cxn>
                <a:cxn ang="0">
                  <a:pos x="210" y="24"/>
                </a:cxn>
                <a:cxn ang="0">
                  <a:pos x="228" y="30"/>
                </a:cxn>
                <a:cxn ang="0">
                  <a:pos x="246" y="42"/>
                </a:cxn>
                <a:cxn ang="0">
                  <a:pos x="264" y="54"/>
                </a:cxn>
                <a:cxn ang="0">
                  <a:pos x="282" y="66"/>
                </a:cxn>
                <a:cxn ang="0">
                  <a:pos x="300" y="72"/>
                </a:cxn>
                <a:cxn ang="0">
                  <a:pos x="318" y="78"/>
                </a:cxn>
                <a:cxn ang="0">
                  <a:pos x="336" y="78"/>
                </a:cxn>
                <a:cxn ang="0">
                  <a:pos x="354" y="72"/>
                </a:cxn>
                <a:cxn ang="0">
                  <a:pos x="372" y="60"/>
                </a:cxn>
                <a:cxn ang="0">
                  <a:pos x="390" y="48"/>
                </a:cxn>
                <a:cxn ang="0">
                  <a:pos x="408" y="30"/>
                </a:cxn>
                <a:cxn ang="0">
                  <a:pos x="426" y="18"/>
                </a:cxn>
                <a:cxn ang="0">
                  <a:pos x="444" y="12"/>
                </a:cxn>
                <a:cxn ang="0">
                  <a:pos x="462" y="12"/>
                </a:cxn>
                <a:cxn ang="0">
                  <a:pos x="480" y="18"/>
                </a:cxn>
                <a:cxn ang="0">
                  <a:pos x="498" y="30"/>
                </a:cxn>
                <a:cxn ang="0">
                  <a:pos x="516" y="48"/>
                </a:cxn>
                <a:cxn ang="0">
                  <a:pos x="534" y="60"/>
                </a:cxn>
                <a:cxn ang="0">
                  <a:pos x="552" y="78"/>
                </a:cxn>
                <a:cxn ang="0">
                  <a:pos x="570" y="84"/>
                </a:cxn>
                <a:cxn ang="0">
                  <a:pos x="588" y="90"/>
                </a:cxn>
                <a:cxn ang="0">
                  <a:pos x="606" y="84"/>
                </a:cxn>
                <a:cxn ang="0">
                  <a:pos x="624" y="72"/>
                </a:cxn>
                <a:cxn ang="0">
                  <a:pos x="642" y="54"/>
                </a:cxn>
                <a:cxn ang="0">
                  <a:pos x="660" y="36"/>
                </a:cxn>
                <a:cxn ang="0">
                  <a:pos x="678" y="12"/>
                </a:cxn>
                <a:cxn ang="0">
                  <a:pos x="696" y="6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18"/>
                </a:cxn>
              </a:cxnLst>
              <a:rect l="0" t="0" r="r" b="b"/>
              <a:pathLst>
                <a:path w="762" h="90">
                  <a:moveTo>
                    <a:pt x="0" y="48"/>
                  </a:moveTo>
                  <a:lnTo>
                    <a:pt x="6" y="54"/>
                  </a:lnTo>
                  <a:lnTo>
                    <a:pt x="12" y="54"/>
                  </a:lnTo>
                  <a:lnTo>
                    <a:pt x="18" y="60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8" y="72"/>
                  </a:lnTo>
                  <a:lnTo>
                    <a:pt x="84" y="66"/>
                  </a:lnTo>
                  <a:lnTo>
                    <a:pt x="90" y="66"/>
                  </a:lnTo>
                  <a:lnTo>
                    <a:pt x="96" y="66"/>
                  </a:lnTo>
                  <a:lnTo>
                    <a:pt x="102" y="60"/>
                  </a:lnTo>
                  <a:lnTo>
                    <a:pt x="108" y="60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48"/>
                  </a:lnTo>
                  <a:lnTo>
                    <a:pt x="132" y="42"/>
                  </a:lnTo>
                  <a:lnTo>
                    <a:pt x="138" y="42"/>
                  </a:lnTo>
                  <a:lnTo>
                    <a:pt x="144" y="36"/>
                  </a:lnTo>
                  <a:lnTo>
                    <a:pt x="150" y="36"/>
                  </a:lnTo>
                  <a:lnTo>
                    <a:pt x="156" y="30"/>
                  </a:lnTo>
                  <a:lnTo>
                    <a:pt x="162" y="30"/>
                  </a:lnTo>
                  <a:lnTo>
                    <a:pt x="168" y="24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6" y="42"/>
                  </a:lnTo>
                  <a:lnTo>
                    <a:pt x="252" y="48"/>
                  </a:lnTo>
                  <a:lnTo>
                    <a:pt x="258" y="48"/>
                  </a:lnTo>
                  <a:lnTo>
                    <a:pt x="264" y="54"/>
                  </a:lnTo>
                  <a:lnTo>
                    <a:pt x="270" y="54"/>
                  </a:lnTo>
                  <a:lnTo>
                    <a:pt x="276" y="60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94" y="72"/>
                  </a:lnTo>
                  <a:lnTo>
                    <a:pt x="300" y="72"/>
                  </a:lnTo>
                  <a:lnTo>
                    <a:pt x="306" y="78"/>
                  </a:lnTo>
                  <a:lnTo>
                    <a:pt x="312" y="78"/>
                  </a:lnTo>
                  <a:lnTo>
                    <a:pt x="318" y="78"/>
                  </a:lnTo>
                  <a:lnTo>
                    <a:pt x="324" y="78"/>
                  </a:lnTo>
                  <a:lnTo>
                    <a:pt x="330" y="78"/>
                  </a:lnTo>
                  <a:lnTo>
                    <a:pt x="336" y="78"/>
                  </a:lnTo>
                  <a:lnTo>
                    <a:pt x="342" y="78"/>
                  </a:lnTo>
                  <a:lnTo>
                    <a:pt x="348" y="72"/>
                  </a:lnTo>
                  <a:lnTo>
                    <a:pt x="354" y="72"/>
                  </a:lnTo>
                  <a:lnTo>
                    <a:pt x="360" y="66"/>
                  </a:lnTo>
                  <a:lnTo>
                    <a:pt x="366" y="60"/>
                  </a:lnTo>
                  <a:lnTo>
                    <a:pt x="372" y="60"/>
                  </a:lnTo>
                  <a:lnTo>
                    <a:pt x="378" y="54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6" y="42"/>
                  </a:lnTo>
                  <a:lnTo>
                    <a:pt x="402" y="36"/>
                  </a:lnTo>
                  <a:lnTo>
                    <a:pt x="408" y="30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6" y="18"/>
                  </a:lnTo>
                  <a:lnTo>
                    <a:pt x="432" y="18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50" y="12"/>
                  </a:lnTo>
                  <a:lnTo>
                    <a:pt x="456" y="12"/>
                  </a:lnTo>
                  <a:lnTo>
                    <a:pt x="462" y="12"/>
                  </a:lnTo>
                  <a:lnTo>
                    <a:pt x="468" y="18"/>
                  </a:lnTo>
                  <a:lnTo>
                    <a:pt x="474" y="18"/>
                  </a:lnTo>
                  <a:lnTo>
                    <a:pt x="480" y="18"/>
                  </a:lnTo>
                  <a:lnTo>
                    <a:pt x="486" y="24"/>
                  </a:lnTo>
                  <a:lnTo>
                    <a:pt x="492" y="24"/>
                  </a:lnTo>
                  <a:lnTo>
                    <a:pt x="498" y="30"/>
                  </a:lnTo>
                  <a:lnTo>
                    <a:pt x="504" y="36"/>
                  </a:lnTo>
                  <a:lnTo>
                    <a:pt x="510" y="42"/>
                  </a:lnTo>
                  <a:lnTo>
                    <a:pt x="516" y="48"/>
                  </a:lnTo>
                  <a:lnTo>
                    <a:pt x="522" y="54"/>
                  </a:lnTo>
                  <a:lnTo>
                    <a:pt x="528" y="60"/>
                  </a:lnTo>
                  <a:lnTo>
                    <a:pt x="534" y="60"/>
                  </a:lnTo>
                  <a:lnTo>
                    <a:pt x="540" y="66"/>
                  </a:lnTo>
                  <a:lnTo>
                    <a:pt x="546" y="72"/>
                  </a:lnTo>
                  <a:lnTo>
                    <a:pt x="552" y="78"/>
                  </a:lnTo>
                  <a:lnTo>
                    <a:pt x="558" y="84"/>
                  </a:lnTo>
                  <a:lnTo>
                    <a:pt x="564" y="84"/>
                  </a:lnTo>
                  <a:lnTo>
                    <a:pt x="570" y="84"/>
                  </a:lnTo>
                  <a:lnTo>
                    <a:pt x="576" y="90"/>
                  </a:lnTo>
                  <a:lnTo>
                    <a:pt x="582" y="90"/>
                  </a:lnTo>
                  <a:lnTo>
                    <a:pt x="588" y="90"/>
                  </a:lnTo>
                  <a:lnTo>
                    <a:pt x="594" y="90"/>
                  </a:lnTo>
                  <a:lnTo>
                    <a:pt x="600" y="84"/>
                  </a:lnTo>
                  <a:lnTo>
                    <a:pt x="606" y="84"/>
                  </a:lnTo>
                  <a:lnTo>
                    <a:pt x="612" y="78"/>
                  </a:lnTo>
                  <a:lnTo>
                    <a:pt x="618" y="78"/>
                  </a:lnTo>
                  <a:lnTo>
                    <a:pt x="624" y="72"/>
                  </a:lnTo>
                  <a:lnTo>
                    <a:pt x="630" y="66"/>
                  </a:lnTo>
                  <a:lnTo>
                    <a:pt x="636" y="60"/>
                  </a:lnTo>
                  <a:lnTo>
                    <a:pt x="642" y="54"/>
                  </a:lnTo>
                  <a:lnTo>
                    <a:pt x="648" y="48"/>
                  </a:lnTo>
                  <a:lnTo>
                    <a:pt x="654" y="42"/>
                  </a:lnTo>
                  <a:lnTo>
                    <a:pt x="660" y="36"/>
                  </a:lnTo>
                  <a:lnTo>
                    <a:pt x="672" y="24"/>
                  </a:lnTo>
                  <a:lnTo>
                    <a:pt x="672" y="18"/>
                  </a:lnTo>
                  <a:lnTo>
                    <a:pt x="678" y="12"/>
                  </a:lnTo>
                  <a:lnTo>
                    <a:pt x="684" y="12"/>
                  </a:lnTo>
                  <a:lnTo>
                    <a:pt x="690" y="6"/>
                  </a:lnTo>
                  <a:lnTo>
                    <a:pt x="696" y="6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6"/>
                  </a:lnTo>
                  <a:lnTo>
                    <a:pt x="744" y="12"/>
                  </a:lnTo>
                  <a:lnTo>
                    <a:pt x="750" y="18"/>
                  </a:lnTo>
                  <a:lnTo>
                    <a:pt x="756" y="24"/>
                  </a:lnTo>
                  <a:lnTo>
                    <a:pt x="762" y="3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47" name="Freeform 93"/>
            <p:cNvSpPr>
              <a:spLocks/>
            </p:cNvSpPr>
            <p:nvPr/>
          </p:nvSpPr>
          <p:spPr bwMode="auto">
            <a:xfrm>
              <a:off x="1842849" y="1261241"/>
              <a:ext cx="736032" cy="1285896"/>
            </a:xfrm>
            <a:custGeom>
              <a:avLst/>
              <a:gdLst/>
              <a:ahLst/>
              <a:cxnLst>
                <a:cxn ang="0">
                  <a:pos x="12" y="654"/>
                </a:cxn>
                <a:cxn ang="0">
                  <a:pos x="36" y="684"/>
                </a:cxn>
                <a:cxn ang="0">
                  <a:pos x="48" y="702"/>
                </a:cxn>
                <a:cxn ang="0">
                  <a:pos x="66" y="720"/>
                </a:cxn>
                <a:cxn ang="0">
                  <a:pos x="84" y="726"/>
                </a:cxn>
                <a:cxn ang="0">
                  <a:pos x="102" y="720"/>
                </a:cxn>
                <a:cxn ang="0">
                  <a:pos x="120" y="702"/>
                </a:cxn>
                <a:cxn ang="0">
                  <a:pos x="138" y="678"/>
                </a:cxn>
                <a:cxn ang="0">
                  <a:pos x="144" y="660"/>
                </a:cxn>
                <a:cxn ang="0">
                  <a:pos x="156" y="642"/>
                </a:cxn>
                <a:cxn ang="0">
                  <a:pos x="168" y="624"/>
                </a:cxn>
                <a:cxn ang="0">
                  <a:pos x="174" y="606"/>
                </a:cxn>
                <a:cxn ang="0">
                  <a:pos x="186" y="588"/>
                </a:cxn>
                <a:cxn ang="0">
                  <a:pos x="204" y="570"/>
                </a:cxn>
                <a:cxn ang="0">
                  <a:pos x="222" y="570"/>
                </a:cxn>
                <a:cxn ang="0">
                  <a:pos x="240" y="582"/>
                </a:cxn>
                <a:cxn ang="0">
                  <a:pos x="252" y="600"/>
                </a:cxn>
                <a:cxn ang="0">
                  <a:pos x="258" y="618"/>
                </a:cxn>
                <a:cxn ang="0">
                  <a:pos x="270" y="642"/>
                </a:cxn>
                <a:cxn ang="0">
                  <a:pos x="282" y="666"/>
                </a:cxn>
                <a:cxn ang="0">
                  <a:pos x="288" y="696"/>
                </a:cxn>
                <a:cxn ang="0">
                  <a:pos x="300" y="726"/>
                </a:cxn>
                <a:cxn ang="0">
                  <a:pos x="312" y="750"/>
                </a:cxn>
                <a:cxn ang="0">
                  <a:pos x="318" y="774"/>
                </a:cxn>
                <a:cxn ang="0">
                  <a:pos x="330" y="792"/>
                </a:cxn>
                <a:cxn ang="0">
                  <a:pos x="342" y="810"/>
                </a:cxn>
                <a:cxn ang="0">
                  <a:pos x="354" y="810"/>
                </a:cxn>
                <a:cxn ang="0">
                  <a:pos x="366" y="798"/>
                </a:cxn>
                <a:cxn ang="0">
                  <a:pos x="378" y="780"/>
                </a:cxn>
                <a:cxn ang="0">
                  <a:pos x="390" y="750"/>
                </a:cxn>
                <a:cxn ang="0">
                  <a:pos x="396" y="708"/>
                </a:cxn>
                <a:cxn ang="0">
                  <a:pos x="408" y="660"/>
                </a:cxn>
                <a:cxn ang="0">
                  <a:pos x="414" y="606"/>
                </a:cxn>
                <a:cxn ang="0">
                  <a:pos x="426" y="540"/>
                </a:cxn>
                <a:cxn ang="0">
                  <a:pos x="438" y="474"/>
                </a:cxn>
                <a:cxn ang="0">
                  <a:pos x="444" y="402"/>
                </a:cxn>
                <a:cxn ang="0">
                  <a:pos x="456" y="330"/>
                </a:cxn>
                <a:cxn ang="0">
                  <a:pos x="468" y="258"/>
                </a:cxn>
                <a:cxn ang="0">
                  <a:pos x="474" y="186"/>
                </a:cxn>
                <a:cxn ang="0">
                  <a:pos x="486" y="126"/>
                </a:cxn>
                <a:cxn ang="0">
                  <a:pos x="492" y="72"/>
                </a:cxn>
                <a:cxn ang="0">
                  <a:pos x="504" y="24"/>
                </a:cxn>
              </a:cxnLst>
              <a:rect l="0" t="0" r="r" b="b"/>
              <a:pathLst>
                <a:path w="510" h="810">
                  <a:moveTo>
                    <a:pt x="0" y="642"/>
                  </a:moveTo>
                  <a:lnTo>
                    <a:pt x="6" y="648"/>
                  </a:lnTo>
                  <a:lnTo>
                    <a:pt x="12" y="654"/>
                  </a:lnTo>
                  <a:lnTo>
                    <a:pt x="24" y="666"/>
                  </a:lnTo>
                  <a:lnTo>
                    <a:pt x="24" y="672"/>
                  </a:lnTo>
                  <a:lnTo>
                    <a:pt x="36" y="684"/>
                  </a:lnTo>
                  <a:lnTo>
                    <a:pt x="36" y="690"/>
                  </a:lnTo>
                  <a:lnTo>
                    <a:pt x="42" y="696"/>
                  </a:lnTo>
                  <a:lnTo>
                    <a:pt x="48" y="702"/>
                  </a:lnTo>
                  <a:lnTo>
                    <a:pt x="54" y="708"/>
                  </a:lnTo>
                  <a:lnTo>
                    <a:pt x="60" y="714"/>
                  </a:lnTo>
                  <a:lnTo>
                    <a:pt x="66" y="720"/>
                  </a:lnTo>
                  <a:lnTo>
                    <a:pt x="72" y="720"/>
                  </a:lnTo>
                  <a:lnTo>
                    <a:pt x="78" y="726"/>
                  </a:lnTo>
                  <a:lnTo>
                    <a:pt x="84" y="726"/>
                  </a:lnTo>
                  <a:lnTo>
                    <a:pt x="90" y="726"/>
                  </a:lnTo>
                  <a:lnTo>
                    <a:pt x="96" y="720"/>
                  </a:lnTo>
                  <a:lnTo>
                    <a:pt x="102" y="720"/>
                  </a:lnTo>
                  <a:lnTo>
                    <a:pt x="108" y="714"/>
                  </a:lnTo>
                  <a:lnTo>
                    <a:pt x="114" y="708"/>
                  </a:lnTo>
                  <a:lnTo>
                    <a:pt x="120" y="702"/>
                  </a:lnTo>
                  <a:lnTo>
                    <a:pt x="132" y="690"/>
                  </a:lnTo>
                  <a:lnTo>
                    <a:pt x="132" y="684"/>
                  </a:lnTo>
                  <a:lnTo>
                    <a:pt x="138" y="678"/>
                  </a:lnTo>
                  <a:lnTo>
                    <a:pt x="138" y="672"/>
                  </a:lnTo>
                  <a:lnTo>
                    <a:pt x="144" y="666"/>
                  </a:lnTo>
                  <a:lnTo>
                    <a:pt x="144" y="660"/>
                  </a:lnTo>
                  <a:lnTo>
                    <a:pt x="150" y="654"/>
                  </a:lnTo>
                  <a:lnTo>
                    <a:pt x="150" y="648"/>
                  </a:lnTo>
                  <a:lnTo>
                    <a:pt x="156" y="642"/>
                  </a:lnTo>
                  <a:lnTo>
                    <a:pt x="162" y="636"/>
                  </a:lnTo>
                  <a:lnTo>
                    <a:pt x="162" y="630"/>
                  </a:lnTo>
                  <a:lnTo>
                    <a:pt x="168" y="624"/>
                  </a:lnTo>
                  <a:lnTo>
                    <a:pt x="168" y="618"/>
                  </a:lnTo>
                  <a:lnTo>
                    <a:pt x="174" y="612"/>
                  </a:lnTo>
                  <a:lnTo>
                    <a:pt x="174" y="606"/>
                  </a:lnTo>
                  <a:lnTo>
                    <a:pt x="180" y="600"/>
                  </a:lnTo>
                  <a:lnTo>
                    <a:pt x="186" y="594"/>
                  </a:lnTo>
                  <a:lnTo>
                    <a:pt x="186" y="588"/>
                  </a:lnTo>
                  <a:lnTo>
                    <a:pt x="192" y="582"/>
                  </a:lnTo>
                  <a:lnTo>
                    <a:pt x="198" y="576"/>
                  </a:lnTo>
                  <a:lnTo>
                    <a:pt x="204" y="570"/>
                  </a:lnTo>
                  <a:lnTo>
                    <a:pt x="210" y="570"/>
                  </a:lnTo>
                  <a:lnTo>
                    <a:pt x="216" y="570"/>
                  </a:lnTo>
                  <a:lnTo>
                    <a:pt x="222" y="570"/>
                  </a:lnTo>
                  <a:lnTo>
                    <a:pt x="228" y="570"/>
                  </a:lnTo>
                  <a:lnTo>
                    <a:pt x="234" y="576"/>
                  </a:lnTo>
                  <a:lnTo>
                    <a:pt x="240" y="582"/>
                  </a:lnTo>
                  <a:lnTo>
                    <a:pt x="246" y="588"/>
                  </a:lnTo>
                  <a:lnTo>
                    <a:pt x="246" y="594"/>
                  </a:lnTo>
                  <a:lnTo>
                    <a:pt x="252" y="600"/>
                  </a:lnTo>
                  <a:lnTo>
                    <a:pt x="252" y="606"/>
                  </a:lnTo>
                  <a:lnTo>
                    <a:pt x="258" y="612"/>
                  </a:lnTo>
                  <a:lnTo>
                    <a:pt x="258" y="618"/>
                  </a:lnTo>
                  <a:lnTo>
                    <a:pt x="264" y="624"/>
                  </a:lnTo>
                  <a:lnTo>
                    <a:pt x="264" y="636"/>
                  </a:lnTo>
                  <a:lnTo>
                    <a:pt x="270" y="642"/>
                  </a:lnTo>
                  <a:lnTo>
                    <a:pt x="276" y="654"/>
                  </a:lnTo>
                  <a:lnTo>
                    <a:pt x="276" y="660"/>
                  </a:lnTo>
                  <a:lnTo>
                    <a:pt x="282" y="666"/>
                  </a:lnTo>
                  <a:lnTo>
                    <a:pt x="282" y="678"/>
                  </a:lnTo>
                  <a:lnTo>
                    <a:pt x="288" y="690"/>
                  </a:lnTo>
                  <a:lnTo>
                    <a:pt x="288" y="696"/>
                  </a:lnTo>
                  <a:lnTo>
                    <a:pt x="294" y="708"/>
                  </a:lnTo>
                  <a:lnTo>
                    <a:pt x="294" y="714"/>
                  </a:lnTo>
                  <a:lnTo>
                    <a:pt x="300" y="726"/>
                  </a:lnTo>
                  <a:lnTo>
                    <a:pt x="300" y="732"/>
                  </a:lnTo>
                  <a:lnTo>
                    <a:pt x="306" y="744"/>
                  </a:lnTo>
                  <a:lnTo>
                    <a:pt x="312" y="750"/>
                  </a:lnTo>
                  <a:lnTo>
                    <a:pt x="312" y="756"/>
                  </a:lnTo>
                  <a:lnTo>
                    <a:pt x="318" y="768"/>
                  </a:lnTo>
                  <a:lnTo>
                    <a:pt x="318" y="774"/>
                  </a:lnTo>
                  <a:lnTo>
                    <a:pt x="324" y="780"/>
                  </a:lnTo>
                  <a:lnTo>
                    <a:pt x="324" y="786"/>
                  </a:lnTo>
                  <a:lnTo>
                    <a:pt x="330" y="792"/>
                  </a:lnTo>
                  <a:lnTo>
                    <a:pt x="330" y="798"/>
                  </a:lnTo>
                  <a:lnTo>
                    <a:pt x="336" y="804"/>
                  </a:lnTo>
                  <a:lnTo>
                    <a:pt x="342" y="810"/>
                  </a:lnTo>
                  <a:lnTo>
                    <a:pt x="348" y="810"/>
                  </a:lnTo>
                  <a:lnTo>
                    <a:pt x="360" y="810"/>
                  </a:lnTo>
                  <a:lnTo>
                    <a:pt x="354" y="810"/>
                  </a:lnTo>
                  <a:lnTo>
                    <a:pt x="360" y="810"/>
                  </a:lnTo>
                  <a:lnTo>
                    <a:pt x="366" y="804"/>
                  </a:lnTo>
                  <a:lnTo>
                    <a:pt x="366" y="798"/>
                  </a:lnTo>
                  <a:lnTo>
                    <a:pt x="372" y="792"/>
                  </a:lnTo>
                  <a:lnTo>
                    <a:pt x="372" y="786"/>
                  </a:lnTo>
                  <a:lnTo>
                    <a:pt x="378" y="780"/>
                  </a:lnTo>
                  <a:lnTo>
                    <a:pt x="378" y="768"/>
                  </a:lnTo>
                  <a:lnTo>
                    <a:pt x="384" y="762"/>
                  </a:lnTo>
                  <a:lnTo>
                    <a:pt x="390" y="750"/>
                  </a:lnTo>
                  <a:lnTo>
                    <a:pt x="390" y="738"/>
                  </a:lnTo>
                  <a:lnTo>
                    <a:pt x="396" y="720"/>
                  </a:lnTo>
                  <a:lnTo>
                    <a:pt x="396" y="708"/>
                  </a:lnTo>
                  <a:lnTo>
                    <a:pt x="402" y="696"/>
                  </a:lnTo>
                  <a:lnTo>
                    <a:pt x="402" y="678"/>
                  </a:lnTo>
                  <a:lnTo>
                    <a:pt x="408" y="660"/>
                  </a:lnTo>
                  <a:lnTo>
                    <a:pt x="408" y="642"/>
                  </a:lnTo>
                  <a:lnTo>
                    <a:pt x="414" y="624"/>
                  </a:lnTo>
                  <a:lnTo>
                    <a:pt x="414" y="606"/>
                  </a:lnTo>
                  <a:lnTo>
                    <a:pt x="420" y="582"/>
                  </a:lnTo>
                  <a:lnTo>
                    <a:pt x="426" y="564"/>
                  </a:lnTo>
                  <a:lnTo>
                    <a:pt x="426" y="540"/>
                  </a:lnTo>
                  <a:lnTo>
                    <a:pt x="432" y="516"/>
                  </a:lnTo>
                  <a:lnTo>
                    <a:pt x="432" y="498"/>
                  </a:lnTo>
                  <a:lnTo>
                    <a:pt x="438" y="474"/>
                  </a:lnTo>
                  <a:lnTo>
                    <a:pt x="438" y="450"/>
                  </a:lnTo>
                  <a:lnTo>
                    <a:pt x="444" y="426"/>
                  </a:lnTo>
                  <a:lnTo>
                    <a:pt x="444" y="402"/>
                  </a:lnTo>
                  <a:lnTo>
                    <a:pt x="450" y="378"/>
                  </a:lnTo>
                  <a:lnTo>
                    <a:pt x="450" y="354"/>
                  </a:lnTo>
                  <a:lnTo>
                    <a:pt x="456" y="330"/>
                  </a:lnTo>
                  <a:lnTo>
                    <a:pt x="456" y="306"/>
                  </a:lnTo>
                  <a:lnTo>
                    <a:pt x="462" y="282"/>
                  </a:lnTo>
                  <a:lnTo>
                    <a:pt x="468" y="258"/>
                  </a:lnTo>
                  <a:lnTo>
                    <a:pt x="468" y="234"/>
                  </a:lnTo>
                  <a:lnTo>
                    <a:pt x="474" y="210"/>
                  </a:lnTo>
                  <a:lnTo>
                    <a:pt x="474" y="186"/>
                  </a:lnTo>
                  <a:lnTo>
                    <a:pt x="480" y="168"/>
                  </a:lnTo>
                  <a:lnTo>
                    <a:pt x="480" y="144"/>
                  </a:lnTo>
                  <a:lnTo>
                    <a:pt x="486" y="126"/>
                  </a:lnTo>
                  <a:lnTo>
                    <a:pt x="486" y="108"/>
                  </a:lnTo>
                  <a:lnTo>
                    <a:pt x="492" y="90"/>
                  </a:lnTo>
                  <a:lnTo>
                    <a:pt x="492" y="72"/>
                  </a:lnTo>
                  <a:lnTo>
                    <a:pt x="498" y="54"/>
                  </a:lnTo>
                  <a:lnTo>
                    <a:pt x="504" y="42"/>
                  </a:lnTo>
                  <a:lnTo>
                    <a:pt x="504" y="24"/>
                  </a:lnTo>
                  <a:lnTo>
                    <a:pt x="510" y="12"/>
                  </a:lnTo>
                  <a:lnTo>
                    <a:pt x="510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48" name="Freeform 94"/>
            <p:cNvSpPr>
              <a:spLocks/>
            </p:cNvSpPr>
            <p:nvPr/>
          </p:nvSpPr>
          <p:spPr bwMode="auto">
            <a:xfrm>
              <a:off x="2578881" y="1193681"/>
              <a:ext cx="717884" cy="1363591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24" y="0"/>
                </a:cxn>
                <a:cxn ang="0">
                  <a:pos x="42" y="12"/>
                </a:cxn>
                <a:cxn ang="0">
                  <a:pos x="54" y="42"/>
                </a:cxn>
                <a:cxn ang="0">
                  <a:pos x="60" y="84"/>
                </a:cxn>
                <a:cxn ang="0">
                  <a:pos x="72" y="132"/>
                </a:cxn>
                <a:cxn ang="0">
                  <a:pos x="84" y="186"/>
                </a:cxn>
                <a:cxn ang="0">
                  <a:pos x="90" y="252"/>
                </a:cxn>
                <a:cxn ang="0">
                  <a:pos x="102" y="324"/>
                </a:cxn>
                <a:cxn ang="0">
                  <a:pos x="114" y="396"/>
                </a:cxn>
                <a:cxn ang="0">
                  <a:pos x="120" y="468"/>
                </a:cxn>
                <a:cxn ang="0">
                  <a:pos x="132" y="540"/>
                </a:cxn>
                <a:cxn ang="0">
                  <a:pos x="138" y="606"/>
                </a:cxn>
                <a:cxn ang="0">
                  <a:pos x="150" y="666"/>
                </a:cxn>
                <a:cxn ang="0">
                  <a:pos x="162" y="720"/>
                </a:cxn>
                <a:cxn ang="0">
                  <a:pos x="168" y="762"/>
                </a:cxn>
                <a:cxn ang="0">
                  <a:pos x="180" y="804"/>
                </a:cxn>
                <a:cxn ang="0">
                  <a:pos x="192" y="828"/>
                </a:cxn>
                <a:cxn ang="0">
                  <a:pos x="198" y="846"/>
                </a:cxn>
                <a:cxn ang="0">
                  <a:pos x="216" y="852"/>
                </a:cxn>
                <a:cxn ang="0">
                  <a:pos x="234" y="840"/>
                </a:cxn>
                <a:cxn ang="0">
                  <a:pos x="240" y="822"/>
                </a:cxn>
                <a:cxn ang="0">
                  <a:pos x="252" y="798"/>
                </a:cxn>
                <a:cxn ang="0">
                  <a:pos x="264" y="774"/>
                </a:cxn>
                <a:cxn ang="0">
                  <a:pos x="270" y="750"/>
                </a:cxn>
                <a:cxn ang="0">
                  <a:pos x="282" y="720"/>
                </a:cxn>
                <a:cxn ang="0">
                  <a:pos x="288" y="696"/>
                </a:cxn>
                <a:cxn ang="0">
                  <a:pos x="300" y="666"/>
                </a:cxn>
                <a:cxn ang="0">
                  <a:pos x="312" y="648"/>
                </a:cxn>
                <a:cxn ang="0">
                  <a:pos x="318" y="630"/>
                </a:cxn>
                <a:cxn ang="0">
                  <a:pos x="336" y="612"/>
                </a:cxn>
                <a:cxn ang="0">
                  <a:pos x="354" y="612"/>
                </a:cxn>
                <a:cxn ang="0">
                  <a:pos x="372" y="624"/>
                </a:cxn>
                <a:cxn ang="0">
                  <a:pos x="384" y="642"/>
                </a:cxn>
                <a:cxn ang="0">
                  <a:pos x="396" y="660"/>
                </a:cxn>
                <a:cxn ang="0">
                  <a:pos x="402" y="678"/>
                </a:cxn>
                <a:cxn ang="0">
                  <a:pos x="414" y="696"/>
                </a:cxn>
                <a:cxn ang="0">
                  <a:pos x="426" y="714"/>
                </a:cxn>
                <a:cxn ang="0">
                  <a:pos x="438" y="738"/>
                </a:cxn>
                <a:cxn ang="0">
                  <a:pos x="450" y="750"/>
                </a:cxn>
                <a:cxn ang="0">
                  <a:pos x="468" y="762"/>
                </a:cxn>
                <a:cxn ang="0">
                  <a:pos x="486" y="768"/>
                </a:cxn>
              </a:cxnLst>
              <a:rect l="0" t="0" r="r" b="b"/>
              <a:pathLst>
                <a:path w="498" h="858">
                  <a:moveTo>
                    <a:pt x="0" y="42"/>
                  </a:moveTo>
                  <a:lnTo>
                    <a:pt x="6" y="30"/>
                  </a:lnTo>
                  <a:lnTo>
                    <a:pt x="6" y="24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60" y="66"/>
                  </a:lnTo>
                  <a:lnTo>
                    <a:pt x="60" y="84"/>
                  </a:lnTo>
                  <a:lnTo>
                    <a:pt x="66" y="96"/>
                  </a:lnTo>
                  <a:lnTo>
                    <a:pt x="72" y="114"/>
                  </a:lnTo>
                  <a:lnTo>
                    <a:pt x="72" y="132"/>
                  </a:lnTo>
                  <a:lnTo>
                    <a:pt x="78" y="150"/>
                  </a:lnTo>
                  <a:lnTo>
                    <a:pt x="78" y="168"/>
                  </a:lnTo>
                  <a:lnTo>
                    <a:pt x="84" y="186"/>
                  </a:lnTo>
                  <a:lnTo>
                    <a:pt x="84" y="210"/>
                  </a:lnTo>
                  <a:lnTo>
                    <a:pt x="90" y="228"/>
                  </a:lnTo>
                  <a:lnTo>
                    <a:pt x="90" y="252"/>
                  </a:lnTo>
                  <a:lnTo>
                    <a:pt x="96" y="276"/>
                  </a:lnTo>
                  <a:lnTo>
                    <a:pt x="96" y="300"/>
                  </a:lnTo>
                  <a:lnTo>
                    <a:pt x="102" y="324"/>
                  </a:lnTo>
                  <a:lnTo>
                    <a:pt x="108" y="348"/>
                  </a:lnTo>
                  <a:lnTo>
                    <a:pt x="108" y="372"/>
                  </a:lnTo>
                  <a:lnTo>
                    <a:pt x="114" y="396"/>
                  </a:lnTo>
                  <a:lnTo>
                    <a:pt x="114" y="420"/>
                  </a:lnTo>
                  <a:lnTo>
                    <a:pt x="120" y="444"/>
                  </a:lnTo>
                  <a:lnTo>
                    <a:pt x="120" y="468"/>
                  </a:lnTo>
                  <a:lnTo>
                    <a:pt x="126" y="492"/>
                  </a:lnTo>
                  <a:lnTo>
                    <a:pt x="126" y="516"/>
                  </a:lnTo>
                  <a:lnTo>
                    <a:pt x="132" y="540"/>
                  </a:lnTo>
                  <a:lnTo>
                    <a:pt x="132" y="558"/>
                  </a:lnTo>
                  <a:lnTo>
                    <a:pt x="138" y="582"/>
                  </a:lnTo>
                  <a:lnTo>
                    <a:pt x="138" y="606"/>
                  </a:lnTo>
                  <a:lnTo>
                    <a:pt x="144" y="624"/>
                  </a:lnTo>
                  <a:lnTo>
                    <a:pt x="150" y="648"/>
                  </a:lnTo>
                  <a:lnTo>
                    <a:pt x="150" y="666"/>
                  </a:lnTo>
                  <a:lnTo>
                    <a:pt x="156" y="684"/>
                  </a:lnTo>
                  <a:lnTo>
                    <a:pt x="156" y="702"/>
                  </a:lnTo>
                  <a:lnTo>
                    <a:pt x="162" y="720"/>
                  </a:lnTo>
                  <a:lnTo>
                    <a:pt x="162" y="738"/>
                  </a:lnTo>
                  <a:lnTo>
                    <a:pt x="168" y="750"/>
                  </a:lnTo>
                  <a:lnTo>
                    <a:pt x="168" y="762"/>
                  </a:lnTo>
                  <a:lnTo>
                    <a:pt x="174" y="780"/>
                  </a:lnTo>
                  <a:lnTo>
                    <a:pt x="174" y="792"/>
                  </a:lnTo>
                  <a:lnTo>
                    <a:pt x="180" y="804"/>
                  </a:lnTo>
                  <a:lnTo>
                    <a:pt x="186" y="810"/>
                  </a:lnTo>
                  <a:lnTo>
                    <a:pt x="186" y="822"/>
                  </a:lnTo>
                  <a:lnTo>
                    <a:pt x="192" y="828"/>
                  </a:lnTo>
                  <a:lnTo>
                    <a:pt x="192" y="834"/>
                  </a:lnTo>
                  <a:lnTo>
                    <a:pt x="198" y="840"/>
                  </a:lnTo>
                  <a:lnTo>
                    <a:pt x="198" y="846"/>
                  </a:lnTo>
                  <a:lnTo>
                    <a:pt x="204" y="852"/>
                  </a:lnTo>
                  <a:lnTo>
                    <a:pt x="210" y="858"/>
                  </a:lnTo>
                  <a:lnTo>
                    <a:pt x="216" y="852"/>
                  </a:lnTo>
                  <a:lnTo>
                    <a:pt x="222" y="852"/>
                  </a:lnTo>
                  <a:lnTo>
                    <a:pt x="228" y="846"/>
                  </a:lnTo>
                  <a:lnTo>
                    <a:pt x="234" y="840"/>
                  </a:lnTo>
                  <a:lnTo>
                    <a:pt x="234" y="834"/>
                  </a:lnTo>
                  <a:lnTo>
                    <a:pt x="240" y="828"/>
                  </a:lnTo>
                  <a:lnTo>
                    <a:pt x="240" y="822"/>
                  </a:lnTo>
                  <a:lnTo>
                    <a:pt x="246" y="816"/>
                  </a:lnTo>
                  <a:lnTo>
                    <a:pt x="246" y="810"/>
                  </a:lnTo>
                  <a:lnTo>
                    <a:pt x="252" y="798"/>
                  </a:lnTo>
                  <a:lnTo>
                    <a:pt x="252" y="792"/>
                  </a:lnTo>
                  <a:lnTo>
                    <a:pt x="258" y="786"/>
                  </a:lnTo>
                  <a:lnTo>
                    <a:pt x="264" y="774"/>
                  </a:lnTo>
                  <a:lnTo>
                    <a:pt x="264" y="768"/>
                  </a:lnTo>
                  <a:lnTo>
                    <a:pt x="270" y="756"/>
                  </a:lnTo>
                  <a:lnTo>
                    <a:pt x="270" y="750"/>
                  </a:lnTo>
                  <a:lnTo>
                    <a:pt x="276" y="738"/>
                  </a:lnTo>
                  <a:lnTo>
                    <a:pt x="276" y="732"/>
                  </a:lnTo>
                  <a:lnTo>
                    <a:pt x="282" y="720"/>
                  </a:lnTo>
                  <a:lnTo>
                    <a:pt x="282" y="708"/>
                  </a:lnTo>
                  <a:lnTo>
                    <a:pt x="288" y="702"/>
                  </a:lnTo>
                  <a:lnTo>
                    <a:pt x="288" y="696"/>
                  </a:lnTo>
                  <a:lnTo>
                    <a:pt x="294" y="684"/>
                  </a:lnTo>
                  <a:lnTo>
                    <a:pt x="300" y="678"/>
                  </a:lnTo>
                  <a:lnTo>
                    <a:pt x="300" y="666"/>
                  </a:lnTo>
                  <a:lnTo>
                    <a:pt x="306" y="660"/>
                  </a:lnTo>
                  <a:lnTo>
                    <a:pt x="306" y="654"/>
                  </a:lnTo>
                  <a:lnTo>
                    <a:pt x="312" y="648"/>
                  </a:lnTo>
                  <a:lnTo>
                    <a:pt x="312" y="642"/>
                  </a:lnTo>
                  <a:lnTo>
                    <a:pt x="318" y="636"/>
                  </a:lnTo>
                  <a:lnTo>
                    <a:pt x="318" y="630"/>
                  </a:lnTo>
                  <a:lnTo>
                    <a:pt x="324" y="624"/>
                  </a:lnTo>
                  <a:lnTo>
                    <a:pt x="330" y="618"/>
                  </a:lnTo>
                  <a:lnTo>
                    <a:pt x="336" y="612"/>
                  </a:lnTo>
                  <a:lnTo>
                    <a:pt x="342" y="612"/>
                  </a:lnTo>
                  <a:lnTo>
                    <a:pt x="348" y="612"/>
                  </a:lnTo>
                  <a:lnTo>
                    <a:pt x="354" y="612"/>
                  </a:lnTo>
                  <a:lnTo>
                    <a:pt x="360" y="618"/>
                  </a:lnTo>
                  <a:lnTo>
                    <a:pt x="366" y="624"/>
                  </a:lnTo>
                  <a:lnTo>
                    <a:pt x="372" y="624"/>
                  </a:lnTo>
                  <a:lnTo>
                    <a:pt x="378" y="630"/>
                  </a:lnTo>
                  <a:lnTo>
                    <a:pt x="378" y="636"/>
                  </a:lnTo>
                  <a:lnTo>
                    <a:pt x="384" y="642"/>
                  </a:lnTo>
                  <a:lnTo>
                    <a:pt x="390" y="648"/>
                  </a:lnTo>
                  <a:lnTo>
                    <a:pt x="390" y="654"/>
                  </a:lnTo>
                  <a:lnTo>
                    <a:pt x="396" y="660"/>
                  </a:lnTo>
                  <a:lnTo>
                    <a:pt x="396" y="666"/>
                  </a:lnTo>
                  <a:lnTo>
                    <a:pt x="402" y="672"/>
                  </a:lnTo>
                  <a:lnTo>
                    <a:pt x="402" y="678"/>
                  </a:lnTo>
                  <a:lnTo>
                    <a:pt x="408" y="684"/>
                  </a:lnTo>
                  <a:lnTo>
                    <a:pt x="414" y="690"/>
                  </a:lnTo>
                  <a:lnTo>
                    <a:pt x="414" y="696"/>
                  </a:lnTo>
                  <a:lnTo>
                    <a:pt x="420" y="702"/>
                  </a:lnTo>
                  <a:lnTo>
                    <a:pt x="420" y="708"/>
                  </a:lnTo>
                  <a:lnTo>
                    <a:pt x="426" y="714"/>
                  </a:lnTo>
                  <a:lnTo>
                    <a:pt x="426" y="720"/>
                  </a:lnTo>
                  <a:lnTo>
                    <a:pt x="438" y="732"/>
                  </a:lnTo>
                  <a:lnTo>
                    <a:pt x="438" y="738"/>
                  </a:lnTo>
                  <a:lnTo>
                    <a:pt x="450" y="750"/>
                  </a:lnTo>
                  <a:lnTo>
                    <a:pt x="444" y="750"/>
                  </a:lnTo>
                  <a:lnTo>
                    <a:pt x="450" y="750"/>
                  </a:lnTo>
                  <a:lnTo>
                    <a:pt x="456" y="756"/>
                  </a:lnTo>
                  <a:lnTo>
                    <a:pt x="462" y="762"/>
                  </a:lnTo>
                  <a:lnTo>
                    <a:pt x="468" y="762"/>
                  </a:lnTo>
                  <a:lnTo>
                    <a:pt x="474" y="768"/>
                  </a:lnTo>
                  <a:lnTo>
                    <a:pt x="480" y="768"/>
                  </a:lnTo>
                  <a:lnTo>
                    <a:pt x="486" y="768"/>
                  </a:lnTo>
                  <a:lnTo>
                    <a:pt x="492" y="762"/>
                  </a:lnTo>
                  <a:lnTo>
                    <a:pt x="498" y="762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49" name="Freeform 95"/>
            <p:cNvSpPr>
              <a:spLocks/>
            </p:cNvSpPr>
            <p:nvPr/>
          </p:nvSpPr>
          <p:spPr bwMode="auto">
            <a:xfrm>
              <a:off x="3296765" y="2231856"/>
              <a:ext cx="1084893" cy="172279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84"/>
                </a:cxn>
                <a:cxn ang="0">
                  <a:pos x="48" y="54"/>
                </a:cxn>
                <a:cxn ang="0">
                  <a:pos x="66" y="30"/>
                </a:cxn>
                <a:cxn ang="0">
                  <a:pos x="78" y="18"/>
                </a:cxn>
                <a:cxn ang="0">
                  <a:pos x="90" y="6"/>
                </a:cxn>
                <a:cxn ang="0">
                  <a:pos x="108" y="0"/>
                </a:cxn>
                <a:cxn ang="0">
                  <a:pos x="126" y="0"/>
                </a:cxn>
                <a:cxn ang="0">
                  <a:pos x="144" y="12"/>
                </a:cxn>
                <a:cxn ang="0">
                  <a:pos x="162" y="30"/>
                </a:cxn>
                <a:cxn ang="0">
                  <a:pos x="180" y="48"/>
                </a:cxn>
                <a:cxn ang="0">
                  <a:pos x="198" y="66"/>
                </a:cxn>
                <a:cxn ang="0">
                  <a:pos x="216" y="78"/>
                </a:cxn>
                <a:cxn ang="0">
                  <a:pos x="234" y="90"/>
                </a:cxn>
                <a:cxn ang="0">
                  <a:pos x="252" y="90"/>
                </a:cxn>
                <a:cxn ang="0">
                  <a:pos x="270" y="78"/>
                </a:cxn>
                <a:cxn ang="0">
                  <a:pos x="288" y="66"/>
                </a:cxn>
                <a:cxn ang="0">
                  <a:pos x="306" y="48"/>
                </a:cxn>
                <a:cxn ang="0">
                  <a:pos x="324" y="36"/>
                </a:cxn>
                <a:cxn ang="0">
                  <a:pos x="342" y="24"/>
                </a:cxn>
                <a:cxn ang="0">
                  <a:pos x="360" y="12"/>
                </a:cxn>
                <a:cxn ang="0">
                  <a:pos x="378" y="12"/>
                </a:cxn>
                <a:cxn ang="0">
                  <a:pos x="396" y="18"/>
                </a:cxn>
                <a:cxn ang="0">
                  <a:pos x="414" y="30"/>
                </a:cxn>
                <a:cxn ang="0">
                  <a:pos x="432" y="42"/>
                </a:cxn>
                <a:cxn ang="0">
                  <a:pos x="450" y="54"/>
                </a:cxn>
                <a:cxn ang="0">
                  <a:pos x="468" y="66"/>
                </a:cxn>
                <a:cxn ang="0">
                  <a:pos x="486" y="78"/>
                </a:cxn>
                <a:cxn ang="0">
                  <a:pos x="504" y="78"/>
                </a:cxn>
                <a:cxn ang="0">
                  <a:pos x="522" y="78"/>
                </a:cxn>
                <a:cxn ang="0">
                  <a:pos x="540" y="66"/>
                </a:cxn>
                <a:cxn ang="0">
                  <a:pos x="558" y="54"/>
                </a:cxn>
                <a:cxn ang="0">
                  <a:pos x="576" y="42"/>
                </a:cxn>
                <a:cxn ang="0">
                  <a:pos x="594" y="30"/>
                </a:cxn>
                <a:cxn ang="0">
                  <a:pos x="612" y="24"/>
                </a:cxn>
                <a:cxn ang="0">
                  <a:pos x="630" y="24"/>
                </a:cxn>
                <a:cxn ang="0">
                  <a:pos x="648" y="24"/>
                </a:cxn>
                <a:cxn ang="0">
                  <a:pos x="666" y="30"/>
                </a:cxn>
                <a:cxn ang="0">
                  <a:pos x="684" y="36"/>
                </a:cxn>
                <a:cxn ang="0">
                  <a:pos x="702" y="48"/>
                </a:cxn>
                <a:cxn ang="0">
                  <a:pos x="720" y="60"/>
                </a:cxn>
                <a:cxn ang="0">
                  <a:pos x="738" y="66"/>
                </a:cxn>
              </a:cxnLst>
              <a:rect l="0" t="0" r="r" b="b"/>
              <a:pathLst>
                <a:path w="750" h="108">
                  <a:moveTo>
                    <a:pt x="0" y="108"/>
                  </a:moveTo>
                  <a:lnTo>
                    <a:pt x="6" y="102"/>
                  </a:lnTo>
                  <a:lnTo>
                    <a:pt x="12" y="96"/>
                  </a:lnTo>
                  <a:lnTo>
                    <a:pt x="24" y="84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36" y="72"/>
                  </a:lnTo>
                  <a:lnTo>
                    <a:pt x="36" y="66"/>
                  </a:lnTo>
                  <a:lnTo>
                    <a:pt x="48" y="54"/>
                  </a:lnTo>
                  <a:lnTo>
                    <a:pt x="48" y="48"/>
                  </a:lnTo>
                  <a:lnTo>
                    <a:pt x="54" y="42"/>
                  </a:lnTo>
                  <a:lnTo>
                    <a:pt x="66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6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8"/>
                  </a:lnTo>
                  <a:lnTo>
                    <a:pt x="156" y="24"/>
                  </a:lnTo>
                  <a:lnTo>
                    <a:pt x="162" y="30"/>
                  </a:lnTo>
                  <a:lnTo>
                    <a:pt x="168" y="36"/>
                  </a:lnTo>
                  <a:lnTo>
                    <a:pt x="174" y="42"/>
                  </a:lnTo>
                  <a:lnTo>
                    <a:pt x="180" y="48"/>
                  </a:lnTo>
                  <a:lnTo>
                    <a:pt x="186" y="54"/>
                  </a:lnTo>
                  <a:lnTo>
                    <a:pt x="192" y="60"/>
                  </a:lnTo>
                  <a:lnTo>
                    <a:pt x="198" y="66"/>
                  </a:lnTo>
                  <a:lnTo>
                    <a:pt x="204" y="72"/>
                  </a:lnTo>
                  <a:lnTo>
                    <a:pt x="210" y="78"/>
                  </a:lnTo>
                  <a:lnTo>
                    <a:pt x="216" y="78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8" y="84"/>
                  </a:lnTo>
                  <a:lnTo>
                    <a:pt x="264" y="84"/>
                  </a:lnTo>
                  <a:lnTo>
                    <a:pt x="270" y="78"/>
                  </a:lnTo>
                  <a:lnTo>
                    <a:pt x="276" y="78"/>
                  </a:lnTo>
                  <a:lnTo>
                    <a:pt x="282" y="72"/>
                  </a:lnTo>
                  <a:lnTo>
                    <a:pt x="288" y="66"/>
                  </a:lnTo>
                  <a:lnTo>
                    <a:pt x="294" y="60"/>
                  </a:lnTo>
                  <a:lnTo>
                    <a:pt x="300" y="54"/>
                  </a:lnTo>
                  <a:lnTo>
                    <a:pt x="306" y="48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24" y="36"/>
                  </a:lnTo>
                  <a:lnTo>
                    <a:pt x="330" y="30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8" y="18"/>
                  </a:lnTo>
                  <a:lnTo>
                    <a:pt x="354" y="18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90" y="18"/>
                  </a:lnTo>
                  <a:lnTo>
                    <a:pt x="396" y="18"/>
                  </a:lnTo>
                  <a:lnTo>
                    <a:pt x="402" y="24"/>
                  </a:lnTo>
                  <a:lnTo>
                    <a:pt x="408" y="24"/>
                  </a:lnTo>
                  <a:lnTo>
                    <a:pt x="414" y="30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32" y="42"/>
                  </a:lnTo>
                  <a:lnTo>
                    <a:pt x="438" y="48"/>
                  </a:lnTo>
                  <a:lnTo>
                    <a:pt x="444" y="54"/>
                  </a:lnTo>
                  <a:lnTo>
                    <a:pt x="450" y="54"/>
                  </a:lnTo>
                  <a:lnTo>
                    <a:pt x="456" y="60"/>
                  </a:lnTo>
                  <a:lnTo>
                    <a:pt x="462" y="66"/>
                  </a:lnTo>
                  <a:lnTo>
                    <a:pt x="468" y="66"/>
                  </a:lnTo>
                  <a:lnTo>
                    <a:pt x="474" y="72"/>
                  </a:lnTo>
                  <a:lnTo>
                    <a:pt x="480" y="72"/>
                  </a:lnTo>
                  <a:lnTo>
                    <a:pt x="486" y="78"/>
                  </a:lnTo>
                  <a:lnTo>
                    <a:pt x="492" y="78"/>
                  </a:lnTo>
                  <a:lnTo>
                    <a:pt x="498" y="78"/>
                  </a:lnTo>
                  <a:lnTo>
                    <a:pt x="504" y="78"/>
                  </a:lnTo>
                  <a:lnTo>
                    <a:pt x="510" y="78"/>
                  </a:lnTo>
                  <a:lnTo>
                    <a:pt x="516" y="78"/>
                  </a:lnTo>
                  <a:lnTo>
                    <a:pt x="522" y="78"/>
                  </a:lnTo>
                  <a:lnTo>
                    <a:pt x="528" y="72"/>
                  </a:lnTo>
                  <a:lnTo>
                    <a:pt x="534" y="72"/>
                  </a:lnTo>
                  <a:lnTo>
                    <a:pt x="540" y="66"/>
                  </a:lnTo>
                  <a:lnTo>
                    <a:pt x="546" y="60"/>
                  </a:lnTo>
                  <a:lnTo>
                    <a:pt x="552" y="60"/>
                  </a:lnTo>
                  <a:lnTo>
                    <a:pt x="558" y="54"/>
                  </a:lnTo>
                  <a:lnTo>
                    <a:pt x="564" y="54"/>
                  </a:lnTo>
                  <a:lnTo>
                    <a:pt x="570" y="48"/>
                  </a:lnTo>
                  <a:lnTo>
                    <a:pt x="576" y="42"/>
                  </a:lnTo>
                  <a:lnTo>
                    <a:pt x="582" y="42"/>
                  </a:lnTo>
                  <a:lnTo>
                    <a:pt x="588" y="36"/>
                  </a:lnTo>
                  <a:lnTo>
                    <a:pt x="594" y="30"/>
                  </a:lnTo>
                  <a:lnTo>
                    <a:pt x="600" y="30"/>
                  </a:lnTo>
                  <a:lnTo>
                    <a:pt x="606" y="30"/>
                  </a:lnTo>
                  <a:lnTo>
                    <a:pt x="612" y="24"/>
                  </a:lnTo>
                  <a:lnTo>
                    <a:pt x="618" y="24"/>
                  </a:lnTo>
                  <a:lnTo>
                    <a:pt x="624" y="24"/>
                  </a:lnTo>
                  <a:lnTo>
                    <a:pt x="630" y="24"/>
                  </a:lnTo>
                  <a:lnTo>
                    <a:pt x="636" y="24"/>
                  </a:lnTo>
                  <a:lnTo>
                    <a:pt x="642" y="24"/>
                  </a:lnTo>
                  <a:lnTo>
                    <a:pt x="648" y="24"/>
                  </a:lnTo>
                  <a:lnTo>
                    <a:pt x="654" y="24"/>
                  </a:lnTo>
                  <a:lnTo>
                    <a:pt x="660" y="30"/>
                  </a:lnTo>
                  <a:lnTo>
                    <a:pt x="666" y="30"/>
                  </a:lnTo>
                  <a:lnTo>
                    <a:pt x="672" y="30"/>
                  </a:lnTo>
                  <a:lnTo>
                    <a:pt x="678" y="36"/>
                  </a:lnTo>
                  <a:lnTo>
                    <a:pt x="684" y="36"/>
                  </a:lnTo>
                  <a:lnTo>
                    <a:pt x="690" y="42"/>
                  </a:lnTo>
                  <a:lnTo>
                    <a:pt x="696" y="48"/>
                  </a:lnTo>
                  <a:lnTo>
                    <a:pt x="702" y="48"/>
                  </a:lnTo>
                  <a:lnTo>
                    <a:pt x="708" y="54"/>
                  </a:lnTo>
                  <a:lnTo>
                    <a:pt x="714" y="54"/>
                  </a:lnTo>
                  <a:lnTo>
                    <a:pt x="720" y="60"/>
                  </a:lnTo>
                  <a:lnTo>
                    <a:pt x="726" y="60"/>
                  </a:lnTo>
                  <a:lnTo>
                    <a:pt x="732" y="66"/>
                  </a:lnTo>
                  <a:lnTo>
                    <a:pt x="738" y="66"/>
                  </a:lnTo>
                  <a:lnTo>
                    <a:pt x="744" y="72"/>
                  </a:lnTo>
                  <a:lnTo>
                    <a:pt x="750" y="72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50" name="Freeform 96"/>
            <p:cNvSpPr>
              <a:spLocks/>
            </p:cNvSpPr>
            <p:nvPr/>
          </p:nvSpPr>
          <p:spPr bwMode="auto">
            <a:xfrm>
              <a:off x="4381658" y="2298291"/>
              <a:ext cx="129058" cy="4954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" y="30"/>
                </a:cxn>
                <a:cxn ang="0">
                  <a:pos x="12" y="30"/>
                </a:cxn>
                <a:cxn ang="0">
                  <a:pos x="18" y="30"/>
                </a:cxn>
                <a:cxn ang="0">
                  <a:pos x="24" y="30"/>
                </a:cxn>
                <a:cxn ang="0">
                  <a:pos x="30" y="30"/>
                </a:cxn>
                <a:cxn ang="0">
                  <a:pos x="36" y="24"/>
                </a:cxn>
                <a:cxn ang="0">
                  <a:pos x="42" y="24"/>
                </a:cxn>
                <a:cxn ang="0">
                  <a:pos x="48" y="24"/>
                </a:cxn>
                <a:cxn ang="0">
                  <a:pos x="54" y="18"/>
                </a:cxn>
                <a:cxn ang="0">
                  <a:pos x="60" y="18"/>
                </a:cxn>
                <a:cxn ang="0">
                  <a:pos x="66" y="12"/>
                </a:cxn>
                <a:cxn ang="0">
                  <a:pos x="72" y="12"/>
                </a:cxn>
                <a:cxn ang="0">
                  <a:pos x="78" y="6"/>
                </a:cxn>
                <a:cxn ang="0">
                  <a:pos x="84" y="6"/>
                </a:cxn>
                <a:cxn ang="0">
                  <a:pos x="90" y="0"/>
                </a:cxn>
              </a:cxnLst>
              <a:rect l="0" t="0" r="r" b="b"/>
              <a:pathLst>
                <a:path w="90" h="30">
                  <a:moveTo>
                    <a:pt x="0" y="30"/>
                  </a:moveTo>
                  <a:lnTo>
                    <a:pt x="6" y="30"/>
                  </a:lnTo>
                  <a:lnTo>
                    <a:pt x="12" y="30"/>
                  </a:lnTo>
                  <a:lnTo>
                    <a:pt x="18" y="30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6" y="24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000">
                <a:latin typeface="+mn-lt"/>
                <a:ea typeface="黑体" pitchFamily="2" charset="-122"/>
              </a:endParaRPr>
            </a:p>
          </p:txBody>
        </p:sp>
        <p:sp>
          <p:nvSpPr>
            <p:cNvPr id="251" name="Rectangle 67"/>
            <p:cNvSpPr>
              <a:spLocks noChangeArrowheads="1"/>
            </p:cNvSpPr>
            <p:nvPr/>
          </p:nvSpPr>
          <p:spPr bwMode="auto">
            <a:xfrm>
              <a:off x="4403840" y="2535877"/>
              <a:ext cx="118975" cy="152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l-GR" altLang="zh-CN" sz="1000" i="1" u="sng" dirty="0">
                  <a:solidFill>
                    <a:srgbClr val="0000FF"/>
                  </a:solidFill>
                  <a:latin typeface="Times New Roman"/>
                  <a:ea typeface="黑体" pitchFamily="2" charset="-122"/>
                  <a:cs typeface="Times New Roman"/>
                </a:rPr>
                <a:t>ω</a:t>
              </a:r>
              <a:endParaRPr lang="zh-CN" altLang="zh-CN" sz="1000" i="1" u="sng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2" name="Rectangle 67"/>
            <p:cNvSpPr>
              <a:spLocks noChangeArrowheads="1"/>
            </p:cNvSpPr>
            <p:nvPr/>
          </p:nvSpPr>
          <p:spPr bwMode="auto">
            <a:xfrm>
              <a:off x="357158" y="1397721"/>
              <a:ext cx="157828" cy="630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i="1" dirty="0">
                  <a:solidFill>
                    <a:srgbClr val="C00000"/>
                  </a:solidFill>
                  <a:latin typeface="Times New Roman"/>
                  <a:ea typeface="黑体" pitchFamily="2" charset="-122"/>
                  <a:cs typeface="Times New Roman"/>
                </a:rPr>
                <a:t>G</a:t>
              </a:r>
              <a:r>
                <a:rPr lang="en-US" altLang="zh-CN" sz="1000" i="1" baseline="-25000" dirty="0">
                  <a:solidFill>
                    <a:srgbClr val="C00000"/>
                  </a:solidFill>
                  <a:latin typeface="Times New Roman"/>
                  <a:ea typeface="黑体" pitchFamily="2" charset="-122"/>
                  <a:cs typeface="Times New Roman"/>
                </a:rPr>
                <a:t>T</a:t>
              </a:r>
              <a:r>
                <a:rPr lang="en-US" altLang="zh-CN" sz="1000" dirty="0">
                  <a:solidFill>
                    <a:srgbClr val="C00000"/>
                  </a:solidFill>
                  <a:latin typeface="Times New Roman"/>
                  <a:ea typeface="黑体" pitchFamily="2" charset="-122"/>
                  <a:cs typeface="Times New Roman"/>
                </a:rPr>
                <a:t>(</a:t>
              </a:r>
              <a:r>
                <a:rPr lang="el-GR" altLang="zh-CN" sz="1000" i="1" dirty="0">
                  <a:solidFill>
                    <a:srgbClr val="C00000"/>
                  </a:solidFill>
                  <a:latin typeface="Times New Roman"/>
                  <a:ea typeface="黑体" pitchFamily="2" charset="-122"/>
                  <a:cs typeface="Times New Roman"/>
                </a:rPr>
                <a:t>ω</a:t>
              </a:r>
              <a:r>
                <a:rPr lang="en-US" altLang="zh-CN" sz="1000" dirty="0">
                  <a:solidFill>
                    <a:srgbClr val="C00000"/>
                  </a:solidFill>
                  <a:latin typeface="Times New Roman"/>
                  <a:ea typeface="黑体" pitchFamily="2" charset="-122"/>
                  <a:cs typeface="Times New Roman"/>
                </a:rPr>
                <a:t>)</a:t>
              </a:r>
              <a:endParaRPr lang="zh-CN" altLang="zh-CN" sz="1000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0425" name="Text Box 2"/>
          <p:cNvSpPr txBox="1">
            <a:spLocks noChangeArrowheads="1"/>
          </p:cNvSpPr>
          <p:nvPr/>
        </p:nvSpPr>
        <p:spPr bwMode="auto">
          <a:xfrm>
            <a:off x="6253163" y="2130425"/>
            <a:ext cx="2105025" cy="431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</a:rPr>
              <a:t>非周期信号</a:t>
            </a:r>
            <a:endParaRPr lang="en-US" altLang="zh-CN" sz="2200">
              <a:solidFill>
                <a:srgbClr val="FFFF00"/>
              </a:solidFill>
            </a:endParaRPr>
          </a:p>
        </p:txBody>
      </p:sp>
      <p:sp>
        <p:nvSpPr>
          <p:cNvPr id="60426" name="Text Box 2"/>
          <p:cNvSpPr txBox="1">
            <a:spLocks noChangeArrowheads="1"/>
          </p:cNvSpPr>
          <p:nvPr/>
        </p:nvSpPr>
        <p:spPr bwMode="auto">
          <a:xfrm>
            <a:off x="5033963" y="3790950"/>
            <a:ext cx="2105025" cy="4302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</a:rPr>
              <a:t>连续频谱</a:t>
            </a:r>
            <a:endParaRPr lang="en-US" altLang="zh-CN" sz="2200">
              <a:solidFill>
                <a:srgbClr val="FFFF00"/>
              </a:solidFill>
            </a:endParaRPr>
          </a:p>
        </p:txBody>
      </p:sp>
      <p:cxnSp>
        <p:nvCxnSpPr>
          <p:cNvPr id="60427" name="直接连接符 34"/>
          <p:cNvCxnSpPr>
            <a:cxnSpLocks noChangeShapeType="1"/>
          </p:cNvCxnSpPr>
          <p:nvPr/>
        </p:nvCxnSpPr>
        <p:spPr bwMode="auto">
          <a:xfrm>
            <a:off x="0" y="3071813"/>
            <a:ext cx="9144000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8" name="Text Box 2"/>
          <p:cNvSpPr txBox="1">
            <a:spLocks noChangeArrowheads="1"/>
          </p:cNvSpPr>
          <p:nvPr/>
        </p:nvSpPr>
        <p:spPr bwMode="auto">
          <a:xfrm>
            <a:off x="714375" y="2925763"/>
            <a:ext cx="2105025" cy="431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chemeClr val="bg1"/>
                </a:solidFill>
              </a:rPr>
              <a:t>傅里叶级数</a:t>
            </a:r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60429" name="Text Box 2"/>
          <p:cNvSpPr txBox="1">
            <a:spLocks noChangeArrowheads="1"/>
          </p:cNvSpPr>
          <p:nvPr/>
        </p:nvSpPr>
        <p:spPr bwMode="auto">
          <a:xfrm>
            <a:off x="3519488" y="2925763"/>
            <a:ext cx="3714750" cy="431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</a:rPr>
              <a:t>傅里叶变换</a:t>
            </a:r>
            <a:endParaRPr lang="en-US" altLang="zh-CN" sz="2200">
              <a:solidFill>
                <a:srgbClr val="FFFF00"/>
              </a:solidFill>
            </a:endParaRPr>
          </a:p>
        </p:txBody>
      </p:sp>
      <p:cxnSp>
        <p:nvCxnSpPr>
          <p:cNvPr id="60430" name="直接箭头连接符 264"/>
          <p:cNvCxnSpPr>
            <a:cxnSpLocks noChangeShapeType="1"/>
          </p:cNvCxnSpPr>
          <p:nvPr/>
        </p:nvCxnSpPr>
        <p:spPr bwMode="auto">
          <a:xfrm rot="5400000">
            <a:off x="6430169" y="2713832"/>
            <a:ext cx="428625" cy="15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直接箭头连接符 265"/>
          <p:cNvCxnSpPr>
            <a:cxnSpLocks noChangeShapeType="1"/>
          </p:cNvCxnSpPr>
          <p:nvPr/>
        </p:nvCxnSpPr>
        <p:spPr bwMode="auto">
          <a:xfrm rot="5400000">
            <a:off x="6430169" y="3571082"/>
            <a:ext cx="428625" cy="15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303"/>
          <p:cNvGrpSpPr>
            <a:grpSpLocks/>
          </p:cNvGrpSpPr>
          <p:nvPr/>
        </p:nvGrpSpPr>
        <p:grpSpPr bwMode="auto">
          <a:xfrm>
            <a:off x="1739900" y="5429250"/>
            <a:ext cx="4049713" cy="1428750"/>
            <a:chOff x="79226" y="4491106"/>
            <a:chExt cx="5038619" cy="1777038"/>
          </a:xfrm>
        </p:grpSpPr>
        <p:sp>
          <p:nvSpPr>
            <p:cNvPr id="268" name="Rectangle 677"/>
            <p:cNvSpPr>
              <a:spLocks noChangeArrowheads="1"/>
            </p:cNvSpPr>
            <p:nvPr/>
          </p:nvSpPr>
          <p:spPr bwMode="auto">
            <a:xfrm>
              <a:off x="79226" y="4883140"/>
              <a:ext cx="153154" cy="4160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vert270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X(</a:t>
              </a:r>
              <a:r>
                <a:rPr lang="el-GR" altLang="zh-CN" sz="10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ω</a:t>
              </a:r>
              <a:r>
                <a:rPr lang="en-US" altLang="zh-CN" sz="1000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)</a:t>
              </a:r>
              <a:endParaRPr lang="zh-CN" altLang="zh-CN" sz="1000" baseline="-25000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9" name="Rectangle 671"/>
            <p:cNvSpPr>
              <a:spLocks noChangeArrowheads="1"/>
            </p:cNvSpPr>
            <p:nvPr/>
          </p:nvSpPr>
          <p:spPr bwMode="auto">
            <a:xfrm>
              <a:off x="4298155" y="5652104"/>
              <a:ext cx="185664" cy="169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l-GR" altLang="zh-CN" sz="1000" b="0" i="1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ω</a:t>
              </a:r>
              <a:endParaRPr lang="zh-CN" altLang="zh-CN" sz="1000" i="1" dirty="0">
                <a:latin typeface="+mn-lt"/>
                <a:ea typeface="黑体" pitchFamily="2" charset="-122"/>
              </a:endParaRPr>
            </a:p>
          </p:txBody>
        </p:sp>
        <p:sp>
          <p:nvSpPr>
            <p:cNvPr id="270" name="Rectangle 1256"/>
            <p:cNvSpPr>
              <a:spLocks noChangeArrowheads="1"/>
            </p:cNvSpPr>
            <p:nvPr/>
          </p:nvSpPr>
          <p:spPr bwMode="auto">
            <a:xfrm>
              <a:off x="409077" y="5883120"/>
              <a:ext cx="369353" cy="385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 dirty="0">
                  <a:solidFill>
                    <a:srgbClr val="000000"/>
                  </a:solidFill>
                  <a:ea typeface="黑体" pitchFamily="2" charset="-122"/>
                </a:rPr>
                <a:t>-</a:t>
              </a:r>
              <a:r>
                <a:rPr lang="en-US" altLang="zh-CN" sz="1000" b="0" dirty="0">
                  <a:solidFill>
                    <a:srgbClr val="000000"/>
                  </a:solidFill>
                  <a:ea typeface="黑体" pitchFamily="2" charset="-122"/>
                </a:rPr>
                <a:t>6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r>
                <a:rPr lang="en-US" altLang="zh-CN" sz="1000" dirty="0">
                  <a:ea typeface="黑体" pitchFamily="2" charset="-122"/>
                  <a:cs typeface="Times New Roman"/>
                </a:rPr>
                <a:t>/</a:t>
              </a:r>
              <a:r>
                <a:rPr lang="el-GR" altLang="zh-CN" sz="1000" dirty="0">
                  <a:latin typeface="Times New Roman"/>
                  <a:ea typeface="黑体" pitchFamily="2" charset="-122"/>
                  <a:cs typeface="Times New Roman"/>
                </a:rPr>
                <a:t>τ</a:t>
              </a:r>
              <a:endParaRPr lang="zh-CN" altLang="zh-CN" sz="1000" dirty="0">
                <a:ea typeface="黑体" pitchFamily="2" charset="-122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60442" name="Rectangle 1259"/>
            <p:cNvSpPr>
              <a:spLocks noChangeArrowheads="1"/>
            </p:cNvSpPr>
            <p:nvPr/>
          </p:nvSpPr>
          <p:spPr bwMode="auto">
            <a:xfrm>
              <a:off x="1058686" y="5883776"/>
              <a:ext cx="369350" cy="17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zh-CN" sz="1000" b="0">
                  <a:solidFill>
                    <a:srgbClr val="000000"/>
                  </a:solidFill>
                </a:rPr>
                <a:t>-</a:t>
              </a:r>
              <a:r>
                <a:rPr lang="en-US" altLang="zh-CN" sz="1000" b="0">
                  <a:solidFill>
                    <a:srgbClr val="000000"/>
                  </a:solidFill>
                </a:rPr>
                <a:t>4</a:t>
              </a:r>
              <a:r>
                <a:rPr lang="el-GR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π</a:t>
              </a:r>
              <a:r>
                <a:rPr lang="en-US" altLang="zh-CN" sz="1000">
                  <a:cs typeface="Times New Roman" panose="02020603050405020304" pitchFamily="18" charset="0"/>
                </a:rPr>
                <a:t>/</a:t>
              </a:r>
              <a:r>
                <a:rPr lang="el-GR" altLang="zh-CN" sz="1000">
                  <a:cs typeface="Times New Roman" panose="02020603050405020304" pitchFamily="18" charset="0"/>
                </a:rPr>
                <a:t>τ</a:t>
              </a:r>
              <a:endParaRPr lang="zh-CN" altLang="zh-CN" sz="1000"/>
            </a:p>
          </p:txBody>
        </p:sp>
        <p:sp>
          <p:nvSpPr>
            <p:cNvPr id="272" name="Rectangle 1262"/>
            <p:cNvSpPr>
              <a:spLocks noChangeArrowheads="1"/>
            </p:cNvSpPr>
            <p:nvPr/>
          </p:nvSpPr>
          <p:spPr bwMode="auto">
            <a:xfrm>
              <a:off x="1643548" y="5883120"/>
              <a:ext cx="369354" cy="17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-</a:t>
              </a:r>
              <a:r>
                <a:rPr lang="en-US" altLang="zh-CN" sz="1000" b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2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r>
                <a:rPr lang="en-US" altLang="zh-CN" sz="1000" dirty="0">
                  <a:latin typeface="+mn-lt"/>
                  <a:ea typeface="黑体" pitchFamily="2" charset="-122"/>
                  <a:cs typeface="Times New Roman"/>
                </a:rPr>
                <a:t>/</a:t>
              </a:r>
              <a:r>
                <a:rPr lang="el-GR" altLang="zh-CN" sz="1000" dirty="0">
                  <a:latin typeface="Times New Roman"/>
                  <a:ea typeface="黑体" pitchFamily="2" charset="-122"/>
                  <a:cs typeface="Times New Roman"/>
                </a:rPr>
                <a:t>τ</a:t>
              </a:r>
              <a:endParaRPr lang="zh-CN" altLang="zh-CN" sz="1000" dirty="0">
                <a:ea typeface="黑体" pitchFamily="2" charset="-122"/>
              </a:endParaRPr>
            </a:p>
          </p:txBody>
        </p:sp>
        <p:sp>
          <p:nvSpPr>
            <p:cNvPr id="273" name="Rectangle 1265"/>
            <p:cNvSpPr>
              <a:spLocks noChangeArrowheads="1"/>
            </p:cNvSpPr>
            <p:nvPr/>
          </p:nvSpPr>
          <p:spPr bwMode="auto">
            <a:xfrm>
              <a:off x="2490890" y="5869298"/>
              <a:ext cx="88881" cy="171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 dirty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0</a:t>
              </a: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60445" name="Rectangle 1268"/>
            <p:cNvSpPr>
              <a:spLocks noChangeArrowheads="1"/>
            </p:cNvSpPr>
            <p:nvPr/>
          </p:nvSpPr>
          <p:spPr bwMode="auto">
            <a:xfrm>
              <a:off x="3056608" y="5883776"/>
              <a:ext cx="309277" cy="17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000" b="0">
                  <a:solidFill>
                    <a:srgbClr val="000000"/>
                  </a:solidFill>
                </a:rPr>
                <a:t>2</a:t>
              </a:r>
              <a:r>
                <a:rPr lang="el-GR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π</a:t>
              </a:r>
              <a:r>
                <a:rPr lang="en-US" altLang="zh-CN" sz="1000">
                  <a:cs typeface="Times New Roman" panose="02020603050405020304" pitchFamily="18" charset="0"/>
                </a:rPr>
                <a:t>/</a:t>
              </a:r>
              <a:r>
                <a:rPr lang="el-GR" altLang="zh-CN" sz="1000">
                  <a:cs typeface="Times New Roman" panose="02020603050405020304" pitchFamily="18" charset="0"/>
                </a:rPr>
                <a:t>τ</a:t>
              </a:r>
              <a:endParaRPr lang="zh-CN" altLang="zh-CN" sz="1000"/>
            </a:p>
          </p:txBody>
        </p:sp>
        <p:sp>
          <p:nvSpPr>
            <p:cNvPr id="60446" name="Rectangle 1271"/>
            <p:cNvSpPr>
              <a:spLocks noChangeArrowheads="1"/>
            </p:cNvSpPr>
            <p:nvPr/>
          </p:nvSpPr>
          <p:spPr bwMode="auto">
            <a:xfrm>
              <a:off x="3708027" y="5883776"/>
              <a:ext cx="309277" cy="17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4</a:t>
              </a:r>
              <a:r>
                <a:rPr lang="el-GR" altLang="zh-CN" sz="1000" b="0">
                  <a:solidFill>
                    <a:srgbClr val="000000"/>
                  </a:solidFill>
                  <a:cs typeface="Times New Roman" panose="02020603050405020304" pitchFamily="18" charset="0"/>
                </a:rPr>
                <a:t>π</a:t>
              </a:r>
              <a:r>
                <a:rPr lang="en-US" altLang="zh-CN" sz="1000">
                  <a:cs typeface="Times New Roman" panose="02020603050405020304" pitchFamily="18" charset="0"/>
                </a:rPr>
                <a:t>/</a:t>
              </a:r>
              <a:r>
                <a:rPr lang="el-GR" altLang="zh-CN" sz="1000">
                  <a:cs typeface="Times New Roman" panose="02020603050405020304" pitchFamily="18" charset="0"/>
                </a:rPr>
                <a:t>τ</a:t>
              </a:r>
              <a:endParaRPr lang="zh-CN" altLang="zh-CN" sz="1000"/>
            </a:p>
          </p:txBody>
        </p:sp>
        <p:sp>
          <p:nvSpPr>
            <p:cNvPr id="276" name="Rectangle 1274"/>
            <p:cNvSpPr>
              <a:spLocks noChangeArrowheads="1"/>
            </p:cNvSpPr>
            <p:nvPr/>
          </p:nvSpPr>
          <p:spPr bwMode="auto">
            <a:xfrm>
              <a:off x="4248777" y="5883120"/>
              <a:ext cx="310099" cy="385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6</a:t>
              </a:r>
              <a:r>
                <a:rPr lang="el-GR" altLang="zh-CN" sz="1000" b="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π</a:t>
              </a:r>
              <a:r>
                <a:rPr lang="en-US" altLang="zh-CN" sz="1000" dirty="0">
                  <a:ea typeface="黑体" pitchFamily="2" charset="-122"/>
                  <a:cs typeface="Times New Roman"/>
                </a:rPr>
                <a:t>/</a:t>
              </a:r>
              <a:r>
                <a:rPr lang="el-GR" altLang="zh-CN" sz="1000" dirty="0">
                  <a:latin typeface="Times New Roman"/>
                  <a:ea typeface="黑体" pitchFamily="2" charset="-122"/>
                  <a:cs typeface="Times New Roman"/>
                </a:rPr>
                <a:t>τ</a:t>
              </a:r>
              <a:endParaRPr lang="zh-CN" altLang="zh-CN" sz="1000" dirty="0">
                <a:ea typeface="黑体" pitchFamily="2" charset="-122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zh-CN" sz="1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277" name="Rectangle 1277"/>
            <p:cNvSpPr>
              <a:spLocks noChangeArrowheads="1"/>
            </p:cNvSpPr>
            <p:nvPr/>
          </p:nvSpPr>
          <p:spPr bwMode="auto">
            <a:xfrm>
              <a:off x="371549" y="5549431"/>
              <a:ext cx="88883" cy="1698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zh-CN" altLang="zh-CN" sz="1000" b="0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0</a:t>
              </a:r>
              <a:endParaRPr lang="zh-CN" altLang="zh-CN" sz="1000">
                <a:latin typeface="+mn-lt"/>
                <a:ea typeface="黑体" pitchFamily="2" charset="-122"/>
              </a:endParaRPr>
            </a:p>
          </p:txBody>
        </p:sp>
        <p:sp>
          <p:nvSpPr>
            <p:cNvPr id="60449" name="Rectangle 1289"/>
            <p:cNvSpPr>
              <a:spLocks noChangeArrowheads="1"/>
            </p:cNvSpPr>
            <p:nvPr/>
          </p:nvSpPr>
          <p:spPr bwMode="auto">
            <a:xfrm>
              <a:off x="367244" y="4491106"/>
              <a:ext cx="73786" cy="153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l-GR" altLang="zh-CN" sz="1000">
                  <a:cs typeface="Times New Roman" panose="02020603050405020304" pitchFamily="18" charset="0"/>
                </a:rPr>
                <a:t>τ</a:t>
              </a:r>
              <a:endParaRPr lang="zh-CN" altLang="zh-CN" sz="1000"/>
            </a:p>
          </p:txBody>
        </p:sp>
        <p:sp>
          <p:nvSpPr>
            <p:cNvPr id="279" name="Rectangle 1396"/>
            <p:cNvSpPr>
              <a:spLocks noChangeArrowheads="1"/>
            </p:cNvSpPr>
            <p:nvPr/>
          </p:nvSpPr>
          <p:spPr bwMode="auto">
            <a:xfrm>
              <a:off x="4643808" y="5835732"/>
              <a:ext cx="474037" cy="1698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000" i="1" u="sng" dirty="0">
                  <a:solidFill>
                    <a:srgbClr val="0000FF"/>
                  </a:solidFill>
                  <a:latin typeface="Times New Roman"/>
                  <a:ea typeface="黑体" pitchFamily="2" charset="-122"/>
                  <a:cs typeface="Times New Roman"/>
                </a:rPr>
                <a:t>n</a:t>
              </a:r>
              <a:r>
                <a:rPr lang="el-GR" altLang="zh-CN" sz="1000" i="1" u="sng" dirty="0">
                  <a:solidFill>
                    <a:srgbClr val="0000FF"/>
                  </a:solidFill>
                  <a:latin typeface="Times New Roman"/>
                  <a:ea typeface="黑体" pitchFamily="2" charset="-122"/>
                  <a:cs typeface="Times New Roman"/>
                </a:rPr>
                <a:t>ω</a:t>
              </a:r>
              <a:r>
                <a:rPr lang="en-US" altLang="zh-CN" sz="1000" u="sng" baseline="-25000" dirty="0">
                  <a:solidFill>
                    <a:srgbClr val="0000FF"/>
                  </a:solidFill>
                  <a:latin typeface="Times New Roman"/>
                  <a:ea typeface="黑体" pitchFamily="2" charset="-122"/>
                  <a:cs typeface="Times New Roman"/>
                </a:rPr>
                <a:t>0</a:t>
              </a:r>
              <a:endParaRPr lang="zh-CN" altLang="zh-CN" sz="1000" u="sng" baseline="-25000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0451" name="Rectangle 9"/>
            <p:cNvSpPr>
              <a:spLocks noChangeArrowheads="1"/>
            </p:cNvSpPr>
            <p:nvPr/>
          </p:nvSpPr>
          <p:spPr bwMode="auto">
            <a:xfrm>
              <a:off x="487382" y="4527315"/>
              <a:ext cx="4095026" cy="129444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452" name="Rectangle 10"/>
            <p:cNvSpPr>
              <a:spLocks noChangeArrowheads="1"/>
            </p:cNvSpPr>
            <p:nvPr/>
          </p:nvSpPr>
          <p:spPr bwMode="auto">
            <a:xfrm>
              <a:off x="487382" y="4527315"/>
              <a:ext cx="4095026" cy="1294446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453" name="Freeform 11"/>
            <p:cNvSpPr>
              <a:spLocks/>
            </p:cNvSpPr>
            <p:nvPr/>
          </p:nvSpPr>
          <p:spPr bwMode="auto">
            <a:xfrm>
              <a:off x="487382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4" name="Freeform 12"/>
            <p:cNvSpPr>
              <a:spLocks/>
            </p:cNvSpPr>
            <p:nvPr/>
          </p:nvSpPr>
          <p:spPr bwMode="auto">
            <a:xfrm>
              <a:off x="1166742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5" name="Freeform 13"/>
            <p:cNvSpPr>
              <a:spLocks/>
            </p:cNvSpPr>
            <p:nvPr/>
          </p:nvSpPr>
          <p:spPr bwMode="auto">
            <a:xfrm>
              <a:off x="1846100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6" name="Freeform 14"/>
            <p:cNvSpPr>
              <a:spLocks/>
            </p:cNvSpPr>
            <p:nvPr/>
          </p:nvSpPr>
          <p:spPr bwMode="auto">
            <a:xfrm>
              <a:off x="2534895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7" name="Freeform 15"/>
            <p:cNvSpPr>
              <a:spLocks/>
            </p:cNvSpPr>
            <p:nvPr/>
          </p:nvSpPr>
          <p:spPr bwMode="auto">
            <a:xfrm>
              <a:off x="3214254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8" name="Freeform 16"/>
            <p:cNvSpPr>
              <a:spLocks/>
            </p:cNvSpPr>
            <p:nvPr/>
          </p:nvSpPr>
          <p:spPr bwMode="auto">
            <a:xfrm>
              <a:off x="3893613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9" name="Freeform 17"/>
            <p:cNvSpPr>
              <a:spLocks/>
            </p:cNvSpPr>
            <p:nvPr/>
          </p:nvSpPr>
          <p:spPr bwMode="auto">
            <a:xfrm>
              <a:off x="4582408" y="4527315"/>
              <a:ext cx="1572" cy="1294446"/>
            </a:xfrm>
            <a:custGeom>
              <a:avLst/>
              <a:gdLst>
                <a:gd name="T0" fmla="*/ 0 w 2115"/>
                <a:gd name="T1" fmla="*/ 2147483646 h 143"/>
                <a:gd name="T2" fmla="*/ 0 w 2115"/>
                <a:gd name="T3" fmla="*/ 0 h 143"/>
                <a:gd name="T4" fmla="*/ 0 w 2115"/>
                <a:gd name="T5" fmla="*/ 0 h 143"/>
                <a:gd name="T6" fmla="*/ 0 60000 65536"/>
                <a:gd name="T7" fmla="*/ 0 60000 65536"/>
                <a:gd name="T8" fmla="*/ 0 60000 65536"/>
                <a:gd name="T9" fmla="*/ 0 w 2115"/>
                <a:gd name="T10" fmla="*/ 0 h 143"/>
                <a:gd name="T11" fmla="*/ 2115 w 2115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5" h="143">
                  <a:moveTo>
                    <a:pt x="0" y="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0" name="Freeform 18"/>
            <p:cNvSpPr>
              <a:spLocks/>
            </p:cNvSpPr>
            <p:nvPr/>
          </p:nvSpPr>
          <p:spPr bwMode="auto">
            <a:xfrm>
              <a:off x="487382" y="5803656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1" name="Freeform 19"/>
            <p:cNvSpPr>
              <a:spLocks/>
            </p:cNvSpPr>
            <p:nvPr/>
          </p:nvSpPr>
          <p:spPr bwMode="auto">
            <a:xfrm>
              <a:off x="487382" y="5586406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2" name="Freeform 20"/>
            <p:cNvSpPr>
              <a:spLocks/>
            </p:cNvSpPr>
            <p:nvPr/>
          </p:nvSpPr>
          <p:spPr bwMode="auto">
            <a:xfrm>
              <a:off x="487382" y="5378208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3" name="Freeform 21"/>
            <p:cNvSpPr>
              <a:spLocks/>
            </p:cNvSpPr>
            <p:nvPr/>
          </p:nvSpPr>
          <p:spPr bwMode="auto">
            <a:xfrm>
              <a:off x="487382" y="5160959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4" name="Freeform 22"/>
            <p:cNvSpPr>
              <a:spLocks/>
            </p:cNvSpPr>
            <p:nvPr/>
          </p:nvSpPr>
          <p:spPr bwMode="auto">
            <a:xfrm>
              <a:off x="487382" y="4952762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5" name="Freeform 23"/>
            <p:cNvSpPr>
              <a:spLocks/>
            </p:cNvSpPr>
            <p:nvPr/>
          </p:nvSpPr>
          <p:spPr bwMode="auto">
            <a:xfrm>
              <a:off x="487382" y="4735512"/>
              <a:ext cx="4095026" cy="1508"/>
            </a:xfrm>
            <a:custGeom>
              <a:avLst/>
              <a:gdLst>
                <a:gd name="T0" fmla="*/ 0 w 434"/>
                <a:gd name="T1" fmla="*/ 0 h 2029"/>
                <a:gd name="T2" fmla="*/ 2147483646 w 434"/>
                <a:gd name="T3" fmla="*/ 0 h 2029"/>
                <a:gd name="T4" fmla="*/ 2147483646 w 434"/>
                <a:gd name="T5" fmla="*/ 0 h 2029"/>
                <a:gd name="T6" fmla="*/ 0 60000 65536"/>
                <a:gd name="T7" fmla="*/ 0 60000 65536"/>
                <a:gd name="T8" fmla="*/ 0 60000 65536"/>
                <a:gd name="T9" fmla="*/ 0 w 434"/>
                <a:gd name="T10" fmla="*/ 0 h 2029"/>
                <a:gd name="T11" fmla="*/ 434 w 434"/>
                <a:gd name="T12" fmla="*/ 2029 h 20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4" h="2029">
                  <a:moveTo>
                    <a:pt x="0" y="0"/>
                  </a:moveTo>
                  <a:lnTo>
                    <a:pt x="4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6" name="Line 24"/>
            <p:cNvSpPr>
              <a:spLocks noChangeShapeType="1"/>
            </p:cNvSpPr>
            <p:nvPr/>
          </p:nvSpPr>
          <p:spPr bwMode="auto">
            <a:xfrm>
              <a:off x="487382" y="4527315"/>
              <a:ext cx="4095026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7" name="Line 25"/>
            <p:cNvSpPr>
              <a:spLocks noChangeShapeType="1"/>
            </p:cNvSpPr>
            <p:nvPr/>
          </p:nvSpPr>
          <p:spPr bwMode="auto">
            <a:xfrm>
              <a:off x="487382" y="5821760"/>
              <a:ext cx="4095026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8" name="Line 26"/>
            <p:cNvSpPr>
              <a:spLocks noChangeShapeType="1"/>
            </p:cNvSpPr>
            <p:nvPr/>
          </p:nvSpPr>
          <p:spPr bwMode="auto">
            <a:xfrm flipV="1">
              <a:off x="4582408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9" name="Line 27"/>
            <p:cNvSpPr>
              <a:spLocks noChangeShapeType="1"/>
            </p:cNvSpPr>
            <p:nvPr/>
          </p:nvSpPr>
          <p:spPr bwMode="auto">
            <a:xfrm flipV="1">
              <a:off x="487382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0" name="Line 28"/>
            <p:cNvSpPr>
              <a:spLocks noChangeShapeType="1"/>
            </p:cNvSpPr>
            <p:nvPr/>
          </p:nvSpPr>
          <p:spPr bwMode="auto">
            <a:xfrm>
              <a:off x="487382" y="5821760"/>
              <a:ext cx="4095026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1" name="Line 29"/>
            <p:cNvSpPr>
              <a:spLocks noChangeShapeType="1"/>
            </p:cNvSpPr>
            <p:nvPr/>
          </p:nvSpPr>
          <p:spPr bwMode="auto">
            <a:xfrm flipV="1">
              <a:off x="487382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Line 30"/>
            <p:cNvSpPr>
              <a:spLocks noChangeShapeType="1"/>
            </p:cNvSpPr>
            <p:nvPr/>
          </p:nvSpPr>
          <p:spPr bwMode="auto">
            <a:xfrm flipV="1">
              <a:off x="487382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31"/>
            <p:cNvSpPr>
              <a:spLocks noChangeShapeType="1"/>
            </p:cNvSpPr>
            <p:nvPr/>
          </p:nvSpPr>
          <p:spPr bwMode="auto">
            <a:xfrm>
              <a:off x="487382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4" name="Line 33"/>
            <p:cNvSpPr>
              <a:spLocks noChangeShapeType="1"/>
            </p:cNvSpPr>
            <p:nvPr/>
          </p:nvSpPr>
          <p:spPr bwMode="auto">
            <a:xfrm flipV="1">
              <a:off x="1166742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5" name="Line 34"/>
            <p:cNvSpPr>
              <a:spLocks noChangeShapeType="1"/>
            </p:cNvSpPr>
            <p:nvPr/>
          </p:nvSpPr>
          <p:spPr bwMode="auto">
            <a:xfrm>
              <a:off x="1166742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6" name="Line 36"/>
            <p:cNvSpPr>
              <a:spLocks noChangeShapeType="1"/>
            </p:cNvSpPr>
            <p:nvPr/>
          </p:nvSpPr>
          <p:spPr bwMode="auto">
            <a:xfrm flipV="1">
              <a:off x="1846100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7" name="Line 37"/>
            <p:cNvSpPr>
              <a:spLocks noChangeShapeType="1"/>
            </p:cNvSpPr>
            <p:nvPr/>
          </p:nvSpPr>
          <p:spPr bwMode="auto">
            <a:xfrm>
              <a:off x="1846100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8" name="Line 39"/>
            <p:cNvSpPr>
              <a:spLocks noChangeShapeType="1"/>
            </p:cNvSpPr>
            <p:nvPr/>
          </p:nvSpPr>
          <p:spPr bwMode="auto">
            <a:xfrm flipV="1">
              <a:off x="2534895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9" name="Line 40"/>
            <p:cNvSpPr>
              <a:spLocks noChangeShapeType="1"/>
            </p:cNvSpPr>
            <p:nvPr/>
          </p:nvSpPr>
          <p:spPr bwMode="auto">
            <a:xfrm>
              <a:off x="2534895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0" name="Line 42"/>
            <p:cNvSpPr>
              <a:spLocks noChangeShapeType="1"/>
            </p:cNvSpPr>
            <p:nvPr/>
          </p:nvSpPr>
          <p:spPr bwMode="auto">
            <a:xfrm flipV="1">
              <a:off x="3214254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1" name="Line 43"/>
            <p:cNvSpPr>
              <a:spLocks noChangeShapeType="1"/>
            </p:cNvSpPr>
            <p:nvPr/>
          </p:nvSpPr>
          <p:spPr bwMode="auto">
            <a:xfrm>
              <a:off x="3214254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2" name="Line 45"/>
            <p:cNvSpPr>
              <a:spLocks noChangeShapeType="1"/>
            </p:cNvSpPr>
            <p:nvPr/>
          </p:nvSpPr>
          <p:spPr bwMode="auto">
            <a:xfrm flipV="1">
              <a:off x="3893613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3" name="Line 46"/>
            <p:cNvSpPr>
              <a:spLocks noChangeShapeType="1"/>
            </p:cNvSpPr>
            <p:nvPr/>
          </p:nvSpPr>
          <p:spPr bwMode="auto">
            <a:xfrm>
              <a:off x="3893613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4" name="Line 48"/>
            <p:cNvSpPr>
              <a:spLocks noChangeShapeType="1"/>
            </p:cNvSpPr>
            <p:nvPr/>
          </p:nvSpPr>
          <p:spPr bwMode="auto">
            <a:xfrm flipV="1">
              <a:off x="4582408" y="5776500"/>
              <a:ext cx="1572" cy="452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5" name="Line 49"/>
            <p:cNvSpPr>
              <a:spLocks noChangeShapeType="1"/>
            </p:cNvSpPr>
            <p:nvPr/>
          </p:nvSpPr>
          <p:spPr bwMode="auto">
            <a:xfrm>
              <a:off x="4582408" y="4527315"/>
              <a:ext cx="1572" cy="36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6" name="Line 51"/>
            <p:cNvSpPr>
              <a:spLocks noChangeShapeType="1"/>
            </p:cNvSpPr>
            <p:nvPr/>
          </p:nvSpPr>
          <p:spPr bwMode="auto">
            <a:xfrm>
              <a:off x="487382" y="5803656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7" name="Line 52"/>
            <p:cNvSpPr>
              <a:spLocks noChangeShapeType="1"/>
            </p:cNvSpPr>
            <p:nvPr/>
          </p:nvSpPr>
          <p:spPr bwMode="auto">
            <a:xfrm flipH="1">
              <a:off x="4535230" y="5803656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8" name="Line 54"/>
            <p:cNvSpPr>
              <a:spLocks noChangeShapeType="1"/>
            </p:cNvSpPr>
            <p:nvPr/>
          </p:nvSpPr>
          <p:spPr bwMode="auto">
            <a:xfrm>
              <a:off x="487382" y="5586406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9" name="Line 55"/>
            <p:cNvSpPr>
              <a:spLocks noChangeShapeType="1"/>
            </p:cNvSpPr>
            <p:nvPr/>
          </p:nvSpPr>
          <p:spPr bwMode="auto">
            <a:xfrm flipH="1">
              <a:off x="4535230" y="5586406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0" name="Line 57"/>
            <p:cNvSpPr>
              <a:spLocks noChangeShapeType="1"/>
            </p:cNvSpPr>
            <p:nvPr/>
          </p:nvSpPr>
          <p:spPr bwMode="auto">
            <a:xfrm>
              <a:off x="487382" y="5378208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1" name="Line 58"/>
            <p:cNvSpPr>
              <a:spLocks noChangeShapeType="1"/>
            </p:cNvSpPr>
            <p:nvPr/>
          </p:nvSpPr>
          <p:spPr bwMode="auto">
            <a:xfrm flipH="1">
              <a:off x="4535230" y="5378208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2" name="Line 60"/>
            <p:cNvSpPr>
              <a:spLocks noChangeShapeType="1"/>
            </p:cNvSpPr>
            <p:nvPr/>
          </p:nvSpPr>
          <p:spPr bwMode="auto">
            <a:xfrm>
              <a:off x="487382" y="5160959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3" name="Line 61"/>
            <p:cNvSpPr>
              <a:spLocks noChangeShapeType="1"/>
            </p:cNvSpPr>
            <p:nvPr/>
          </p:nvSpPr>
          <p:spPr bwMode="auto">
            <a:xfrm flipH="1">
              <a:off x="4535230" y="5160959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4" name="Line 63"/>
            <p:cNvSpPr>
              <a:spLocks noChangeShapeType="1"/>
            </p:cNvSpPr>
            <p:nvPr/>
          </p:nvSpPr>
          <p:spPr bwMode="auto">
            <a:xfrm>
              <a:off x="487382" y="4952762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5" name="Line 64"/>
            <p:cNvSpPr>
              <a:spLocks noChangeShapeType="1"/>
            </p:cNvSpPr>
            <p:nvPr/>
          </p:nvSpPr>
          <p:spPr bwMode="auto">
            <a:xfrm flipH="1">
              <a:off x="4535230" y="4952762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6" name="Line 66"/>
            <p:cNvSpPr>
              <a:spLocks noChangeShapeType="1"/>
            </p:cNvSpPr>
            <p:nvPr/>
          </p:nvSpPr>
          <p:spPr bwMode="auto">
            <a:xfrm>
              <a:off x="487382" y="4735512"/>
              <a:ext cx="37742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7" name="Line 67"/>
            <p:cNvSpPr>
              <a:spLocks noChangeShapeType="1"/>
            </p:cNvSpPr>
            <p:nvPr/>
          </p:nvSpPr>
          <p:spPr bwMode="auto">
            <a:xfrm flipH="1">
              <a:off x="4535230" y="4735512"/>
              <a:ext cx="47177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8" name="Line 69"/>
            <p:cNvSpPr>
              <a:spLocks noChangeShapeType="1"/>
            </p:cNvSpPr>
            <p:nvPr/>
          </p:nvSpPr>
          <p:spPr bwMode="auto">
            <a:xfrm>
              <a:off x="487382" y="4527315"/>
              <a:ext cx="4095026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9" name="Line 70"/>
            <p:cNvSpPr>
              <a:spLocks noChangeShapeType="1"/>
            </p:cNvSpPr>
            <p:nvPr/>
          </p:nvSpPr>
          <p:spPr bwMode="auto">
            <a:xfrm>
              <a:off x="487382" y="5821760"/>
              <a:ext cx="4549480" cy="1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0" name="Line 71"/>
            <p:cNvSpPr>
              <a:spLocks noChangeShapeType="1"/>
            </p:cNvSpPr>
            <p:nvPr/>
          </p:nvSpPr>
          <p:spPr bwMode="auto">
            <a:xfrm flipV="1">
              <a:off x="4582408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1" name="Line 72"/>
            <p:cNvSpPr>
              <a:spLocks noChangeShapeType="1"/>
            </p:cNvSpPr>
            <p:nvPr/>
          </p:nvSpPr>
          <p:spPr bwMode="auto">
            <a:xfrm flipV="1">
              <a:off x="487382" y="4527315"/>
              <a:ext cx="1572" cy="12944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2" name="Oval 97"/>
            <p:cNvSpPr>
              <a:spLocks noChangeArrowheads="1"/>
            </p:cNvSpPr>
            <p:nvPr/>
          </p:nvSpPr>
          <p:spPr bwMode="auto">
            <a:xfrm>
              <a:off x="477947" y="5577354"/>
              <a:ext cx="28307" cy="27156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000"/>
            </a:p>
          </p:txBody>
        </p:sp>
        <p:sp>
          <p:nvSpPr>
            <p:cNvPr id="60503" name="Line 98"/>
            <p:cNvSpPr>
              <a:spLocks noChangeShapeType="1"/>
            </p:cNvSpPr>
            <p:nvPr/>
          </p:nvSpPr>
          <p:spPr bwMode="auto">
            <a:xfrm flipV="1">
              <a:off x="657222" y="5504938"/>
              <a:ext cx="1572" cy="814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4" name="Line 99"/>
            <p:cNvSpPr>
              <a:spLocks noChangeShapeType="1"/>
            </p:cNvSpPr>
            <p:nvPr/>
          </p:nvSpPr>
          <p:spPr bwMode="auto">
            <a:xfrm flipV="1">
              <a:off x="827062" y="5450625"/>
              <a:ext cx="1572" cy="1357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5" name="Line 100"/>
            <p:cNvSpPr>
              <a:spLocks noChangeShapeType="1"/>
            </p:cNvSpPr>
            <p:nvPr/>
          </p:nvSpPr>
          <p:spPr bwMode="auto">
            <a:xfrm flipV="1">
              <a:off x="996901" y="5486834"/>
              <a:ext cx="1572" cy="995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6" name="Line 102"/>
            <p:cNvSpPr>
              <a:spLocks noChangeShapeType="1"/>
            </p:cNvSpPr>
            <p:nvPr/>
          </p:nvSpPr>
          <p:spPr bwMode="auto">
            <a:xfrm>
              <a:off x="1336581" y="5586406"/>
              <a:ext cx="1572" cy="1448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7" name="Line 103"/>
            <p:cNvSpPr>
              <a:spLocks noChangeShapeType="1"/>
            </p:cNvSpPr>
            <p:nvPr/>
          </p:nvSpPr>
          <p:spPr bwMode="auto">
            <a:xfrm>
              <a:off x="1506421" y="5586406"/>
              <a:ext cx="1572" cy="23535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8" name="Line 104"/>
            <p:cNvSpPr>
              <a:spLocks noChangeShapeType="1"/>
            </p:cNvSpPr>
            <p:nvPr/>
          </p:nvSpPr>
          <p:spPr bwMode="auto">
            <a:xfrm>
              <a:off x="1676260" y="5586406"/>
              <a:ext cx="1572" cy="1991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9" name="Line 106"/>
            <p:cNvSpPr>
              <a:spLocks noChangeShapeType="1"/>
            </p:cNvSpPr>
            <p:nvPr/>
          </p:nvSpPr>
          <p:spPr bwMode="auto">
            <a:xfrm flipV="1">
              <a:off x="2015940" y="5269584"/>
              <a:ext cx="1572" cy="3168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0" name="Line 107"/>
            <p:cNvSpPr>
              <a:spLocks noChangeShapeType="1"/>
            </p:cNvSpPr>
            <p:nvPr/>
          </p:nvSpPr>
          <p:spPr bwMode="auto">
            <a:xfrm flipV="1">
              <a:off x="2185780" y="4907502"/>
              <a:ext cx="1572" cy="6789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1" name="Line 108"/>
            <p:cNvSpPr>
              <a:spLocks noChangeShapeType="1"/>
            </p:cNvSpPr>
            <p:nvPr/>
          </p:nvSpPr>
          <p:spPr bwMode="auto">
            <a:xfrm flipV="1">
              <a:off x="2355620" y="4626887"/>
              <a:ext cx="1572" cy="95951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2" name="Line 109"/>
            <p:cNvSpPr>
              <a:spLocks noChangeShapeType="1"/>
            </p:cNvSpPr>
            <p:nvPr/>
          </p:nvSpPr>
          <p:spPr bwMode="auto">
            <a:xfrm flipV="1">
              <a:off x="2534895" y="4527315"/>
              <a:ext cx="1572" cy="10590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3" name="Line 110"/>
            <p:cNvSpPr>
              <a:spLocks noChangeShapeType="1"/>
            </p:cNvSpPr>
            <p:nvPr/>
          </p:nvSpPr>
          <p:spPr bwMode="auto">
            <a:xfrm flipV="1">
              <a:off x="2704735" y="4626887"/>
              <a:ext cx="1572" cy="95951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4" name="Line 111"/>
            <p:cNvSpPr>
              <a:spLocks noChangeShapeType="1"/>
            </p:cNvSpPr>
            <p:nvPr/>
          </p:nvSpPr>
          <p:spPr bwMode="auto">
            <a:xfrm flipV="1">
              <a:off x="2874575" y="4907502"/>
              <a:ext cx="1572" cy="6789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5" name="Line 112"/>
            <p:cNvSpPr>
              <a:spLocks noChangeShapeType="1"/>
            </p:cNvSpPr>
            <p:nvPr/>
          </p:nvSpPr>
          <p:spPr bwMode="auto">
            <a:xfrm flipV="1">
              <a:off x="3044415" y="5269584"/>
              <a:ext cx="1572" cy="3168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6" name="Line 114"/>
            <p:cNvSpPr>
              <a:spLocks noChangeShapeType="1"/>
            </p:cNvSpPr>
            <p:nvPr/>
          </p:nvSpPr>
          <p:spPr bwMode="auto">
            <a:xfrm>
              <a:off x="3384095" y="5586406"/>
              <a:ext cx="1572" cy="19914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7" name="Line 115"/>
            <p:cNvSpPr>
              <a:spLocks noChangeShapeType="1"/>
            </p:cNvSpPr>
            <p:nvPr/>
          </p:nvSpPr>
          <p:spPr bwMode="auto">
            <a:xfrm>
              <a:off x="3553933" y="5586406"/>
              <a:ext cx="1572" cy="23535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8" name="Line 116"/>
            <p:cNvSpPr>
              <a:spLocks noChangeShapeType="1"/>
            </p:cNvSpPr>
            <p:nvPr/>
          </p:nvSpPr>
          <p:spPr bwMode="auto">
            <a:xfrm>
              <a:off x="3723774" y="5586406"/>
              <a:ext cx="1572" cy="1448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" name="Line 118"/>
            <p:cNvSpPr>
              <a:spLocks noChangeShapeType="1"/>
            </p:cNvSpPr>
            <p:nvPr/>
          </p:nvSpPr>
          <p:spPr bwMode="auto">
            <a:xfrm flipV="1">
              <a:off x="4063453" y="5486834"/>
              <a:ext cx="1572" cy="995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0" name="Line 119"/>
            <p:cNvSpPr>
              <a:spLocks noChangeShapeType="1"/>
            </p:cNvSpPr>
            <p:nvPr/>
          </p:nvSpPr>
          <p:spPr bwMode="auto">
            <a:xfrm flipV="1">
              <a:off x="4233293" y="5450625"/>
              <a:ext cx="1572" cy="13578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1" name="Line 120"/>
            <p:cNvSpPr>
              <a:spLocks noChangeShapeType="1"/>
            </p:cNvSpPr>
            <p:nvPr/>
          </p:nvSpPr>
          <p:spPr bwMode="auto">
            <a:xfrm flipV="1">
              <a:off x="4403132" y="5504938"/>
              <a:ext cx="1572" cy="814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33" name="Text Box 2"/>
          <p:cNvSpPr txBox="1">
            <a:spLocks noChangeArrowheads="1"/>
          </p:cNvSpPr>
          <p:nvPr/>
        </p:nvSpPr>
        <p:spPr bwMode="auto">
          <a:xfrm>
            <a:off x="714375" y="3714750"/>
            <a:ext cx="2105025" cy="4302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</a:rPr>
              <a:t>离散频谱</a:t>
            </a:r>
            <a:endParaRPr lang="en-US" altLang="zh-CN" sz="2200">
              <a:solidFill>
                <a:srgbClr val="FFFF00"/>
              </a:solidFill>
            </a:endParaRPr>
          </a:p>
        </p:txBody>
      </p:sp>
      <p:cxnSp>
        <p:nvCxnSpPr>
          <p:cNvPr id="60434" name="直接箭头连接符 376"/>
          <p:cNvCxnSpPr>
            <a:cxnSpLocks noChangeShapeType="1"/>
          </p:cNvCxnSpPr>
          <p:nvPr/>
        </p:nvCxnSpPr>
        <p:spPr bwMode="auto">
          <a:xfrm rot="5400000">
            <a:off x="2072481" y="2728119"/>
            <a:ext cx="428625" cy="158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5" name="Text Box 2"/>
          <p:cNvSpPr txBox="1">
            <a:spLocks noChangeArrowheads="1"/>
          </p:cNvSpPr>
          <p:nvPr/>
        </p:nvSpPr>
        <p:spPr bwMode="auto">
          <a:xfrm>
            <a:off x="1714500" y="2130425"/>
            <a:ext cx="2357438" cy="431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</a:rPr>
              <a:t>周期信号</a:t>
            </a:r>
            <a:endParaRPr lang="en-US" altLang="zh-CN" sz="2200">
              <a:solidFill>
                <a:srgbClr val="FFFF00"/>
              </a:solidFill>
            </a:endParaRPr>
          </a:p>
        </p:txBody>
      </p:sp>
      <p:cxnSp>
        <p:nvCxnSpPr>
          <p:cNvPr id="20500" name="直接箭头连接符 379"/>
          <p:cNvCxnSpPr>
            <a:cxnSpLocks noChangeShapeType="1"/>
          </p:cNvCxnSpPr>
          <p:nvPr/>
        </p:nvCxnSpPr>
        <p:spPr bwMode="auto">
          <a:xfrm rot="5400000">
            <a:off x="3179763" y="4392613"/>
            <a:ext cx="2071687" cy="15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直接箭头连接符 381"/>
          <p:cNvCxnSpPr>
            <a:cxnSpLocks noChangeShapeType="1"/>
          </p:cNvCxnSpPr>
          <p:nvPr/>
        </p:nvCxnSpPr>
        <p:spPr bwMode="auto">
          <a:xfrm rot="5400000">
            <a:off x="2061369" y="3507582"/>
            <a:ext cx="428625" cy="158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矩形 382"/>
          <p:cNvSpPr>
            <a:spLocks noChangeArrowheads="1"/>
          </p:cNvSpPr>
          <p:nvPr/>
        </p:nvSpPr>
        <p:spPr bwMode="auto">
          <a:xfrm>
            <a:off x="3967163" y="2547938"/>
            <a:ext cx="9604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0000FF"/>
                </a:solidFill>
              </a:rPr>
              <a:t>δ</a:t>
            </a:r>
            <a:r>
              <a:rPr lang="zh-CN" altLang="en-US" sz="2400">
                <a:solidFill>
                  <a:srgbClr val="0000FF"/>
                </a:solidFill>
              </a:rPr>
              <a:t>函数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9"/>
          <p:cNvSpPr>
            <a:spLocks noChangeArrowheads="1"/>
          </p:cNvSpPr>
          <p:nvPr/>
        </p:nvSpPr>
        <p:spPr bwMode="auto">
          <a:xfrm>
            <a:off x="0" y="785813"/>
            <a:ext cx="9144000" cy="164306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矩形 10"/>
          <p:cNvSpPr>
            <a:spLocks noChangeArrowheads="1"/>
          </p:cNvSpPr>
          <p:nvPr/>
        </p:nvSpPr>
        <p:spPr bwMode="auto">
          <a:xfrm>
            <a:off x="214313" y="1357313"/>
            <a:ext cx="8643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</a:rPr>
              <a:t>        若周期趋于无限大，周期信号变成非周期信号。此时，谱线间隔趋近于零，整个谱线成为连续频谱。</a:t>
            </a:r>
          </a:p>
        </p:txBody>
      </p:sp>
      <p:sp>
        <p:nvSpPr>
          <p:cNvPr id="7172" name="矩形 22"/>
          <p:cNvSpPr>
            <a:spLocks noChangeArrowheads="1"/>
          </p:cNvSpPr>
          <p:nvPr/>
        </p:nvSpPr>
        <p:spPr bwMode="auto">
          <a:xfrm>
            <a:off x="285750" y="785813"/>
            <a:ext cx="47513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</a:rPr>
              <a:t>讨论：</a:t>
            </a:r>
            <a:r>
              <a:rPr lang="en-US" altLang="zh-CN">
                <a:solidFill>
                  <a:srgbClr val="FFFF00"/>
                </a:solidFill>
              </a:rPr>
              <a:t>T</a:t>
            </a:r>
            <a:r>
              <a:rPr lang="zh-CN" altLang="en-US">
                <a:solidFill>
                  <a:srgbClr val="FFFF00"/>
                </a:solidFill>
              </a:rPr>
              <a:t>趋于无穷大的情况？</a:t>
            </a:r>
          </a:p>
        </p:txBody>
      </p:sp>
      <p:sp>
        <p:nvSpPr>
          <p:cNvPr id="396" name="矩形 395"/>
          <p:cNvSpPr/>
          <p:nvPr/>
        </p:nvSpPr>
        <p:spPr>
          <a:xfrm>
            <a:off x="714375" y="4143375"/>
            <a:ext cx="2506663" cy="387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周期信号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有限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174" name="矩形 396"/>
          <p:cNvSpPr>
            <a:spLocks noChangeArrowheads="1"/>
          </p:cNvSpPr>
          <p:nvPr/>
        </p:nvSpPr>
        <p:spPr bwMode="auto">
          <a:xfrm>
            <a:off x="500063" y="6143625"/>
            <a:ext cx="30527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</a:rPr>
              <a:t>非周期信号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T</a:t>
            </a:r>
            <a:r>
              <a:rPr lang="zh-CN" altLang="en-US" sz="2400">
                <a:solidFill>
                  <a:srgbClr val="0000FF"/>
                </a:solidFill>
              </a:rPr>
              <a:t>无穷大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endParaRPr lang="zh-CN" altLang="en-US" sz="240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grpSp>
        <p:nvGrpSpPr>
          <p:cNvPr id="7175" name="组合 400"/>
          <p:cNvGrpSpPr>
            <a:grpSpLocks/>
          </p:cNvGrpSpPr>
          <p:nvPr/>
        </p:nvGrpSpPr>
        <p:grpSpPr bwMode="auto">
          <a:xfrm>
            <a:off x="428625" y="4500563"/>
            <a:ext cx="2846388" cy="1647825"/>
            <a:chOff x="428625" y="4500563"/>
            <a:chExt cx="2846388" cy="1647825"/>
          </a:xfrm>
        </p:grpSpPr>
        <p:cxnSp>
          <p:nvCxnSpPr>
            <p:cNvPr id="7563" name="直接箭头连接符 388"/>
            <p:cNvCxnSpPr>
              <a:cxnSpLocks noChangeShapeType="1"/>
            </p:cNvCxnSpPr>
            <p:nvPr/>
          </p:nvCxnSpPr>
          <p:spPr bwMode="auto">
            <a:xfrm>
              <a:off x="428625" y="5715000"/>
              <a:ext cx="2786063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64" name="直接箭头连接符 389"/>
            <p:cNvCxnSpPr>
              <a:cxnSpLocks noChangeShapeType="1"/>
            </p:cNvCxnSpPr>
            <p:nvPr/>
          </p:nvCxnSpPr>
          <p:spPr bwMode="auto">
            <a:xfrm rot="5400000" flipH="1" flipV="1">
              <a:off x="929481" y="5357019"/>
              <a:ext cx="15716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1" name="矩形 390"/>
            <p:cNvSpPr/>
            <p:nvPr/>
          </p:nvSpPr>
          <p:spPr bwMode="auto">
            <a:xfrm>
              <a:off x="1600200" y="5072063"/>
              <a:ext cx="214313" cy="642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C00000"/>
              </a:solidFill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7566" name="矩形 401"/>
            <p:cNvSpPr>
              <a:spLocks noChangeArrowheads="1"/>
            </p:cNvSpPr>
            <p:nvPr/>
          </p:nvSpPr>
          <p:spPr bwMode="auto">
            <a:xfrm>
              <a:off x="2990850" y="5711825"/>
              <a:ext cx="284163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</a:rPr>
                <a:t>t</a:t>
              </a:r>
              <a:endParaRPr lang="zh-CN" altLang="en-US" i="1"/>
            </a:p>
          </p:txBody>
        </p:sp>
        <p:sp>
          <p:nvSpPr>
            <p:cNvPr id="7567" name="矩形 404"/>
            <p:cNvSpPr>
              <a:spLocks noChangeArrowheads="1"/>
            </p:cNvSpPr>
            <p:nvPr/>
          </p:nvSpPr>
          <p:spPr bwMode="auto">
            <a:xfrm>
              <a:off x="1143000" y="4500563"/>
              <a:ext cx="568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x</a:t>
              </a:r>
              <a:r>
                <a:rPr lang="en-US" altLang="zh-CN" sz="2000"/>
                <a:t>(t)</a:t>
              </a:r>
              <a:endParaRPr lang="zh-CN" altLang="en-US" sz="2000"/>
            </a:p>
          </p:txBody>
        </p:sp>
      </p:grpSp>
      <p:grpSp>
        <p:nvGrpSpPr>
          <p:cNvPr id="7176" name="组合 399"/>
          <p:cNvGrpSpPr>
            <a:grpSpLocks/>
          </p:cNvGrpSpPr>
          <p:nvPr/>
        </p:nvGrpSpPr>
        <p:grpSpPr bwMode="auto">
          <a:xfrm>
            <a:off x="428625" y="2500313"/>
            <a:ext cx="2855913" cy="1651000"/>
            <a:chOff x="428625" y="2500313"/>
            <a:chExt cx="2855913" cy="1651000"/>
          </a:xfrm>
        </p:grpSpPr>
        <p:cxnSp>
          <p:nvCxnSpPr>
            <p:cNvPr id="7554" name="直接箭头连接符 377"/>
            <p:cNvCxnSpPr>
              <a:cxnSpLocks noChangeShapeType="1"/>
            </p:cNvCxnSpPr>
            <p:nvPr/>
          </p:nvCxnSpPr>
          <p:spPr bwMode="auto">
            <a:xfrm>
              <a:off x="428625" y="3714750"/>
              <a:ext cx="2786063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55" name="直接箭头连接符 382"/>
            <p:cNvCxnSpPr>
              <a:cxnSpLocks noChangeShapeType="1"/>
            </p:cNvCxnSpPr>
            <p:nvPr/>
          </p:nvCxnSpPr>
          <p:spPr bwMode="auto">
            <a:xfrm rot="5400000" flipH="1" flipV="1">
              <a:off x="929481" y="3356769"/>
              <a:ext cx="15716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4" name="矩形 383"/>
            <p:cNvSpPr/>
            <p:nvPr/>
          </p:nvSpPr>
          <p:spPr bwMode="auto">
            <a:xfrm>
              <a:off x="1600200" y="3071813"/>
              <a:ext cx="214313" cy="642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C00000"/>
              </a:solidFill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385" name="矩形 384"/>
            <p:cNvSpPr/>
            <p:nvPr/>
          </p:nvSpPr>
          <p:spPr bwMode="auto">
            <a:xfrm>
              <a:off x="2071688" y="3071813"/>
              <a:ext cx="214312" cy="642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C00000"/>
              </a:solidFill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386" name="矩形 385"/>
            <p:cNvSpPr/>
            <p:nvPr/>
          </p:nvSpPr>
          <p:spPr bwMode="auto">
            <a:xfrm>
              <a:off x="1143000" y="3071813"/>
              <a:ext cx="214313" cy="642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C00000"/>
              </a:solidFill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7559" name="矩形 386"/>
            <p:cNvSpPr>
              <a:spLocks noChangeArrowheads="1"/>
            </p:cNvSpPr>
            <p:nvPr/>
          </p:nvSpPr>
          <p:spPr bwMode="auto">
            <a:xfrm>
              <a:off x="2428875" y="3143250"/>
              <a:ext cx="544513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00000"/>
                  </a:solidFill>
                </a:rPr>
                <a:t>…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560" name="矩形 387"/>
            <p:cNvSpPr>
              <a:spLocks noChangeArrowheads="1"/>
            </p:cNvSpPr>
            <p:nvPr/>
          </p:nvSpPr>
          <p:spPr bwMode="auto">
            <a:xfrm>
              <a:off x="552450" y="3103563"/>
              <a:ext cx="5429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00000"/>
                  </a:solidFill>
                </a:rPr>
                <a:t>…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561" name="矩形 400"/>
            <p:cNvSpPr>
              <a:spLocks noChangeArrowheads="1"/>
            </p:cNvSpPr>
            <p:nvPr/>
          </p:nvSpPr>
          <p:spPr bwMode="auto">
            <a:xfrm>
              <a:off x="3000375" y="3714750"/>
              <a:ext cx="284163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</a:rPr>
                <a:t>t</a:t>
              </a:r>
              <a:endParaRPr lang="zh-CN" altLang="en-US" i="1"/>
            </a:p>
          </p:txBody>
        </p:sp>
        <p:sp>
          <p:nvSpPr>
            <p:cNvPr id="7562" name="矩形 405"/>
            <p:cNvSpPr>
              <a:spLocks noChangeArrowheads="1"/>
            </p:cNvSpPr>
            <p:nvPr/>
          </p:nvSpPr>
          <p:spPr bwMode="auto">
            <a:xfrm>
              <a:off x="1071563" y="2500313"/>
              <a:ext cx="6715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x</a:t>
              </a:r>
              <a:r>
                <a:rPr lang="en-US" altLang="zh-CN" sz="2000" i="1" baseline="-25000"/>
                <a:t>T</a:t>
              </a:r>
              <a:r>
                <a:rPr lang="en-US" altLang="zh-CN" sz="2000"/>
                <a:t>(t)</a:t>
              </a:r>
              <a:endParaRPr lang="zh-CN" altLang="en-US" sz="2000"/>
            </a:p>
          </p:txBody>
        </p:sp>
      </p:grpSp>
      <p:grpSp>
        <p:nvGrpSpPr>
          <p:cNvPr id="22913" name="组合 415"/>
          <p:cNvGrpSpPr>
            <a:grpSpLocks/>
          </p:cNvGrpSpPr>
          <p:nvPr/>
        </p:nvGrpSpPr>
        <p:grpSpPr bwMode="auto">
          <a:xfrm>
            <a:off x="3376613" y="2786063"/>
            <a:ext cx="5546725" cy="3646487"/>
            <a:chOff x="3376613" y="2786063"/>
            <a:chExt cx="5546725" cy="3646487"/>
          </a:xfrm>
        </p:grpSpPr>
        <p:grpSp>
          <p:nvGrpSpPr>
            <p:cNvPr id="7178" name="Group 221"/>
            <p:cNvGrpSpPr>
              <a:grpSpLocks/>
            </p:cNvGrpSpPr>
            <p:nvPr/>
          </p:nvGrpSpPr>
          <p:grpSpPr bwMode="auto">
            <a:xfrm>
              <a:off x="3655629" y="2786063"/>
              <a:ext cx="5267709" cy="3509446"/>
              <a:chOff x="1203" y="1869"/>
              <a:chExt cx="3318" cy="2211"/>
            </a:xfrm>
          </p:grpSpPr>
          <p:sp>
            <p:nvSpPr>
              <p:cNvPr id="45078" name="Rectangle 22"/>
              <p:cNvSpPr>
                <a:spLocks noChangeArrowheads="1"/>
              </p:cNvSpPr>
              <p:nvPr/>
            </p:nvSpPr>
            <p:spPr bwMode="auto">
              <a:xfrm>
                <a:off x="1371" y="1896"/>
                <a:ext cx="3067" cy="205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79" name="Rectangle 23"/>
              <p:cNvSpPr>
                <a:spLocks noChangeArrowheads="1"/>
              </p:cNvSpPr>
              <p:nvPr/>
            </p:nvSpPr>
            <p:spPr bwMode="auto">
              <a:xfrm>
                <a:off x="1371" y="1896"/>
                <a:ext cx="3067" cy="2052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0" name="Line 24"/>
              <p:cNvSpPr>
                <a:spLocks noChangeShapeType="1"/>
              </p:cNvSpPr>
              <p:nvPr/>
            </p:nvSpPr>
            <p:spPr bwMode="auto">
              <a:xfrm>
                <a:off x="1371" y="1896"/>
                <a:ext cx="30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1" name="Line 25"/>
              <p:cNvSpPr>
                <a:spLocks noChangeShapeType="1"/>
              </p:cNvSpPr>
              <p:nvPr/>
            </p:nvSpPr>
            <p:spPr bwMode="auto">
              <a:xfrm>
                <a:off x="1371" y="3948"/>
                <a:ext cx="30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2" name="Line 26"/>
              <p:cNvSpPr>
                <a:spLocks noChangeShapeType="1"/>
              </p:cNvSpPr>
              <p:nvPr/>
            </p:nvSpPr>
            <p:spPr bwMode="auto">
              <a:xfrm flipV="1">
                <a:off x="4438" y="1896"/>
                <a:ext cx="1" cy="20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3" name="Line 27"/>
              <p:cNvSpPr>
                <a:spLocks noChangeShapeType="1"/>
              </p:cNvSpPr>
              <p:nvPr/>
            </p:nvSpPr>
            <p:spPr bwMode="auto">
              <a:xfrm flipV="1">
                <a:off x="1371" y="1896"/>
                <a:ext cx="1" cy="20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4" name="Line 28"/>
              <p:cNvSpPr>
                <a:spLocks noChangeShapeType="1"/>
              </p:cNvSpPr>
              <p:nvPr/>
            </p:nvSpPr>
            <p:spPr bwMode="auto">
              <a:xfrm>
                <a:off x="1371" y="3948"/>
                <a:ext cx="30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5" name="Line 29"/>
              <p:cNvSpPr>
                <a:spLocks noChangeShapeType="1"/>
              </p:cNvSpPr>
              <p:nvPr/>
            </p:nvSpPr>
            <p:spPr bwMode="auto">
              <a:xfrm flipV="1">
                <a:off x="1371" y="1896"/>
                <a:ext cx="1" cy="20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 flipV="1">
                <a:off x="1371" y="3916"/>
                <a:ext cx="1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7" name="Line 31"/>
              <p:cNvSpPr>
                <a:spLocks noChangeShapeType="1"/>
              </p:cNvSpPr>
              <p:nvPr/>
            </p:nvSpPr>
            <p:spPr bwMode="auto">
              <a:xfrm>
                <a:off x="1371" y="1896"/>
                <a:ext cx="1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8" name="Rectangle 32"/>
              <p:cNvSpPr>
                <a:spLocks noChangeArrowheads="1"/>
              </p:cNvSpPr>
              <p:nvPr/>
            </p:nvSpPr>
            <p:spPr bwMode="auto">
              <a:xfrm>
                <a:off x="1312" y="3964"/>
                <a:ext cx="16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-80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89" name="Line 33"/>
              <p:cNvSpPr>
                <a:spLocks noChangeShapeType="1"/>
              </p:cNvSpPr>
              <p:nvPr/>
            </p:nvSpPr>
            <p:spPr bwMode="auto">
              <a:xfrm flipV="1">
                <a:off x="1753" y="3916"/>
                <a:ext cx="1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0" name="Line 34"/>
              <p:cNvSpPr>
                <a:spLocks noChangeShapeType="1"/>
              </p:cNvSpPr>
              <p:nvPr/>
            </p:nvSpPr>
            <p:spPr bwMode="auto">
              <a:xfrm>
                <a:off x="1753" y="1896"/>
                <a:ext cx="1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1" name="Rectangle 35"/>
              <p:cNvSpPr>
                <a:spLocks noChangeArrowheads="1"/>
              </p:cNvSpPr>
              <p:nvPr/>
            </p:nvSpPr>
            <p:spPr bwMode="auto">
              <a:xfrm>
                <a:off x="1695" y="3964"/>
                <a:ext cx="16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-60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2" name="Line 36"/>
              <p:cNvSpPr>
                <a:spLocks noChangeShapeType="1"/>
              </p:cNvSpPr>
              <p:nvPr/>
            </p:nvSpPr>
            <p:spPr bwMode="auto">
              <a:xfrm flipV="1">
                <a:off x="2136" y="3916"/>
                <a:ext cx="1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3" name="Line 37"/>
              <p:cNvSpPr>
                <a:spLocks noChangeShapeType="1"/>
              </p:cNvSpPr>
              <p:nvPr/>
            </p:nvSpPr>
            <p:spPr bwMode="auto">
              <a:xfrm>
                <a:off x="2136" y="1896"/>
                <a:ext cx="1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4" name="Rectangle 38"/>
              <p:cNvSpPr>
                <a:spLocks noChangeArrowheads="1"/>
              </p:cNvSpPr>
              <p:nvPr/>
            </p:nvSpPr>
            <p:spPr bwMode="auto">
              <a:xfrm>
                <a:off x="2078" y="3964"/>
                <a:ext cx="16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-40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 flipV="1">
                <a:off x="2519" y="3916"/>
                <a:ext cx="1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6" name="Line 40"/>
              <p:cNvSpPr>
                <a:spLocks noChangeShapeType="1"/>
              </p:cNvSpPr>
              <p:nvPr/>
            </p:nvSpPr>
            <p:spPr bwMode="auto">
              <a:xfrm>
                <a:off x="2519" y="1896"/>
                <a:ext cx="1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7" name="Rectangle 41"/>
              <p:cNvSpPr>
                <a:spLocks noChangeArrowheads="1"/>
              </p:cNvSpPr>
              <p:nvPr/>
            </p:nvSpPr>
            <p:spPr bwMode="auto">
              <a:xfrm>
                <a:off x="2460" y="3964"/>
                <a:ext cx="16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-20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8" name="Line 42"/>
              <p:cNvSpPr>
                <a:spLocks noChangeShapeType="1"/>
              </p:cNvSpPr>
              <p:nvPr/>
            </p:nvSpPr>
            <p:spPr bwMode="auto">
              <a:xfrm flipV="1">
                <a:off x="2901" y="3916"/>
                <a:ext cx="1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99" name="Line 43"/>
              <p:cNvSpPr>
                <a:spLocks noChangeShapeType="1"/>
              </p:cNvSpPr>
              <p:nvPr/>
            </p:nvSpPr>
            <p:spPr bwMode="auto">
              <a:xfrm>
                <a:off x="2901" y="1896"/>
                <a:ext cx="1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0" name="Rectangle 44"/>
              <p:cNvSpPr>
                <a:spLocks noChangeArrowheads="1"/>
              </p:cNvSpPr>
              <p:nvPr/>
            </p:nvSpPr>
            <p:spPr bwMode="auto">
              <a:xfrm>
                <a:off x="2885" y="3964"/>
                <a:ext cx="6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1" name="Line 45"/>
              <p:cNvSpPr>
                <a:spLocks noChangeShapeType="1"/>
              </p:cNvSpPr>
              <p:nvPr/>
            </p:nvSpPr>
            <p:spPr bwMode="auto">
              <a:xfrm flipV="1">
                <a:off x="3284" y="3916"/>
                <a:ext cx="1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2" name="Line 46"/>
              <p:cNvSpPr>
                <a:spLocks noChangeShapeType="1"/>
              </p:cNvSpPr>
              <p:nvPr/>
            </p:nvSpPr>
            <p:spPr bwMode="auto">
              <a:xfrm>
                <a:off x="3284" y="1896"/>
                <a:ext cx="1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3" name="Rectangle 47"/>
              <p:cNvSpPr>
                <a:spLocks noChangeArrowheads="1"/>
              </p:cNvSpPr>
              <p:nvPr/>
            </p:nvSpPr>
            <p:spPr bwMode="auto">
              <a:xfrm>
                <a:off x="3247" y="3964"/>
                <a:ext cx="12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20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4" name="Line 48"/>
              <p:cNvSpPr>
                <a:spLocks noChangeShapeType="1"/>
              </p:cNvSpPr>
              <p:nvPr/>
            </p:nvSpPr>
            <p:spPr bwMode="auto">
              <a:xfrm flipV="1">
                <a:off x="3667" y="3916"/>
                <a:ext cx="1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5" name="Line 49"/>
              <p:cNvSpPr>
                <a:spLocks noChangeShapeType="1"/>
              </p:cNvSpPr>
              <p:nvPr/>
            </p:nvSpPr>
            <p:spPr bwMode="auto">
              <a:xfrm>
                <a:off x="3667" y="1896"/>
                <a:ext cx="1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6" name="Rectangle 50"/>
              <p:cNvSpPr>
                <a:spLocks noChangeArrowheads="1"/>
              </p:cNvSpPr>
              <p:nvPr/>
            </p:nvSpPr>
            <p:spPr bwMode="auto">
              <a:xfrm>
                <a:off x="3630" y="3964"/>
                <a:ext cx="12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40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7" name="Line 51"/>
              <p:cNvSpPr>
                <a:spLocks noChangeShapeType="1"/>
              </p:cNvSpPr>
              <p:nvPr/>
            </p:nvSpPr>
            <p:spPr bwMode="auto">
              <a:xfrm flipV="1">
                <a:off x="4049" y="3916"/>
                <a:ext cx="1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8" name="Line 52"/>
              <p:cNvSpPr>
                <a:spLocks noChangeShapeType="1"/>
              </p:cNvSpPr>
              <p:nvPr/>
            </p:nvSpPr>
            <p:spPr bwMode="auto">
              <a:xfrm>
                <a:off x="4049" y="1896"/>
                <a:ext cx="1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09" name="Rectangle 53"/>
              <p:cNvSpPr>
                <a:spLocks noChangeArrowheads="1"/>
              </p:cNvSpPr>
              <p:nvPr/>
            </p:nvSpPr>
            <p:spPr bwMode="auto">
              <a:xfrm>
                <a:off x="4012" y="3964"/>
                <a:ext cx="12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60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10" name="Line 54"/>
              <p:cNvSpPr>
                <a:spLocks noChangeShapeType="1"/>
              </p:cNvSpPr>
              <p:nvPr/>
            </p:nvSpPr>
            <p:spPr bwMode="auto">
              <a:xfrm flipV="1">
                <a:off x="4438" y="3916"/>
                <a:ext cx="1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11" name="Line 55"/>
              <p:cNvSpPr>
                <a:spLocks noChangeShapeType="1"/>
              </p:cNvSpPr>
              <p:nvPr/>
            </p:nvSpPr>
            <p:spPr bwMode="auto">
              <a:xfrm>
                <a:off x="4438" y="1896"/>
                <a:ext cx="1" cy="2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12" name="Rectangle 56"/>
              <p:cNvSpPr>
                <a:spLocks noChangeArrowheads="1"/>
              </p:cNvSpPr>
              <p:nvPr/>
            </p:nvSpPr>
            <p:spPr bwMode="auto">
              <a:xfrm>
                <a:off x="4400" y="3964"/>
                <a:ext cx="12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80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13" name="Line 57"/>
              <p:cNvSpPr>
                <a:spLocks noChangeShapeType="1"/>
              </p:cNvSpPr>
              <p:nvPr/>
            </p:nvSpPr>
            <p:spPr bwMode="auto">
              <a:xfrm>
                <a:off x="1371" y="3926"/>
                <a:ext cx="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14" name="Line 58"/>
              <p:cNvSpPr>
                <a:spLocks noChangeShapeType="1"/>
              </p:cNvSpPr>
              <p:nvPr/>
            </p:nvSpPr>
            <p:spPr bwMode="auto">
              <a:xfrm flipH="1">
                <a:off x="4406" y="3926"/>
                <a:ext cx="3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16" name="Line 60"/>
              <p:cNvSpPr>
                <a:spLocks noChangeShapeType="1"/>
              </p:cNvSpPr>
              <p:nvPr/>
            </p:nvSpPr>
            <p:spPr bwMode="auto">
              <a:xfrm>
                <a:off x="1371" y="3586"/>
                <a:ext cx="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17" name="Line 61"/>
              <p:cNvSpPr>
                <a:spLocks noChangeShapeType="1"/>
              </p:cNvSpPr>
              <p:nvPr/>
            </p:nvSpPr>
            <p:spPr bwMode="auto">
              <a:xfrm flipH="1">
                <a:off x="4406" y="3586"/>
                <a:ext cx="3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18" name="Rectangle 62"/>
              <p:cNvSpPr>
                <a:spLocks noChangeArrowheads="1"/>
              </p:cNvSpPr>
              <p:nvPr/>
            </p:nvSpPr>
            <p:spPr bwMode="auto">
              <a:xfrm>
                <a:off x="1312" y="3544"/>
                <a:ext cx="6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0</a:t>
                </a: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19" name="Line 63"/>
              <p:cNvSpPr>
                <a:spLocks noChangeShapeType="1"/>
              </p:cNvSpPr>
              <p:nvPr/>
            </p:nvSpPr>
            <p:spPr bwMode="auto">
              <a:xfrm>
                <a:off x="1371" y="3246"/>
                <a:ext cx="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20" name="Line 64"/>
              <p:cNvSpPr>
                <a:spLocks noChangeShapeType="1"/>
              </p:cNvSpPr>
              <p:nvPr/>
            </p:nvSpPr>
            <p:spPr bwMode="auto">
              <a:xfrm flipH="1">
                <a:off x="4406" y="3246"/>
                <a:ext cx="3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22" name="Line 66"/>
              <p:cNvSpPr>
                <a:spLocks noChangeShapeType="1"/>
              </p:cNvSpPr>
              <p:nvPr/>
            </p:nvSpPr>
            <p:spPr bwMode="auto">
              <a:xfrm>
                <a:off x="1371" y="2911"/>
                <a:ext cx="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23" name="Line 67"/>
              <p:cNvSpPr>
                <a:spLocks noChangeShapeType="1"/>
              </p:cNvSpPr>
              <p:nvPr/>
            </p:nvSpPr>
            <p:spPr bwMode="auto">
              <a:xfrm flipH="1">
                <a:off x="4406" y="2911"/>
                <a:ext cx="3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24" name="Rectangle 68"/>
              <p:cNvSpPr>
                <a:spLocks noChangeArrowheads="1"/>
              </p:cNvSpPr>
              <p:nvPr/>
            </p:nvSpPr>
            <p:spPr bwMode="auto">
              <a:xfrm>
                <a:off x="1211" y="2875"/>
                <a:ext cx="15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 dirty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0.1</a:t>
                </a:r>
                <a:endParaRPr lang="zh-CN" altLang="zh-CN" sz="1500" dirty="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25" name="Line 69"/>
              <p:cNvSpPr>
                <a:spLocks noChangeShapeType="1"/>
              </p:cNvSpPr>
              <p:nvPr/>
            </p:nvSpPr>
            <p:spPr bwMode="auto">
              <a:xfrm>
                <a:off x="1371" y="2571"/>
                <a:ext cx="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26" name="Line 70"/>
              <p:cNvSpPr>
                <a:spLocks noChangeShapeType="1"/>
              </p:cNvSpPr>
              <p:nvPr/>
            </p:nvSpPr>
            <p:spPr bwMode="auto">
              <a:xfrm flipH="1">
                <a:off x="4406" y="2571"/>
                <a:ext cx="3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28" name="Line 72"/>
              <p:cNvSpPr>
                <a:spLocks noChangeShapeType="1"/>
              </p:cNvSpPr>
              <p:nvPr/>
            </p:nvSpPr>
            <p:spPr bwMode="auto">
              <a:xfrm>
                <a:off x="1371" y="2231"/>
                <a:ext cx="2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29" name="Line 73"/>
              <p:cNvSpPr>
                <a:spLocks noChangeShapeType="1"/>
              </p:cNvSpPr>
              <p:nvPr/>
            </p:nvSpPr>
            <p:spPr bwMode="auto">
              <a:xfrm flipH="1">
                <a:off x="4406" y="2231"/>
                <a:ext cx="3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30" name="Rectangle 74"/>
              <p:cNvSpPr>
                <a:spLocks noChangeArrowheads="1"/>
              </p:cNvSpPr>
              <p:nvPr/>
            </p:nvSpPr>
            <p:spPr bwMode="auto">
              <a:xfrm>
                <a:off x="1203" y="2194"/>
                <a:ext cx="15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r>
                  <a:rPr lang="zh-CN" altLang="zh-CN" sz="1500" b="0" dirty="0">
                    <a:solidFill>
                      <a:srgbClr val="000000"/>
                    </a:solidFill>
                    <a:latin typeface="+mn-lt"/>
                    <a:ea typeface="黑体" pitchFamily="2" charset="-122"/>
                  </a:rPr>
                  <a:t>0.2</a:t>
                </a:r>
                <a:endParaRPr lang="zh-CN" altLang="zh-CN" sz="1500" dirty="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32" name="Line 76"/>
              <p:cNvSpPr>
                <a:spLocks noChangeShapeType="1"/>
              </p:cNvSpPr>
              <p:nvPr/>
            </p:nvSpPr>
            <p:spPr bwMode="auto">
              <a:xfrm>
                <a:off x="1371" y="3948"/>
                <a:ext cx="30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33" name="Line 77"/>
              <p:cNvSpPr>
                <a:spLocks noChangeShapeType="1"/>
              </p:cNvSpPr>
              <p:nvPr/>
            </p:nvSpPr>
            <p:spPr bwMode="auto">
              <a:xfrm flipV="1">
                <a:off x="4438" y="1896"/>
                <a:ext cx="1" cy="20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34" name="Line 78"/>
              <p:cNvSpPr>
                <a:spLocks noChangeShapeType="1"/>
              </p:cNvSpPr>
              <p:nvPr/>
            </p:nvSpPr>
            <p:spPr bwMode="auto">
              <a:xfrm flipV="1">
                <a:off x="1371" y="1896"/>
                <a:ext cx="1" cy="205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36" name="Freeform 80"/>
              <p:cNvSpPr>
                <a:spLocks/>
              </p:cNvSpPr>
              <p:nvPr/>
            </p:nvSpPr>
            <p:spPr bwMode="auto">
              <a:xfrm>
                <a:off x="1429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37" name="Freeform 81"/>
              <p:cNvSpPr>
                <a:spLocks/>
              </p:cNvSpPr>
              <p:nvPr/>
            </p:nvSpPr>
            <p:spPr bwMode="auto">
              <a:xfrm>
                <a:off x="1551" y="342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38" name="Freeform 82"/>
              <p:cNvSpPr>
                <a:spLocks/>
              </p:cNvSpPr>
              <p:nvPr/>
            </p:nvSpPr>
            <p:spPr bwMode="auto">
              <a:xfrm>
                <a:off x="1668" y="3342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39" name="Freeform 83"/>
              <p:cNvSpPr>
                <a:spLocks/>
              </p:cNvSpPr>
              <p:nvPr/>
            </p:nvSpPr>
            <p:spPr bwMode="auto">
              <a:xfrm>
                <a:off x="1790" y="3390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0" name="Freeform 84"/>
              <p:cNvSpPr>
                <a:spLocks/>
              </p:cNvSpPr>
              <p:nvPr/>
            </p:nvSpPr>
            <p:spPr bwMode="auto">
              <a:xfrm>
                <a:off x="1913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1" name="Freeform 85"/>
              <p:cNvSpPr>
                <a:spLocks/>
              </p:cNvSpPr>
              <p:nvPr/>
            </p:nvSpPr>
            <p:spPr bwMode="auto">
              <a:xfrm>
                <a:off x="2030" y="3777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2" name="Freeform 86"/>
              <p:cNvSpPr>
                <a:spLocks/>
              </p:cNvSpPr>
              <p:nvPr/>
            </p:nvSpPr>
            <p:spPr bwMode="auto">
              <a:xfrm>
                <a:off x="2152" y="392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3" name="Freeform 87"/>
              <p:cNvSpPr>
                <a:spLocks/>
              </p:cNvSpPr>
              <p:nvPr/>
            </p:nvSpPr>
            <p:spPr bwMode="auto">
              <a:xfrm>
                <a:off x="2274" y="3863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4" name="Freeform 88"/>
              <p:cNvSpPr>
                <a:spLocks/>
              </p:cNvSpPr>
              <p:nvPr/>
            </p:nvSpPr>
            <p:spPr bwMode="auto">
              <a:xfrm>
                <a:off x="2391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5" name="Freeform 89"/>
              <p:cNvSpPr>
                <a:spLocks/>
              </p:cNvSpPr>
              <p:nvPr/>
            </p:nvSpPr>
            <p:spPr bwMode="auto">
              <a:xfrm>
                <a:off x="2513" y="3049"/>
                <a:ext cx="54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4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lnTo>
                      <a:pt x="54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6" name="Freeform 90"/>
              <p:cNvSpPr>
                <a:spLocks/>
              </p:cNvSpPr>
              <p:nvPr/>
            </p:nvSpPr>
            <p:spPr bwMode="auto">
              <a:xfrm>
                <a:off x="2636" y="2481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7" name="Freeform 91"/>
              <p:cNvSpPr>
                <a:spLocks/>
              </p:cNvSpPr>
              <p:nvPr/>
            </p:nvSpPr>
            <p:spPr bwMode="auto">
              <a:xfrm>
                <a:off x="2753" y="2034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8" name="Freeform 92"/>
              <p:cNvSpPr>
                <a:spLocks/>
              </p:cNvSpPr>
              <p:nvPr/>
            </p:nvSpPr>
            <p:spPr bwMode="auto">
              <a:xfrm>
                <a:off x="2875" y="1869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49" name="Freeform 93"/>
              <p:cNvSpPr>
                <a:spLocks/>
              </p:cNvSpPr>
              <p:nvPr/>
            </p:nvSpPr>
            <p:spPr bwMode="auto">
              <a:xfrm>
                <a:off x="2997" y="2034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0" name="Freeform 94"/>
              <p:cNvSpPr>
                <a:spLocks/>
              </p:cNvSpPr>
              <p:nvPr/>
            </p:nvSpPr>
            <p:spPr bwMode="auto">
              <a:xfrm>
                <a:off x="3114" y="2481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1" name="Freeform 95"/>
              <p:cNvSpPr>
                <a:spLocks/>
              </p:cNvSpPr>
              <p:nvPr/>
            </p:nvSpPr>
            <p:spPr bwMode="auto">
              <a:xfrm>
                <a:off x="3236" y="3049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2" name="Freeform 96"/>
              <p:cNvSpPr>
                <a:spLocks/>
              </p:cNvSpPr>
              <p:nvPr/>
            </p:nvSpPr>
            <p:spPr bwMode="auto">
              <a:xfrm>
                <a:off x="3359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3" name="Freeform 97"/>
              <p:cNvSpPr>
                <a:spLocks/>
              </p:cNvSpPr>
              <p:nvPr/>
            </p:nvSpPr>
            <p:spPr bwMode="auto">
              <a:xfrm>
                <a:off x="3475" y="3863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4" name="Freeform 98"/>
              <p:cNvSpPr>
                <a:spLocks/>
              </p:cNvSpPr>
              <p:nvPr/>
            </p:nvSpPr>
            <p:spPr bwMode="auto">
              <a:xfrm>
                <a:off x="3598" y="392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5" name="Freeform 99"/>
              <p:cNvSpPr>
                <a:spLocks/>
              </p:cNvSpPr>
              <p:nvPr/>
            </p:nvSpPr>
            <p:spPr bwMode="auto">
              <a:xfrm>
                <a:off x="3720" y="3777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6" name="Freeform 100"/>
              <p:cNvSpPr>
                <a:spLocks/>
              </p:cNvSpPr>
              <p:nvPr/>
            </p:nvSpPr>
            <p:spPr bwMode="auto">
              <a:xfrm>
                <a:off x="3837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7" name="Freeform 101"/>
              <p:cNvSpPr>
                <a:spLocks/>
              </p:cNvSpPr>
              <p:nvPr/>
            </p:nvSpPr>
            <p:spPr bwMode="auto">
              <a:xfrm>
                <a:off x="3959" y="339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8" name="Freeform 102"/>
              <p:cNvSpPr>
                <a:spLocks/>
              </p:cNvSpPr>
              <p:nvPr/>
            </p:nvSpPr>
            <p:spPr bwMode="auto">
              <a:xfrm>
                <a:off x="4081" y="3342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59" name="Freeform 103"/>
              <p:cNvSpPr>
                <a:spLocks/>
              </p:cNvSpPr>
              <p:nvPr/>
            </p:nvSpPr>
            <p:spPr bwMode="auto">
              <a:xfrm>
                <a:off x="4198" y="342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0" name="Freeform 104"/>
              <p:cNvSpPr>
                <a:spLocks/>
              </p:cNvSpPr>
              <p:nvPr/>
            </p:nvSpPr>
            <p:spPr bwMode="auto">
              <a:xfrm>
                <a:off x="4321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1" name="Freeform 105"/>
              <p:cNvSpPr>
                <a:spLocks/>
              </p:cNvSpPr>
              <p:nvPr/>
            </p:nvSpPr>
            <p:spPr bwMode="auto">
              <a:xfrm>
                <a:off x="1371" y="3416"/>
                <a:ext cx="1530" cy="207"/>
              </a:xfrm>
              <a:custGeom>
                <a:avLst/>
                <a:gdLst/>
                <a:ahLst/>
                <a:cxnLst>
                  <a:cxn ang="0">
                    <a:pos x="26" y="175"/>
                  </a:cxn>
                  <a:cxn ang="0">
                    <a:pos x="63" y="170"/>
                  </a:cxn>
                  <a:cxn ang="0">
                    <a:pos x="95" y="170"/>
                  </a:cxn>
                  <a:cxn ang="0">
                    <a:pos x="132" y="165"/>
                  </a:cxn>
                  <a:cxn ang="0">
                    <a:pos x="170" y="160"/>
                  </a:cxn>
                  <a:cxn ang="0">
                    <a:pos x="207" y="154"/>
                  </a:cxn>
                  <a:cxn ang="0">
                    <a:pos x="244" y="154"/>
                  </a:cxn>
                  <a:cxn ang="0">
                    <a:pos x="276" y="149"/>
                  </a:cxn>
                  <a:cxn ang="0">
                    <a:pos x="313" y="149"/>
                  </a:cxn>
                  <a:cxn ang="0">
                    <a:pos x="350" y="149"/>
                  </a:cxn>
                  <a:cxn ang="0">
                    <a:pos x="388" y="149"/>
                  </a:cxn>
                  <a:cxn ang="0">
                    <a:pos x="425" y="149"/>
                  </a:cxn>
                  <a:cxn ang="0">
                    <a:pos x="457" y="154"/>
                  </a:cxn>
                  <a:cxn ang="0">
                    <a:pos x="494" y="160"/>
                  </a:cxn>
                  <a:cxn ang="0">
                    <a:pos x="531" y="165"/>
                  </a:cxn>
                  <a:cxn ang="0">
                    <a:pos x="568" y="170"/>
                  </a:cxn>
                  <a:cxn ang="0">
                    <a:pos x="606" y="175"/>
                  </a:cxn>
                  <a:cxn ang="0">
                    <a:pos x="637" y="181"/>
                  </a:cxn>
                  <a:cxn ang="0">
                    <a:pos x="675" y="191"/>
                  </a:cxn>
                  <a:cxn ang="0">
                    <a:pos x="712" y="197"/>
                  </a:cxn>
                  <a:cxn ang="0">
                    <a:pos x="749" y="202"/>
                  </a:cxn>
                  <a:cxn ang="0">
                    <a:pos x="786" y="202"/>
                  </a:cxn>
                  <a:cxn ang="0">
                    <a:pos x="818" y="207"/>
                  </a:cxn>
                  <a:cxn ang="0">
                    <a:pos x="855" y="207"/>
                  </a:cxn>
                  <a:cxn ang="0">
                    <a:pos x="893" y="202"/>
                  </a:cxn>
                  <a:cxn ang="0">
                    <a:pos x="930" y="202"/>
                  </a:cxn>
                  <a:cxn ang="0">
                    <a:pos x="967" y="191"/>
                  </a:cxn>
                  <a:cxn ang="0">
                    <a:pos x="999" y="186"/>
                  </a:cxn>
                  <a:cxn ang="0">
                    <a:pos x="1036" y="175"/>
                  </a:cxn>
                  <a:cxn ang="0">
                    <a:pos x="1073" y="160"/>
                  </a:cxn>
                  <a:cxn ang="0">
                    <a:pos x="1110" y="144"/>
                  </a:cxn>
                  <a:cxn ang="0">
                    <a:pos x="1142" y="128"/>
                  </a:cxn>
                  <a:cxn ang="0">
                    <a:pos x="1180" y="112"/>
                  </a:cxn>
                  <a:cxn ang="0">
                    <a:pos x="1217" y="96"/>
                  </a:cxn>
                  <a:cxn ang="0">
                    <a:pos x="1254" y="80"/>
                  </a:cxn>
                  <a:cxn ang="0">
                    <a:pos x="1291" y="64"/>
                  </a:cxn>
                  <a:cxn ang="0">
                    <a:pos x="1323" y="48"/>
                  </a:cxn>
                  <a:cxn ang="0">
                    <a:pos x="1360" y="32"/>
                  </a:cxn>
                  <a:cxn ang="0">
                    <a:pos x="1398" y="21"/>
                  </a:cxn>
                  <a:cxn ang="0">
                    <a:pos x="1435" y="11"/>
                  </a:cxn>
                  <a:cxn ang="0">
                    <a:pos x="1472" y="5"/>
                  </a:cxn>
                  <a:cxn ang="0">
                    <a:pos x="1504" y="0"/>
                  </a:cxn>
                </a:cxnLst>
                <a:rect l="0" t="0" r="r" b="b"/>
                <a:pathLst>
                  <a:path w="1530" h="207">
                    <a:moveTo>
                      <a:pt x="0" y="181"/>
                    </a:moveTo>
                    <a:lnTo>
                      <a:pt x="10" y="175"/>
                    </a:lnTo>
                    <a:lnTo>
                      <a:pt x="26" y="175"/>
                    </a:lnTo>
                    <a:lnTo>
                      <a:pt x="37" y="175"/>
                    </a:lnTo>
                    <a:lnTo>
                      <a:pt x="47" y="175"/>
                    </a:lnTo>
                    <a:lnTo>
                      <a:pt x="63" y="170"/>
                    </a:lnTo>
                    <a:lnTo>
                      <a:pt x="74" y="170"/>
                    </a:lnTo>
                    <a:lnTo>
                      <a:pt x="85" y="170"/>
                    </a:lnTo>
                    <a:lnTo>
                      <a:pt x="95" y="170"/>
                    </a:lnTo>
                    <a:lnTo>
                      <a:pt x="111" y="165"/>
                    </a:lnTo>
                    <a:lnTo>
                      <a:pt x="122" y="165"/>
                    </a:lnTo>
                    <a:lnTo>
                      <a:pt x="132" y="165"/>
                    </a:lnTo>
                    <a:lnTo>
                      <a:pt x="143" y="165"/>
                    </a:lnTo>
                    <a:lnTo>
                      <a:pt x="159" y="160"/>
                    </a:lnTo>
                    <a:lnTo>
                      <a:pt x="170" y="160"/>
                    </a:lnTo>
                    <a:lnTo>
                      <a:pt x="180" y="160"/>
                    </a:lnTo>
                    <a:lnTo>
                      <a:pt x="191" y="160"/>
                    </a:lnTo>
                    <a:lnTo>
                      <a:pt x="207" y="154"/>
                    </a:lnTo>
                    <a:lnTo>
                      <a:pt x="218" y="154"/>
                    </a:lnTo>
                    <a:lnTo>
                      <a:pt x="228" y="154"/>
                    </a:lnTo>
                    <a:lnTo>
                      <a:pt x="244" y="154"/>
                    </a:lnTo>
                    <a:lnTo>
                      <a:pt x="255" y="154"/>
                    </a:lnTo>
                    <a:lnTo>
                      <a:pt x="265" y="149"/>
                    </a:lnTo>
                    <a:lnTo>
                      <a:pt x="276" y="149"/>
                    </a:lnTo>
                    <a:lnTo>
                      <a:pt x="292" y="149"/>
                    </a:lnTo>
                    <a:lnTo>
                      <a:pt x="303" y="149"/>
                    </a:lnTo>
                    <a:lnTo>
                      <a:pt x="313" y="149"/>
                    </a:lnTo>
                    <a:lnTo>
                      <a:pt x="324" y="149"/>
                    </a:lnTo>
                    <a:lnTo>
                      <a:pt x="340" y="149"/>
                    </a:lnTo>
                    <a:lnTo>
                      <a:pt x="350" y="149"/>
                    </a:lnTo>
                    <a:lnTo>
                      <a:pt x="361" y="149"/>
                    </a:lnTo>
                    <a:lnTo>
                      <a:pt x="372" y="149"/>
                    </a:lnTo>
                    <a:lnTo>
                      <a:pt x="388" y="149"/>
                    </a:lnTo>
                    <a:lnTo>
                      <a:pt x="398" y="149"/>
                    </a:lnTo>
                    <a:lnTo>
                      <a:pt x="409" y="149"/>
                    </a:lnTo>
                    <a:lnTo>
                      <a:pt x="425" y="149"/>
                    </a:lnTo>
                    <a:lnTo>
                      <a:pt x="435" y="154"/>
                    </a:lnTo>
                    <a:lnTo>
                      <a:pt x="446" y="154"/>
                    </a:lnTo>
                    <a:lnTo>
                      <a:pt x="457" y="154"/>
                    </a:lnTo>
                    <a:lnTo>
                      <a:pt x="473" y="154"/>
                    </a:lnTo>
                    <a:lnTo>
                      <a:pt x="483" y="154"/>
                    </a:lnTo>
                    <a:lnTo>
                      <a:pt x="494" y="160"/>
                    </a:lnTo>
                    <a:lnTo>
                      <a:pt x="505" y="160"/>
                    </a:lnTo>
                    <a:lnTo>
                      <a:pt x="520" y="160"/>
                    </a:lnTo>
                    <a:lnTo>
                      <a:pt x="531" y="165"/>
                    </a:lnTo>
                    <a:lnTo>
                      <a:pt x="542" y="165"/>
                    </a:lnTo>
                    <a:lnTo>
                      <a:pt x="552" y="170"/>
                    </a:lnTo>
                    <a:lnTo>
                      <a:pt x="568" y="170"/>
                    </a:lnTo>
                    <a:lnTo>
                      <a:pt x="579" y="170"/>
                    </a:lnTo>
                    <a:lnTo>
                      <a:pt x="590" y="175"/>
                    </a:lnTo>
                    <a:lnTo>
                      <a:pt x="606" y="175"/>
                    </a:lnTo>
                    <a:lnTo>
                      <a:pt x="616" y="181"/>
                    </a:lnTo>
                    <a:lnTo>
                      <a:pt x="627" y="181"/>
                    </a:lnTo>
                    <a:lnTo>
                      <a:pt x="637" y="181"/>
                    </a:lnTo>
                    <a:lnTo>
                      <a:pt x="653" y="186"/>
                    </a:lnTo>
                    <a:lnTo>
                      <a:pt x="664" y="186"/>
                    </a:lnTo>
                    <a:lnTo>
                      <a:pt x="675" y="191"/>
                    </a:lnTo>
                    <a:lnTo>
                      <a:pt x="685" y="191"/>
                    </a:lnTo>
                    <a:lnTo>
                      <a:pt x="701" y="191"/>
                    </a:lnTo>
                    <a:lnTo>
                      <a:pt x="712" y="197"/>
                    </a:lnTo>
                    <a:lnTo>
                      <a:pt x="722" y="197"/>
                    </a:lnTo>
                    <a:lnTo>
                      <a:pt x="733" y="197"/>
                    </a:lnTo>
                    <a:lnTo>
                      <a:pt x="749" y="202"/>
                    </a:lnTo>
                    <a:lnTo>
                      <a:pt x="760" y="202"/>
                    </a:lnTo>
                    <a:lnTo>
                      <a:pt x="770" y="202"/>
                    </a:lnTo>
                    <a:lnTo>
                      <a:pt x="786" y="202"/>
                    </a:lnTo>
                    <a:lnTo>
                      <a:pt x="797" y="207"/>
                    </a:lnTo>
                    <a:lnTo>
                      <a:pt x="808" y="207"/>
                    </a:lnTo>
                    <a:lnTo>
                      <a:pt x="818" y="207"/>
                    </a:lnTo>
                    <a:lnTo>
                      <a:pt x="834" y="207"/>
                    </a:lnTo>
                    <a:lnTo>
                      <a:pt x="845" y="207"/>
                    </a:lnTo>
                    <a:lnTo>
                      <a:pt x="855" y="207"/>
                    </a:lnTo>
                    <a:lnTo>
                      <a:pt x="866" y="207"/>
                    </a:lnTo>
                    <a:lnTo>
                      <a:pt x="882" y="207"/>
                    </a:lnTo>
                    <a:lnTo>
                      <a:pt x="893" y="202"/>
                    </a:lnTo>
                    <a:lnTo>
                      <a:pt x="903" y="202"/>
                    </a:lnTo>
                    <a:lnTo>
                      <a:pt x="914" y="202"/>
                    </a:lnTo>
                    <a:lnTo>
                      <a:pt x="930" y="202"/>
                    </a:lnTo>
                    <a:lnTo>
                      <a:pt x="940" y="197"/>
                    </a:lnTo>
                    <a:lnTo>
                      <a:pt x="951" y="197"/>
                    </a:lnTo>
                    <a:lnTo>
                      <a:pt x="967" y="191"/>
                    </a:lnTo>
                    <a:lnTo>
                      <a:pt x="978" y="191"/>
                    </a:lnTo>
                    <a:lnTo>
                      <a:pt x="988" y="186"/>
                    </a:lnTo>
                    <a:lnTo>
                      <a:pt x="999" y="186"/>
                    </a:lnTo>
                    <a:lnTo>
                      <a:pt x="1015" y="181"/>
                    </a:lnTo>
                    <a:lnTo>
                      <a:pt x="1025" y="175"/>
                    </a:lnTo>
                    <a:lnTo>
                      <a:pt x="1036" y="175"/>
                    </a:lnTo>
                    <a:lnTo>
                      <a:pt x="1047" y="170"/>
                    </a:lnTo>
                    <a:lnTo>
                      <a:pt x="1063" y="165"/>
                    </a:lnTo>
                    <a:lnTo>
                      <a:pt x="1073" y="160"/>
                    </a:lnTo>
                    <a:lnTo>
                      <a:pt x="1084" y="154"/>
                    </a:lnTo>
                    <a:lnTo>
                      <a:pt x="1095" y="149"/>
                    </a:lnTo>
                    <a:lnTo>
                      <a:pt x="1110" y="144"/>
                    </a:lnTo>
                    <a:lnTo>
                      <a:pt x="1121" y="144"/>
                    </a:lnTo>
                    <a:lnTo>
                      <a:pt x="1132" y="138"/>
                    </a:lnTo>
                    <a:lnTo>
                      <a:pt x="1142" y="128"/>
                    </a:lnTo>
                    <a:lnTo>
                      <a:pt x="1158" y="122"/>
                    </a:lnTo>
                    <a:lnTo>
                      <a:pt x="1169" y="117"/>
                    </a:lnTo>
                    <a:lnTo>
                      <a:pt x="1180" y="112"/>
                    </a:lnTo>
                    <a:lnTo>
                      <a:pt x="1196" y="106"/>
                    </a:lnTo>
                    <a:lnTo>
                      <a:pt x="1206" y="101"/>
                    </a:lnTo>
                    <a:lnTo>
                      <a:pt x="1217" y="96"/>
                    </a:lnTo>
                    <a:lnTo>
                      <a:pt x="1227" y="90"/>
                    </a:lnTo>
                    <a:lnTo>
                      <a:pt x="1243" y="85"/>
                    </a:lnTo>
                    <a:lnTo>
                      <a:pt x="1254" y="80"/>
                    </a:lnTo>
                    <a:lnTo>
                      <a:pt x="1265" y="74"/>
                    </a:lnTo>
                    <a:lnTo>
                      <a:pt x="1275" y="69"/>
                    </a:lnTo>
                    <a:lnTo>
                      <a:pt x="1291" y="64"/>
                    </a:lnTo>
                    <a:lnTo>
                      <a:pt x="1302" y="59"/>
                    </a:lnTo>
                    <a:lnTo>
                      <a:pt x="1312" y="53"/>
                    </a:lnTo>
                    <a:lnTo>
                      <a:pt x="1323" y="48"/>
                    </a:lnTo>
                    <a:lnTo>
                      <a:pt x="1339" y="43"/>
                    </a:lnTo>
                    <a:lnTo>
                      <a:pt x="1350" y="37"/>
                    </a:lnTo>
                    <a:lnTo>
                      <a:pt x="1360" y="32"/>
                    </a:lnTo>
                    <a:lnTo>
                      <a:pt x="1376" y="27"/>
                    </a:lnTo>
                    <a:lnTo>
                      <a:pt x="1387" y="27"/>
                    </a:lnTo>
                    <a:lnTo>
                      <a:pt x="1398" y="21"/>
                    </a:lnTo>
                    <a:lnTo>
                      <a:pt x="1408" y="16"/>
                    </a:lnTo>
                    <a:lnTo>
                      <a:pt x="1424" y="16"/>
                    </a:lnTo>
                    <a:lnTo>
                      <a:pt x="1435" y="11"/>
                    </a:lnTo>
                    <a:lnTo>
                      <a:pt x="1445" y="11"/>
                    </a:lnTo>
                    <a:lnTo>
                      <a:pt x="1456" y="5"/>
                    </a:lnTo>
                    <a:lnTo>
                      <a:pt x="1472" y="5"/>
                    </a:lnTo>
                    <a:lnTo>
                      <a:pt x="1483" y="5"/>
                    </a:lnTo>
                    <a:lnTo>
                      <a:pt x="1493" y="0"/>
                    </a:lnTo>
                    <a:lnTo>
                      <a:pt x="1504" y="0"/>
                    </a:lnTo>
                    <a:lnTo>
                      <a:pt x="1520" y="0"/>
                    </a:lnTo>
                    <a:lnTo>
                      <a:pt x="1530" y="0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2" name="Freeform 106"/>
              <p:cNvSpPr>
                <a:spLocks/>
              </p:cNvSpPr>
              <p:nvPr/>
            </p:nvSpPr>
            <p:spPr bwMode="auto">
              <a:xfrm>
                <a:off x="2901" y="3416"/>
                <a:ext cx="1531" cy="207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59" y="5"/>
                  </a:cxn>
                  <a:cxn ang="0">
                    <a:pos x="96" y="11"/>
                  </a:cxn>
                  <a:cxn ang="0">
                    <a:pos x="133" y="21"/>
                  </a:cxn>
                  <a:cxn ang="0">
                    <a:pos x="170" y="32"/>
                  </a:cxn>
                  <a:cxn ang="0">
                    <a:pos x="208" y="48"/>
                  </a:cxn>
                  <a:cxn ang="0">
                    <a:pos x="240" y="64"/>
                  </a:cxn>
                  <a:cxn ang="0">
                    <a:pos x="277" y="80"/>
                  </a:cxn>
                  <a:cxn ang="0">
                    <a:pos x="314" y="96"/>
                  </a:cxn>
                  <a:cxn ang="0">
                    <a:pos x="351" y="112"/>
                  </a:cxn>
                  <a:cxn ang="0">
                    <a:pos x="388" y="128"/>
                  </a:cxn>
                  <a:cxn ang="0">
                    <a:pos x="420" y="144"/>
                  </a:cxn>
                  <a:cxn ang="0">
                    <a:pos x="458" y="160"/>
                  </a:cxn>
                  <a:cxn ang="0">
                    <a:pos x="495" y="175"/>
                  </a:cxn>
                  <a:cxn ang="0">
                    <a:pos x="532" y="186"/>
                  </a:cxn>
                  <a:cxn ang="0">
                    <a:pos x="564" y="191"/>
                  </a:cxn>
                  <a:cxn ang="0">
                    <a:pos x="601" y="202"/>
                  </a:cxn>
                  <a:cxn ang="0">
                    <a:pos x="638" y="202"/>
                  </a:cxn>
                  <a:cxn ang="0">
                    <a:pos x="675" y="207"/>
                  </a:cxn>
                  <a:cxn ang="0">
                    <a:pos x="713" y="207"/>
                  </a:cxn>
                  <a:cxn ang="0">
                    <a:pos x="745" y="202"/>
                  </a:cxn>
                  <a:cxn ang="0">
                    <a:pos x="782" y="202"/>
                  </a:cxn>
                  <a:cxn ang="0">
                    <a:pos x="819" y="197"/>
                  </a:cxn>
                  <a:cxn ang="0">
                    <a:pos x="856" y="191"/>
                  </a:cxn>
                  <a:cxn ang="0">
                    <a:pos x="893" y="181"/>
                  </a:cxn>
                  <a:cxn ang="0">
                    <a:pos x="925" y="175"/>
                  </a:cxn>
                  <a:cxn ang="0">
                    <a:pos x="962" y="170"/>
                  </a:cxn>
                  <a:cxn ang="0">
                    <a:pos x="1000" y="165"/>
                  </a:cxn>
                  <a:cxn ang="0">
                    <a:pos x="1037" y="160"/>
                  </a:cxn>
                  <a:cxn ang="0">
                    <a:pos x="1074" y="154"/>
                  </a:cxn>
                  <a:cxn ang="0">
                    <a:pos x="1106" y="149"/>
                  </a:cxn>
                  <a:cxn ang="0">
                    <a:pos x="1143" y="149"/>
                  </a:cxn>
                  <a:cxn ang="0">
                    <a:pos x="1180" y="149"/>
                  </a:cxn>
                  <a:cxn ang="0">
                    <a:pos x="1218" y="149"/>
                  </a:cxn>
                  <a:cxn ang="0">
                    <a:pos x="1255" y="149"/>
                  </a:cxn>
                  <a:cxn ang="0">
                    <a:pos x="1287" y="154"/>
                  </a:cxn>
                  <a:cxn ang="0">
                    <a:pos x="1324" y="154"/>
                  </a:cxn>
                  <a:cxn ang="0">
                    <a:pos x="1361" y="160"/>
                  </a:cxn>
                  <a:cxn ang="0">
                    <a:pos x="1398" y="165"/>
                  </a:cxn>
                  <a:cxn ang="0">
                    <a:pos x="1436" y="170"/>
                  </a:cxn>
                  <a:cxn ang="0">
                    <a:pos x="1467" y="170"/>
                  </a:cxn>
                  <a:cxn ang="0">
                    <a:pos x="1505" y="175"/>
                  </a:cxn>
                </a:cxnLst>
                <a:rect l="0" t="0" r="r" b="b"/>
                <a:pathLst>
                  <a:path w="1531" h="207">
                    <a:moveTo>
                      <a:pt x="0" y="0"/>
                    </a:moveTo>
                    <a:lnTo>
                      <a:pt x="11" y="0"/>
                    </a:lnTo>
                    <a:lnTo>
                      <a:pt x="27" y="0"/>
                    </a:lnTo>
                    <a:lnTo>
                      <a:pt x="38" y="0"/>
                    </a:lnTo>
                    <a:lnTo>
                      <a:pt x="48" y="5"/>
                    </a:lnTo>
                    <a:lnTo>
                      <a:pt x="59" y="5"/>
                    </a:lnTo>
                    <a:lnTo>
                      <a:pt x="75" y="5"/>
                    </a:lnTo>
                    <a:lnTo>
                      <a:pt x="85" y="11"/>
                    </a:lnTo>
                    <a:lnTo>
                      <a:pt x="96" y="11"/>
                    </a:lnTo>
                    <a:lnTo>
                      <a:pt x="107" y="16"/>
                    </a:lnTo>
                    <a:lnTo>
                      <a:pt x="123" y="16"/>
                    </a:lnTo>
                    <a:lnTo>
                      <a:pt x="133" y="21"/>
                    </a:lnTo>
                    <a:lnTo>
                      <a:pt x="144" y="27"/>
                    </a:lnTo>
                    <a:lnTo>
                      <a:pt x="155" y="27"/>
                    </a:lnTo>
                    <a:lnTo>
                      <a:pt x="170" y="32"/>
                    </a:lnTo>
                    <a:lnTo>
                      <a:pt x="181" y="37"/>
                    </a:lnTo>
                    <a:lnTo>
                      <a:pt x="192" y="43"/>
                    </a:lnTo>
                    <a:lnTo>
                      <a:pt x="208" y="48"/>
                    </a:lnTo>
                    <a:lnTo>
                      <a:pt x="218" y="53"/>
                    </a:lnTo>
                    <a:lnTo>
                      <a:pt x="229" y="59"/>
                    </a:lnTo>
                    <a:lnTo>
                      <a:pt x="240" y="64"/>
                    </a:lnTo>
                    <a:lnTo>
                      <a:pt x="256" y="69"/>
                    </a:lnTo>
                    <a:lnTo>
                      <a:pt x="266" y="74"/>
                    </a:lnTo>
                    <a:lnTo>
                      <a:pt x="277" y="80"/>
                    </a:lnTo>
                    <a:lnTo>
                      <a:pt x="287" y="85"/>
                    </a:lnTo>
                    <a:lnTo>
                      <a:pt x="303" y="90"/>
                    </a:lnTo>
                    <a:lnTo>
                      <a:pt x="314" y="96"/>
                    </a:lnTo>
                    <a:lnTo>
                      <a:pt x="325" y="101"/>
                    </a:lnTo>
                    <a:lnTo>
                      <a:pt x="335" y="106"/>
                    </a:lnTo>
                    <a:lnTo>
                      <a:pt x="351" y="112"/>
                    </a:lnTo>
                    <a:lnTo>
                      <a:pt x="362" y="117"/>
                    </a:lnTo>
                    <a:lnTo>
                      <a:pt x="372" y="122"/>
                    </a:lnTo>
                    <a:lnTo>
                      <a:pt x="388" y="128"/>
                    </a:lnTo>
                    <a:lnTo>
                      <a:pt x="399" y="138"/>
                    </a:lnTo>
                    <a:lnTo>
                      <a:pt x="410" y="144"/>
                    </a:lnTo>
                    <a:lnTo>
                      <a:pt x="420" y="144"/>
                    </a:lnTo>
                    <a:lnTo>
                      <a:pt x="436" y="149"/>
                    </a:lnTo>
                    <a:lnTo>
                      <a:pt x="447" y="154"/>
                    </a:lnTo>
                    <a:lnTo>
                      <a:pt x="458" y="160"/>
                    </a:lnTo>
                    <a:lnTo>
                      <a:pt x="468" y="165"/>
                    </a:lnTo>
                    <a:lnTo>
                      <a:pt x="484" y="170"/>
                    </a:lnTo>
                    <a:lnTo>
                      <a:pt x="495" y="175"/>
                    </a:lnTo>
                    <a:lnTo>
                      <a:pt x="505" y="175"/>
                    </a:lnTo>
                    <a:lnTo>
                      <a:pt x="516" y="181"/>
                    </a:lnTo>
                    <a:lnTo>
                      <a:pt x="532" y="186"/>
                    </a:lnTo>
                    <a:lnTo>
                      <a:pt x="543" y="186"/>
                    </a:lnTo>
                    <a:lnTo>
                      <a:pt x="553" y="191"/>
                    </a:lnTo>
                    <a:lnTo>
                      <a:pt x="564" y="191"/>
                    </a:lnTo>
                    <a:lnTo>
                      <a:pt x="580" y="197"/>
                    </a:lnTo>
                    <a:lnTo>
                      <a:pt x="590" y="197"/>
                    </a:lnTo>
                    <a:lnTo>
                      <a:pt x="601" y="202"/>
                    </a:lnTo>
                    <a:lnTo>
                      <a:pt x="617" y="202"/>
                    </a:lnTo>
                    <a:lnTo>
                      <a:pt x="628" y="202"/>
                    </a:lnTo>
                    <a:lnTo>
                      <a:pt x="638" y="202"/>
                    </a:lnTo>
                    <a:lnTo>
                      <a:pt x="649" y="207"/>
                    </a:lnTo>
                    <a:lnTo>
                      <a:pt x="665" y="207"/>
                    </a:lnTo>
                    <a:lnTo>
                      <a:pt x="675" y="207"/>
                    </a:lnTo>
                    <a:lnTo>
                      <a:pt x="686" y="207"/>
                    </a:lnTo>
                    <a:lnTo>
                      <a:pt x="697" y="207"/>
                    </a:lnTo>
                    <a:lnTo>
                      <a:pt x="713" y="207"/>
                    </a:lnTo>
                    <a:lnTo>
                      <a:pt x="723" y="207"/>
                    </a:lnTo>
                    <a:lnTo>
                      <a:pt x="734" y="207"/>
                    </a:lnTo>
                    <a:lnTo>
                      <a:pt x="745" y="202"/>
                    </a:lnTo>
                    <a:lnTo>
                      <a:pt x="760" y="202"/>
                    </a:lnTo>
                    <a:lnTo>
                      <a:pt x="771" y="202"/>
                    </a:lnTo>
                    <a:lnTo>
                      <a:pt x="782" y="202"/>
                    </a:lnTo>
                    <a:lnTo>
                      <a:pt x="798" y="197"/>
                    </a:lnTo>
                    <a:lnTo>
                      <a:pt x="808" y="197"/>
                    </a:lnTo>
                    <a:lnTo>
                      <a:pt x="819" y="197"/>
                    </a:lnTo>
                    <a:lnTo>
                      <a:pt x="830" y="191"/>
                    </a:lnTo>
                    <a:lnTo>
                      <a:pt x="846" y="191"/>
                    </a:lnTo>
                    <a:lnTo>
                      <a:pt x="856" y="191"/>
                    </a:lnTo>
                    <a:lnTo>
                      <a:pt x="867" y="186"/>
                    </a:lnTo>
                    <a:lnTo>
                      <a:pt x="877" y="186"/>
                    </a:lnTo>
                    <a:lnTo>
                      <a:pt x="893" y="181"/>
                    </a:lnTo>
                    <a:lnTo>
                      <a:pt x="904" y="181"/>
                    </a:lnTo>
                    <a:lnTo>
                      <a:pt x="915" y="181"/>
                    </a:lnTo>
                    <a:lnTo>
                      <a:pt x="925" y="175"/>
                    </a:lnTo>
                    <a:lnTo>
                      <a:pt x="941" y="175"/>
                    </a:lnTo>
                    <a:lnTo>
                      <a:pt x="952" y="170"/>
                    </a:lnTo>
                    <a:lnTo>
                      <a:pt x="962" y="170"/>
                    </a:lnTo>
                    <a:lnTo>
                      <a:pt x="978" y="170"/>
                    </a:lnTo>
                    <a:lnTo>
                      <a:pt x="989" y="165"/>
                    </a:lnTo>
                    <a:lnTo>
                      <a:pt x="1000" y="165"/>
                    </a:lnTo>
                    <a:lnTo>
                      <a:pt x="1010" y="160"/>
                    </a:lnTo>
                    <a:lnTo>
                      <a:pt x="1026" y="160"/>
                    </a:lnTo>
                    <a:lnTo>
                      <a:pt x="1037" y="160"/>
                    </a:lnTo>
                    <a:lnTo>
                      <a:pt x="1047" y="154"/>
                    </a:lnTo>
                    <a:lnTo>
                      <a:pt x="1058" y="154"/>
                    </a:lnTo>
                    <a:lnTo>
                      <a:pt x="1074" y="154"/>
                    </a:lnTo>
                    <a:lnTo>
                      <a:pt x="1085" y="154"/>
                    </a:lnTo>
                    <a:lnTo>
                      <a:pt x="1095" y="154"/>
                    </a:lnTo>
                    <a:lnTo>
                      <a:pt x="1106" y="149"/>
                    </a:lnTo>
                    <a:lnTo>
                      <a:pt x="1122" y="149"/>
                    </a:lnTo>
                    <a:lnTo>
                      <a:pt x="1133" y="149"/>
                    </a:lnTo>
                    <a:lnTo>
                      <a:pt x="1143" y="149"/>
                    </a:lnTo>
                    <a:lnTo>
                      <a:pt x="1159" y="149"/>
                    </a:lnTo>
                    <a:lnTo>
                      <a:pt x="1170" y="149"/>
                    </a:lnTo>
                    <a:lnTo>
                      <a:pt x="1180" y="149"/>
                    </a:lnTo>
                    <a:lnTo>
                      <a:pt x="1191" y="149"/>
                    </a:lnTo>
                    <a:lnTo>
                      <a:pt x="1207" y="149"/>
                    </a:lnTo>
                    <a:lnTo>
                      <a:pt x="1218" y="149"/>
                    </a:lnTo>
                    <a:lnTo>
                      <a:pt x="1228" y="149"/>
                    </a:lnTo>
                    <a:lnTo>
                      <a:pt x="1239" y="149"/>
                    </a:lnTo>
                    <a:lnTo>
                      <a:pt x="1255" y="149"/>
                    </a:lnTo>
                    <a:lnTo>
                      <a:pt x="1265" y="149"/>
                    </a:lnTo>
                    <a:lnTo>
                      <a:pt x="1276" y="154"/>
                    </a:lnTo>
                    <a:lnTo>
                      <a:pt x="1287" y="154"/>
                    </a:lnTo>
                    <a:lnTo>
                      <a:pt x="1303" y="154"/>
                    </a:lnTo>
                    <a:lnTo>
                      <a:pt x="1313" y="154"/>
                    </a:lnTo>
                    <a:lnTo>
                      <a:pt x="1324" y="154"/>
                    </a:lnTo>
                    <a:lnTo>
                      <a:pt x="1340" y="160"/>
                    </a:lnTo>
                    <a:lnTo>
                      <a:pt x="1350" y="160"/>
                    </a:lnTo>
                    <a:lnTo>
                      <a:pt x="1361" y="160"/>
                    </a:lnTo>
                    <a:lnTo>
                      <a:pt x="1372" y="160"/>
                    </a:lnTo>
                    <a:lnTo>
                      <a:pt x="1388" y="165"/>
                    </a:lnTo>
                    <a:lnTo>
                      <a:pt x="1398" y="165"/>
                    </a:lnTo>
                    <a:lnTo>
                      <a:pt x="1409" y="165"/>
                    </a:lnTo>
                    <a:lnTo>
                      <a:pt x="1420" y="165"/>
                    </a:lnTo>
                    <a:lnTo>
                      <a:pt x="1436" y="170"/>
                    </a:lnTo>
                    <a:lnTo>
                      <a:pt x="1446" y="170"/>
                    </a:lnTo>
                    <a:lnTo>
                      <a:pt x="1457" y="170"/>
                    </a:lnTo>
                    <a:lnTo>
                      <a:pt x="1467" y="170"/>
                    </a:lnTo>
                    <a:lnTo>
                      <a:pt x="1483" y="175"/>
                    </a:lnTo>
                    <a:lnTo>
                      <a:pt x="1494" y="175"/>
                    </a:lnTo>
                    <a:lnTo>
                      <a:pt x="1505" y="175"/>
                    </a:lnTo>
                    <a:lnTo>
                      <a:pt x="1521" y="175"/>
                    </a:lnTo>
                    <a:lnTo>
                      <a:pt x="1531" y="181"/>
                    </a:lnTo>
                  </a:path>
                </a:pathLst>
              </a:custGeom>
              <a:noFill/>
              <a:ln w="0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3" name="Line 107"/>
              <p:cNvSpPr>
                <a:spLocks noChangeShapeType="1"/>
              </p:cNvSpPr>
              <p:nvPr/>
            </p:nvSpPr>
            <p:spPr bwMode="auto">
              <a:xfrm>
                <a:off x="4432" y="35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4" name="Freeform 108"/>
              <p:cNvSpPr>
                <a:spLocks/>
              </p:cNvSpPr>
              <p:nvPr/>
            </p:nvSpPr>
            <p:spPr bwMode="auto">
              <a:xfrm>
                <a:off x="1355" y="3565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5" name="Freeform 109"/>
              <p:cNvSpPr>
                <a:spLocks/>
              </p:cNvSpPr>
              <p:nvPr/>
            </p:nvSpPr>
            <p:spPr bwMode="auto">
              <a:xfrm>
                <a:off x="1371" y="3565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6" name="Freeform 110"/>
              <p:cNvSpPr>
                <a:spLocks/>
              </p:cNvSpPr>
              <p:nvPr/>
            </p:nvSpPr>
            <p:spPr bwMode="auto">
              <a:xfrm>
                <a:off x="1381" y="3565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7" name="Freeform 111"/>
              <p:cNvSpPr>
                <a:spLocks/>
              </p:cNvSpPr>
              <p:nvPr/>
            </p:nvSpPr>
            <p:spPr bwMode="auto">
              <a:xfrm>
                <a:off x="1392" y="3565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8" name="Freeform 112"/>
              <p:cNvSpPr>
                <a:spLocks/>
              </p:cNvSpPr>
              <p:nvPr/>
            </p:nvSpPr>
            <p:spPr bwMode="auto">
              <a:xfrm>
                <a:off x="1408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69" name="Freeform 113"/>
              <p:cNvSpPr>
                <a:spLocks/>
              </p:cNvSpPr>
              <p:nvPr/>
            </p:nvSpPr>
            <p:spPr bwMode="auto">
              <a:xfrm>
                <a:off x="1418" y="3560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0" name="Freeform 114"/>
              <p:cNvSpPr>
                <a:spLocks/>
              </p:cNvSpPr>
              <p:nvPr/>
            </p:nvSpPr>
            <p:spPr bwMode="auto">
              <a:xfrm>
                <a:off x="1429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1" name="Freeform 115"/>
              <p:cNvSpPr>
                <a:spLocks/>
              </p:cNvSpPr>
              <p:nvPr/>
            </p:nvSpPr>
            <p:spPr bwMode="auto">
              <a:xfrm>
                <a:off x="1440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2" name="Freeform 116"/>
              <p:cNvSpPr>
                <a:spLocks/>
              </p:cNvSpPr>
              <p:nvPr/>
            </p:nvSpPr>
            <p:spPr bwMode="auto">
              <a:xfrm>
                <a:off x="1456" y="3554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3" name="Freeform 117"/>
              <p:cNvSpPr>
                <a:spLocks/>
              </p:cNvSpPr>
              <p:nvPr/>
            </p:nvSpPr>
            <p:spPr bwMode="auto">
              <a:xfrm>
                <a:off x="1466" y="3554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4" name="Freeform 118"/>
              <p:cNvSpPr>
                <a:spLocks/>
              </p:cNvSpPr>
              <p:nvPr/>
            </p:nvSpPr>
            <p:spPr bwMode="auto">
              <a:xfrm>
                <a:off x="1477" y="3554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5" name="Freeform 119"/>
              <p:cNvSpPr>
                <a:spLocks/>
              </p:cNvSpPr>
              <p:nvPr/>
            </p:nvSpPr>
            <p:spPr bwMode="auto">
              <a:xfrm>
                <a:off x="1488" y="3554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6" name="Freeform 120"/>
              <p:cNvSpPr>
                <a:spLocks/>
              </p:cNvSpPr>
              <p:nvPr/>
            </p:nvSpPr>
            <p:spPr bwMode="auto">
              <a:xfrm>
                <a:off x="1503" y="3549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7" name="Freeform 121"/>
              <p:cNvSpPr>
                <a:spLocks/>
              </p:cNvSpPr>
              <p:nvPr/>
            </p:nvSpPr>
            <p:spPr bwMode="auto">
              <a:xfrm>
                <a:off x="1514" y="3549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8" name="Freeform 122"/>
              <p:cNvSpPr>
                <a:spLocks/>
              </p:cNvSpPr>
              <p:nvPr/>
            </p:nvSpPr>
            <p:spPr bwMode="auto">
              <a:xfrm>
                <a:off x="1525" y="3549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79" name="Freeform 123"/>
              <p:cNvSpPr>
                <a:spLocks/>
              </p:cNvSpPr>
              <p:nvPr/>
            </p:nvSpPr>
            <p:spPr bwMode="auto">
              <a:xfrm>
                <a:off x="1535" y="3549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0" name="Freeform 124"/>
              <p:cNvSpPr>
                <a:spLocks/>
              </p:cNvSpPr>
              <p:nvPr/>
            </p:nvSpPr>
            <p:spPr bwMode="auto">
              <a:xfrm>
                <a:off x="1551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1" name="Freeform 125"/>
              <p:cNvSpPr>
                <a:spLocks/>
              </p:cNvSpPr>
              <p:nvPr/>
            </p:nvSpPr>
            <p:spPr bwMode="auto">
              <a:xfrm>
                <a:off x="1562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2" name="Freeform 126"/>
              <p:cNvSpPr>
                <a:spLocks/>
              </p:cNvSpPr>
              <p:nvPr/>
            </p:nvSpPr>
            <p:spPr bwMode="auto">
              <a:xfrm>
                <a:off x="1573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3" name="Freeform 127"/>
              <p:cNvSpPr>
                <a:spLocks/>
              </p:cNvSpPr>
              <p:nvPr/>
            </p:nvSpPr>
            <p:spPr bwMode="auto">
              <a:xfrm>
                <a:off x="1589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4" name="Freeform 128"/>
              <p:cNvSpPr>
                <a:spLocks/>
              </p:cNvSpPr>
              <p:nvPr/>
            </p:nvSpPr>
            <p:spPr bwMode="auto">
              <a:xfrm>
                <a:off x="1599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5" name="Freeform 129"/>
              <p:cNvSpPr>
                <a:spLocks/>
              </p:cNvSpPr>
              <p:nvPr/>
            </p:nvSpPr>
            <p:spPr bwMode="auto">
              <a:xfrm>
                <a:off x="1610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6" name="Freeform 130"/>
              <p:cNvSpPr>
                <a:spLocks/>
              </p:cNvSpPr>
              <p:nvPr/>
            </p:nvSpPr>
            <p:spPr bwMode="auto">
              <a:xfrm>
                <a:off x="1620" y="3538"/>
                <a:ext cx="54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4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lnTo>
                      <a:pt x="54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7" name="Freeform 131"/>
              <p:cNvSpPr>
                <a:spLocks/>
              </p:cNvSpPr>
              <p:nvPr/>
            </p:nvSpPr>
            <p:spPr bwMode="auto">
              <a:xfrm>
                <a:off x="1636" y="3538"/>
                <a:ext cx="54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4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lnTo>
                      <a:pt x="54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8" name="Freeform 132"/>
              <p:cNvSpPr>
                <a:spLocks/>
              </p:cNvSpPr>
              <p:nvPr/>
            </p:nvSpPr>
            <p:spPr bwMode="auto">
              <a:xfrm>
                <a:off x="1647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89" name="Freeform 133"/>
              <p:cNvSpPr>
                <a:spLocks/>
              </p:cNvSpPr>
              <p:nvPr/>
            </p:nvSpPr>
            <p:spPr bwMode="auto">
              <a:xfrm>
                <a:off x="1658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0" name="Freeform 134"/>
              <p:cNvSpPr>
                <a:spLocks/>
              </p:cNvSpPr>
              <p:nvPr/>
            </p:nvSpPr>
            <p:spPr bwMode="auto">
              <a:xfrm>
                <a:off x="1668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1" name="Freeform 135"/>
              <p:cNvSpPr>
                <a:spLocks/>
              </p:cNvSpPr>
              <p:nvPr/>
            </p:nvSpPr>
            <p:spPr bwMode="auto">
              <a:xfrm>
                <a:off x="1684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2" name="Freeform 136"/>
              <p:cNvSpPr>
                <a:spLocks/>
              </p:cNvSpPr>
              <p:nvPr/>
            </p:nvSpPr>
            <p:spPr bwMode="auto">
              <a:xfrm>
                <a:off x="1695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3" name="Freeform 137"/>
              <p:cNvSpPr>
                <a:spLocks/>
              </p:cNvSpPr>
              <p:nvPr/>
            </p:nvSpPr>
            <p:spPr bwMode="auto">
              <a:xfrm>
                <a:off x="1705" y="3538"/>
                <a:ext cx="54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4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lnTo>
                      <a:pt x="54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4" name="Freeform 138"/>
              <p:cNvSpPr>
                <a:spLocks/>
              </p:cNvSpPr>
              <p:nvPr/>
            </p:nvSpPr>
            <p:spPr bwMode="auto">
              <a:xfrm>
                <a:off x="1716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5" name="Freeform 139"/>
              <p:cNvSpPr>
                <a:spLocks/>
              </p:cNvSpPr>
              <p:nvPr/>
            </p:nvSpPr>
            <p:spPr bwMode="auto">
              <a:xfrm>
                <a:off x="1732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6" name="Freeform 140"/>
              <p:cNvSpPr>
                <a:spLocks/>
              </p:cNvSpPr>
              <p:nvPr/>
            </p:nvSpPr>
            <p:spPr bwMode="auto">
              <a:xfrm>
                <a:off x="1743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7" name="Freeform 141"/>
              <p:cNvSpPr>
                <a:spLocks/>
              </p:cNvSpPr>
              <p:nvPr/>
            </p:nvSpPr>
            <p:spPr bwMode="auto">
              <a:xfrm>
                <a:off x="1753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8" name="Freeform 142"/>
              <p:cNvSpPr>
                <a:spLocks/>
              </p:cNvSpPr>
              <p:nvPr/>
            </p:nvSpPr>
            <p:spPr bwMode="auto">
              <a:xfrm>
                <a:off x="1769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199" name="Freeform 143"/>
              <p:cNvSpPr>
                <a:spLocks/>
              </p:cNvSpPr>
              <p:nvPr/>
            </p:nvSpPr>
            <p:spPr bwMode="auto">
              <a:xfrm>
                <a:off x="1780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00" name="Freeform 144"/>
              <p:cNvSpPr>
                <a:spLocks/>
              </p:cNvSpPr>
              <p:nvPr/>
            </p:nvSpPr>
            <p:spPr bwMode="auto">
              <a:xfrm>
                <a:off x="1790" y="3544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01" name="Freeform 145"/>
              <p:cNvSpPr>
                <a:spLocks/>
              </p:cNvSpPr>
              <p:nvPr/>
            </p:nvSpPr>
            <p:spPr bwMode="auto">
              <a:xfrm>
                <a:off x="1801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02" name="Freeform 146"/>
              <p:cNvSpPr>
                <a:spLocks/>
              </p:cNvSpPr>
              <p:nvPr/>
            </p:nvSpPr>
            <p:spPr bwMode="auto">
              <a:xfrm>
                <a:off x="1817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03" name="Freeform 147"/>
              <p:cNvSpPr>
                <a:spLocks/>
              </p:cNvSpPr>
              <p:nvPr/>
            </p:nvSpPr>
            <p:spPr bwMode="auto">
              <a:xfrm>
                <a:off x="1828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04" name="Freeform 148"/>
              <p:cNvSpPr>
                <a:spLocks/>
              </p:cNvSpPr>
              <p:nvPr/>
            </p:nvSpPr>
            <p:spPr bwMode="auto">
              <a:xfrm>
                <a:off x="1838" y="3549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05" name="Freeform 149"/>
              <p:cNvSpPr>
                <a:spLocks/>
              </p:cNvSpPr>
              <p:nvPr/>
            </p:nvSpPr>
            <p:spPr bwMode="auto">
              <a:xfrm>
                <a:off x="1849" y="3549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06" name="Freeform 150"/>
              <p:cNvSpPr>
                <a:spLocks/>
              </p:cNvSpPr>
              <p:nvPr/>
            </p:nvSpPr>
            <p:spPr bwMode="auto">
              <a:xfrm>
                <a:off x="1865" y="3549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07" name="Freeform 151"/>
              <p:cNvSpPr>
                <a:spLocks/>
              </p:cNvSpPr>
              <p:nvPr/>
            </p:nvSpPr>
            <p:spPr bwMode="auto">
              <a:xfrm>
                <a:off x="1876" y="3554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" name="Freeform 152"/>
              <p:cNvSpPr>
                <a:spLocks/>
              </p:cNvSpPr>
              <p:nvPr/>
            </p:nvSpPr>
            <p:spPr bwMode="auto">
              <a:xfrm>
                <a:off x="1886" y="3554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" name="Freeform 153"/>
              <p:cNvSpPr>
                <a:spLocks/>
              </p:cNvSpPr>
              <p:nvPr/>
            </p:nvSpPr>
            <p:spPr bwMode="auto">
              <a:xfrm>
                <a:off x="1897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" name="Freeform 154"/>
              <p:cNvSpPr>
                <a:spLocks/>
              </p:cNvSpPr>
              <p:nvPr/>
            </p:nvSpPr>
            <p:spPr bwMode="auto">
              <a:xfrm>
                <a:off x="1913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" name="Freeform 155"/>
              <p:cNvSpPr>
                <a:spLocks/>
              </p:cNvSpPr>
              <p:nvPr/>
            </p:nvSpPr>
            <p:spPr bwMode="auto">
              <a:xfrm>
                <a:off x="1923" y="3560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12" name="Freeform 156"/>
              <p:cNvSpPr>
                <a:spLocks/>
              </p:cNvSpPr>
              <p:nvPr/>
            </p:nvSpPr>
            <p:spPr bwMode="auto">
              <a:xfrm>
                <a:off x="1934" y="3565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13" name="Freeform 157"/>
              <p:cNvSpPr>
                <a:spLocks/>
              </p:cNvSpPr>
              <p:nvPr/>
            </p:nvSpPr>
            <p:spPr bwMode="auto">
              <a:xfrm>
                <a:off x="1950" y="3565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" name="Freeform 158"/>
              <p:cNvSpPr>
                <a:spLocks/>
              </p:cNvSpPr>
              <p:nvPr/>
            </p:nvSpPr>
            <p:spPr bwMode="auto">
              <a:xfrm>
                <a:off x="1961" y="3570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" name="Freeform 159"/>
              <p:cNvSpPr>
                <a:spLocks/>
              </p:cNvSpPr>
              <p:nvPr/>
            </p:nvSpPr>
            <p:spPr bwMode="auto">
              <a:xfrm>
                <a:off x="1971" y="3570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16" name="Freeform 160"/>
              <p:cNvSpPr>
                <a:spLocks/>
              </p:cNvSpPr>
              <p:nvPr/>
            </p:nvSpPr>
            <p:spPr bwMode="auto">
              <a:xfrm>
                <a:off x="1982" y="3570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17" name="Freeform 161"/>
              <p:cNvSpPr>
                <a:spLocks/>
              </p:cNvSpPr>
              <p:nvPr/>
            </p:nvSpPr>
            <p:spPr bwMode="auto">
              <a:xfrm>
                <a:off x="1998" y="3576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18" name="Freeform 162"/>
              <p:cNvSpPr>
                <a:spLocks/>
              </p:cNvSpPr>
              <p:nvPr/>
            </p:nvSpPr>
            <p:spPr bwMode="auto">
              <a:xfrm>
                <a:off x="2008" y="3576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19" name="Freeform 163"/>
              <p:cNvSpPr>
                <a:spLocks/>
              </p:cNvSpPr>
              <p:nvPr/>
            </p:nvSpPr>
            <p:spPr bwMode="auto">
              <a:xfrm>
                <a:off x="2019" y="3581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20" name="Freeform 164"/>
              <p:cNvSpPr>
                <a:spLocks/>
              </p:cNvSpPr>
              <p:nvPr/>
            </p:nvSpPr>
            <p:spPr bwMode="auto">
              <a:xfrm>
                <a:off x="2030" y="3581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21" name="Freeform 165"/>
              <p:cNvSpPr>
                <a:spLocks/>
              </p:cNvSpPr>
              <p:nvPr/>
            </p:nvSpPr>
            <p:spPr bwMode="auto">
              <a:xfrm>
                <a:off x="2046" y="3581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22" name="Freeform 166"/>
              <p:cNvSpPr>
                <a:spLocks/>
              </p:cNvSpPr>
              <p:nvPr/>
            </p:nvSpPr>
            <p:spPr bwMode="auto">
              <a:xfrm>
                <a:off x="2056" y="3586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23" name="Freeform 167"/>
              <p:cNvSpPr>
                <a:spLocks/>
              </p:cNvSpPr>
              <p:nvPr/>
            </p:nvSpPr>
            <p:spPr bwMode="auto">
              <a:xfrm>
                <a:off x="2067" y="3586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" name="Freeform 168"/>
              <p:cNvSpPr>
                <a:spLocks/>
              </p:cNvSpPr>
              <p:nvPr/>
            </p:nvSpPr>
            <p:spPr bwMode="auto">
              <a:xfrm>
                <a:off x="2078" y="3586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" name="Freeform 169"/>
              <p:cNvSpPr>
                <a:spLocks/>
              </p:cNvSpPr>
              <p:nvPr/>
            </p:nvSpPr>
            <p:spPr bwMode="auto">
              <a:xfrm>
                <a:off x="2093" y="3591"/>
                <a:ext cx="54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4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lnTo>
                      <a:pt x="54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" name="Freeform 170"/>
              <p:cNvSpPr>
                <a:spLocks/>
              </p:cNvSpPr>
              <p:nvPr/>
            </p:nvSpPr>
            <p:spPr bwMode="auto">
              <a:xfrm>
                <a:off x="2104" y="359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" name="Freeform 171"/>
              <p:cNvSpPr>
                <a:spLocks/>
              </p:cNvSpPr>
              <p:nvPr/>
            </p:nvSpPr>
            <p:spPr bwMode="auto">
              <a:xfrm>
                <a:off x="2115" y="359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" name="Freeform 172"/>
              <p:cNvSpPr>
                <a:spLocks/>
              </p:cNvSpPr>
              <p:nvPr/>
            </p:nvSpPr>
            <p:spPr bwMode="auto">
              <a:xfrm>
                <a:off x="2131" y="359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" name="Freeform 173"/>
              <p:cNvSpPr>
                <a:spLocks/>
              </p:cNvSpPr>
              <p:nvPr/>
            </p:nvSpPr>
            <p:spPr bwMode="auto">
              <a:xfrm>
                <a:off x="2141" y="3597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" name="Freeform 174"/>
              <p:cNvSpPr>
                <a:spLocks/>
              </p:cNvSpPr>
              <p:nvPr/>
            </p:nvSpPr>
            <p:spPr bwMode="auto">
              <a:xfrm>
                <a:off x="2152" y="3597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" name="Freeform 175"/>
              <p:cNvSpPr>
                <a:spLocks/>
              </p:cNvSpPr>
              <p:nvPr/>
            </p:nvSpPr>
            <p:spPr bwMode="auto">
              <a:xfrm>
                <a:off x="2163" y="3597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" name="Freeform 176"/>
              <p:cNvSpPr>
                <a:spLocks/>
              </p:cNvSpPr>
              <p:nvPr/>
            </p:nvSpPr>
            <p:spPr bwMode="auto">
              <a:xfrm>
                <a:off x="2179" y="3597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" name="Freeform 177"/>
              <p:cNvSpPr>
                <a:spLocks/>
              </p:cNvSpPr>
              <p:nvPr/>
            </p:nvSpPr>
            <p:spPr bwMode="auto">
              <a:xfrm>
                <a:off x="2189" y="3597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" name="Freeform 178"/>
              <p:cNvSpPr>
                <a:spLocks/>
              </p:cNvSpPr>
              <p:nvPr/>
            </p:nvSpPr>
            <p:spPr bwMode="auto">
              <a:xfrm>
                <a:off x="2200" y="3597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" name="Freeform 179"/>
              <p:cNvSpPr>
                <a:spLocks/>
              </p:cNvSpPr>
              <p:nvPr/>
            </p:nvSpPr>
            <p:spPr bwMode="auto">
              <a:xfrm>
                <a:off x="2210" y="3597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" name="Freeform 180"/>
              <p:cNvSpPr>
                <a:spLocks/>
              </p:cNvSpPr>
              <p:nvPr/>
            </p:nvSpPr>
            <p:spPr bwMode="auto">
              <a:xfrm>
                <a:off x="2226" y="3597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" name="Freeform 181"/>
              <p:cNvSpPr>
                <a:spLocks/>
              </p:cNvSpPr>
              <p:nvPr/>
            </p:nvSpPr>
            <p:spPr bwMode="auto">
              <a:xfrm>
                <a:off x="2237" y="359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" name="Freeform 182"/>
              <p:cNvSpPr>
                <a:spLocks/>
              </p:cNvSpPr>
              <p:nvPr/>
            </p:nvSpPr>
            <p:spPr bwMode="auto">
              <a:xfrm>
                <a:off x="2248" y="359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" name="Freeform 183"/>
              <p:cNvSpPr>
                <a:spLocks/>
              </p:cNvSpPr>
              <p:nvPr/>
            </p:nvSpPr>
            <p:spPr bwMode="auto">
              <a:xfrm>
                <a:off x="2258" y="359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" name="Freeform 184"/>
              <p:cNvSpPr>
                <a:spLocks/>
              </p:cNvSpPr>
              <p:nvPr/>
            </p:nvSpPr>
            <p:spPr bwMode="auto">
              <a:xfrm>
                <a:off x="2274" y="359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" name="Freeform 185"/>
              <p:cNvSpPr>
                <a:spLocks/>
              </p:cNvSpPr>
              <p:nvPr/>
            </p:nvSpPr>
            <p:spPr bwMode="auto">
              <a:xfrm>
                <a:off x="2285" y="3586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" name="Freeform 186"/>
              <p:cNvSpPr>
                <a:spLocks/>
              </p:cNvSpPr>
              <p:nvPr/>
            </p:nvSpPr>
            <p:spPr bwMode="auto">
              <a:xfrm>
                <a:off x="2295" y="3586"/>
                <a:ext cx="54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4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lnTo>
                      <a:pt x="54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" name="Freeform 187"/>
              <p:cNvSpPr>
                <a:spLocks/>
              </p:cNvSpPr>
              <p:nvPr/>
            </p:nvSpPr>
            <p:spPr bwMode="auto">
              <a:xfrm>
                <a:off x="2311" y="3581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9" name="Freeform 188"/>
              <p:cNvSpPr>
                <a:spLocks/>
              </p:cNvSpPr>
              <p:nvPr/>
            </p:nvSpPr>
            <p:spPr bwMode="auto">
              <a:xfrm>
                <a:off x="2322" y="3581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0" name="Freeform 189"/>
              <p:cNvSpPr>
                <a:spLocks/>
              </p:cNvSpPr>
              <p:nvPr/>
            </p:nvSpPr>
            <p:spPr bwMode="auto">
              <a:xfrm>
                <a:off x="2333" y="3576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" name="Freeform 190"/>
              <p:cNvSpPr>
                <a:spLocks/>
              </p:cNvSpPr>
              <p:nvPr/>
            </p:nvSpPr>
            <p:spPr bwMode="auto">
              <a:xfrm>
                <a:off x="2343" y="3576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056" name="Freeform 191"/>
              <p:cNvSpPr>
                <a:spLocks/>
              </p:cNvSpPr>
              <p:nvPr/>
            </p:nvSpPr>
            <p:spPr bwMode="auto">
              <a:xfrm>
                <a:off x="2359" y="3570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48" name="Freeform 192"/>
              <p:cNvSpPr>
                <a:spLocks/>
              </p:cNvSpPr>
              <p:nvPr/>
            </p:nvSpPr>
            <p:spPr bwMode="auto">
              <a:xfrm>
                <a:off x="2370" y="3565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49" name="Freeform 193"/>
              <p:cNvSpPr>
                <a:spLocks/>
              </p:cNvSpPr>
              <p:nvPr/>
            </p:nvSpPr>
            <p:spPr bwMode="auto">
              <a:xfrm>
                <a:off x="2380" y="3565"/>
                <a:ext cx="54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4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4" h="42">
                    <a:moveTo>
                      <a:pt x="0" y="42"/>
                    </a:moveTo>
                    <a:lnTo>
                      <a:pt x="54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0" name="Freeform 194"/>
              <p:cNvSpPr>
                <a:spLocks/>
              </p:cNvSpPr>
              <p:nvPr/>
            </p:nvSpPr>
            <p:spPr bwMode="auto">
              <a:xfrm>
                <a:off x="2391" y="356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1" name="Freeform 195"/>
              <p:cNvSpPr>
                <a:spLocks/>
              </p:cNvSpPr>
              <p:nvPr/>
            </p:nvSpPr>
            <p:spPr bwMode="auto">
              <a:xfrm>
                <a:off x="2407" y="3554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2" name="Freeform 196"/>
              <p:cNvSpPr>
                <a:spLocks/>
              </p:cNvSpPr>
              <p:nvPr/>
            </p:nvSpPr>
            <p:spPr bwMode="auto">
              <a:xfrm>
                <a:off x="2418" y="3549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3" name="Freeform 197"/>
              <p:cNvSpPr>
                <a:spLocks/>
              </p:cNvSpPr>
              <p:nvPr/>
            </p:nvSpPr>
            <p:spPr bwMode="auto">
              <a:xfrm>
                <a:off x="2428" y="354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4" name="Freeform 198"/>
              <p:cNvSpPr>
                <a:spLocks/>
              </p:cNvSpPr>
              <p:nvPr/>
            </p:nvSpPr>
            <p:spPr bwMode="auto">
              <a:xfrm>
                <a:off x="2439" y="3538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5" name="Freeform 199"/>
              <p:cNvSpPr>
                <a:spLocks/>
              </p:cNvSpPr>
              <p:nvPr/>
            </p:nvSpPr>
            <p:spPr bwMode="auto">
              <a:xfrm>
                <a:off x="2455" y="3533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6" name="Freeform 200"/>
              <p:cNvSpPr>
                <a:spLocks/>
              </p:cNvSpPr>
              <p:nvPr/>
            </p:nvSpPr>
            <p:spPr bwMode="auto">
              <a:xfrm>
                <a:off x="2466" y="3533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7" name="Freeform 201"/>
              <p:cNvSpPr>
                <a:spLocks/>
              </p:cNvSpPr>
              <p:nvPr/>
            </p:nvSpPr>
            <p:spPr bwMode="auto">
              <a:xfrm>
                <a:off x="2476" y="3528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8" name="Freeform 202"/>
              <p:cNvSpPr>
                <a:spLocks/>
              </p:cNvSpPr>
              <p:nvPr/>
            </p:nvSpPr>
            <p:spPr bwMode="auto">
              <a:xfrm>
                <a:off x="2487" y="3517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59" name="Freeform 203"/>
              <p:cNvSpPr>
                <a:spLocks/>
              </p:cNvSpPr>
              <p:nvPr/>
            </p:nvSpPr>
            <p:spPr bwMode="auto">
              <a:xfrm>
                <a:off x="2503" y="3512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0" name="Freeform 204"/>
              <p:cNvSpPr>
                <a:spLocks/>
              </p:cNvSpPr>
              <p:nvPr/>
            </p:nvSpPr>
            <p:spPr bwMode="auto">
              <a:xfrm>
                <a:off x="2513" y="3506"/>
                <a:ext cx="54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4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lnTo>
                      <a:pt x="54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1" name="Freeform 205"/>
              <p:cNvSpPr>
                <a:spLocks/>
              </p:cNvSpPr>
              <p:nvPr/>
            </p:nvSpPr>
            <p:spPr bwMode="auto">
              <a:xfrm>
                <a:off x="2524" y="350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2" name="Freeform 206"/>
              <p:cNvSpPr>
                <a:spLocks/>
              </p:cNvSpPr>
              <p:nvPr/>
            </p:nvSpPr>
            <p:spPr bwMode="auto">
              <a:xfrm>
                <a:off x="2540" y="3496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3" name="Freeform 207"/>
              <p:cNvSpPr>
                <a:spLocks/>
              </p:cNvSpPr>
              <p:nvPr/>
            </p:nvSpPr>
            <p:spPr bwMode="auto">
              <a:xfrm>
                <a:off x="2551" y="3490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4" name="Freeform 208"/>
              <p:cNvSpPr>
                <a:spLocks/>
              </p:cNvSpPr>
              <p:nvPr/>
            </p:nvSpPr>
            <p:spPr bwMode="auto">
              <a:xfrm>
                <a:off x="2561" y="3485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5" name="Freeform 209"/>
              <p:cNvSpPr>
                <a:spLocks/>
              </p:cNvSpPr>
              <p:nvPr/>
            </p:nvSpPr>
            <p:spPr bwMode="auto">
              <a:xfrm>
                <a:off x="2572" y="3480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6" name="Freeform 210"/>
              <p:cNvSpPr>
                <a:spLocks/>
              </p:cNvSpPr>
              <p:nvPr/>
            </p:nvSpPr>
            <p:spPr bwMode="auto">
              <a:xfrm>
                <a:off x="2588" y="3475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7" name="Freeform 211"/>
              <p:cNvSpPr>
                <a:spLocks/>
              </p:cNvSpPr>
              <p:nvPr/>
            </p:nvSpPr>
            <p:spPr bwMode="auto">
              <a:xfrm>
                <a:off x="2598" y="3469"/>
                <a:ext cx="54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4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lnTo>
                      <a:pt x="54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8" name="Freeform 212"/>
              <p:cNvSpPr>
                <a:spLocks/>
              </p:cNvSpPr>
              <p:nvPr/>
            </p:nvSpPr>
            <p:spPr bwMode="auto">
              <a:xfrm>
                <a:off x="2609" y="3464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69" name="Freeform 213"/>
              <p:cNvSpPr>
                <a:spLocks/>
              </p:cNvSpPr>
              <p:nvPr/>
            </p:nvSpPr>
            <p:spPr bwMode="auto">
              <a:xfrm>
                <a:off x="2620" y="3459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70" name="Freeform 214"/>
              <p:cNvSpPr>
                <a:spLocks/>
              </p:cNvSpPr>
              <p:nvPr/>
            </p:nvSpPr>
            <p:spPr bwMode="auto">
              <a:xfrm>
                <a:off x="2636" y="3453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71" name="Freeform 215"/>
              <p:cNvSpPr>
                <a:spLocks/>
              </p:cNvSpPr>
              <p:nvPr/>
            </p:nvSpPr>
            <p:spPr bwMode="auto">
              <a:xfrm>
                <a:off x="2646" y="3448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72" name="Freeform 216"/>
              <p:cNvSpPr>
                <a:spLocks/>
              </p:cNvSpPr>
              <p:nvPr/>
            </p:nvSpPr>
            <p:spPr bwMode="auto">
              <a:xfrm>
                <a:off x="2657" y="3443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6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6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73" name="Freeform 217"/>
              <p:cNvSpPr>
                <a:spLocks/>
              </p:cNvSpPr>
              <p:nvPr/>
            </p:nvSpPr>
            <p:spPr bwMode="auto">
              <a:xfrm>
                <a:off x="2668" y="3437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74" name="Freeform 218"/>
              <p:cNvSpPr>
                <a:spLocks/>
              </p:cNvSpPr>
              <p:nvPr/>
            </p:nvSpPr>
            <p:spPr bwMode="auto">
              <a:xfrm>
                <a:off x="2683" y="3432"/>
                <a:ext cx="54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4" y="43"/>
                  </a:cxn>
                  <a:cxn ang="0">
                    <a:pos x="27" y="0"/>
                  </a:cxn>
                  <a:cxn ang="0">
                    <a:pos x="0" y="43"/>
                  </a:cxn>
                </a:cxnLst>
                <a:rect l="0" t="0" r="r" b="b"/>
                <a:pathLst>
                  <a:path w="54" h="43">
                    <a:moveTo>
                      <a:pt x="0" y="43"/>
                    </a:moveTo>
                    <a:lnTo>
                      <a:pt x="54" y="43"/>
                    </a:lnTo>
                    <a:lnTo>
                      <a:pt x="27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75" name="Freeform 219"/>
              <p:cNvSpPr>
                <a:spLocks/>
              </p:cNvSpPr>
              <p:nvPr/>
            </p:nvSpPr>
            <p:spPr bwMode="auto">
              <a:xfrm>
                <a:off x="2694" y="3427"/>
                <a:ext cx="5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3" y="42"/>
                  </a:cxn>
                  <a:cxn ang="0">
                    <a:pos x="27" y="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lnTo>
                      <a:pt x="53" y="42"/>
                    </a:lnTo>
                    <a:lnTo>
                      <a:pt x="27" y="0"/>
                    </a:lnTo>
                    <a:lnTo>
                      <a:pt x="0" y="42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276" name="Freeform 220"/>
              <p:cNvSpPr>
                <a:spLocks/>
              </p:cNvSpPr>
              <p:nvPr/>
            </p:nvSpPr>
            <p:spPr bwMode="auto">
              <a:xfrm>
                <a:off x="2705" y="3421"/>
                <a:ext cx="53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3" y="43"/>
                  </a:cxn>
                  <a:cxn ang="0">
                    <a:pos x="26" y="0"/>
                  </a:cxn>
                  <a:cxn ang="0">
                    <a:pos x="0" y="43"/>
                  </a:cxn>
                </a:cxnLst>
                <a:rect l="0" t="0" r="r" b="b"/>
                <a:pathLst>
                  <a:path w="53" h="43">
                    <a:moveTo>
                      <a:pt x="0" y="43"/>
                    </a:moveTo>
                    <a:lnTo>
                      <a:pt x="53" y="43"/>
                    </a:lnTo>
                    <a:lnTo>
                      <a:pt x="26" y="0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zh-CN" altLang="en-US" sz="1500"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45278" name="Freeform 222"/>
            <p:cNvSpPr>
              <a:spLocks/>
            </p:cNvSpPr>
            <p:nvPr/>
          </p:nvSpPr>
          <p:spPr bwMode="auto">
            <a:xfrm>
              <a:off x="6065838" y="5241925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79" name="Freeform 223"/>
            <p:cNvSpPr>
              <a:spLocks/>
            </p:cNvSpPr>
            <p:nvPr/>
          </p:nvSpPr>
          <p:spPr bwMode="auto">
            <a:xfrm>
              <a:off x="6081713" y="5241925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0" name="Freeform 224"/>
            <p:cNvSpPr>
              <a:spLocks/>
            </p:cNvSpPr>
            <p:nvPr/>
          </p:nvSpPr>
          <p:spPr bwMode="auto">
            <a:xfrm>
              <a:off x="6099175" y="5233988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1" name="Freeform 225"/>
            <p:cNvSpPr>
              <a:spLocks/>
            </p:cNvSpPr>
            <p:nvPr/>
          </p:nvSpPr>
          <p:spPr bwMode="auto">
            <a:xfrm>
              <a:off x="6116638" y="522446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2" name="Freeform 226"/>
            <p:cNvSpPr>
              <a:spLocks/>
            </p:cNvSpPr>
            <p:nvPr/>
          </p:nvSpPr>
          <p:spPr bwMode="auto">
            <a:xfrm>
              <a:off x="6142038" y="522446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3" name="Freeform 227"/>
            <p:cNvSpPr>
              <a:spLocks/>
            </p:cNvSpPr>
            <p:nvPr/>
          </p:nvSpPr>
          <p:spPr bwMode="auto">
            <a:xfrm>
              <a:off x="6157913" y="5216525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4" name="Freeform 228"/>
            <p:cNvSpPr>
              <a:spLocks/>
            </p:cNvSpPr>
            <p:nvPr/>
          </p:nvSpPr>
          <p:spPr bwMode="auto">
            <a:xfrm>
              <a:off x="6175375" y="5216525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5" name="Freeform 229"/>
            <p:cNvSpPr>
              <a:spLocks/>
            </p:cNvSpPr>
            <p:nvPr/>
          </p:nvSpPr>
          <p:spPr bwMode="auto">
            <a:xfrm>
              <a:off x="6191250" y="5208588"/>
              <a:ext cx="8572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4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54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6" name="Freeform 230"/>
            <p:cNvSpPr>
              <a:spLocks/>
            </p:cNvSpPr>
            <p:nvPr/>
          </p:nvSpPr>
          <p:spPr bwMode="auto">
            <a:xfrm>
              <a:off x="6216650" y="5208588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7" name="Freeform 231"/>
            <p:cNvSpPr>
              <a:spLocks/>
            </p:cNvSpPr>
            <p:nvPr/>
          </p:nvSpPr>
          <p:spPr bwMode="auto">
            <a:xfrm>
              <a:off x="6234113" y="5208588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8" name="Freeform 232"/>
            <p:cNvSpPr>
              <a:spLocks/>
            </p:cNvSpPr>
            <p:nvPr/>
          </p:nvSpPr>
          <p:spPr bwMode="auto">
            <a:xfrm>
              <a:off x="6251575" y="5200650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89" name="Freeform 233"/>
            <p:cNvSpPr>
              <a:spLocks/>
            </p:cNvSpPr>
            <p:nvPr/>
          </p:nvSpPr>
          <p:spPr bwMode="auto">
            <a:xfrm>
              <a:off x="6267450" y="5200650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0" name="Freeform 234"/>
            <p:cNvSpPr>
              <a:spLocks/>
            </p:cNvSpPr>
            <p:nvPr/>
          </p:nvSpPr>
          <p:spPr bwMode="auto">
            <a:xfrm>
              <a:off x="6292850" y="5200650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1" name="Freeform 235"/>
            <p:cNvSpPr>
              <a:spLocks/>
            </p:cNvSpPr>
            <p:nvPr/>
          </p:nvSpPr>
          <p:spPr bwMode="auto">
            <a:xfrm>
              <a:off x="6310313" y="5200650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2" name="Freeform 236"/>
            <p:cNvSpPr>
              <a:spLocks/>
            </p:cNvSpPr>
            <p:nvPr/>
          </p:nvSpPr>
          <p:spPr bwMode="auto">
            <a:xfrm>
              <a:off x="6326188" y="5200650"/>
              <a:ext cx="8572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4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54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3" name="Freeform 237"/>
            <p:cNvSpPr>
              <a:spLocks/>
            </p:cNvSpPr>
            <p:nvPr/>
          </p:nvSpPr>
          <p:spPr bwMode="auto">
            <a:xfrm>
              <a:off x="6351588" y="5200650"/>
              <a:ext cx="8572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4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54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4" name="Freeform 238"/>
            <p:cNvSpPr>
              <a:spLocks/>
            </p:cNvSpPr>
            <p:nvPr/>
          </p:nvSpPr>
          <p:spPr bwMode="auto">
            <a:xfrm>
              <a:off x="6369050" y="5200650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5" name="Freeform 239"/>
            <p:cNvSpPr>
              <a:spLocks/>
            </p:cNvSpPr>
            <p:nvPr/>
          </p:nvSpPr>
          <p:spPr bwMode="auto">
            <a:xfrm>
              <a:off x="6386513" y="5208588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6" name="Freeform 240"/>
            <p:cNvSpPr>
              <a:spLocks/>
            </p:cNvSpPr>
            <p:nvPr/>
          </p:nvSpPr>
          <p:spPr bwMode="auto">
            <a:xfrm>
              <a:off x="6402388" y="5208588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7" name="Freeform 241"/>
            <p:cNvSpPr>
              <a:spLocks/>
            </p:cNvSpPr>
            <p:nvPr/>
          </p:nvSpPr>
          <p:spPr bwMode="auto">
            <a:xfrm>
              <a:off x="6427788" y="5208588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8" name="Freeform 242"/>
            <p:cNvSpPr>
              <a:spLocks/>
            </p:cNvSpPr>
            <p:nvPr/>
          </p:nvSpPr>
          <p:spPr bwMode="auto">
            <a:xfrm>
              <a:off x="6445250" y="5216525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299" name="Freeform 243"/>
            <p:cNvSpPr>
              <a:spLocks/>
            </p:cNvSpPr>
            <p:nvPr/>
          </p:nvSpPr>
          <p:spPr bwMode="auto">
            <a:xfrm>
              <a:off x="6461125" y="5216525"/>
              <a:ext cx="85725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0" name="Freeform 244"/>
            <p:cNvSpPr>
              <a:spLocks/>
            </p:cNvSpPr>
            <p:nvPr/>
          </p:nvSpPr>
          <p:spPr bwMode="auto">
            <a:xfrm>
              <a:off x="6478588" y="522446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1" name="Freeform 245"/>
            <p:cNvSpPr>
              <a:spLocks/>
            </p:cNvSpPr>
            <p:nvPr/>
          </p:nvSpPr>
          <p:spPr bwMode="auto">
            <a:xfrm>
              <a:off x="6503988" y="522446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2" name="Freeform 246"/>
            <p:cNvSpPr>
              <a:spLocks/>
            </p:cNvSpPr>
            <p:nvPr/>
          </p:nvSpPr>
          <p:spPr bwMode="auto">
            <a:xfrm>
              <a:off x="6521450" y="5233988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3" name="Freeform 247"/>
            <p:cNvSpPr>
              <a:spLocks/>
            </p:cNvSpPr>
            <p:nvPr/>
          </p:nvSpPr>
          <p:spPr bwMode="auto">
            <a:xfrm>
              <a:off x="6537325" y="5241925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4" name="Freeform 248"/>
            <p:cNvSpPr>
              <a:spLocks/>
            </p:cNvSpPr>
            <p:nvPr/>
          </p:nvSpPr>
          <p:spPr bwMode="auto">
            <a:xfrm>
              <a:off x="6554788" y="5241925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5" name="Freeform 249"/>
            <p:cNvSpPr>
              <a:spLocks/>
            </p:cNvSpPr>
            <p:nvPr/>
          </p:nvSpPr>
          <p:spPr bwMode="auto">
            <a:xfrm>
              <a:off x="6580188" y="524986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6" name="Freeform 250"/>
            <p:cNvSpPr>
              <a:spLocks/>
            </p:cNvSpPr>
            <p:nvPr/>
          </p:nvSpPr>
          <p:spPr bwMode="auto">
            <a:xfrm>
              <a:off x="6597650" y="5259388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7" name="Freeform 251"/>
            <p:cNvSpPr>
              <a:spLocks/>
            </p:cNvSpPr>
            <p:nvPr/>
          </p:nvSpPr>
          <p:spPr bwMode="auto">
            <a:xfrm>
              <a:off x="6613525" y="5267325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8" name="Freeform 252"/>
            <p:cNvSpPr>
              <a:spLocks/>
            </p:cNvSpPr>
            <p:nvPr/>
          </p:nvSpPr>
          <p:spPr bwMode="auto">
            <a:xfrm>
              <a:off x="6638925" y="5275263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09" name="Freeform 253"/>
            <p:cNvSpPr>
              <a:spLocks/>
            </p:cNvSpPr>
            <p:nvPr/>
          </p:nvSpPr>
          <p:spPr bwMode="auto">
            <a:xfrm>
              <a:off x="6656388" y="5284788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0" name="Freeform 254"/>
            <p:cNvSpPr>
              <a:spLocks/>
            </p:cNvSpPr>
            <p:nvPr/>
          </p:nvSpPr>
          <p:spPr bwMode="auto">
            <a:xfrm>
              <a:off x="6672263" y="5292725"/>
              <a:ext cx="8572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4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54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1" name="Freeform 255"/>
            <p:cNvSpPr>
              <a:spLocks/>
            </p:cNvSpPr>
            <p:nvPr/>
          </p:nvSpPr>
          <p:spPr bwMode="auto">
            <a:xfrm>
              <a:off x="6689725" y="5300663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2" name="Freeform 256"/>
            <p:cNvSpPr>
              <a:spLocks/>
            </p:cNvSpPr>
            <p:nvPr/>
          </p:nvSpPr>
          <p:spPr bwMode="auto">
            <a:xfrm>
              <a:off x="6715125" y="5310188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3" name="Freeform 257"/>
            <p:cNvSpPr>
              <a:spLocks/>
            </p:cNvSpPr>
            <p:nvPr/>
          </p:nvSpPr>
          <p:spPr bwMode="auto">
            <a:xfrm>
              <a:off x="6732588" y="53181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4" name="Freeform 258"/>
            <p:cNvSpPr>
              <a:spLocks/>
            </p:cNvSpPr>
            <p:nvPr/>
          </p:nvSpPr>
          <p:spPr bwMode="auto">
            <a:xfrm>
              <a:off x="6748463" y="532606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5" name="Freeform 259"/>
            <p:cNvSpPr>
              <a:spLocks/>
            </p:cNvSpPr>
            <p:nvPr/>
          </p:nvSpPr>
          <p:spPr bwMode="auto">
            <a:xfrm>
              <a:off x="6765925" y="5335588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6" name="Freeform 260"/>
            <p:cNvSpPr>
              <a:spLocks/>
            </p:cNvSpPr>
            <p:nvPr/>
          </p:nvSpPr>
          <p:spPr bwMode="auto">
            <a:xfrm>
              <a:off x="6791325" y="53435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7" name="Freeform 261"/>
            <p:cNvSpPr>
              <a:spLocks/>
            </p:cNvSpPr>
            <p:nvPr/>
          </p:nvSpPr>
          <p:spPr bwMode="auto">
            <a:xfrm>
              <a:off x="6807200" y="5351463"/>
              <a:ext cx="85725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8" name="Freeform 262"/>
            <p:cNvSpPr>
              <a:spLocks/>
            </p:cNvSpPr>
            <p:nvPr/>
          </p:nvSpPr>
          <p:spPr bwMode="auto">
            <a:xfrm>
              <a:off x="6824663" y="53594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19" name="Freeform 263"/>
            <p:cNvSpPr>
              <a:spLocks/>
            </p:cNvSpPr>
            <p:nvPr/>
          </p:nvSpPr>
          <p:spPr bwMode="auto">
            <a:xfrm>
              <a:off x="6842125" y="53689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0" name="Freeform 264"/>
            <p:cNvSpPr>
              <a:spLocks/>
            </p:cNvSpPr>
            <p:nvPr/>
          </p:nvSpPr>
          <p:spPr bwMode="auto">
            <a:xfrm>
              <a:off x="6867525" y="5376863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1" name="Freeform 265"/>
            <p:cNvSpPr>
              <a:spLocks/>
            </p:cNvSpPr>
            <p:nvPr/>
          </p:nvSpPr>
          <p:spPr bwMode="auto">
            <a:xfrm>
              <a:off x="6883400" y="53848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2" name="Freeform 266"/>
            <p:cNvSpPr>
              <a:spLocks/>
            </p:cNvSpPr>
            <p:nvPr/>
          </p:nvSpPr>
          <p:spPr bwMode="auto">
            <a:xfrm>
              <a:off x="6900863" y="53943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3" name="Freeform 267"/>
            <p:cNvSpPr>
              <a:spLocks/>
            </p:cNvSpPr>
            <p:nvPr/>
          </p:nvSpPr>
          <p:spPr bwMode="auto">
            <a:xfrm>
              <a:off x="6926263" y="540226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4" name="Freeform 268"/>
            <p:cNvSpPr>
              <a:spLocks/>
            </p:cNvSpPr>
            <p:nvPr/>
          </p:nvSpPr>
          <p:spPr bwMode="auto">
            <a:xfrm>
              <a:off x="6942138" y="5419725"/>
              <a:ext cx="8572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4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54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5" name="Freeform 269"/>
            <p:cNvSpPr>
              <a:spLocks/>
            </p:cNvSpPr>
            <p:nvPr/>
          </p:nvSpPr>
          <p:spPr bwMode="auto">
            <a:xfrm>
              <a:off x="6959600" y="5427663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6" name="Freeform 270"/>
            <p:cNvSpPr>
              <a:spLocks/>
            </p:cNvSpPr>
            <p:nvPr/>
          </p:nvSpPr>
          <p:spPr bwMode="auto">
            <a:xfrm>
              <a:off x="6977063" y="542766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7" name="Freeform 271"/>
            <p:cNvSpPr>
              <a:spLocks/>
            </p:cNvSpPr>
            <p:nvPr/>
          </p:nvSpPr>
          <p:spPr bwMode="auto">
            <a:xfrm>
              <a:off x="7002463" y="54356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8" name="Freeform 272"/>
            <p:cNvSpPr>
              <a:spLocks/>
            </p:cNvSpPr>
            <p:nvPr/>
          </p:nvSpPr>
          <p:spPr bwMode="auto">
            <a:xfrm>
              <a:off x="7018338" y="54451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29" name="Freeform 273"/>
            <p:cNvSpPr>
              <a:spLocks/>
            </p:cNvSpPr>
            <p:nvPr/>
          </p:nvSpPr>
          <p:spPr bwMode="auto">
            <a:xfrm>
              <a:off x="7035800" y="54530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0" name="Freeform 274"/>
            <p:cNvSpPr>
              <a:spLocks/>
            </p:cNvSpPr>
            <p:nvPr/>
          </p:nvSpPr>
          <p:spPr bwMode="auto">
            <a:xfrm>
              <a:off x="7053263" y="54610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1" name="Freeform 275"/>
            <p:cNvSpPr>
              <a:spLocks/>
            </p:cNvSpPr>
            <p:nvPr/>
          </p:nvSpPr>
          <p:spPr bwMode="auto">
            <a:xfrm>
              <a:off x="7078663" y="54705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2" name="Freeform 276"/>
            <p:cNvSpPr>
              <a:spLocks/>
            </p:cNvSpPr>
            <p:nvPr/>
          </p:nvSpPr>
          <p:spPr bwMode="auto">
            <a:xfrm>
              <a:off x="7094538" y="54784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3" name="Freeform 277"/>
            <p:cNvSpPr>
              <a:spLocks/>
            </p:cNvSpPr>
            <p:nvPr/>
          </p:nvSpPr>
          <p:spPr bwMode="auto">
            <a:xfrm>
              <a:off x="7112000" y="54784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4" name="Freeform 278"/>
            <p:cNvSpPr>
              <a:spLocks/>
            </p:cNvSpPr>
            <p:nvPr/>
          </p:nvSpPr>
          <p:spPr bwMode="auto">
            <a:xfrm>
              <a:off x="7127875" y="5486400"/>
              <a:ext cx="85725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5" name="Freeform 279"/>
            <p:cNvSpPr>
              <a:spLocks/>
            </p:cNvSpPr>
            <p:nvPr/>
          </p:nvSpPr>
          <p:spPr bwMode="auto">
            <a:xfrm>
              <a:off x="7153275" y="54959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6" name="Freeform 280"/>
            <p:cNvSpPr>
              <a:spLocks/>
            </p:cNvSpPr>
            <p:nvPr/>
          </p:nvSpPr>
          <p:spPr bwMode="auto">
            <a:xfrm>
              <a:off x="7170738" y="54959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7" name="Freeform 281"/>
            <p:cNvSpPr>
              <a:spLocks/>
            </p:cNvSpPr>
            <p:nvPr/>
          </p:nvSpPr>
          <p:spPr bwMode="auto">
            <a:xfrm>
              <a:off x="7188200" y="55038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8" name="Freeform 282"/>
            <p:cNvSpPr>
              <a:spLocks/>
            </p:cNvSpPr>
            <p:nvPr/>
          </p:nvSpPr>
          <p:spPr bwMode="auto">
            <a:xfrm>
              <a:off x="7204075" y="55038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39" name="Freeform 283"/>
            <p:cNvSpPr>
              <a:spLocks/>
            </p:cNvSpPr>
            <p:nvPr/>
          </p:nvSpPr>
          <p:spPr bwMode="auto">
            <a:xfrm>
              <a:off x="7229475" y="55118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0" name="Freeform 284"/>
            <p:cNvSpPr>
              <a:spLocks/>
            </p:cNvSpPr>
            <p:nvPr/>
          </p:nvSpPr>
          <p:spPr bwMode="auto">
            <a:xfrm>
              <a:off x="7246938" y="55118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1" name="Freeform 285"/>
            <p:cNvSpPr>
              <a:spLocks/>
            </p:cNvSpPr>
            <p:nvPr/>
          </p:nvSpPr>
          <p:spPr bwMode="auto">
            <a:xfrm>
              <a:off x="7262813" y="5519738"/>
              <a:ext cx="85725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2" name="Freeform 286"/>
            <p:cNvSpPr>
              <a:spLocks/>
            </p:cNvSpPr>
            <p:nvPr/>
          </p:nvSpPr>
          <p:spPr bwMode="auto">
            <a:xfrm>
              <a:off x="7288213" y="5519738"/>
              <a:ext cx="85725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3" name="Freeform 287"/>
            <p:cNvSpPr>
              <a:spLocks/>
            </p:cNvSpPr>
            <p:nvPr/>
          </p:nvSpPr>
          <p:spPr bwMode="auto">
            <a:xfrm>
              <a:off x="7305675" y="5519738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4" name="Freeform 288"/>
            <p:cNvSpPr>
              <a:spLocks/>
            </p:cNvSpPr>
            <p:nvPr/>
          </p:nvSpPr>
          <p:spPr bwMode="auto">
            <a:xfrm>
              <a:off x="7323138" y="5519738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5" name="Freeform 289"/>
            <p:cNvSpPr>
              <a:spLocks/>
            </p:cNvSpPr>
            <p:nvPr/>
          </p:nvSpPr>
          <p:spPr bwMode="auto">
            <a:xfrm>
              <a:off x="7339013" y="55292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6" name="Freeform 290"/>
            <p:cNvSpPr>
              <a:spLocks/>
            </p:cNvSpPr>
            <p:nvPr/>
          </p:nvSpPr>
          <p:spPr bwMode="auto">
            <a:xfrm>
              <a:off x="7364413" y="55292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7" name="Freeform 291"/>
            <p:cNvSpPr>
              <a:spLocks/>
            </p:cNvSpPr>
            <p:nvPr/>
          </p:nvSpPr>
          <p:spPr bwMode="auto">
            <a:xfrm>
              <a:off x="7381875" y="55292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8" name="Freeform 292"/>
            <p:cNvSpPr>
              <a:spLocks/>
            </p:cNvSpPr>
            <p:nvPr/>
          </p:nvSpPr>
          <p:spPr bwMode="auto">
            <a:xfrm>
              <a:off x="7397750" y="5529263"/>
              <a:ext cx="8572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4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54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49" name="Freeform 293"/>
            <p:cNvSpPr>
              <a:spLocks/>
            </p:cNvSpPr>
            <p:nvPr/>
          </p:nvSpPr>
          <p:spPr bwMode="auto">
            <a:xfrm>
              <a:off x="7415213" y="55292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0" name="Freeform 294"/>
            <p:cNvSpPr>
              <a:spLocks/>
            </p:cNvSpPr>
            <p:nvPr/>
          </p:nvSpPr>
          <p:spPr bwMode="auto">
            <a:xfrm>
              <a:off x="7440613" y="55292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1" name="Freeform 295"/>
            <p:cNvSpPr>
              <a:spLocks/>
            </p:cNvSpPr>
            <p:nvPr/>
          </p:nvSpPr>
          <p:spPr bwMode="auto">
            <a:xfrm>
              <a:off x="7458075" y="55292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2" name="Freeform 296"/>
            <p:cNvSpPr>
              <a:spLocks/>
            </p:cNvSpPr>
            <p:nvPr/>
          </p:nvSpPr>
          <p:spPr bwMode="auto">
            <a:xfrm>
              <a:off x="7473950" y="55292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3" name="Freeform 297"/>
            <p:cNvSpPr>
              <a:spLocks/>
            </p:cNvSpPr>
            <p:nvPr/>
          </p:nvSpPr>
          <p:spPr bwMode="auto">
            <a:xfrm>
              <a:off x="7491413" y="5519738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4" name="Freeform 298"/>
            <p:cNvSpPr>
              <a:spLocks/>
            </p:cNvSpPr>
            <p:nvPr/>
          </p:nvSpPr>
          <p:spPr bwMode="auto">
            <a:xfrm>
              <a:off x="7516813" y="5519738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5" name="Freeform 299"/>
            <p:cNvSpPr>
              <a:spLocks/>
            </p:cNvSpPr>
            <p:nvPr/>
          </p:nvSpPr>
          <p:spPr bwMode="auto">
            <a:xfrm>
              <a:off x="7534275" y="5519738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6" name="Freeform 300"/>
            <p:cNvSpPr>
              <a:spLocks/>
            </p:cNvSpPr>
            <p:nvPr/>
          </p:nvSpPr>
          <p:spPr bwMode="auto">
            <a:xfrm>
              <a:off x="7550150" y="5519738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7" name="Freeform 301"/>
            <p:cNvSpPr>
              <a:spLocks/>
            </p:cNvSpPr>
            <p:nvPr/>
          </p:nvSpPr>
          <p:spPr bwMode="auto">
            <a:xfrm>
              <a:off x="7575550" y="55118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8" name="Freeform 302"/>
            <p:cNvSpPr>
              <a:spLocks/>
            </p:cNvSpPr>
            <p:nvPr/>
          </p:nvSpPr>
          <p:spPr bwMode="auto">
            <a:xfrm>
              <a:off x="7593013" y="55118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59" name="Freeform 303"/>
            <p:cNvSpPr>
              <a:spLocks/>
            </p:cNvSpPr>
            <p:nvPr/>
          </p:nvSpPr>
          <p:spPr bwMode="auto">
            <a:xfrm>
              <a:off x="7608888" y="5511800"/>
              <a:ext cx="85725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0" name="Freeform 304"/>
            <p:cNvSpPr>
              <a:spLocks/>
            </p:cNvSpPr>
            <p:nvPr/>
          </p:nvSpPr>
          <p:spPr bwMode="auto">
            <a:xfrm>
              <a:off x="7626350" y="55038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1" name="Freeform 305"/>
            <p:cNvSpPr>
              <a:spLocks/>
            </p:cNvSpPr>
            <p:nvPr/>
          </p:nvSpPr>
          <p:spPr bwMode="auto">
            <a:xfrm>
              <a:off x="7651750" y="55038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2" name="Freeform 306"/>
            <p:cNvSpPr>
              <a:spLocks/>
            </p:cNvSpPr>
            <p:nvPr/>
          </p:nvSpPr>
          <p:spPr bwMode="auto">
            <a:xfrm>
              <a:off x="7669213" y="55038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3" name="Freeform 307"/>
            <p:cNvSpPr>
              <a:spLocks/>
            </p:cNvSpPr>
            <p:nvPr/>
          </p:nvSpPr>
          <p:spPr bwMode="auto">
            <a:xfrm>
              <a:off x="7685088" y="54959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4" name="Freeform 308"/>
            <p:cNvSpPr>
              <a:spLocks/>
            </p:cNvSpPr>
            <p:nvPr/>
          </p:nvSpPr>
          <p:spPr bwMode="auto">
            <a:xfrm>
              <a:off x="7702550" y="54959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5" name="Freeform 309"/>
            <p:cNvSpPr>
              <a:spLocks/>
            </p:cNvSpPr>
            <p:nvPr/>
          </p:nvSpPr>
          <p:spPr bwMode="auto">
            <a:xfrm>
              <a:off x="7727950" y="54864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6" name="Freeform 310"/>
            <p:cNvSpPr>
              <a:spLocks/>
            </p:cNvSpPr>
            <p:nvPr/>
          </p:nvSpPr>
          <p:spPr bwMode="auto">
            <a:xfrm>
              <a:off x="7743825" y="5486400"/>
              <a:ext cx="85725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7" name="Freeform 311"/>
            <p:cNvSpPr>
              <a:spLocks/>
            </p:cNvSpPr>
            <p:nvPr/>
          </p:nvSpPr>
          <p:spPr bwMode="auto">
            <a:xfrm>
              <a:off x="7761288" y="54864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8" name="Freeform 312"/>
            <p:cNvSpPr>
              <a:spLocks/>
            </p:cNvSpPr>
            <p:nvPr/>
          </p:nvSpPr>
          <p:spPr bwMode="auto">
            <a:xfrm>
              <a:off x="7778750" y="54784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69" name="Freeform 313"/>
            <p:cNvSpPr>
              <a:spLocks/>
            </p:cNvSpPr>
            <p:nvPr/>
          </p:nvSpPr>
          <p:spPr bwMode="auto">
            <a:xfrm>
              <a:off x="7804150" y="54784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0" name="Freeform 314"/>
            <p:cNvSpPr>
              <a:spLocks/>
            </p:cNvSpPr>
            <p:nvPr/>
          </p:nvSpPr>
          <p:spPr bwMode="auto">
            <a:xfrm>
              <a:off x="7820025" y="54705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1" name="Freeform 315"/>
            <p:cNvSpPr>
              <a:spLocks/>
            </p:cNvSpPr>
            <p:nvPr/>
          </p:nvSpPr>
          <p:spPr bwMode="auto">
            <a:xfrm>
              <a:off x="7837488" y="54705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2" name="Freeform 316"/>
            <p:cNvSpPr>
              <a:spLocks/>
            </p:cNvSpPr>
            <p:nvPr/>
          </p:nvSpPr>
          <p:spPr bwMode="auto">
            <a:xfrm>
              <a:off x="7862888" y="54705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3" name="Freeform 317"/>
            <p:cNvSpPr>
              <a:spLocks/>
            </p:cNvSpPr>
            <p:nvPr/>
          </p:nvSpPr>
          <p:spPr bwMode="auto">
            <a:xfrm>
              <a:off x="7878763" y="5461000"/>
              <a:ext cx="85725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4" name="Freeform 318"/>
            <p:cNvSpPr>
              <a:spLocks/>
            </p:cNvSpPr>
            <p:nvPr/>
          </p:nvSpPr>
          <p:spPr bwMode="auto">
            <a:xfrm>
              <a:off x="7896225" y="54610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5" name="Freeform 319"/>
            <p:cNvSpPr>
              <a:spLocks/>
            </p:cNvSpPr>
            <p:nvPr/>
          </p:nvSpPr>
          <p:spPr bwMode="auto">
            <a:xfrm>
              <a:off x="7913688" y="54530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6" name="Freeform 320"/>
            <p:cNvSpPr>
              <a:spLocks/>
            </p:cNvSpPr>
            <p:nvPr/>
          </p:nvSpPr>
          <p:spPr bwMode="auto">
            <a:xfrm>
              <a:off x="7939088" y="54530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7" name="Freeform 321"/>
            <p:cNvSpPr>
              <a:spLocks/>
            </p:cNvSpPr>
            <p:nvPr/>
          </p:nvSpPr>
          <p:spPr bwMode="auto">
            <a:xfrm>
              <a:off x="7954963" y="54530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8" name="Freeform 322"/>
            <p:cNvSpPr>
              <a:spLocks/>
            </p:cNvSpPr>
            <p:nvPr/>
          </p:nvSpPr>
          <p:spPr bwMode="auto">
            <a:xfrm>
              <a:off x="7972425" y="54451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79" name="Freeform 323"/>
            <p:cNvSpPr>
              <a:spLocks/>
            </p:cNvSpPr>
            <p:nvPr/>
          </p:nvSpPr>
          <p:spPr bwMode="auto">
            <a:xfrm>
              <a:off x="7989888" y="54451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0" name="Freeform 324"/>
            <p:cNvSpPr>
              <a:spLocks/>
            </p:cNvSpPr>
            <p:nvPr/>
          </p:nvSpPr>
          <p:spPr bwMode="auto">
            <a:xfrm>
              <a:off x="8013700" y="5445125"/>
              <a:ext cx="8572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4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54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1" name="Freeform 325"/>
            <p:cNvSpPr>
              <a:spLocks/>
            </p:cNvSpPr>
            <p:nvPr/>
          </p:nvSpPr>
          <p:spPr bwMode="auto">
            <a:xfrm>
              <a:off x="8031163" y="54451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2" name="Freeform 326"/>
            <p:cNvSpPr>
              <a:spLocks/>
            </p:cNvSpPr>
            <p:nvPr/>
          </p:nvSpPr>
          <p:spPr bwMode="auto">
            <a:xfrm>
              <a:off x="8048625" y="54451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3" name="Freeform 327"/>
            <p:cNvSpPr>
              <a:spLocks/>
            </p:cNvSpPr>
            <p:nvPr/>
          </p:nvSpPr>
          <p:spPr bwMode="auto">
            <a:xfrm>
              <a:off x="8064500" y="5435600"/>
              <a:ext cx="85725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4" name="Freeform 328"/>
            <p:cNvSpPr>
              <a:spLocks/>
            </p:cNvSpPr>
            <p:nvPr/>
          </p:nvSpPr>
          <p:spPr bwMode="auto">
            <a:xfrm>
              <a:off x="8089900" y="54356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5" name="Freeform 329"/>
            <p:cNvSpPr>
              <a:spLocks/>
            </p:cNvSpPr>
            <p:nvPr/>
          </p:nvSpPr>
          <p:spPr bwMode="auto">
            <a:xfrm>
              <a:off x="8107363" y="54356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6" name="Freeform 330"/>
            <p:cNvSpPr>
              <a:spLocks/>
            </p:cNvSpPr>
            <p:nvPr/>
          </p:nvSpPr>
          <p:spPr bwMode="auto">
            <a:xfrm>
              <a:off x="8124825" y="54356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7" name="Freeform 331"/>
            <p:cNvSpPr>
              <a:spLocks/>
            </p:cNvSpPr>
            <p:nvPr/>
          </p:nvSpPr>
          <p:spPr bwMode="auto">
            <a:xfrm>
              <a:off x="8150225" y="54356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8" name="Freeform 332"/>
            <p:cNvSpPr>
              <a:spLocks/>
            </p:cNvSpPr>
            <p:nvPr/>
          </p:nvSpPr>
          <p:spPr bwMode="auto">
            <a:xfrm>
              <a:off x="8166100" y="54356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89" name="Freeform 333"/>
            <p:cNvSpPr>
              <a:spLocks/>
            </p:cNvSpPr>
            <p:nvPr/>
          </p:nvSpPr>
          <p:spPr bwMode="auto">
            <a:xfrm>
              <a:off x="8183563" y="54356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0" name="Freeform 334"/>
            <p:cNvSpPr>
              <a:spLocks/>
            </p:cNvSpPr>
            <p:nvPr/>
          </p:nvSpPr>
          <p:spPr bwMode="auto">
            <a:xfrm>
              <a:off x="8199438" y="5435600"/>
              <a:ext cx="85725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1" name="Freeform 335"/>
            <p:cNvSpPr>
              <a:spLocks/>
            </p:cNvSpPr>
            <p:nvPr/>
          </p:nvSpPr>
          <p:spPr bwMode="auto">
            <a:xfrm>
              <a:off x="8224838" y="5435600"/>
              <a:ext cx="85725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2" name="Freeform 336"/>
            <p:cNvSpPr>
              <a:spLocks/>
            </p:cNvSpPr>
            <p:nvPr/>
          </p:nvSpPr>
          <p:spPr bwMode="auto">
            <a:xfrm>
              <a:off x="8242300" y="54356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3" name="Freeform 337"/>
            <p:cNvSpPr>
              <a:spLocks/>
            </p:cNvSpPr>
            <p:nvPr/>
          </p:nvSpPr>
          <p:spPr bwMode="auto">
            <a:xfrm>
              <a:off x="8259763" y="54356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4" name="Freeform 338"/>
            <p:cNvSpPr>
              <a:spLocks/>
            </p:cNvSpPr>
            <p:nvPr/>
          </p:nvSpPr>
          <p:spPr bwMode="auto">
            <a:xfrm>
              <a:off x="8275638" y="54356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5" name="Freeform 339"/>
            <p:cNvSpPr>
              <a:spLocks/>
            </p:cNvSpPr>
            <p:nvPr/>
          </p:nvSpPr>
          <p:spPr bwMode="auto">
            <a:xfrm>
              <a:off x="8301038" y="54356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6" name="Freeform 340"/>
            <p:cNvSpPr>
              <a:spLocks/>
            </p:cNvSpPr>
            <p:nvPr/>
          </p:nvSpPr>
          <p:spPr bwMode="auto">
            <a:xfrm>
              <a:off x="8318500" y="54356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7" name="Freeform 341"/>
            <p:cNvSpPr>
              <a:spLocks/>
            </p:cNvSpPr>
            <p:nvPr/>
          </p:nvSpPr>
          <p:spPr bwMode="auto">
            <a:xfrm>
              <a:off x="8334375" y="5445125"/>
              <a:ext cx="8572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4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54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8" name="Freeform 342"/>
            <p:cNvSpPr>
              <a:spLocks/>
            </p:cNvSpPr>
            <p:nvPr/>
          </p:nvSpPr>
          <p:spPr bwMode="auto">
            <a:xfrm>
              <a:off x="8351838" y="54451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399" name="Freeform 343"/>
            <p:cNvSpPr>
              <a:spLocks/>
            </p:cNvSpPr>
            <p:nvPr/>
          </p:nvSpPr>
          <p:spPr bwMode="auto">
            <a:xfrm>
              <a:off x="8377238" y="54451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0" name="Freeform 344"/>
            <p:cNvSpPr>
              <a:spLocks/>
            </p:cNvSpPr>
            <p:nvPr/>
          </p:nvSpPr>
          <p:spPr bwMode="auto">
            <a:xfrm>
              <a:off x="8394700" y="54451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1" name="Freeform 345"/>
            <p:cNvSpPr>
              <a:spLocks/>
            </p:cNvSpPr>
            <p:nvPr/>
          </p:nvSpPr>
          <p:spPr bwMode="auto">
            <a:xfrm>
              <a:off x="8410575" y="54451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2" name="Freeform 346"/>
            <p:cNvSpPr>
              <a:spLocks/>
            </p:cNvSpPr>
            <p:nvPr/>
          </p:nvSpPr>
          <p:spPr bwMode="auto">
            <a:xfrm>
              <a:off x="8435975" y="54530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3" name="Freeform 347"/>
            <p:cNvSpPr>
              <a:spLocks/>
            </p:cNvSpPr>
            <p:nvPr/>
          </p:nvSpPr>
          <p:spPr bwMode="auto">
            <a:xfrm>
              <a:off x="8453438" y="54530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4" name="Freeform 348"/>
            <p:cNvSpPr>
              <a:spLocks/>
            </p:cNvSpPr>
            <p:nvPr/>
          </p:nvSpPr>
          <p:spPr bwMode="auto">
            <a:xfrm>
              <a:off x="8470900" y="54530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5" name="Freeform 349"/>
            <p:cNvSpPr>
              <a:spLocks/>
            </p:cNvSpPr>
            <p:nvPr/>
          </p:nvSpPr>
          <p:spPr bwMode="auto">
            <a:xfrm>
              <a:off x="8486775" y="54530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6" name="Freeform 350"/>
            <p:cNvSpPr>
              <a:spLocks/>
            </p:cNvSpPr>
            <p:nvPr/>
          </p:nvSpPr>
          <p:spPr bwMode="auto">
            <a:xfrm>
              <a:off x="8512175" y="54610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7" name="Freeform 351"/>
            <p:cNvSpPr>
              <a:spLocks/>
            </p:cNvSpPr>
            <p:nvPr/>
          </p:nvSpPr>
          <p:spPr bwMode="auto">
            <a:xfrm>
              <a:off x="8529638" y="5461000"/>
              <a:ext cx="84137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8" name="Freeform 352"/>
            <p:cNvSpPr>
              <a:spLocks/>
            </p:cNvSpPr>
            <p:nvPr/>
          </p:nvSpPr>
          <p:spPr bwMode="auto">
            <a:xfrm>
              <a:off x="8545513" y="5461000"/>
              <a:ext cx="85725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4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4" h="43">
                  <a:moveTo>
                    <a:pt x="0" y="43"/>
                  </a:moveTo>
                  <a:lnTo>
                    <a:pt x="54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09" name="Freeform 353"/>
            <p:cNvSpPr>
              <a:spLocks/>
            </p:cNvSpPr>
            <p:nvPr/>
          </p:nvSpPr>
          <p:spPr bwMode="auto">
            <a:xfrm>
              <a:off x="8562975" y="54610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10" name="Freeform 354"/>
            <p:cNvSpPr>
              <a:spLocks/>
            </p:cNvSpPr>
            <p:nvPr/>
          </p:nvSpPr>
          <p:spPr bwMode="auto">
            <a:xfrm>
              <a:off x="8588375" y="54705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11" name="Freeform 355"/>
            <p:cNvSpPr>
              <a:spLocks/>
            </p:cNvSpPr>
            <p:nvPr/>
          </p:nvSpPr>
          <p:spPr bwMode="auto">
            <a:xfrm>
              <a:off x="8605838" y="54705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12" name="Freeform 356"/>
            <p:cNvSpPr>
              <a:spLocks/>
            </p:cNvSpPr>
            <p:nvPr/>
          </p:nvSpPr>
          <p:spPr bwMode="auto">
            <a:xfrm>
              <a:off x="8621713" y="5470525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13" name="Freeform 357"/>
            <p:cNvSpPr>
              <a:spLocks/>
            </p:cNvSpPr>
            <p:nvPr/>
          </p:nvSpPr>
          <p:spPr bwMode="auto">
            <a:xfrm>
              <a:off x="8639175" y="5470525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14" name="Freeform 358"/>
            <p:cNvSpPr>
              <a:spLocks/>
            </p:cNvSpPr>
            <p:nvPr/>
          </p:nvSpPr>
          <p:spPr bwMode="auto">
            <a:xfrm>
              <a:off x="8664575" y="5478463"/>
              <a:ext cx="84138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6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6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15" name="Freeform 359"/>
            <p:cNvSpPr>
              <a:spLocks/>
            </p:cNvSpPr>
            <p:nvPr/>
          </p:nvSpPr>
          <p:spPr bwMode="auto">
            <a:xfrm>
              <a:off x="8680450" y="5478463"/>
              <a:ext cx="85725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4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4" h="42">
                  <a:moveTo>
                    <a:pt x="0" y="42"/>
                  </a:moveTo>
                  <a:lnTo>
                    <a:pt x="54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16" name="Freeform 360"/>
            <p:cNvSpPr>
              <a:spLocks/>
            </p:cNvSpPr>
            <p:nvPr/>
          </p:nvSpPr>
          <p:spPr bwMode="auto">
            <a:xfrm>
              <a:off x="8697913" y="54784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17" name="Freeform 361"/>
            <p:cNvSpPr>
              <a:spLocks/>
            </p:cNvSpPr>
            <p:nvPr/>
          </p:nvSpPr>
          <p:spPr bwMode="auto">
            <a:xfrm>
              <a:off x="8723313" y="5478463"/>
              <a:ext cx="84137" cy="666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3" y="42"/>
                </a:cxn>
                <a:cxn ang="0">
                  <a:pos x="27" y="0"/>
                </a:cxn>
                <a:cxn ang="0">
                  <a:pos x="0" y="42"/>
                </a:cxn>
              </a:cxnLst>
              <a:rect l="0" t="0" r="r" b="b"/>
              <a:pathLst>
                <a:path w="53" h="42">
                  <a:moveTo>
                    <a:pt x="0" y="42"/>
                  </a:moveTo>
                  <a:lnTo>
                    <a:pt x="53" y="42"/>
                  </a:lnTo>
                  <a:lnTo>
                    <a:pt x="27" y="0"/>
                  </a:lnTo>
                  <a:lnTo>
                    <a:pt x="0" y="42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5418" name="Freeform 362"/>
            <p:cNvSpPr>
              <a:spLocks/>
            </p:cNvSpPr>
            <p:nvPr/>
          </p:nvSpPr>
          <p:spPr bwMode="auto">
            <a:xfrm>
              <a:off x="8740775" y="54864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6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7320" name="矩形 25"/>
            <p:cNvSpPr>
              <a:spLocks noChangeArrowheads="1"/>
            </p:cNvSpPr>
            <p:nvPr/>
          </p:nvSpPr>
          <p:spPr bwMode="auto">
            <a:xfrm>
              <a:off x="7143768" y="3255573"/>
              <a:ext cx="1422287" cy="387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00000"/>
                  </a:solidFill>
                  <a:latin typeface="黑体" panose="02010609060101010101" pitchFamily="49" charset="-122"/>
                </a:rPr>
                <a:t>离散频谱</a:t>
              </a:r>
            </a:p>
          </p:txBody>
        </p:sp>
        <p:sp>
          <p:nvSpPr>
            <p:cNvPr id="7321" name="矩形 26"/>
            <p:cNvSpPr>
              <a:spLocks noChangeArrowheads="1"/>
            </p:cNvSpPr>
            <p:nvPr/>
          </p:nvSpPr>
          <p:spPr bwMode="auto">
            <a:xfrm>
              <a:off x="6864489" y="4105087"/>
              <a:ext cx="1422287" cy="387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00000"/>
                  </a:solidFill>
                  <a:latin typeface="黑体" panose="02010609060101010101" pitchFamily="49" charset="-122"/>
                </a:rPr>
                <a:t>连续频谱</a:t>
              </a:r>
            </a:p>
          </p:txBody>
        </p:sp>
        <p:cxnSp>
          <p:nvCxnSpPr>
            <p:cNvPr id="7322" name="直接箭头连接符 27"/>
            <p:cNvCxnSpPr>
              <a:cxnSpLocks noChangeShapeType="1"/>
            </p:cNvCxnSpPr>
            <p:nvPr/>
          </p:nvCxnSpPr>
          <p:spPr bwMode="auto">
            <a:xfrm rot="10800000" flipV="1">
              <a:off x="6572264" y="3428999"/>
              <a:ext cx="642942" cy="1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23" name="直接箭头连接符 29"/>
            <p:cNvCxnSpPr>
              <a:cxnSpLocks noChangeShapeType="1"/>
            </p:cNvCxnSpPr>
            <p:nvPr/>
          </p:nvCxnSpPr>
          <p:spPr bwMode="auto">
            <a:xfrm rot="16200000" flipH="1">
              <a:off x="7000960" y="5000566"/>
              <a:ext cx="1142871" cy="1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8" name="Rectangle 1396"/>
            <p:cNvSpPr>
              <a:spLocks noChangeArrowheads="1"/>
            </p:cNvSpPr>
            <p:nvPr/>
          </p:nvSpPr>
          <p:spPr bwMode="auto">
            <a:xfrm>
              <a:off x="6215063" y="6248400"/>
              <a:ext cx="334962" cy="1841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1500" b="0" i="1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n</a:t>
              </a:r>
              <a:r>
                <a:rPr lang="el-GR" altLang="zh-CN" sz="1500" b="0" i="1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ω</a:t>
              </a:r>
              <a:r>
                <a:rPr lang="en-US" altLang="zh-CN" sz="1500" b="0" baseline="-25000" dirty="0">
                  <a:solidFill>
                    <a:srgbClr val="000000"/>
                  </a:solidFill>
                  <a:latin typeface="Times New Roman"/>
                  <a:ea typeface="黑体" pitchFamily="2" charset="-122"/>
                  <a:cs typeface="Times New Roman"/>
                </a:rPr>
                <a:t>0</a:t>
              </a:r>
              <a:endParaRPr lang="zh-CN" altLang="zh-CN" sz="1500" baseline="-25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399" name="Rectangle 677"/>
            <p:cNvSpPr>
              <a:spLocks noChangeArrowheads="1"/>
            </p:cNvSpPr>
            <p:nvPr/>
          </p:nvSpPr>
          <p:spPr bwMode="auto">
            <a:xfrm>
              <a:off x="3376613" y="4328798"/>
              <a:ext cx="246239" cy="263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lIns="0" tIns="0" rIns="0" bIns="0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 sz="2000" b="0" i="1" dirty="0" err="1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C</a:t>
              </a:r>
              <a:r>
                <a:rPr lang="en-US" altLang="zh-CN" sz="2000" b="0" i="1" baseline="-25000" dirty="0" err="1">
                  <a:solidFill>
                    <a:srgbClr val="000000"/>
                  </a:solidFill>
                  <a:latin typeface="+mn-lt"/>
                  <a:ea typeface="黑体" pitchFamily="2" charset="-122"/>
                </a:rPr>
                <a:t>n</a:t>
              </a:r>
              <a:endParaRPr lang="zh-CN" altLang="zh-CN" sz="2000" i="1" baseline="-25000" dirty="0">
                <a:latin typeface="+mn-lt"/>
                <a:ea typeface="黑体" pitchFamily="2" charset="-122"/>
              </a:endParaRPr>
            </a:p>
          </p:txBody>
        </p:sp>
        <p:grpSp>
          <p:nvGrpSpPr>
            <p:cNvPr id="7326" name="组合 386"/>
            <p:cNvGrpSpPr>
              <a:grpSpLocks/>
            </p:cNvGrpSpPr>
            <p:nvPr/>
          </p:nvGrpSpPr>
          <p:grpSpPr bwMode="auto">
            <a:xfrm>
              <a:off x="6348425" y="2857496"/>
              <a:ext cx="2295541" cy="3240916"/>
              <a:chOff x="6348425" y="2857496"/>
              <a:chExt cx="2295541" cy="3240916"/>
            </a:xfrm>
          </p:grpSpPr>
          <p:cxnSp>
            <p:nvCxnSpPr>
              <p:cNvPr id="7348" name="直接连接符 370"/>
              <p:cNvCxnSpPr>
                <a:cxnSpLocks noChangeShapeType="1"/>
              </p:cNvCxnSpPr>
              <p:nvPr/>
            </p:nvCxnSpPr>
            <p:spPr bwMode="auto">
              <a:xfrm rot="5400000">
                <a:off x="4738219" y="4467702"/>
                <a:ext cx="3222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49" name="直接连接符 371"/>
              <p:cNvCxnSpPr>
                <a:cxnSpLocks noChangeShapeType="1"/>
              </p:cNvCxnSpPr>
              <p:nvPr/>
            </p:nvCxnSpPr>
            <p:spPr bwMode="auto">
              <a:xfrm rot="5400000">
                <a:off x="5054719" y="4579827"/>
                <a:ext cx="2970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0" name="直接连接符 372"/>
              <p:cNvCxnSpPr>
                <a:cxnSpLocks noChangeShapeType="1"/>
              </p:cNvCxnSpPr>
              <p:nvPr/>
            </p:nvCxnSpPr>
            <p:spPr bwMode="auto">
              <a:xfrm rot="5400000">
                <a:off x="5587219" y="4919227"/>
                <a:ext cx="2286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1" name="直接连接符 373"/>
              <p:cNvCxnSpPr>
                <a:cxnSpLocks noChangeShapeType="1"/>
              </p:cNvCxnSpPr>
              <p:nvPr/>
            </p:nvCxnSpPr>
            <p:spPr bwMode="auto">
              <a:xfrm rot="5400000">
                <a:off x="6253659" y="5390714"/>
                <a:ext cx="1350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2" name="直接连接符 374"/>
              <p:cNvCxnSpPr>
                <a:cxnSpLocks noChangeShapeType="1"/>
              </p:cNvCxnSpPr>
              <p:nvPr/>
            </p:nvCxnSpPr>
            <p:spPr bwMode="auto">
              <a:xfrm rot="5400000">
                <a:off x="6805224" y="5781238"/>
                <a:ext cx="612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3" name="直接连接符 375"/>
              <p:cNvCxnSpPr>
                <a:cxnSpLocks noChangeShapeType="1"/>
              </p:cNvCxnSpPr>
              <p:nvPr/>
            </p:nvCxnSpPr>
            <p:spPr bwMode="auto">
              <a:xfrm rot="5400000">
                <a:off x="7241375" y="6021612"/>
                <a:ext cx="108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4" name="直接连接符 376"/>
              <p:cNvCxnSpPr>
                <a:cxnSpLocks noChangeShapeType="1"/>
              </p:cNvCxnSpPr>
              <p:nvPr/>
            </p:nvCxnSpPr>
            <p:spPr bwMode="auto">
              <a:xfrm rot="5400000">
                <a:off x="7598016" y="5965623"/>
                <a:ext cx="198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5" name="直接连接符 377"/>
              <p:cNvCxnSpPr>
                <a:cxnSpLocks noChangeShapeType="1"/>
              </p:cNvCxnSpPr>
              <p:nvPr/>
            </p:nvCxnSpPr>
            <p:spPr bwMode="auto">
              <a:xfrm rot="5400000">
                <a:off x="7613805" y="5797433"/>
                <a:ext cx="576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6" name="直接连接符 378"/>
              <p:cNvCxnSpPr>
                <a:cxnSpLocks noChangeShapeType="1"/>
              </p:cNvCxnSpPr>
              <p:nvPr/>
            </p:nvCxnSpPr>
            <p:spPr bwMode="auto">
              <a:xfrm rot="5400000">
                <a:off x="7677256" y="5681594"/>
                <a:ext cx="792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7" name="直接连接符 379"/>
              <p:cNvCxnSpPr>
                <a:cxnSpLocks noChangeShapeType="1"/>
              </p:cNvCxnSpPr>
              <p:nvPr/>
            </p:nvCxnSpPr>
            <p:spPr bwMode="auto">
              <a:xfrm rot="5400000">
                <a:off x="7818520" y="5621293"/>
                <a:ext cx="900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8" name="直接连接符 380"/>
              <p:cNvCxnSpPr>
                <a:cxnSpLocks noChangeShapeType="1"/>
              </p:cNvCxnSpPr>
              <p:nvPr/>
            </p:nvCxnSpPr>
            <p:spPr bwMode="auto">
              <a:xfrm rot="5400000">
                <a:off x="8084196" y="5701693"/>
                <a:ext cx="756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59" name="直接连接符 381"/>
              <p:cNvCxnSpPr>
                <a:cxnSpLocks noChangeShapeType="1"/>
              </p:cNvCxnSpPr>
              <p:nvPr/>
            </p:nvCxnSpPr>
            <p:spPr bwMode="auto">
              <a:xfrm rot="5400000">
                <a:off x="8337172" y="5791618"/>
                <a:ext cx="612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327" name="组合 387"/>
            <p:cNvGrpSpPr>
              <a:grpSpLocks/>
            </p:cNvGrpSpPr>
            <p:nvPr/>
          </p:nvGrpSpPr>
          <p:grpSpPr bwMode="auto">
            <a:xfrm flipH="1">
              <a:off x="4062409" y="2867021"/>
              <a:ext cx="2295541" cy="3240916"/>
              <a:chOff x="6348425" y="2857496"/>
              <a:chExt cx="2295541" cy="3240916"/>
            </a:xfrm>
          </p:grpSpPr>
          <p:cxnSp>
            <p:nvCxnSpPr>
              <p:cNvPr id="7336" name="直接连接符 388"/>
              <p:cNvCxnSpPr>
                <a:cxnSpLocks noChangeShapeType="1"/>
              </p:cNvCxnSpPr>
              <p:nvPr/>
            </p:nvCxnSpPr>
            <p:spPr bwMode="auto">
              <a:xfrm rot="5400000">
                <a:off x="4738219" y="4467702"/>
                <a:ext cx="3222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37" name="直接连接符 389"/>
              <p:cNvCxnSpPr>
                <a:cxnSpLocks noChangeShapeType="1"/>
              </p:cNvCxnSpPr>
              <p:nvPr/>
            </p:nvCxnSpPr>
            <p:spPr bwMode="auto">
              <a:xfrm rot="5400000">
                <a:off x="5054719" y="4579827"/>
                <a:ext cx="2970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38" name="直接连接符 391"/>
              <p:cNvCxnSpPr>
                <a:cxnSpLocks noChangeShapeType="1"/>
              </p:cNvCxnSpPr>
              <p:nvPr/>
            </p:nvCxnSpPr>
            <p:spPr bwMode="auto">
              <a:xfrm rot="5400000">
                <a:off x="5587219" y="4919227"/>
                <a:ext cx="2286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39" name="直接连接符 392"/>
              <p:cNvCxnSpPr>
                <a:cxnSpLocks noChangeShapeType="1"/>
              </p:cNvCxnSpPr>
              <p:nvPr/>
            </p:nvCxnSpPr>
            <p:spPr bwMode="auto">
              <a:xfrm rot="5400000">
                <a:off x="6253659" y="5390714"/>
                <a:ext cx="1350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40" name="直接连接符 393"/>
              <p:cNvCxnSpPr>
                <a:cxnSpLocks noChangeShapeType="1"/>
              </p:cNvCxnSpPr>
              <p:nvPr/>
            </p:nvCxnSpPr>
            <p:spPr bwMode="auto">
              <a:xfrm rot="5400000">
                <a:off x="6805224" y="5781238"/>
                <a:ext cx="612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41" name="直接连接符 394"/>
              <p:cNvCxnSpPr>
                <a:cxnSpLocks noChangeShapeType="1"/>
              </p:cNvCxnSpPr>
              <p:nvPr/>
            </p:nvCxnSpPr>
            <p:spPr bwMode="auto">
              <a:xfrm rot="5400000">
                <a:off x="7241375" y="6021612"/>
                <a:ext cx="108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42" name="直接连接符 396"/>
              <p:cNvCxnSpPr>
                <a:cxnSpLocks noChangeShapeType="1"/>
              </p:cNvCxnSpPr>
              <p:nvPr/>
            </p:nvCxnSpPr>
            <p:spPr bwMode="auto">
              <a:xfrm rot="5400000">
                <a:off x="7598016" y="5965623"/>
                <a:ext cx="198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43" name="直接连接符 399"/>
              <p:cNvCxnSpPr>
                <a:cxnSpLocks noChangeShapeType="1"/>
              </p:cNvCxnSpPr>
              <p:nvPr/>
            </p:nvCxnSpPr>
            <p:spPr bwMode="auto">
              <a:xfrm rot="5400000">
                <a:off x="7613805" y="5797433"/>
                <a:ext cx="576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44" name="直接连接符 400"/>
              <p:cNvCxnSpPr>
                <a:cxnSpLocks noChangeShapeType="1"/>
              </p:cNvCxnSpPr>
              <p:nvPr/>
            </p:nvCxnSpPr>
            <p:spPr bwMode="auto">
              <a:xfrm rot="5400000">
                <a:off x="7677256" y="5681594"/>
                <a:ext cx="792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45" name="直接连接符 401"/>
              <p:cNvCxnSpPr>
                <a:cxnSpLocks noChangeShapeType="1"/>
              </p:cNvCxnSpPr>
              <p:nvPr/>
            </p:nvCxnSpPr>
            <p:spPr bwMode="auto">
              <a:xfrm rot="5400000">
                <a:off x="7818520" y="5621293"/>
                <a:ext cx="900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46" name="直接连接符 402"/>
              <p:cNvCxnSpPr>
                <a:cxnSpLocks noChangeShapeType="1"/>
              </p:cNvCxnSpPr>
              <p:nvPr/>
            </p:nvCxnSpPr>
            <p:spPr bwMode="auto">
              <a:xfrm rot="5400000">
                <a:off x="8084196" y="5701693"/>
                <a:ext cx="756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47" name="直接连接符 403"/>
              <p:cNvCxnSpPr>
                <a:cxnSpLocks noChangeShapeType="1"/>
              </p:cNvCxnSpPr>
              <p:nvPr/>
            </p:nvCxnSpPr>
            <p:spPr bwMode="auto">
              <a:xfrm rot="5400000">
                <a:off x="8337172" y="5791618"/>
                <a:ext cx="612000" cy="158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05" name="Freeform 103"/>
            <p:cNvSpPr>
              <a:spLocks/>
            </p:cNvSpPr>
            <p:nvPr/>
          </p:nvSpPr>
          <p:spPr bwMode="auto">
            <a:xfrm>
              <a:off x="8591550" y="5459413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06" name="Freeform 103"/>
            <p:cNvSpPr>
              <a:spLocks/>
            </p:cNvSpPr>
            <p:nvPr/>
          </p:nvSpPr>
          <p:spPr bwMode="auto">
            <a:xfrm>
              <a:off x="7867650" y="5468938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07" name="Freeform 103"/>
            <p:cNvSpPr>
              <a:spLocks/>
            </p:cNvSpPr>
            <p:nvPr/>
          </p:nvSpPr>
          <p:spPr bwMode="auto">
            <a:xfrm>
              <a:off x="7072313" y="545941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08" name="Freeform 103"/>
            <p:cNvSpPr>
              <a:spLocks/>
            </p:cNvSpPr>
            <p:nvPr/>
          </p:nvSpPr>
          <p:spPr bwMode="auto">
            <a:xfrm>
              <a:off x="5548313" y="5468938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09" name="Freeform 103"/>
            <p:cNvSpPr>
              <a:spLocks/>
            </p:cNvSpPr>
            <p:nvPr/>
          </p:nvSpPr>
          <p:spPr bwMode="auto">
            <a:xfrm>
              <a:off x="4757738" y="5472113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10" name="Freeform 103"/>
            <p:cNvSpPr>
              <a:spLocks/>
            </p:cNvSpPr>
            <p:nvPr/>
          </p:nvSpPr>
          <p:spPr bwMode="auto">
            <a:xfrm>
              <a:off x="4010025" y="5461000"/>
              <a:ext cx="84138" cy="6826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11" name="Freeform 103"/>
            <p:cNvSpPr>
              <a:spLocks/>
            </p:cNvSpPr>
            <p:nvPr/>
          </p:nvSpPr>
          <p:spPr bwMode="auto">
            <a:xfrm>
              <a:off x="8745538" y="5487988"/>
              <a:ext cx="84137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  <p:sp>
          <p:nvSpPr>
            <p:cNvPr id="412" name="Freeform 103"/>
            <p:cNvSpPr>
              <a:spLocks/>
            </p:cNvSpPr>
            <p:nvPr/>
          </p:nvSpPr>
          <p:spPr bwMode="auto">
            <a:xfrm>
              <a:off x="3886200" y="5484813"/>
              <a:ext cx="84138" cy="68262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53" y="43"/>
                </a:cxn>
                <a:cxn ang="0">
                  <a:pos x="27" y="0"/>
                </a:cxn>
                <a:cxn ang="0">
                  <a:pos x="0" y="43"/>
                </a:cxn>
              </a:cxnLst>
              <a:rect l="0" t="0" r="r" b="b"/>
              <a:pathLst>
                <a:path w="53" h="43">
                  <a:moveTo>
                    <a:pt x="0" y="43"/>
                  </a:moveTo>
                  <a:lnTo>
                    <a:pt x="53" y="43"/>
                  </a:lnTo>
                  <a:lnTo>
                    <a:pt x="27" y="0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1500">
                <a:latin typeface="+mn-lt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9"/>
          <p:cNvSpPr>
            <a:spLocks noChangeArrowheads="1"/>
          </p:cNvSpPr>
          <p:nvPr/>
        </p:nvSpPr>
        <p:spPr bwMode="auto">
          <a:xfrm>
            <a:off x="0" y="2662238"/>
            <a:ext cx="9144000" cy="128587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1525" y="3024188"/>
            <a:ext cx="8501063" cy="64293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defRPr/>
            </a:pPr>
            <a:r>
              <a:rPr lang="zh-CN" altLang="en-US" sz="4800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提问：两个时域信号</a:t>
            </a:r>
            <a:r>
              <a:rPr lang="en-US" altLang="zh-CN" sz="4800" i="1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x</a:t>
            </a:r>
            <a:r>
              <a:rPr lang="en-US" altLang="zh-CN" sz="4800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4800" i="1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t</a:t>
            </a:r>
            <a:r>
              <a:rPr lang="en-US" altLang="zh-CN" sz="4800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4800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与</a:t>
            </a:r>
            <a:r>
              <a:rPr lang="en-US" altLang="zh-CN" sz="4800" i="1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y</a:t>
            </a:r>
            <a:r>
              <a:rPr lang="en-US" altLang="zh-CN" sz="4800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4800" i="1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t</a:t>
            </a:r>
            <a:r>
              <a:rPr lang="en-US" altLang="zh-CN" sz="4800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4800" baseline="30000" dirty="0">
                <a:solidFill>
                  <a:srgbClr val="FFFF00"/>
                </a:solidFill>
                <a:latin typeface="+mn-lt"/>
                <a:ea typeface="黑体" pitchFamily="2" charset="-122"/>
              </a:rPr>
              <a:t>乘积的频谱？</a:t>
            </a:r>
          </a:p>
        </p:txBody>
      </p:sp>
      <p:sp>
        <p:nvSpPr>
          <p:cNvPr id="10" name="矩形 9"/>
          <p:cNvSpPr/>
          <p:nvPr/>
        </p:nvSpPr>
        <p:spPr>
          <a:xfrm>
            <a:off x="2928938" y="4500563"/>
            <a:ext cx="4429125" cy="14144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如</a:t>
            </a:r>
            <a:r>
              <a:rPr lang="en-US" altLang="zh-CN" sz="5600" i="1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w</a:t>
            </a:r>
            <a:r>
              <a:rPr lang="en-US" altLang="zh-CN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5600" i="1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t</a:t>
            </a:r>
            <a:r>
              <a:rPr lang="en-US" altLang="zh-CN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)=</a:t>
            </a:r>
            <a:r>
              <a:rPr lang="en-US" altLang="zh-CN" sz="5600" i="1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x</a:t>
            </a:r>
            <a:r>
              <a:rPr lang="en-US" altLang="zh-CN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5600" i="1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t</a:t>
            </a:r>
            <a:r>
              <a:rPr lang="en-US" altLang="zh-CN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) · </a:t>
            </a:r>
            <a:r>
              <a:rPr lang="en-US" altLang="zh-CN" sz="5600" i="1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y</a:t>
            </a:r>
            <a:r>
              <a:rPr lang="en-US" altLang="zh-CN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5600" i="1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t</a:t>
            </a:r>
            <a:r>
              <a:rPr lang="en-US" altLang="zh-CN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则</a:t>
            </a:r>
            <a:r>
              <a:rPr lang="en-US" altLang="zh-CN" sz="5600" i="1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W</a:t>
            </a:r>
            <a:r>
              <a:rPr lang="en-US" altLang="zh-CN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5600" i="1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f</a:t>
            </a:r>
            <a:r>
              <a:rPr lang="en-US" altLang="zh-CN" sz="5600" baseline="30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)=?</a:t>
            </a:r>
            <a:endParaRPr lang="zh-CN" altLang="en-US" sz="56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57188" y="769938"/>
            <a:ext cx="541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</a:rPr>
              <a:t>(6) </a:t>
            </a:r>
            <a:r>
              <a:rPr lang="zh-CN" altLang="en-US">
                <a:solidFill>
                  <a:srgbClr val="0000FF"/>
                </a:solidFill>
              </a:rPr>
              <a:t>频移性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亦称调制性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en-US" altLang="zh-CN" sz="3200">
              <a:solidFill>
                <a:srgbClr val="0000FF"/>
              </a:solidFill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357438" y="1443038"/>
          <a:ext cx="1714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公式" r:id="rId4" imgW="771591" imgH="161764" progId="Equation.3">
                  <p:embed/>
                </p:oleObj>
              </mc:Choice>
              <mc:Fallback>
                <p:oleObj name="公式" r:id="rId4" imgW="771591" imgH="16176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443038"/>
                        <a:ext cx="17145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338388" y="1892300"/>
          <a:ext cx="35194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公式" r:id="rId6" imgW="1409667" imgH="228506" progId="Equation.3">
                  <p:embed/>
                </p:oleObj>
              </mc:Choice>
              <mc:Fallback>
                <p:oleObj name="公式" r:id="rId6" imgW="1409667" imgH="2285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892300"/>
                        <a:ext cx="35194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7"/>
          <p:cNvSpPr>
            <a:spLocks noChangeArrowheads="1"/>
          </p:cNvSpPr>
          <p:nvPr/>
        </p:nvSpPr>
        <p:spPr bwMode="auto">
          <a:xfrm>
            <a:off x="698500" y="1371600"/>
            <a:ext cx="2865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黑体" panose="02010609060101010101" pitchFamily="49" charset="-122"/>
              </a:rPr>
              <a:t>如果有</a:t>
            </a:r>
          </a:p>
        </p:txBody>
      </p:sp>
      <p:sp>
        <p:nvSpPr>
          <p:cNvPr id="64518" name="Rectangle 8"/>
          <p:cNvSpPr>
            <a:spLocks noChangeArrowheads="1"/>
          </p:cNvSpPr>
          <p:nvPr/>
        </p:nvSpPr>
        <p:spPr bwMode="auto">
          <a:xfrm>
            <a:off x="1900238" y="1914525"/>
            <a:ext cx="642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则</a:t>
            </a: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765800" y="1871663"/>
            <a:ext cx="1806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f</a:t>
            </a:r>
            <a:r>
              <a:rPr lang="en-US" altLang="zh-CN" baseline="-250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为常数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)</a:t>
            </a:r>
            <a:endParaRPr lang="zh-CN" altLang="en-US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452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631348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1" name="Text Box 3"/>
          <p:cNvSpPr txBox="1">
            <a:spLocks noChangeArrowheads="1"/>
          </p:cNvSpPr>
          <p:nvPr/>
        </p:nvSpPr>
        <p:spPr bwMode="auto">
          <a:xfrm>
            <a:off x="6149975" y="6064250"/>
            <a:ext cx="151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400"/>
              <a:t>的频谱 </a:t>
            </a:r>
          </a:p>
        </p:txBody>
      </p:sp>
      <p:graphicFrame>
        <p:nvGraphicFramePr>
          <p:cNvPr id="64522" name="Object 6"/>
          <p:cNvGraphicFramePr>
            <a:graphicFrameLocks noChangeAspect="1"/>
          </p:cNvGraphicFramePr>
          <p:nvPr/>
        </p:nvGraphicFramePr>
        <p:xfrm>
          <a:off x="4468813" y="6045200"/>
          <a:ext cx="17732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公式" r:id="rId9" imgW="733390" imgH="171568" progId="Equation.3">
                  <p:embed/>
                </p:oleObj>
              </mc:Choice>
              <mc:Fallback>
                <p:oleObj name="公式" r:id="rId9" imgW="733390" imgH="1715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6045200"/>
                        <a:ext cx="17732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3"/>
          <p:cNvSpPr>
            <a:spLocks noChangeArrowheads="1"/>
          </p:cNvSpPr>
          <p:nvPr/>
        </p:nvSpPr>
        <p:spPr bwMode="auto">
          <a:xfrm>
            <a:off x="357188" y="733425"/>
            <a:ext cx="23574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卷积特性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5438" y="4191000"/>
            <a:ext cx="8497887" cy="2309813"/>
            <a:chOff x="272" y="2568"/>
            <a:chExt cx="5353" cy="1455"/>
          </a:xfrm>
        </p:grpSpPr>
        <p:sp>
          <p:nvSpPr>
            <p:cNvPr id="66578" name="Rectangle 5"/>
            <p:cNvSpPr>
              <a:spLocks noChangeArrowheads="1"/>
            </p:cNvSpPr>
            <p:nvPr/>
          </p:nvSpPr>
          <p:spPr bwMode="auto">
            <a:xfrm>
              <a:off x="272" y="2568"/>
              <a:ext cx="5353" cy="143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6579" name="Object 6"/>
            <p:cNvGraphicFramePr>
              <a:graphicFrameLocks noChangeAspect="1"/>
            </p:cNvGraphicFramePr>
            <p:nvPr/>
          </p:nvGraphicFramePr>
          <p:xfrm>
            <a:off x="3555" y="3010"/>
            <a:ext cx="138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6" name="公式" r:id="rId4" imgW="790503" imgH="142910" progId="Equation.3">
                    <p:embed/>
                  </p:oleObj>
                </mc:Choice>
                <mc:Fallback>
                  <p:oleObj name="公式" r:id="rId4" imgW="790503" imgH="14291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010"/>
                          <a:ext cx="138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0" name="Object 7"/>
            <p:cNvGraphicFramePr>
              <a:graphicFrameLocks noChangeAspect="1"/>
            </p:cNvGraphicFramePr>
            <p:nvPr/>
          </p:nvGraphicFramePr>
          <p:xfrm>
            <a:off x="1845" y="3010"/>
            <a:ext cx="131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7" name="公式" r:id="rId6" imgW="809793" imgH="142910" progId="Equation.3">
                    <p:embed/>
                  </p:oleObj>
                </mc:Choice>
                <mc:Fallback>
                  <p:oleObj name="公式" r:id="rId6" imgW="809793" imgH="14291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" y="3010"/>
                          <a:ext cx="131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1" name="Object 8"/>
            <p:cNvGraphicFramePr>
              <a:graphicFrameLocks noChangeAspect="1"/>
            </p:cNvGraphicFramePr>
            <p:nvPr/>
          </p:nvGraphicFramePr>
          <p:xfrm>
            <a:off x="1819" y="3355"/>
            <a:ext cx="274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8" name="公式" r:id="rId8" imgW="1819292" imgH="380843" progId="Equation.3">
                    <p:embed/>
                  </p:oleObj>
                </mc:Choice>
                <mc:Fallback>
                  <p:oleObj name="公式" r:id="rId8" imgW="1819292" imgH="38084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3355"/>
                          <a:ext cx="2748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2" name="Text Box 9"/>
            <p:cNvSpPr txBox="1">
              <a:spLocks noChangeArrowheads="1"/>
            </p:cNvSpPr>
            <p:nvPr/>
          </p:nvSpPr>
          <p:spPr bwMode="auto">
            <a:xfrm>
              <a:off x="4830" y="3735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zh-CN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6583" name="Rectangle 10"/>
            <p:cNvSpPr>
              <a:spLocks noChangeArrowheads="1"/>
            </p:cNvSpPr>
            <p:nvPr/>
          </p:nvSpPr>
          <p:spPr bwMode="auto">
            <a:xfrm>
              <a:off x="2508" y="2646"/>
              <a:ext cx="15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频域卷积</a:t>
              </a:r>
            </a:p>
          </p:txBody>
        </p:sp>
        <p:sp>
          <p:nvSpPr>
            <p:cNvPr id="66584" name="Rectangle 11"/>
            <p:cNvSpPr>
              <a:spLocks noChangeArrowheads="1"/>
            </p:cNvSpPr>
            <p:nvPr/>
          </p:nvSpPr>
          <p:spPr bwMode="auto">
            <a:xfrm>
              <a:off x="720" y="2940"/>
              <a:ext cx="107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</a:pPr>
              <a:r>
                <a:rPr lang="zh-CN" altLang="en-US"/>
                <a:t>如果有</a:t>
              </a:r>
            </a:p>
          </p:txBody>
        </p:sp>
        <p:sp>
          <p:nvSpPr>
            <p:cNvPr id="66585" name="Rectangle 12"/>
            <p:cNvSpPr>
              <a:spLocks noChangeArrowheads="1"/>
            </p:cNvSpPr>
            <p:nvPr/>
          </p:nvSpPr>
          <p:spPr bwMode="auto">
            <a:xfrm>
              <a:off x="1171" y="3464"/>
              <a:ext cx="62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</a:pPr>
              <a:r>
                <a:rPr lang="zh-CN" altLang="en-US"/>
                <a:t>则</a:t>
              </a:r>
            </a:p>
          </p:txBody>
        </p:sp>
      </p:grpSp>
      <p:grpSp>
        <p:nvGrpSpPr>
          <p:cNvPr id="66564" name="Group 13"/>
          <p:cNvGrpSpPr>
            <a:grpSpLocks/>
          </p:cNvGrpSpPr>
          <p:nvPr/>
        </p:nvGrpSpPr>
        <p:grpSpPr bwMode="auto">
          <a:xfrm>
            <a:off x="325438" y="1476375"/>
            <a:ext cx="8675687" cy="2500313"/>
            <a:chOff x="272" y="765"/>
            <a:chExt cx="5465" cy="1575"/>
          </a:xfrm>
        </p:grpSpPr>
        <p:sp>
          <p:nvSpPr>
            <p:cNvPr id="66566" name="Rectangle 14"/>
            <p:cNvSpPr>
              <a:spLocks noChangeArrowheads="1"/>
            </p:cNvSpPr>
            <p:nvPr/>
          </p:nvSpPr>
          <p:spPr bwMode="auto">
            <a:xfrm>
              <a:off x="272" y="765"/>
              <a:ext cx="5353" cy="157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6567" name="Object 15"/>
            <p:cNvGraphicFramePr>
              <a:graphicFrameLocks noChangeAspect="1"/>
            </p:cNvGraphicFramePr>
            <p:nvPr/>
          </p:nvGraphicFramePr>
          <p:xfrm>
            <a:off x="2025" y="1180"/>
            <a:ext cx="130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9" name="公式" r:id="rId10" imgW="790503" imgH="142910" progId="Equation.3">
                    <p:embed/>
                  </p:oleObj>
                </mc:Choice>
                <mc:Fallback>
                  <p:oleObj name="公式" r:id="rId10" imgW="790503" imgH="14291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1180"/>
                          <a:ext cx="130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16"/>
            <p:cNvGraphicFramePr>
              <a:graphicFrameLocks noChangeAspect="1"/>
            </p:cNvGraphicFramePr>
            <p:nvPr/>
          </p:nvGraphicFramePr>
          <p:xfrm>
            <a:off x="3487" y="1143"/>
            <a:ext cx="127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0" name="公式" r:id="rId12" imgW="809793" imgH="142910" progId="Equation.3">
                    <p:embed/>
                  </p:oleObj>
                </mc:Choice>
                <mc:Fallback>
                  <p:oleObj name="公式" r:id="rId12" imgW="809793" imgH="14291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1143"/>
                          <a:ext cx="127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17"/>
            <p:cNvGraphicFramePr>
              <a:graphicFrameLocks noChangeAspect="1"/>
            </p:cNvGraphicFramePr>
            <p:nvPr/>
          </p:nvGraphicFramePr>
          <p:xfrm>
            <a:off x="2061" y="1575"/>
            <a:ext cx="27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1" name="公式" r:id="rId14" imgW="1571550" imgH="142910" progId="Equation.3">
                    <p:embed/>
                  </p:oleObj>
                </mc:Choice>
                <mc:Fallback>
                  <p:oleObj name="公式" r:id="rId14" imgW="1571550" imgH="14291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1" y="1575"/>
                          <a:ext cx="27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0" name="Text Box 18"/>
            <p:cNvSpPr txBox="1">
              <a:spLocks noChangeArrowheads="1"/>
            </p:cNvSpPr>
            <p:nvPr/>
          </p:nvSpPr>
          <p:spPr bwMode="auto">
            <a:xfrm>
              <a:off x="4969" y="1607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zh-CN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66571" name="Rectangle 19"/>
            <p:cNvSpPr>
              <a:spLocks noChangeArrowheads="1"/>
            </p:cNvSpPr>
            <p:nvPr/>
          </p:nvSpPr>
          <p:spPr bwMode="auto">
            <a:xfrm>
              <a:off x="2475" y="798"/>
              <a:ext cx="15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时域卷积</a:t>
              </a:r>
            </a:p>
          </p:txBody>
        </p:sp>
        <p:sp>
          <p:nvSpPr>
            <p:cNvPr id="66572" name="Rectangle 20"/>
            <p:cNvSpPr>
              <a:spLocks noChangeArrowheads="1"/>
            </p:cNvSpPr>
            <p:nvPr/>
          </p:nvSpPr>
          <p:spPr bwMode="auto">
            <a:xfrm>
              <a:off x="724" y="1095"/>
              <a:ext cx="107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</a:pPr>
              <a:r>
                <a:rPr lang="zh-CN" altLang="en-US"/>
                <a:t>如果有</a:t>
              </a:r>
            </a:p>
          </p:txBody>
        </p:sp>
        <p:sp>
          <p:nvSpPr>
            <p:cNvPr id="66573" name="Rectangle 21"/>
            <p:cNvSpPr>
              <a:spLocks noChangeArrowheads="1"/>
            </p:cNvSpPr>
            <p:nvPr/>
          </p:nvSpPr>
          <p:spPr bwMode="auto">
            <a:xfrm>
              <a:off x="1171" y="1530"/>
              <a:ext cx="629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</a:pPr>
              <a:r>
                <a:rPr lang="zh-CN" altLang="en-US"/>
                <a:t>则</a:t>
              </a:r>
            </a:p>
          </p:txBody>
        </p:sp>
        <p:sp>
          <p:nvSpPr>
            <p:cNvPr id="66574" name="Rectangle 22"/>
            <p:cNvSpPr>
              <a:spLocks noChangeArrowheads="1"/>
            </p:cNvSpPr>
            <p:nvPr/>
          </p:nvSpPr>
          <p:spPr bwMode="auto">
            <a:xfrm>
              <a:off x="521" y="1935"/>
              <a:ext cx="49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latin typeface="黑体" panose="02010609060101010101" pitchFamily="49" charset="-122"/>
                </a:rPr>
                <a:t>式中 </a:t>
              </a:r>
              <a:r>
                <a:rPr lang="zh-CN" altLang="en-US"/>
                <a:t>             </a:t>
              </a:r>
              <a:r>
                <a:rPr lang="zh-CN" altLang="en-US">
                  <a:latin typeface="黑体" panose="02010609060101010101" pitchFamily="49" charset="-122"/>
                </a:rPr>
                <a:t>   表示 </a:t>
              </a:r>
              <a:r>
                <a:rPr lang="zh-CN" altLang="en-US"/>
                <a:t>    </a:t>
              </a:r>
              <a:r>
                <a:rPr lang="zh-CN" altLang="en-US">
                  <a:latin typeface="黑体" panose="02010609060101010101" pitchFamily="49" charset="-122"/>
                </a:rPr>
                <a:t> 与 </a:t>
              </a:r>
              <a:r>
                <a:rPr lang="zh-CN" altLang="en-US"/>
                <a:t>     </a:t>
              </a:r>
              <a:r>
                <a:rPr lang="zh-CN" altLang="en-US">
                  <a:latin typeface="黑体" panose="02010609060101010101" pitchFamily="49" charset="-122"/>
                </a:rPr>
                <a:t> 的卷积。</a:t>
              </a:r>
            </a:p>
          </p:txBody>
        </p:sp>
        <p:graphicFrame>
          <p:nvGraphicFramePr>
            <p:cNvPr id="66575" name="Object 23"/>
            <p:cNvGraphicFramePr>
              <a:graphicFrameLocks noChangeAspect="1"/>
            </p:cNvGraphicFramePr>
            <p:nvPr/>
          </p:nvGraphicFramePr>
          <p:xfrm>
            <a:off x="1066" y="1935"/>
            <a:ext cx="10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2" name="公式" r:id="rId16" imgW="562051" imgH="142910" progId="Equation.3">
                    <p:embed/>
                  </p:oleObj>
                </mc:Choice>
                <mc:Fallback>
                  <p:oleObj name="公式" r:id="rId16" imgW="562051" imgH="14291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935"/>
                          <a:ext cx="104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Object 24"/>
            <p:cNvGraphicFramePr>
              <a:graphicFrameLocks noChangeAspect="1"/>
            </p:cNvGraphicFramePr>
            <p:nvPr/>
          </p:nvGraphicFramePr>
          <p:xfrm>
            <a:off x="2653" y="1935"/>
            <a:ext cx="46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3" name="公式" r:id="rId18" imgW="218996" imgH="142910" progId="Equation.3">
                    <p:embed/>
                  </p:oleObj>
                </mc:Choice>
                <mc:Fallback>
                  <p:oleObj name="公式" r:id="rId18" imgW="218996" imgH="14291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935"/>
                          <a:ext cx="46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Object 25"/>
            <p:cNvGraphicFramePr>
              <a:graphicFrameLocks noChangeAspect="1"/>
            </p:cNvGraphicFramePr>
            <p:nvPr/>
          </p:nvGraphicFramePr>
          <p:xfrm>
            <a:off x="3361" y="1974"/>
            <a:ext cx="42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4" name="公式" r:id="rId20" imgW="218996" imgH="142910" progId="Equation.3">
                    <p:embed/>
                  </p:oleObj>
                </mc:Choice>
                <mc:Fallback>
                  <p:oleObj name="公式" r:id="rId20" imgW="218996" imgH="14291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1974"/>
                          <a:ext cx="42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3"/>
          <p:cNvSpPr>
            <a:spLocks noChangeArrowheads="1"/>
          </p:cNvSpPr>
          <p:nvPr/>
        </p:nvSpPr>
        <p:spPr bwMode="auto">
          <a:xfrm>
            <a:off x="285750" y="642938"/>
            <a:ext cx="2286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(8)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时域卷积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162175" y="1066800"/>
          <a:ext cx="57102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公式" r:id="rId4" imgW="1895316" imgH="323905" progId="Equation.3">
                  <p:embed/>
                </p:oleObj>
              </mc:Choice>
              <mc:Fallback>
                <p:oleObj name="公式" r:id="rId4" imgW="1895316" imgH="3239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1066800"/>
                        <a:ext cx="571023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矩形 36"/>
          <p:cNvSpPr>
            <a:spLocks noChangeArrowheads="1"/>
          </p:cNvSpPr>
          <p:nvPr/>
        </p:nvSpPr>
        <p:spPr bwMode="auto">
          <a:xfrm>
            <a:off x="714375" y="1500188"/>
            <a:ext cx="12668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定义为</a:t>
            </a:r>
          </a:p>
        </p:txBody>
      </p:sp>
      <p:graphicFrame>
        <p:nvGraphicFramePr>
          <p:cNvPr id="68613" name="Object 10"/>
          <p:cNvGraphicFramePr>
            <a:graphicFrameLocks noChangeAspect="1"/>
          </p:cNvGraphicFramePr>
          <p:nvPr/>
        </p:nvGraphicFramePr>
        <p:xfrm>
          <a:off x="1565275" y="2214563"/>
          <a:ext cx="12858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7" name="公式" r:id="rId6" imgW="952087" imgH="533169" progId="Equation.3">
                  <p:embed/>
                </p:oleObj>
              </mc:Choice>
              <mc:Fallback>
                <p:oleObj name="公式" r:id="rId6" imgW="952087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214563"/>
                        <a:ext cx="12858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13"/>
          <p:cNvGraphicFramePr>
            <a:graphicFrameLocks noChangeAspect="1"/>
          </p:cNvGraphicFramePr>
          <p:nvPr/>
        </p:nvGraphicFramePr>
        <p:xfrm>
          <a:off x="3140075" y="2397125"/>
          <a:ext cx="21224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8" name="公式" r:id="rId8" imgW="1282700" imgH="215900" progId="Equation.3">
                  <p:embed/>
                </p:oleObj>
              </mc:Choice>
              <mc:Fallback>
                <p:oleObj name="公式" r:id="rId8" imgW="12827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397125"/>
                        <a:ext cx="21224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矩形 10"/>
          <p:cNvSpPr>
            <a:spLocks noChangeArrowheads="1"/>
          </p:cNvSpPr>
          <p:nvPr/>
        </p:nvSpPr>
        <p:spPr bwMode="auto">
          <a:xfrm>
            <a:off x="5354638" y="4889500"/>
            <a:ext cx="13430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3.</a:t>
            </a:r>
            <a:r>
              <a:rPr lang="zh-CN" altLang="en-US" sz="2400">
                <a:solidFill>
                  <a:srgbClr val="0000FF"/>
                </a:solidFill>
              </a:rPr>
              <a:t>求积分</a:t>
            </a:r>
          </a:p>
        </p:txBody>
      </p:sp>
      <p:grpSp>
        <p:nvGrpSpPr>
          <p:cNvPr id="68616" name="组合 91"/>
          <p:cNvGrpSpPr>
            <a:grpSpLocks/>
          </p:cNvGrpSpPr>
          <p:nvPr/>
        </p:nvGrpSpPr>
        <p:grpSpPr bwMode="auto">
          <a:xfrm>
            <a:off x="500063" y="3284538"/>
            <a:ext cx="4772025" cy="2903537"/>
            <a:chOff x="428625" y="3168641"/>
            <a:chExt cx="4772025" cy="2533650"/>
          </a:xfrm>
        </p:grpSpPr>
        <p:sp>
          <p:nvSpPr>
            <p:cNvPr id="68646" name="矩形 8"/>
            <p:cNvSpPr>
              <a:spLocks noChangeArrowheads="1"/>
            </p:cNvSpPr>
            <p:nvPr/>
          </p:nvSpPr>
          <p:spPr bwMode="auto">
            <a:xfrm>
              <a:off x="2246313" y="4217979"/>
              <a:ext cx="103505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00FF"/>
                  </a:solidFill>
                </a:rPr>
                <a:t>1.</a:t>
              </a:r>
              <a:r>
                <a:rPr lang="zh-CN" altLang="en-US" sz="2400">
                  <a:solidFill>
                    <a:srgbClr val="0000FF"/>
                  </a:solidFill>
                </a:rPr>
                <a:t>翻转</a:t>
              </a:r>
            </a:p>
          </p:txBody>
        </p:sp>
        <p:grpSp>
          <p:nvGrpSpPr>
            <p:cNvPr id="68647" name="组合 41"/>
            <p:cNvGrpSpPr>
              <a:grpSpLocks/>
            </p:cNvGrpSpPr>
            <p:nvPr/>
          </p:nvGrpSpPr>
          <p:grpSpPr bwMode="auto">
            <a:xfrm>
              <a:off x="428625" y="3176579"/>
              <a:ext cx="2320925" cy="2525712"/>
              <a:chOff x="1071538" y="2072472"/>
              <a:chExt cx="2320488" cy="2525654"/>
            </a:xfrm>
          </p:grpSpPr>
          <p:cxnSp>
            <p:nvCxnSpPr>
              <p:cNvPr id="68667" name="直接箭头连接符 42"/>
              <p:cNvCxnSpPr>
                <a:cxnSpLocks noChangeShapeType="1"/>
              </p:cNvCxnSpPr>
              <p:nvPr/>
            </p:nvCxnSpPr>
            <p:spPr bwMode="auto">
              <a:xfrm>
                <a:off x="1071538" y="2857496"/>
                <a:ext cx="1643074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68" name="直接箭头连接符 4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73190" y="2655844"/>
                <a:ext cx="1168332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69" name="矩形 44"/>
              <p:cNvSpPr>
                <a:spLocks noChangeArrowheads="1"/>
              </p:cNvSpPr>
              <p:nvPr/>
            </p:nvSpPr>
            <p:spPr bwMode="auto">
              <a:xfrm>
                <a:off x="1399544" y="2500306"/>
                <a:ext cx="928694" cy="35719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670" name="矩形 45"/>
              <p:cNvSpPr>
                <a:spLocks noChangeArrowheads="1"/>
              </p:cNvSpPr>
              <p:nvPr/>
            </p:nvSpPr>
            <p:spPr bwMode="auto">
              <a:xfrm>
                <a:off x="1214414" y="2857496"/>
                <a:ext cx="34496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-1</a:t>
                </a:r>
                <a:endParaRPr lang="zh-CN" altLang="en-US" sz="1500"/>
              </a:p>
            </p:txBody>
          </p:sp>
          <p:sp>
            <p:nvSpPr>
              <p:cNvPr id="68671" name="矩形 46"/>
              <p:cNvSpPr>
                <a:spLocks noChangeArrowheads="1"/>
              </p:cNvSpPr>
              <p:nvPr/>
            </p:nvSpPr>
            <p:spPr bwMode="auto">
              <a:xfrm>
                <a:off x="2214546" y="2857496"/>
                <a:ext cx="28084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1</a:t>
                </a:r>
                <a:endParaRPr lang="zh-CN" altLang="en-US" sz="1500"/>
              </a:p>
            </p:txBody>
          </p:sp>
          <p:sp>
            <p:nvSpPr>
              <p:cNvPr id="68672" name="矩形 47"/>
              <p:cNvSpPr>
                <a:spLocks noChangeArrowheads="1"/>
              </p:cNvSpPr>
              <p:nvPr/>
            </p:nvSpPr>
            <p:spPr bwMode="auto">
              <a:xfrm>
                <a:off x="1643042" y="2839846"/>
                <a:ext cx="28084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0</a:t>
                </a:r>
                <a:endParaRPr lang="zh-CN" altLang="en-US" sz="1500"/>
              </a:p>
            </p:txBody>
          </p:sp>
          <p:sp>
            <p:nvSpPr>
              <p:cNvPr id="68673" name="矩形 48"/>
              <p:cNvSpPr>
                <a:spLocks noChangeArrowheads="1"/>
              </p:cNvSpPr>
              <p:nvPr/>
            </p:nvSpPr>
            <p:spPr bwMode="auto">
              <a:xfrm>
                <a:off x="1834665" y="2232204"/>
                <a:ext cx="28084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1</a:t>
                </a:r>
                <a:endParaRPr lang="zh-CN" altLang="en-US" sz="1500"/>
              </a:p>
            </p:txBody>
          </p:sp>
          <p:cxnSp>
            <p:nvCxnSpPr>
              <p:cNvPr id="68674" name="直接箭头连接符 49"/>
              <p:cNvCxnSpPr>
                <a:cxnSpLocks noChangeShapeType="1"/>
              </p:cNvCxnSpPr>
              <p:nvPr/>
            </p:nvCxnSpPr>
            <p:spPr bwMode="auto">
              <a:xfrm>
                <a:off x="1071538" y="4214818"/>
                <a:ext cx="2214578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75" name="直接箭头连接符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73190" y="4013166"/>
                <a:ext cx="1168332" cy="15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76" name="矩形 51"/>
              <p:cNvSpPr>
                <a:spLocks noChangeArrowheads="1"/>
              </p:cNvSpPr>
              <p:nvPr/>
            </p:nvSpPr>
            <p:spPr bwMode="auto">
              <a:xfrm>
                <a:off x="2714612" y="4255159"/>
                <a:ext cx="28084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3</a:t>
                </a:r>
                <a:endParaRPr lang="zh-CN" altLang="en-US" sz="1500"/>
              </a:p>
            </p:txBody>
          </p:sp>
          <p:sp>
            <p:nvSpPr>
              <p:cNvPr id="68677" name="矩形 52"/>
              <p:cNvSpPr>
                <a:spLocks noChangeArrowheads="1"/>
              </p:cNvSpPr>
              <p:nvPr/>
            </p:nvSpPr>
            <p:spPr bwMode="auto">
              <a:xfrm>
                <a:off x="1643042" y="4197168"/>
                <a:ext cx="28084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0</a:t>
                </a:r>
                <a:endParaRPr lang="zh-CN" altLang="en-US" sz="1500"/>
              </a:p>
            </p:txBody>
          </p:sp>
          <p:sp>
            <p:nvSpPr>
              <p:cNvPr id="68678" name="矩形 53"/>
              <p:cNvSpPr>
                <a:spLocks noChangeArrowheads="1"/>
              </p:cNvSpPr>
              <p:nvPr/>
            </p:nvSpPr>
            <p:spPr bwMode="auto">
              <a:xfrm>
                <a:off x="1469069" y="3692899"/>
                <a:ext cx="42992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3/2</a:t>
                </a:r>
                <a:endParaRPr lang="zh-CN" altLang="en-US" sz="1500"/>
              </a:p>
            </p:txBody>
          </p:sp>
          <p:cxnSp>
            <p:nvCxnSpPr>
              <p:cNvPr id="68679" name="直接连接符 54"/>
              <p:cNvCxnSpPr>
                <a:cxnSpLocks noChangeShapeType="1"/>
              </p:cNvCxnSpPr>
              <p:nvPr/>
            </p:nvCxnSpPr>
            <p:spPr bwMode="auto">
              <a:xfrm flipV="1">
                <a:off x="1857356" y="3786190"/>
                <a:ext cx="1000132" cy="42862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80" name="直接连接符 55"/>
              <p:cNvCxnSpPr>
                <a:cxnSpLocks noChangeShapeType="1"/>
              </p:cNvCxnSpPr>
              <p:nvPr/>
            </p:nvCxnSpPr>
            <p:spPr bwMode="auto">
              <a:xfrm>
                <a:off x="1857356" y="3786190"/>
                <a:ext cx="1000132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681" name="直接连接符 5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642741" y="3985037"/>
                <a:ext cx="428628" cy="40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82" name="矩形 57"/>
              <p:cNvSpPr>
                <a:spLocks noChangeArrowheads="1"/>
              </p:cNvSpPr>
              <p:nvPr/>
            </p:nvSpPr>
            <p:spPr bwMode="auto">
              <a:xfrm>
                <a:off x="1388387" y="2174213"/>
                <a:ext cx="47320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x(t)</a:t>
                </a:r>
                <a:endParaRPr lang="zh-CN" altLang="en-US" sz="1500"/>
              </a:p>
            </p:txBody>
          </p:sp>
          <p:sp>
            <p:nvSpPr>
              <p:cNvPr id="68683" name="矩形 58"/>
              <p:cNvSpPr>
                <a:spLocks noChangeArrowheads="1"/>
              </p:cNvSpPr>
              <p:nvPr/>
            </p:nvSpPr>
            <p:spPr bwMode="auto">
              <a:xfrm>
                <a:off x="1370737" y="3384456"/>
                <a:ext cx="48442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h(t)</a:t>
                </a:r>
                <a:endParaRPr lang="zh-CN" altLang="en-US" sz="1500"/>
              </a:p>
            </p:txBody>
          </p:sp>
          <p:sp>
            <p:nvSpPr>
              <p:cNvPr id="68684" name="矩形 59"/>
              <p:cNvSpPr>
                <a:spLocks noChangeArrowheads="1"/>
              </p:cNvSpPr>
              <p:nvPr/>
            </p:nvSpPr>
            <p:spPr bwMode="auto">
              <a:xfrm>
                <a:off x="3143240" y="4214818"/>
                <a:ext cx="24878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t</a:t>
                </a:r>
                <a:endParaRPr lang="zh-CN" altLang="en-US" sz="1500"/>
              </a:p>
            </p:txBody>
          </p:sp>
          <p:sp>
            <p:nvSpPr>
              <p:cNvPr id="68685" name="矩形 60"/>
              <p:cNvSpPr>
                <a:spLocks noChangeArrowheads="1"/>
              </p:cNvSpPr>
              <p:nvPr/>
            </p:nvSpPr>
            <p:spPr bwMode="auto">
              <a:xfrm>
                <a:off x="2571736" y="2857496"/>
                <a:ext cx="24878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20000"/>
                  </a:spcBef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solidFill>
                      <a:srgbClr val="0000FF"/>
                    </a:solidFill>
                  </a:rPr>
                  <a:t>t</a:t>
                </a:r>
                <a:endParaRPr lang="zh-CN" altLang="en-US" sz="1500"/>
              </a:p>
            </p:txBody>
          </p:sp>
        </p:grpSp>
        <p:cxnSp>
          <p:nvCxnSpPr>
            <p:cNvPr id="68648" name="直接箭头连接符 61"/>
            <p:cNvCxnSpPr>
              <a:cxnSpLocks noChangeShapeType="1"/>
            </p:cNvCxnSpPr>
            <p:nvPr/>
          </p:nvCxnSpPr>
          <p:spPr bwMode="auto">
            <a:xfrm>
              <a:off x="3365500" y="3954454"/>
              <a:ext cx="1643063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49" name="直接箭头连接符 62"/>
            <p:cNvCxnSpPr>
              <a:cxnSpLocks noChangeShapeType="1"/>
            </p:cNvCxnSpPr>
            <p:nvPr/>
          </p:nvCxnSpPr>
          <p:spPr bwMode="auto">
            <a:xfrm rot="5400000" flipH="1" flipV="1">
              <a:off x="3567907" y="3752047"/>
              <a:ext cx="1168400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50" name="矩形 63"/>
            <p:cNvSpPr>
              <a:spLocks noChangeArrowheads="1"/>
            </p:cNvSpPr>
            <p:nvPr/>
          </p:nvSpPr>
          <p:spPr bwMode="auto">
            <a:xfrm>
              <a:off x="3694113" y="3597266"/>
              <a:ext cx="928687" cy="357188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51" name="矩形 64"/>
            <p:cNvSpPr>
              <a:spLocks noChangeArrowheads="1"/>
            </p:cNvSpPr>
            <p:nvPr/>
          </p:nvSpPr>
          <p:spPr bwMode="auto">
            <a:xfrm>
              <a:off x="3508375" y="3954454"/>
              <a:ext cx="3444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FF"/>
                  </a:solidFill>
                </a:rPr>
                <a:t>-1</a:t>
              </a:r>
              <a:endParaRPr lang="zh-CN" altLang="en-US" sz="1500"/>
            </a:p>
          </p:txBody>
        </p:sp>
        <p:sp>
          <p:nvSpPr>
            <p:cNvPr id="68652" name="矩形 65"/>
            <p:cNvSpPr>
              <a:spLocks noChangeArrowheads="1"/>
            </p:cNvSpPr>
            <p:nvPr/>
          </p:nvSpPr>
          <p:spPr bwMode="auto">
            <a:xfrm>
              <a:off x="4508500" y="3954454"/>
              <a:ext cx="2809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FF"/>
                  </a:solidFill>
                </a:rPr>
                <a:t>1</a:t>
              </a:r>
              <a:endParaRPr lang="zh-CN" altLang="en-US" sz="1500"/>
            </a:p>
          </p:txBody>
        </p:sp>
        <p:sp>
          <p:nvSpPr>
            <p:cNvPr id="68653" name="矩形 66"/>
            <p:cNvSpPr>
              <a:spLocks noChangeArrowheads="1"/>
            </p:cNvSpPr>
            <p:nvPr/>
          </p:nvSpPr>
          <p:spPr bwMode="auto">
            <a:xfrm>
              <a:off x="3937000" y="3936991"/>
              <a:ext cx="2809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FF"/>
                  </a:solidFill>
                </a:rPr>
                <a:t>0</a:t>
              </a:r>
              <a:endParaRPr lang="zh-CN" altLang="en-US" sz="1500"/>
            </a:p>
          </p:txBody>
        </p:sp>
        <p:sp>
          <p:nvSpPr>
            <p:cNvPr id="68654" name="矩形 67"/>
            <p:cNvSpPr>
              <a:spLocks noChangeArrowheads="1"/>
            </p:cNvSpPr>
            <p:nvPr/>
          </p:nvSpPr>
          <p:spPr bwMode="auto">
            <a:xfrm>
              <a:off x="4129088" y="3328979"/>
              <a:ext cx="2809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FF"/>
                  </a:solidFill>
                </a:rPr>
                <a:t>1</a:t>
              </a:r>
              <a:endParaRPr lang="zh-CN" altLang="en-US" sz="1500"/>
            </a:p>
          </p:txBody>
        </p:sp>
        <p:cxnSp>
          <p:nvCxnSpPr>
            <p:cNvPr id="68655" name="直接箭头连接符 68"/>
            <p:cNvCxnSpPr>
              <a:cxnSpLocks noChangeShapeType="1"/>
            </p:cNvCxnSpPr>
            <p:nvPr/>
          </p:nvCxnSpPr>
          <p:spPr bwMode="auto">
            <a:xfrm>
              <a:off x="2941638" y="5324466"/>
              <a:ext cx="2214562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56" name="直接箭头连接符 69"/>
            <p:cNvCxnSpPr>
              <a:cxnSpLocks noChangeShapeType="1"/>
            </p:cNvCxnSpPr>
            <p:nvPr/>
          </p:nvCxnSpPr>
          <p:spPr bwMode="auto">
            <a:xfrm rot="5400000" flipH="1" flipV="1">
              <a:off x="3567907" y="5109360"/>
              <a:ext cx="1168400" cy="1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57" name="矩形 70"/>
            <p:cNvSpPr>
              <a:spLocks noChangeArrowheads="1"/>
            </p:cNvSpPr>
            <p:nvPr/>
          </p:nvSpPr>
          <p:spPr bwMode="auto">
            <a:xfrm>
              <a:off x="2995613" y="5348279"/>
              <a:ext cx="485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FF"/>
                  </a:solidFill>
                </a:rPr>
                <a:t>-3</a:t>
              </a:r>
              <a:endParaRPr lang="zh-CN" altLang="en-US" sz="1500"/>
            </a:p>
          </p:txBody>
        </p:sp>
        <p:sp>
          <p:nvSpPr>
            <p:cNvPr id="68658" name="矩形 71"/>
            <p:cNvSpPr>
              <a:spLocks noChangeArrowheads="1"/>
            </p:cNvSpPr>
            <p:nvPr/>
          </p:nvSpPr>
          <p:spPr bwMode="auto">
            <a:xfrm>
              <a:off x="3937000" y="5294304"/>
              <a:ext cx="2809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FF"/>
                  </a:solidFill>
                </a:rPr>
                <a:t>0</a:t>
              </a:r>
              <a:endParaRPr lang="zh-CN" altLang="en-US" sz="1500"/>
            </a:p>
          </p:txBody>
        </p:sp>
        <p:sp>
          <p:nvSpPr>
            <p:cNvPr id="68659" name="矩形 72"/>
            <p:cNvSpPr>
              <a:spLocks noChangeArrowheads="1"/>
            </p:cNvSpPr>
            <p:nvPr/>
          </p:nvSpPr>
          <p:spPr bwMode="auto">
            <a:xfrm>
              <a:off x="4095750" y="4802179"/>
              <a:ext cx="43021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FF"/>
                  </a:solidFill>
                </a:rPr>
                <a:t>3/2</a:t>
              </a:r>
              <a:endParaRPr lang="zh-CN" altLang="en-US" sz="1500"/>
            </a:p>
          </p:txBody>
        </p:sp>
        <p:cxnSp>
          <p:nvCxnSpPr>
            <p:cNvPr id="68660" name="直接连接符 73"/>
            <p:cNvCxnSpPr>
              <a:cxnSpLocks noChangeShapeType="1"/>
            </p:cNvCxnSpPr>
            <p:nvPr/>
          </p:nvCxnSpPr>
          <p:spPr bwMode="auto">
            <a:xfrm rot="10800000">
              <a:off x="3138488" y="4919654"/>
              <a:ext cx="1012825" cy="392112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61" name="直接连接符 74"/>
            <p:cNvCxnSpPr>
              <a:cxnSpLocks noChangeShapeType="1"/>
            </p:cNvCxnSpPr>
            <p:nvPr/>
          </p:nvCxnSpPr>
          <p:spPr bwMode="auto">
            <a:xfrm>
              <a:off x="3128963" y="4906954"/>
              <a:ext cx="1000125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62" name="直接连接符 75"/>
            <p:cNvCxnSpPr>
              <a:cxnSpLocks noChangeShapeType="1"/>
            </p:cNvCxnSpPr>
            <p:nvPr/>
          </p:nvCxnSpPr>
          <p:spPr bwMode="auto">
            <a:xfrm rot="5400000" flipH="1" flipV="1">
              <a:off x="2925763" y="5132379"/>
              <a:ext cx="428625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663" name="矩形 76"/>
            <p:cNvSpPr>
              <a:spLocks noChangeArrowheads="1"/>
            </p:cNvSpPr>
            <p:nvPr/>
          </p:nvSpPr>
          <p:spPr bwMode="auto">
            <a:xfrm>
              <a:off x="3683000" y="3270241"/>
              <a:ext cx="49688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FF"/>
                  </a:solidFill>
                </a:rPr>
                <a:t>x(</a:t>
              </a:r>
              <a:r>
                <a:rPr lang="el-GR" altLang="zh-CN" sz="1500">
                  <a:solidFill>
                    <a:srgbClr val="0000FF"/>
                  </a:solidFill>
                  <a:cs typeface="Times New Roman" panose="02020603050405020304" pitchFamily="18" charset="0"/>
                </a:rPr>
                <a:t>τ</a:t>
              </a:r>
              <a:r>
                <a:rPr lang="en-US" altLang="zh-CN" sz="1500">
                  <a:solidFill>
                    <a:srgbClr val="0000FF"/>
                  </a:solidFill>
                </a:rPr>
                <a:t>)</a:t>
              </a:r>
              <a:endParaRPr lang="zh-CN" altLang="en-US" sz="1500"/>
            </a:p>
          </p:txBody>
        </p:sp>
        <p:sp>
          <p:nvSpPr>
            <p:cNvPr id="68664" name="矩形 77"/>
            <p:cNvSpPr>
              <a:spLocks noChangeArrowheads="1"/>
            </p:cNvSpPr>
            <p:nvPr/>
          </p:nvSpPr>
          <p:spPr bwMode="auto">
            <a:xfrm>
              <a:off x="3606800" y="4481504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FF"/>
                  </a:solidFill>
                </a:rPr>
                <a:t>h(-</a:t>
              </a:r>
              <a:r>
                <a:rPr lang="el-GR" altLang="zh-CN" sz="1500">
                  <a:solidFill>
                    <a:srgbClr val="0000FF"/>
                  </a:solidFill>
                  <a:cs typeface="Times New Roman" panose="02020603050405020304" pitchFamily="18" charset="0"/>
                </a:rPr>
                <a:t>τ</a:t>
              </a:r>
              <a:r>
                <a:rPr lang="en-US" altLang="zh-CN" sz="1500">
                  <a:solidFill>
                    <a:srgbClr val="0000FF"/>
                  </a:solidFill>
                </a:rPr>
                <a:t>)</a:t>
              </a:r>
              <a:endParaRPr lang="zh-CN" altLang="en-US" sz="1500"/>
            </a:p>
          </p:txBody>
        </p:sp>
        <p:sp>
          <p:nvSpPr>
            <p:cNvPr id="68665" name="矩形 78"/>
            <p:cNvSpPr>
              <a:spLocks noChangeArrowheads="1"/>
            </p:cNvSpPr>
            <p:nvPr/>
          </p:nvSpPr>
          <p:spPr bwMode="auto">
            <a:xfrm>
              <a:off x="4927600" y="5351454"/>
              <a:ext cx="2730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l-GR" altLang="zh-CN" sz="1500">
                  <a:solidFill>
                    <a:srgbClr val="0000FF"/>
                  </a:solidFill>
                  <a:cs typeface="Times New Roman" panose="02020603050405020304" pitchFamily="18" charset="0"/>
                </a:rPr>
                <a:t>τ</a:t>
              </a:r>
              <a:endParaRPr lang="zh-CN" altLang="en-US" sz="1500"/>
            </a:p>
          </p:txBody>
        </p:sp>
        <p:sp>
          <p:nvSpPr>
            <p:cNvPr id="68666" name="矩形 79"/>
            <p:cNvSpPr>
              <a:spLocks noChangeArrowheads="1"/>
            </p:cNvSpPr>
            <p:nvPr/>
          </p:nvSpPr>
          <p:spPr bwMode="auto">
            <a:xfrm>
              <a:off x="4865688" y="3954454"/>
              <a:ext cx="273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l-GR" altLang="zh-CN" sz="1500">
                  <a:solidFill>
                    <a:srgbClr val="0000FF"/>
                  </a:solidFill>
                  <a:cs typeface="Times New Roman" panose="02020603050405020304" pitchFamily="18" charset="0"/>
                </a:rPr>
                <a:t>τ</a:t>
              </a:r>
              <a:endParaRPr lang="zh-CN" altLang="en-US" sz="1500"/>
            </a:p>
          </p:txBody>
        </p:sp>
      </p:grpSp>
      <p:cxnSp>
        <p:nvCxnSpPr>
          <p:cNvPr id="68617" name="直接箭头连接符 80"/>
          <p:cNvCxnSpPr>
            <a:cxnSpLocks noChangeShapeType="1"/>
          </p:cNvCxnSpPr>
          <p:nvPr/>
        </p:nvCxnSpPr>
        <p:spPr bwMode="auto">
          <a:xfrm>
            <a:off x="5916613" y="4057650"/>
            <a:ext cx="2214562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8" name="直接箭头连接符 81"/>
          <p:cNvCxnSpPr>
            <a:cxnSpLocks noChangeShapeType="1"/>
          </p:cNvCxnSpPr>
          <p:nvPr/>
        </p:nvCxnSpPr>
        <p:spPr bwMode="auto">
          <a:xfrm rot="5400000" flipH="1" flipV="1">
            <a:off x="6541294" y="3842544"/>
            <a:ext cx="1168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9" name="矩形 82"/>
          <p:cNvSpPr>
            <a:spLocks noChangeArrowheads="1"/>
          </p:cNvSpPr>
          <p:nvPr/>
        </p:nvSpPr>
        <p:spPr bwMode="auto">
          <a:xfrm>
            <a:off x="6443663" y="4044950"/>
            <a:ext cx="485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t-3</a:t>
            </a:r>
            <a:endParaRPr lang="zh-CN" altLang="en-US" sz="1500"/>
          </a:p>
        </p:txBody>
      </p:sp>
      <p:sp>
        <p:nvSpPr>
          <p:cNvPr id="68620" name="矩形 83"/>
          <p:cNvSpPr>
            <a:spLocks noChangeArrowheads="1"/>
          </p:cNvSpPr>
          <p:nvPr/>
        </p:nvSpPr>
        <p:spPr bwMode="auto">
          <a:xfrm>
            <a:off x="6911975" y="4027488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0</a:t>
            </a:r>
            <a:endParaRPr lang="zh-CN" altLang="en-US" sz="1500"/>
          </a:p>
        </p:txBody>
      </p:sp>
      <p:sp>
        <p:nvSpPr>
          <p:cNvPr id="68621" name="矩形 84"/>
          <p:cNvSpPr>
            <a:spLocks noChangeArrowheads="1"/>
          </p:cNvSpPr>
          <p:nvPr/>
        </p:nvSpPr>
        <p:spPr bwMode="auto">
          <a:xfrm>
            <a:off x="7126288" y="3509963"/>
            <a:ext cx="428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3/2</a:t>
            </a:r>
            <a:endParaRPr lang="zh-CN" altLang="en-US" sz="1500"/>
          </a:p>
        </p:txBody>
      </p:sp>
      <p:cxnSp>
        <p:nvCxnSpPr>
          <p:cNvPr id="68622" name="直接连接符 85"/>
          <p:cNvCxnSpPr>
            <a:cxnSpLocks noChangeShapeType="1"/>
          </p:cNvCxnSpPr>
          <p:nvPr/>
        </p:nvCxnSpPr>
        <p:spPr bwMode="auto">
          <a:xfrm rot="10800000">
            <a:off x="6616700" y="3652838"/>
            <a:ext cx="1014413" cy="39211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3" name="直接连接符 86"/>
          <p:cNvCxnSpPr>
            <a:cxnSpLocks noChangeShapeType="1"/>
          </p:cNvCxnSpPr>
          <p:nvPr/>
        </p:nvCxnSpPr>
        <p:spPr bwMode="auto">
          <a:xfrm flipV="1">
            <a:off x="6607175" y="3629025"/>
            <a:ext cx="523875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4" name="直接连接符 87"/>
          <p:cNvCxnSpPr>
            <a:cxnSpLocks noChangeShapeType="1"/>
          </p:cNvCxnSpPr>
          <p:nvPr/>
        </p:nvCxnSpPr>
        <p:spPr bwMode="auto">
          <a:xfrm rot="5400000" flipH="1" flipV="1">
            <a:off x="6404769" y="3864769"/>
            <a:ext cx="428625" cy="47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5" name="矩形 88"/>
          <p:cNvSpPr>
            <a:spLocks noChangeArrowheads="1"/>
          </p:cNvSpPr>
          <p:nvPr/>
        </p:nvSpPr>
        <p:spPr bwMode="auto">
          <a:xfrm>
            <a:off x="6518275" y="3214688"/>
            <a:ext cx="636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h(t-</a:t>
            </a:r>
            <a:r>
              <a:rPr lang="el-GR" altLang="zh-CN" sz="1500">
                <a:solidFill>
                  <a:srgbClr val="0000FF"/>
                </a:solidFill>
                <a:cs typeface="Times New Roman" panose="02020603050405020304" pitchFamily="18" charset="0"/>
              </a:rPr>
              <a:t>τ</a:t>
            </a:r>
            <a:r>
              <a:rPr lang="en-US" altLang="zh-CN" sz="1500">
                <a:solidFill>
                  <a:srgbClr val="0000FF"/>
                </a:solidFill>
              </a:rPr>
              <a:t>)</a:t>
            </a:r>
            <a:endParaRPr lang="zh-CN" altLang="en-US" sz="1500"/>
          </a:p>
        </p:txBody>
      </p:sp>
      <p:sp>
        <p:nvSpPr>
          <p:cNvPr id="68626" name="矩形 89"/>
          <p:cNvSpPr>
            <a:spLocks noChangeArrowheads="1"/>
          </p:cNvSpPr>
          <p:nvPr/>
        </p:nvSpPr>
        <p:spPr bwMode="auto">
          <a:xfrm>
            <a:off x="7902575" y="4084638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l-GR" altLang="zh-CN" sz="1500">
                <a:solidFill>
                  <a:srgbClr val="0000FF"/>
                </a:solidFill>
                <a:cs typeface="Times New Roman" panose="02020603050405020304" pitchFamily="18" charset="0"/>
              </a:rPr>
              <a:t>τ</a:t>
            </a:r>
            <a:endParaRPr lang="zh-CN" altLang="en-US" sz="1500"/>
          </a:p>
        </p:txBody>
      </p:sp>
      <p:sp>
        <p:nvSpPr>
          <p:cNvPr id="68627" name="矩形 90"/>
          <p:cNvSpPr>
            <a:spLocks noChangeArrowheads="1"/>
          </p:cNvSpPr>
          <p:nvPr/>
        </p:nvSpPr>
        <p:spPr bwMode="auto">
          <a:xfrm>
            <a:off x="7529513" y="4038600"/>
            <a:ext cx="249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t</a:t>
            </a:r>
            <a:endParaRPr lang="zh-CN" altLang="en-US" sz="1500">
              <a:solidFill>
                <a:srgbClr val="0000FF"/>
              </a:solidFill>
            </a:endParaRPr>
          </a:p>
        </p:txBody>
      </p:sp>
      <p:cxnSp>
        <p:nvCxnSpPr>
          <p:cNvPr id="68628" name="直接箭头连接符 91"/>
          <p:cNvCxnSpPr>
            <a:cxnSpLocks noChangeShapeType="1"/>
          </p:cNvCxnSpPr>
          <p:nvPr/>
        </p:nvCxnSpPr>
        <p:spPr bwMode="auto">
          <a:xfrm>
            <a:off x="5929313" y="5724525"/>
            <a:ext cx="2928937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9" name="直接箭头连接符 92"/>
          <p:cNvCxnSpPr>
            <a:cxnSpLocks noChangeShapeType="1"/>
          </p:cNvCxnSpPr>
          <p:nvPr/>
        </p:nvCxnSpPr>
        <p:spPr bwMode="auto">
          <a:xfrm rot="5400000" flipH="1" flipV="1">
            <a:off x="6419850" y="5368925"/>
            <a:ext cx="1441450" cy="6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0" name="矩形 93"/>
          <p:cNvSpPr>
            <a:spLocks noChangeArrowheads="1"/>
          </p:cNvSpPr>
          <p:nvPr/>
        </p:nvSpPr>
        <p:spPr bwMode="auto">
          <a:xfrm>
            <a:off x="6465888" y="5710238"/>
            <a:ext cx="4016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-1</a:t>
            </a:r>
            <a:endParaRPr lang="zh-CN" altLang="en-US" sz="1500"/>
          </a:p>
        </p:txBody>
      </p:sp>
      <p:sp>
        <p:nvSpPr>
          <p:cNvPr id="68631" name="矩形 94"/>
          <p:cNvSpPr>
            <a:spLocks noChangeArrowheads="1"/>
          </p:cNvSpPr>
          <p:nvPr/>
        </p:nvSpPr>
        <p:spPr bwMode="auto">
          <a:xfrm>
            <a:off x="6924675" y="5692775"/>
            <a:ext cx="280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0</a:t>
            </a:r>
            <a:endParaRPr lang="zh-CN" altLang="en-US" sz="1500"/>
          </a:p>
        </p:txBody>
      </p:sp>
      <p:sp>
        <p:nvSpPr>
          <p:cNvPr id="68632" name="矩形 95"/>
          <p:cNvSpPr>
            <a:spLocks noChangeArrowheads="1"/>
          </p:cNvSpPr>
          <p:nvPr/>
        </p:nvSpPr>
        <p:spPr bwMode="auto">
          <a:xfrm>
            <a:off x="6929438" y="4865688"/>
            <a:ext cx="280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2</a:t>
            </a:r>
            <a:endParaRPr lang="zh-CN" altLang="en-US" sz="1500"/>
          </a:p>
        </p:txBody>
      </p:sp>
      <p:sp>
        <p:nvSpPr>
          <p:cNvPr id="68633" name="矩形 96"/>
          <p:cNvSpPr>
            <a:spLocks noChangeArrowheads="1"/>
          </p:cNvSpPr>
          <p:nvPr/>
        </p:nvSpPr>
        <p:spPr bwMode="auto">
          <a:xfrm>
            <a:off x="6257925" y="4641850"/>
            <a:ext cx="8683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x(t)*h(t)</a:t>
            </a:r>
            <a:endParaRPr lang="zh-CN" altLang="en-US" sz="1500"/>
          </a:p>
        </p:txBody>
      </p:sp>
      <p:sp>
        <p:nvSpPr>
          <p:cNvPr id="68634" name="矩形 97"/>
          <p:cNvSpPr>
            <a:spLocks noChangeArrowheads="1"/>
          </p:cNvSpPr>
          <p:nvPr/>
        </p:nvSpPr>
        <p:spPr bwMode="auto">
          <a:xfrm>
            <a:off x="8572500" y="5724525"/>
            <a:ext cx="249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  <a:cs typeface="Times New Roman" panose="02020603050405020304" pitchFamily="18" charset="0"/>
              </a:rPr>
              <a:t>t</a:t>
            </a:r>
            <a:endParaRPr lang="zh-CN" altLang="en-US" sz="1500"/>
          </a:p>
        </p:txBody>
      </p:sp>
      <p:sp>
        <p:nvSpPr>
          <p:cNvPr id="68635" name="矩形 98"/>
          <p:cNvSpPr>
            <a:spLocks noChangeArrowheads="1"/>
          </p:cNvSpPr>
          <p:nvPr/>
        </p:nvSpPr>
        <p:spPr bwMode="auto">
          <a:xfrm>
            <a:off x="7543800" y="5703888"/>
            <a:ext cx="2492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2</a:t>
            </a:r>
            <a:endParaRPr lang="zh-CN" altLang="en-US" sz="1500">
              <a:solidFill>
                <a:srgbClr val="0000FF"/>
              </a:solidFill>
            </a:endParaRPr>
          </a:p>
        </p:txBody>
      </p:sp>
      <p:sp>
        <p:nvSpPr>
          <p:cNvPr id="68636" name="矩形 99"/>
          <p:cNvSpPr>
            <a:spLocks noChangeArrowheads="1"/>
          </p:cNvSpPr>
          <p:nvPr/>
        </p:nvSpPr>
        <p:spPr bwMode="auto">
          <a:xfrm>
            <a:off x="8166100" y="5724525"/>
            <a:ext cx="401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500">
                <a:solidFill>
                  <a:srgbClr val="0000FF"/>
                </a:solidFill>
              </a:rPr>
              <a:t>4</a:t>
            </a:r>
            <a:endParaRPr lang="zh-CN" altLang="en-US" sz="1500"/>
          </a:p>
        </p:txBody>
      </p:sp>
      <p:sp>
        <p:nvSpPr>
          <p:cNvPr id="68637" name="任意多边形 100"/>
          <p:cNvSpPr>
            <a:spLocks noChangeArrowheads="1"/>
          </p:cNvSpPr>
          <p:nvPr/>
        </p:nvSpPr>
        <p:spPr bwMode="auto">
          <a:xfrm>
            <a:off x="6665913" y="4937125"/>
            <a:ext cx="977900" cy="787400"/>
          </a:xfrm>
          <a:custGeom>
            <a:avLst/>
            <a:gdLst>
              <a:gd name="T0" fmla="*/ 0 w 1011677"/>
              <a:gd name="T1" fmla="*/ 207238 h 836579"/>
              <a:gd name="T2" fmla="*/ 213704 w 1011677"/>
              <a:gd name="T3" fmla="*/ 166272 h 836579"/>
              <a:gd name="T4" fmla="*/ 414048 w 1011677"/>
              <a:gd name="T5" fmla="*/ 45786 h 836579"/>
              <a:gd name="T6" fmla="*/ 463020 w 1011677"/>
              <a:gd name="T7" fmla="*/ 0 h 836579"/>
              <a:gd name="T8" fmla="*/ 0 60000 65536"/>
              <a:gd name="T9" fmla="*/ 0 60000 65536"/>
              <a:gd name="T10" fmla="*/ 0 60000 65536"/>
              <a:gd name="T11" fmla="*/ 0 60000 65536"/>
              <a:gd name="T12" fmla="*/ 0 w 1011677"/>
              <a:gd name="T13" fmla="*/ 0 h 836579"/>
              <a:gd name="T14" fmla="*/ 1011677 w 1011677"/>
              <a:gd name="T15" fmla="*/ 836579 h 8365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1677" h="836579">
                <a:moveTo>
                  <a:pt x="0" y="836579"/>
                </a:moveTo>
                <a:cubicBezTo>
                  <a:pt x="158074" y="808206"/>
                  <a:pt x="316149" y="779834"/>
                  <a:pt x="466928" y="671209"/>
                </a:cubicBezTo>
                <a:cubicBezTo>
                  <a:pt x="617707" y="562584"/>
                  <a:pt x="813882" y="296694"/>
                  <a:pt x="904673" y="184826"/>
                </a:cubicBezTo>
                <a:cubicBezTo>
                  <a:pt x="995464" y="72958"/>
                  <a:pt x="995464" y="40532"/>
                  <a:pt x="1011677" y="0"/>
                </a:cubicBezTo>
              </a:path>
            </a:pathLst>
          </a:cu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38" name="任意多边形 101"/>
          <p:cNvSpPr>
            <a:spLocks noChangeArrowheads="1"/>
          </p:cNvSpPr>
          <p:nvPr/>
        </p:nvSpPr>
        <p:spPr bwMode="auto">
          <a:xfrm>
            <a:off x="7635875" y="4881563"/>
            <a:ext cx="722313" cy="842962"/>
          </a:xfrm>
          <a:custGeom>
            <a:avLst/>
            <a:gdLst>
              <a:gd name="T0" fmla="*/ 0 w 826851"/>
              <a:gd name="T1" fmla="*/ 0 h 836580"/>
              <a:gd name="T2" fmla="*/ 15631 w 826851"/>
              <a:gd name="T3" fmla="*/ 289126 h 836580"/>
              <a:gd name="T4" fmla="*/ 32997 w 826851"/>
              <a:gd name="T5" fmla="*/ 878945 h 836580"/>
              <a:gd name="T6" fmla="*/ 36906 w 826851"/>
              <a:gd name="T7" fmla="*/ 983029 h 836580"/>
              <a:gd name="T8" fmla="*/ 0 60000 65536"/>
              <a:gd name="T9" fmla="*/ 0 60000 65536"/>
              <a:gd name="T10" fmla="*/ 0 60000 65536"/>
              <a:gd name="T11" fmla="*/ 0 60000 65536"/>
              <a:gd name="T12" fmla="*/ 0 w 826851"/>
              <a:gd name="T13" fmla="*/ 0 h 836580"/>
              <a:gd name="T14" fmla="*/ 826851 w 826851"/>
              <a:gd name="T15" fmla="*/ 836580 h 8365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6851" h="836580">
                <a:moveTo>
                  <a:pt x="0" y="0"/>
                </a:moveTo>
                <a:cubicBezTo>
                  <a:pt x="113489" y="59987"/>
                  <a:pt x="226979" y="119975"/>
                  <a:pt x="350196" y="243192"/>
                </a:cubicBezTo>
                <a:cubicBezTo>
                  <a:pt x="473413" y="366409"/>
                  <a:pt x="659859" y="642026"/>
                  <a:pt x="739302" y="739303"/>
                </a:cubicBezTo>
                <a:cubicBezTo>
                  <a:pt x="818745" y="836580"/>
                  <a:pt x="822798" y="831716"/>
                  <a:pt x="826851" y="82685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9" name="任意多边形 102"/>
          <p:cNvSpPr>
            <a:spLocks noChangeArrowheads="1"/>
          </p:cNvSpPr>
          <p:nvPr/>
        </p:nvSpPr>
        <p:spPr bwMode="auto">
          <a:xfrm>
            <a:off x="7643813" y="4937125"/>
            <a:ext cx="736600" cy="787400"/>
          </a:xfrm>
          <a:custGeom>
            <a:avLst/>
            <a:gdLst>
              <a:gd name="T0" fmla="*/ 0 w 790042"/>
              <a:gd name="T1" fmla="*/ 0 h 826618"/>
              <a:gd name="T2" fmla="*/ 93490 w 790042"/>
              <a:gd name="T3" fmla="*/ 109799 h 826618"/>
              <a:gd name="T4" fmla="*/ 157764 w 790042"/>
              <a:gd name="T5" fmla="*/ 269721 h 826618"/>
              <a:gd name="T6" fmla="*/ 0 60000 65536"/>
              <a:gd name="T7" fmla="*/ 0 60000 65536"/>
              <a:gd name="T8" fmla="*/ 0 60000 65536"/>
              <a:gd name="T9" fmla="*/ 0 w 790042"/>
              <a:gd name="T10" fmla="*/ 0 h 826618"/>
              <a:gd name="T11" fmla="*/ 790042 w 790042"/>
              <a:gd name="T12" fmla="*/ 826618 h 826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0042" h="826618">
                <a:moveTo>
                  <a:pt x="0" y="0"/>
                </a:moveTo>
                <a:cubicBezTo>
                  <a:pt x="168249" y="99365"/>
                  <a:pt x="336499" y="198730"/>
                  <a:pt x="468173" y="336500"/>
                </a:cubicBezTo>
                <a:cubicBezTo>
                  <a:pt x="599847" y="474270"/>
                  <a:pt x="694944" y="650444"/>
                  <a:pt x="790042" y="826618"/>
                </a:cubicBezTo>
              </a:path>
            </a:pathLst>
          </a:cu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8640" name="直接连接符 103"/>
          <p:cNvCxnSpPr>
            <a:cxnSpLocks noChangeShapeType="1"/>
          </p:cNvCxnSpPr>
          <p:nvPr/>
        </p:nvCxnSpPr>
        <p:spPr bwMode="auto">
          <a:xfrm>
            <a:off x="7143750" y="4937125"/>
            <a:ext cx="50006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1" name="直接连接符 104"/>
          <p:cNvCxnSpPr>
            <a:cxnSpLocks noChangeShapeType="1"/>
          </p:cNvCxnSpPr>
          <p:nvPr/>
        </p:nvCxnSpPr>
        <p:spPr bwMode="auto">
          <a:xfrm rot="16200000" flipV="1">
            <a:off x="7248526" y="5332412"/>
            <a:ext cx="800100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42" name="矩形 105"/>
          <p:cNvSpPr>
            <a:spLocks noChangeArrowheads="1"/>
          </p:cNvSpPr>
          <p:nvPr/>
        </p:nvSpPr>
        <p:spPr bwMode="auto">
          <a:xfrm>
            <a:off x="5359400" y="3311525"/>
            <a:ext cx="1033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</a:rPr>
              <a:t>2.</a:t>
            </a:r>
            <a:r>
              <a:rPr lang="zh-CN" altLang="en-US" sz="2400">
                <a:solidFill>
                  <a:srgbClr val="0000FF"/>
                </a:solidFill>
              </a:rPr>
              <a:t>平移</a:t>
            </a:r>
          </a:p>
        </p:txBody>
      </p:sp>
      <p:sp>
        <p:nvSpPr>
          <p:cNvPr id="68643" name="矩形 111"/>
          <p:cNvSpPr>
            <a:spLocks noChangeArrowheads="1"/>
          </p:cNvSpPr>
          <p:nvPr/>
        </p:nvSpPr>
        <p:spPr bwMode="auto">
          <a:xfrm>
            <a:off x="811213" y="2376488"/>
            <a:ext cx="8032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已知</a:t>
            </a:r>
          </a:p>
        </p:txBody>
      </p:sp>
      <p:sp>
        <p:nvSpPr>
          <p:cNvPr id="68644" name="矩形 112"/>
          <p:cNvSpPr>
            <a:spLocks noChangeArrowheads="1"/>
          </p:cNvSpPr>
          <p:nvPr/>
        </p:nvSpPr>
        <p:spPr bwMode="auto">
          <a:xfrm>
            <a:off x="5311775" y="2379663"/>
            <a:ext cx="16430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求</a:t>
            </a:r>
            <a:r>
              <a:rPr lang="en-US" altLang="zh-CN" sz="2400" i="1">
                <a:solidFill>
                  <a:srgbClr val="0000FF"/>
                </a:solidFill>
              </a:rPr>
              <a:t>x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t</a:t>
            </a:r>
            <a:r>
              <a:rPr lang="en-US" altLang="zh-CN" sz="2400">
                <a:solidFill>
                  <a:srgbClr val="0000FF"/>
                </a:solidFill>
              </a:rPr>
              <a:t>)*</a:t>
            </a:r>
            <a:r>
              <a:rPr lang="en-US" altLang="zh-CN" sz="2400" i="1">
                <a:solidFill>
                  <a:srgbClr val="0000FF"/>
                </a:solidFill>
              </a:rPr>
              <a:t>h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t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68645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4" descr="Convolution of spiky function with box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7250"/>
            <a:ext cx="817245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矩形 3"/>
          <p:cNvSpPr>
            <a:spLocks noChangeArrowheads="1"/>
          </p:cNvSpPr>
          <p:nvPr/>
        </p:nvSpPr>
        <p:spPr bwMode="auto">
          <a:xfrm>
            <a:off x="500063" y="3357563"/>
            <a:ext cx="75009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http://pages.jh.edu/~signals/index.html</a:t>
            </a:r>
            <a:endParaRPr lang="zh-CN" altLang="en-US"/>
          </a:p>
        </p:txBody>
      </p:sp>
      <p:pic>
        <p:nvPicPr>
          <p:cNvPr id="70660" name="Picture 2" descr="Convolution of two Gaussian function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786188"/>
            <a:ext cx="3830637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4" descr="Convolution of two rectangle function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3857625"/>
            <a:ext cx="37211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9"/>
          <p:cNvGraphicFramePr>
            <a:graphicFrameLocks noChangeAspect="1"/>
          </p:cNvGraphicFramePr>
          <p:nvPr/>
        </p:nvGraphicFramePr>
        <p:xfrm>
          <a:off x="1000125" y="1643063"/>
          <a:ext cx="6613525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公式" r:id="rId4" imgW="3149600" imgH="1803400" progId="Equation.3">
                  <p:embed/>
                </p:oleObj>
              </mc:Choice>
              <mc:Fallback>
                <p:oleObj name="公式" r:id="rId4" imgW="3149600" imgH="180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643063"/>
                        <a:ext cx="6613525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4" name="Object 1"/>
          <p:cNvGraphicFramePr>
            <a:graphicFrameLocks noChangeAspect="1"/>
          </p:cNvGraphicFramePr>
          <p:nvPr/>
        </p:nvGraphicFramePr>
        <p:xfrm>
          <a:off x="1241425" y="768350"/>
          <a:ext cx="28114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公式" r:id="rId6" imgW="1459866" imgH="330057" progId="Equation.3">
                  <p:embed/>
                </p:oleObj>
              </mc:Choice>
              <mc:Fallback>
                <p:oleObj name="公式" r:id="rId6" imgW="1459866" imgH="3300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768350"/>
                        <a:ext cx="28114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86" name="Object 3"/>
          <p:cNvGraphicFramePr>
            <a:graphicFrameLocks noChangeAspect="1"/>
          </p:cNvGraphicFramePr>
          <p:nvPr/>
        </p:nvGraphicFramePr>
        <p:xfrm>
          <a:off x="4429125" y="768350"/>
          <a:ext cx="29289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公式" r:id="rId8" imgW="1473200" imgH="355600" progId="Equation.3">
                  <p:embed/>
                </p:oleObj>
              </mc:Choice>
              <mc:Fallback>
                <p:oleObj name="公式" r:id="rId8" imgW="14732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768350"/>
                        <a:ext cx="29289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8" name="矩形 12"/>
          <p:cNvSpPr>
            <a:spLocks noChangeArrowheads="1"/>
          </p:cNvSpPr>
          <p:nvPr/>
        </p:nvSpPr>
        <p:spPr bwMode="auto">
          <a:xfrm>
            <a:off x="500063" y="928688"/>
            <a:ext cx="41132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已知                                      和</a:t>
            </a:r>
          </a:p>
        </p:txBody>
      </p:sp>
      <p:sp>
        <p:nvSpPr>
          <p:cNvPr id="71689" name="矩形 14"/>
          <p:cNvSpPr>
            <a:spLocks noChangeArrowheads="1"/>
          </p:cNvSpPr>
          <p:nvPr/>
        </p:nvSpPr>
        <p:spPr bwMode="auto">
          <a:xfrm>
            <a:off x="508000" y="1839913"/>
            <a:ext cx="4953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则</a:t>
            </a:r>
          </a:p>
        </p:txBody>
      </p:sp>
      <p:sp>
        <p:nvSpPr>
          <p:cNvPr id="71690" name="矩形 15"/>
          <p:cNvSpPr>
            <a:spLocks noChangeArrowheads="1"/>
          </p:cNvSpPr>
          <p:nvPr/>
        </p:nvSpPr>
        <p:spPr bwMode="auto">
          <a:xfrm>
            <a:off x="6126163" y="2571750"/>
            <a:ext cx="12001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令</a:t>
            </a:r>
            <a:r>
              <a:rPr lang="en-US" altLang="zh-CN" sz="2400" i="1">
                <a:solidFill>
                  <a:srgbClr val="0000FF"/>
                </a:solidFill>
              </a:rPr>
              <a:t>g</a:t>
            </a:r>
            <a:r>
              <a:rPr lang="en-US" altLang="zh-CN" sz="2400">
                <a:solidFill>
                  <a:srgbClr val="0000FF"/>
                </a:solidFill>
              </a:rPr>
              <a:t>=</a:t>
            </a:r>
            <a:r>
              <a:rPr lang="en-US" altLang="zh-CN" sz="2400" i="1">
                <a:solidFill>
                  <a:srgbClr val="0000FF"/>
                </a:solidFill>
              </a:rPr>
              <a:t>f</a:t>
            </a:r>
            <a:r>
              <a:rPr lang="en-US" altLang="zh-CN" sz="2400">
                <a:solidFill>
                  <a:srgbClr val="0000FF"/>
                </a:solidFill>
              </a:rPr>
              <a:t>-</a:t>
            </a:r>
            <a:r>
              <a:rPr lang="en-US" altLang="zh-CN" sz="2400" i="1">
                <a:solidFill>
                  <a:srgbClr val="0000FF"/>
                </a:solidFill>
              </a:rPr>
              <a:t>h</a:t>
            </a:r>
            <a:endParaRPr lang="zh-CN" altLang="en-US" sz="2400" i="1">
              <a:solidFill>
                <a:srgbClr val="0000FF"/>
              </a:solidFill>
            </a:endParaRPr>
          </a:p>
        </p:txBody>
      </p:sp>
      <p:sp>
        <p:nvSpPr>
          <p:cNvPr id="716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2" name="矩形 46"/>
          <p:cNvSpPr>
            <a:spLocks noChangeArrowheads="1"/>
          </p:cNvSpPr>
          <p:nvPr/>
        </p:nvSpPr>
        <p:spPr bwMode="auto">
          <a:xfrm>
            <a:off x="6054725" y="2500313"/>
            <a:ext cx="1357313" cy="5715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71693" name="直接箭头连接符 23"/>
          <p:cNvCxnSpPr>
            <a:cxnSpLocks noChangeShapeType="1"/>
          </p:cNvCxnSpPr>
          <p:nvPr/>
        </p:nvCxnSpPr>
        <p:spPr bwMode="auto">
          <a:xfrm rot="10800000">
            <a:off x="5599113" y="2803525"/>
            <a:ext cx="430212" cy="158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71695" name="直接连接符 29"/>
          <p:cNvCxnSpPr>
            <a:cxnSpLocks noChangeShapeType="1"/>
          </p:cNvCxnSpPr>
          <p:nvPr/>
        </p:nvCxnSpPr>
        <p:spPr bwMode="auto">
          <a:xfrm>
            <a:off x="857250" y="3143250"/>
            <a:ext cx="47863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697" name="Object 11"/>
          <p:cNvGraphicFramePr>
            <a:graphicFrameLocks noChangeAspect="1"/>
          </p:cNvGraphicFramePr>
          <p:nvPr/>
        </p:nvGraphicFramePr>
        <p:xfrm>
          <a:off x="3157538" y="5757863"/>
          <a:ext cx="47005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公式" r:id="rId10" imgW="1828800" imgH="330200" progId="Equation.3">
                  <p:embed/>
                </p:oleObj>
              </mc:Choice>
              <mc:Fallback>
                <p:oleObj name="公式" r:id="rId10" imgW="18288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5757863"/>
                        <a:ext cx="47005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矩形 33"/>
          <p:cNvSpPr>
            <a:spLocks noChangeArrowheads="1"/>
          </p:cNvSpPr>
          <p:nvPr/>
        </p:nvSpPr>
        <p:spPr bwMode="auto">
          <a:xfrm>
            <a:off x="955675" y="5972175"/>
            <a:ext cx="220503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w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的频谱为</a:t>
            </a:r>
          </a:p>
        </p:txBody>
      </p:sp>
      <p:cxnSp>
        <p:nvCxnSpPr>
          <p:cNvPr id="71699" name="直接连接符 34"/>
          <p:cNvCxnSpPr>
            <a:cxnSpLocks noChangeShapeType="1"/>
          </p:cNvCxnSpPr>
          <p:nvPr/>
        </p:nvCxnSpPr>
        <p:spPr bwMode="auto">
          <a:xfrm>
            <a:off x="1928813" y="5286375"/>
            <a:ext cx="714375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0" name="矩形 46"/>
          <p:cNvSpPr>
            <a:spLocks noChangeArrowheads="1"/>
          </p:cNvSpPr>
          <p:nvPr/>
        </p:nvSpPr>
        <p:spPr bwMode="auto">
          <a:xfrm>
            <a:off x="0" y="5643563"/>
            <a:ext cx="9144000" cy="12144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01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6" name="Object 11"/>
          <p:cNvGraphicFramePr>
            <a:graphicFrameLocks noChangeAspect="1"/>
          </p:cNvGraphicFramePr>
          <p:nvPr/>
        </p:nvGraphicFramePr>
        <p:xfrm>
          <a:off x="685800" y="1566863"/>
          <a:ext cx="431006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公式" r:id="rId4" imgW="1828800" imgH="330200" progId="Equation.3">
                  <p:embed/>
                </p:oleObj>
              </mc:Choice>
              <mc:Fallback>
                <p:oleObj name="公式" r:id="rId4" imgW="18288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66863"/>
                        <a:ext cx="431006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矩形 33"/>
          <p:cNvSpPr>
            <a:spLocks noChangeArrowheads="1"/>
          </p:cNvSpPr>
          <p:nvPr/>
        </p:nvSpPr>
        <p:spPr bwMode="auto">
          <a:xfrm>
            <a:off x="590550" y="1019175"/>
            <a:ext cx="6138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600" dirty="0">
                <a:solidFill>
                  <a:srgbClr val="0000FF"/>
                </a:solidFill>
                <a:latin typeface="+mn-lt"/>
              </a:rPr>
              <a:t>两时域信号乘积</a:t>
            </a:r>
            <a:r>
              <a:rPr lang="en-US" altLang="zh-CN" sz="2600" i="1" dirty="0">
                <a:solidFill>
                  <a:srgbClr val="0000FF"/>
                </a:solidFill>
                <a:latin typeface="+mn-lt"/>
              </a:rPr>
              <a:t>w</a:t>
            </a:r>
            <a:r>
              <a:rPr lang="en-US" altLang="zh-CN" sz="26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2600" i="1" dirty="0">
                <a:solidFill>
                  <a:srgbClr val="0000FF"/>
                </a:solidFill>
                <a:latin typeface="+mn-lt"/>
              </a:rPr>
              <a:t>t</a:t>
            </a:r>
            <a:r>
              <a:rPr lang="en-US" altLang="zh-CN" sz="2600" dirty="0">
                <a:solidFill>
                  <a:srgbClr val="0000FF"/>
                </a:solidFill>
                <a:latin typeface="+mn-lt"/>
              </a:rPr>
              <a:t>)=</a:t>
            </a:r>
            <a:r>
              <a:rPr lang="en-US" altLang="zh-CN" sz="2600" i="1" dirty="0">
                <a:solidFill>
                  <a:srgbClr val="0000FF"/>
                </a:solidFill>
                <a:latin typeface="+mn-lt"/>
              </a:rPr>
              <a:t>u</a:t>
            </a:r>
            <a:r>
              <a:rPr lang="en-US" altLang="zh-CN" sz="26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2600" i="1" dirty="0">
                <a:solidFill>
                  <a:srgbClr val="0000FF"/>
                </a:solidFill>
                <a:latin typeface="+mn-lt"/>
              </a:rPr>
              <a:t>t</a:t>
            </a:r>
            <a:r>
              <a:rPr lang="en-US" altLang="zh-CN" sz="2600" dirty="0">
                <a:solidFill>
                  <a:srgbClr val="0000FF"/>
                </a:solidFill>
                <a:latin typeface="+mn-lt"/>
              </a:rPr>
              <a:t>) · </a:t>
            </a:r>
            <a:r>
              <a:rPr lang="en-US" altLang="zh-CN" sz="2600" i="1" dirty="0">
                <a:solidFill>
                  <a:srgbClr val="0000FF"/>
                </a:solidFill>
                <a:latin typeface="+mn-lt"/>
              </a:rPr>
              <a:t>v</a:t>
            </a:r>
            <a:r>
              <a:rPr lang="en-US" altLang="zh-CN" sz="26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2600" i="1" dirty="0">
                <a:solidFill>
                  <a:srgbClr val="0000FF"/>
                </a:solidFill>
                <a:latin typeface="+mn-lt"/>
              </a:rPr>
              <a:t>t</a:t>
            </a:r>
            <a:r>
              <a:rPr lang="en-US" altLang="zh-CN" sz="2600" dirty="0">
                <a:solidFill>
                  <a:srgbClr val="0000FF"/>
                </a:solidFill>
                <a:latin typeface="+mn-lt"/>
              </a:rPr>
              <a:t>)</a:t>
            </a:r>
            <a:r>
              <a:rPr lang="zh-CN" altLang="en-US" sz="2600" dirty="0">
                <a:solidFill>
                  <a:srgbClr val="0000FF"/>
                </a:solidFill>
                <a:latin typeface="+mn-lt"/>
              </a:rPr>
              <a:t>的频谱为</a:t>
            </a:r>
            <a:r>
              <a:rPr lang="en-US" altLang="zh-CN" sz="2600" dirty="0">
                <a:solidFill>
                  <a:srgbClr val="0000FF"/>
                </a:solidFill>
                <a:latin typeface="+mn-lt"/>
              </a:rPr>
              <a:t>:</a:t>
            </a:r>
            <a:endParaRPr lang="zh-CN" altLang="en-US" sz="2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3738" name="矩形 39"/>
          <p:cNvSpPr>
            <a:spLocks noChangeArrowheads="1"/>
          </p:cNvSpPr>
          <p:nvPr/>
        </p:nvSpPr>
        <p:spPr bwMode="auto">
          <a:xfrm>
            <a:off x="571500" y="2533650"/>
            <a:ext cx="52101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FF"/>
                </a:solidFill>
              </a:rPr>
              <a:t>此即为</a:t>
            </a:r>
            <a:r>
              <a:rPr lang="zh-CN" altLang="en-US" sz="2600" u="sng">
                <a:solidFill>
                  <a:srgbClr val="FF0000"/>
                </a:solidFill>
              </a:rPr>
              <a:t>频域卷积</a:t>
            </a:r>
            <a:r>
              <a:rPr lang="zh-CN" altLang="en-US" sz="2600">
                <a:solidFill>
                  <a:srgbClr val="0000FF"/>
                </a:solidFill>
              </a:rPr>
              <a:t>的定义，简记为：</a:t>
            </a:r>
            <a:endParaRPr lang="zh-CN" altLang="en-US" sz="2600"/>
          </a:p>
        </p:txBody>
      </p:sp>
      <p:graphicFrame>
        <p:nvGraphicFramePr>
          <p:cNvPr id="73739" name="Object 14"/>
          <p:cNvGraphicFramePr>
            <a:graphicFrameLocks noChangeAspect="1"/>
          </p:cNvGraphicFramePr>
          <p:nvPr/>
        </p:nvGraphicFramePr>
        <p:xfrm>
          <a:off x="642938" y="3286125"/>
          <a:ext cx="3429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公式" r:id="rId6" imgW="1307532" imgH="203112" progId="Equation.3">
                  <p:embed/>
                </p:oleObj>
              </mc:Choice>
              <mc:Fallback>
                <p:oleObj name="公式" r:id="rId6" imgW="1307532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286125"/>
                        <a:ext cx="3429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矩形 39"/>
          <p:cNvSpPr>
            <a:spLocks noChangeArrowheads="1"/>
          </p:cNvSpPr>
          <p:nvPr/>
        </p:nvSpPr>
        <p:spPr bwMode="auto">
          <a:xfrm>
            <a:off x="2357438" y="4349750"/>
            <a:ext cx="42052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FF"/>
                </a:solidFill>
              </a:rPr>
              <a:t>因此，存在傅里叶变换对：</a:t>
            </a:r>
            <a:endParaRPr lang="zh-CN" altLang="en-US" sz="2600"/>
          </a:p>
        </p:txBody>
      </p:sp>
      <p:sp>
        <p:nvSpPr>
          <p:cNvPr id="73741" name="矩形 39"/>
          <p:cNvSpPr>
            <a:spLocks noChangeArrowheads="1"/>
          </p:cNvSpPr>
          <p:nvPr/>
        </p:nvSpPr>
        <p:spPr bwMode="auto">
          <a:xfrm>
            <a:off x="1714500" y="5849938"/>
            <a:ext cx="523398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结论：时域乘积</a:t>
            </a:r>
            <a:r>
              <a:rPr lang="zh-CN" altLang="en-US" u="sng">
                <a:solidFill>
                  <a:srgbClr val="FF0000"/>
                </a:solidFill>
              </a:rPr>
              <a:t>等价于</a:t>
            </a:r>
            <a:r>
              <a:rPr lang="zh-CN" altLang="en-US">
                <a:solidFill>
                  <a:srgbClr val="0000FF"/>
                </a:solidFill>
              </a:rPr>
              <a:t>频谱卷积</a:t>
            </a:r>
            <a:endParaRPr lang="zh-CN" altLang="en-US"/>
          </a:p>
        </p:txBody>
      </p:sp>
      <p:graphicFrame>
        <p:nvGraphicFramePr>
          <p:cNvPr id="73742" name="Object 12"/>
          <p:cNvGraphicFramePr>
            <a:graphicFrameLocks noChangeAspect="1"/>
          </p:cNvGraphicFramePr>
          <p:nvPr/>
        </p:nvGraphicFramePr>
        <p:xfrm>
          <a:off x="2357438" y="4992688"/>
          <a:ext cx="42862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公式" r:id="rId8" imgW="1586811" imgH="203112" progId="Equation.3">
                  <p:embed/>
                </p:oleObj>
              </mc:Choice>
              <mc:Fallback>
                <p:oleObj name="公式" r:id="rId8" imgW="1586811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992688"/>
                        <a:ext cx="42862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矩形 46"/>
          <p:cNvSpPr>
            <a:spLocks noChangeArrowheads="1"/>
          </p:cNvSpPr>
          <p:nvPr/>
        </p:nvSpPr>
        <p:spPr bwMode="auto">
          <a:xfrm>
            <a:off x="0" y="4071938"/>
            <a:ext cx="9144000" cy="250031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4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3" t="67661" b="11501"/>
          <a:stretch>
            <a:fillRect/>
          </a:stretch>
        </p:blipFill>
        <p:spPr bwMode="auto">
          <a:xfrm>
            <a:off x="4714875" y="4357688"/>
            <a:ext cx="410051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矩形 7"/>
          <p:cNvSpPr>
            <a:spLocks noChangeArrowheads="1"/>
          </p:cNvSpPr>
          <p:nvPr/>
        </p:nvSpPr>
        <p:spPr bwMode="auto">
          <a:xfrm>
            <a:off x="4643438" y="4214813"/>
            <a:ext cx="4286250" cy="24288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5780" name="组合 27"/>
          <p:cNvGrpSpPr>
            <a:grpSpLocks/>
          </p:cNvGrpSpPr>
          <p:nvPr/>
        </p:nvGrpSpPr>
        <p:grpSpPr bwMode="auto">
          <a:xfrm>
            <a:off x="4643438" y="1781175"/>
            <a:ext cx="4146550" cy="2195513"/>
            <a:chOff x="4917910" y="2138353"/>
            <a:chExt cx="3111689" cy="1647837"/>
          </a:xfrm>
        </p:grpSpPr>
        <p:pic>
          <p:nvPicPr>
            <p:cNvPr id="7580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63" t="47794" b="32410"/>
            <a:stretch>
              <a:fillRect/>
            </a:stretch>
          </p:blipFill>
          <p:spPr bwMode="auto">
            <a:xfrm>
              <a:off x="4917910" y="2357430"/>
              <a:ext cx="3083114" cy="142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01" name="矩形 15"/>
            <p:cNvSpPr>
              <a:spLocks noChangeArrowheads="1"/>
            </p:cNvSpPr>
            <p:nvPr/>
          </p:nvSpPr>
          <p:spPr bwMode="auto">
            <a:xfrm>
              <a:off x="7389959" y="2138353"/>
              <a:ext cx="611065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0000FF"/>
                  </a:solidFill>
                </a:rPr>
                <a:t>v</a:t>
              </a:r>
              <a:r>
                <a:rPr lang="en-US" altLang="zh-CN" sz="2400">
                  <a:solidFill>
                    <a:srgbClr val="0000FF"/>
                  </a:solidFill>
                </a:rPr>
                <a:t>(</a:t>
              </a:r>
              <a:r>
                <a:rPr lang="en-US" altLang="zh-CN" sz="2400" i="1">
                  <a:solidFill>
                    <a:srgbClr val="0000FF"/>
                  </a:solidFill>
                </a:rPr>
                <a:t>t</a:t>
              </a:r>
              <a:r>
                <a:rPr lang="en-US" altLang="zh-CN" sz="2400">
                  <a:solidFill>
                    <a:srgbClr val="0000FF"/>
                  </a:solidFill>
                </a:rPr>
                <a:t>)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75802" name="矩形 15"/>
            <p:cNvSpPr>
              <a:spLocks noChangeArrowheads="1"/>
            </p:cNvSpPr>
            <p:nvPr/>
          </p:nvSpPr>
          <p:spPr bwMode="auto">
            <a:xfrm>
              <a:off x="7331972" y="3028947"/>
              <a:ext cx="697627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0000FF"/>
                  </a:solidFill>
                </a:rPr>
                <a:t>V</a:t>
              </a:r>
              <a:r>
                <a:rPr lang="en-US" altLang="zh-CN" sz="2400">
                  <a:solidFill>
                    <a:srgbClr val="0000FF"/>
                  </a:solidFill>
                </a:rPr>
                <a:t>(</a:t>
              </a:r>
              <a:r>
                <a:rPr lang="en-US" altLang="zh-CN" sz="2400" i="1">
                  <a:solidFill>
                    <a:srgbClr val="0000FF"/>
                  </a:solidFill>
                </a:rPr>
                <a:t>f</a:t>
              </a:r>
              <a:r>
                <a:rPr lang="en-US" altLang="zh-CN" sz="2400">
                  <a:solidFill>
                    <a:srgbClr val="0000FF"/>
                  </a:solidFill>
                </a:rPr>
                <a:t>)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</p:grpSp>
      <p:pic>
        <p:nvPicPr>
          <p:cNvPr id="757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3" t="15630" b="63010"/>
          <a:stretch>
            <a:fillRect/>
          </a:stretch>
        </p:blipFill>
        <p:spPr bwMode="auto">
          <a:xfrm>
            <a:off x="285750" y="1952625"/>
            <a:ext cx="4000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矩形 5"/>
          <p:cNvSpPr>
            <a:spLocks noChangeArrowheads="1"/>
          </p:cNvSpPr>
          <p:nvPr/>
        </p:nvSpPr>
        <p:spPr bwMode="auto">
          <a:xfrm>
            <a:off x="285750" y="785813"/>
            <a:ext cx="4071938" cy="33575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3" name="矩形 15"/>
          <p:cNvSpPr>
            <a:spLocks noChangeArrowheads="1"/>
          </p:cNvSpPr>
          <p:nvPr/>
        </p:nvSpPr>
        <p:spPr bwMode="auto">
          <a:xfrm>
            <a:off x="3143250" y="1857375"/>
            <a:ext cx="885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0000FF"/>
                </a:solidFill>
              </a:rPr>
              <a:t>u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t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75784" name="矩形 15"/>
          <p:cNvSpPr>
            <a:spLocks noChangeArrowheads="1"/>
          </p:cNvSpPr>
          <p:nvPr/>
        </p:nvSpPr>
        <p:spPr bwMode="auto">
          <a:xfrm>
            <a:off x="3079750" y="2930525"/>
            <a:ext cx="954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0000FF"/>
                </a:solidFill>
              </a:rPr>
              <a:t>U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f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75785" name="矩形 15"/>
          <p:cNvSpPr>
            <a:spLocks noChangeArrowheads="1"/>
          </p:cNvSpPr>
          <p:nvPr/>
        </p:nvSpPr>
        <p:spPr bwMode="auto">
          <a:xfrm>
            <a:off x="7358063" y="4357688"/>
            <a:ext cx="12858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0000FF"/>
                </a:solidFill>
              </a:rPr>
              <a:t>u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t</a:t>
            </a:r>
            <a:r>
              <a:rPr lang="en-US" altLang="zh-CN" sz="2400">
                <a:solidFill>
                  <a:srgbClr val="0000FF"/>
                </a:solidFill>
              </a:rPr>
              <a:t>)·</a:t>
            </a:r>
            <a:r>
              <a:rPr lang="en-US" altLang="zh-CN" sz="2400" i="1">
                <a:solidFill>
                  <a:srgbClr val="0000FF"/>
                </a:solidFill>
              </a:rPr>
              <a:t>v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t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75786" name="矩形 15"/>
          <p:cNvSpPr>
            <a:spLocks noChangeArrowheads="1"/>
          </p:cNvSpPr>
          <p:nvPr/>
        </p:nvSpPr>
        <p:spPr bwMode="auto">
          <a:xfrm>
            <a:off x="7224713" y="5253038"/>
            <a:ext cx="12858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0000FF"/>
                </a:solidFill>
              </a:rPr>
              <a:t>U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f</a:t>
            </a:r>
            <a:r>
              <a:rPr lang="en-US" altLang="zh-CN" sz="2400">
                <a:solidFill>
                  <a:srgbClr val="0000FF"/>
                </a:solidFill>
              </a:rPr>
              <a:t>)*</a:t>
            </a:r>
            <a:r>
              <a:rPr lang="en-US" altLang="zh-CN" sz="2400" i="1">
                <a:solidFill>
                  <a:srgbClr val="0000FF"/>
                </a:solidFill>
              </a:rPr>
              <a:t>V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f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757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88" name="Object 3"/>
          <p:cNvGraphicFramePr>
            <a:graphicFrameLocks noChangeAspect="1"/>
          </p:cNvGraphicFramePr>
          <p:nvPr/>
        </p:nvGraphicFramePr>
        <p:xfrm>
          <a:off x="285750" y="857250"/>
          <a:ext cx="22145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公式" r:id="rId4" imgW="1346200" imgH="457200" progId="Equation.3">
                  <p:embed/>
                </p:oleObj>
              </mc:Choice>
              <mc:Fallback>
                <p:oleObj name="公式" r:id="rId4" imgW="1346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857250"/>
                        <a:ext cx="22145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90" name="Object 5"/>
          <p:cNvGraphicFramePr>
            <a:graphicFrameLocks noChangeAspect="1"/>
          </p:cNvGraphicFramePr>
          <p:nvPr/>
        </p:nvGraphicFramePr>
        <p:xfrm>
          <a:off x="2681288" y="909638"/>
          <a:ext cx="16224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公式" r:id="rId6" imgW="1054100" imgH="419100" progId="Equation.3">
                  <p:embed/>
                </p:oleObj>
              </mc:Choice>
              <mc:Fallback>
                <p:oleObj name="公式" r:id="rId6" imgW="10541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909638"/>
                        <a:ext cx="16224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92" name="Object 9"/>
          <p:cNvGraphicFramePr>
            <a:graphicFrameLocks noChangeAspect="1"/>
          </p:cNvGraphicFramePr>
          <p:nvPr/>
        </p:nvGraphicFramePr>
        <p:xfrm>
          <a:off x="4994275" y="1285875"/>
          <a:ext cx="35782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公式" r:id="rId8" imgW="2070100" imgH="228600" progId="Equation.3">
                  <p:embed/>
                </p:oleObj>
              </mc:Choice>
              <mc:Fallback>
                <p:oleObj name="公式" r:id="rId8" imgW="2070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1285875"/>
                        <a:ext cx="35782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94" name="Object 11"/>
          <p:cNvGraphicFramePr>
            <a:graphicFrameLocks noChangeAspect="1"/>
          </p:cNvGraphicFramePr>
          <p:nvPr/>
        </p:nvGraphicFramePr>
        <p:xfrm>
          <a:off x="327025" y="5138738"/>
          <a:ext cx="1958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公式" r:id="rId10" imgW="914400" imgH="203200" progId="Equation.3">
                  <p:embed/>
                </p:oleObj>
              </mc:Choice>
              <mc:Fallback>
                <p:oleObj name="公式" r:id="rId10" imgW="9144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5138738"/>
                        <a:ext cx="1958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3"/>
          <p:cNvGraphicFramePr>
            <a:graphicFrameLocks noChangeAspect="1"/>
          </p:cNvGraphicFramePr>
          <p:nvPr/>
        </p:nvGraphicFramePr>
        <p:xfrm>
          <a:off x="323850" y="5572125"/>
          <a:ext cx="41767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公式" r:id="rId12" imgW="3606800" imgH="431800" progId="Equation.3">
                  <p:embed/>
                </p:oleObj>
              </mc:Choice>
              <mc:Fallback>
                <p:oleObj name="公式" r:id="rId12" imgW="36068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72125"/>
                        <a:ext cx="41767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14"/>
          <p:cNvGraphicFramePr>
            <a:graphicFrameLocks noChangeAspect="1"/>
          </p:cNvGraphicFramePr>
          <p:nvPr/>
        </p:nvGraphicFramePr>
        <p:xfrm>
          <a:off x="5000625" y="857250"/>
          <a:ext cx="1571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公式" r:id="rId14" imgW="965200" imgH="228600" progId="Equation.3">
                  <p:embed/>
                </p:oleObj>
              </mc:Choice>
              <mc:Fallback>
                <p:oleObj name="公式" r:id="rId14" imgW="965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857250"/>
                        <a:ext cx="15716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7" name="矩形 39"/>
          <p:cNvSpPr>
            <a:spLocks noChangeArrowheads="1"/>
          </p:cNvSpPr>
          <p:nvPr/>
        </p:nvSpPr>
        <p:spPr bwMode="auto">
          <a:xfrm>
            <a:off x="285750" y="4572000"/>
            <a:ext cx="35877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时域乘积</a:t>
            </a:r>
            <a:r>
              <a:rPr lang="zh-CN" altLang="en-US" sz="2400" u="sng">
                <a:solidFill>
                  <a:srgbClr val="FF0000"/>
                </a:solidFill>
              </a:rPr>
              <a:t>等价于</a:t>
            </a:r>
            <a:r>
              <a:rPr lang="zh-CN" altLang="en-US" sz="2400">
                <a:solidFill>
                  <a:srgbClr val="0000FF"/>
                </a:solidFill>
              </a:rPr>
              <a:t>频谱卷积</a:t>
            </a:r>
            <a:endParaRPr lang="zh-CN" altLang="en-US" sz="2400"/>
          </a:p>
        </p:txBody>
      </p:sp>
      <p:sp>
        <p:nvSpPr>
          <p:cNvPr id="75798" name="矩形 29"/>
          <p:cNvSpPr>
            <a:spLocks noChangeArrowheads="1"/>
          </p:cNvSpPr>
          <p:nvPr/>
        </p:nvSpPr>
        <p:spPr bwMode="auto">
          <a:xfrm>
            <a:off x="4643438" y="785813"/>
            <a:ext cx="4286250" cy="33575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9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457200" y="614363"/>
            <a:ext cx="8305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证明：（时域卷积）根据卷积积分的定义有</a:t>
            </a:r>
          </a:p>
          <a:p>
            <a:pPr algn="ctr" eaLnBrk="1" hangingPunct="1">
              <a:lnSpc>
                <a:spcPct val="130000"/>
              </a:lnSpc>
            </a:pPr>
            <a:endParaRPr lang="zh-CN" altLang="en-US"/>
          </a:p>
          <a:p>
            <a:pPr algn="just" eaLnBrk="1" hangingPunct="1">
              <a:lnSpc>
                <a:spcPct val="130000"/>
              </a:lnSpc>
            </a:pPr>
            <a:r>
              <a:rPr lang="zh-CN" altLang="en-US"/>
              <a:t>其傅立叶变换为</a:t>
            </a:r>
          </a:p>
          <a:p>
            <a:pPr algn="just" eaLnBrk="1" hangingPunct="1">
              <a:lnSpc>
                <a:spcPct val="130000"/>
              </a:lnSpc>
            </a:pPr>
            <a:endParaRPr lang="zh-CN" altLang="en-US"/>
          </a:p>
          <a:p>
            <a:pPr algn="just" eaLnBrk="1" hangingPunct="1">
              <a:lnSpc>
                <a:spcPct val="130000"/>
              </a:lnSpc>
            </a:pPr>
            <a:endParaRPr lang="zh-CN" altLang="en-US"/>
          </a:p>
          <a:p>
            <a:pPr algn="just" eaLnBrk="1" hangingPunct="1">
              <a:lnSpc>
                <a:spcPct val="130000"/>
              </a:lnSpc>
            </a:pPr>
            <a:endParaRPr lang="zh-CN" altLang="en-US" sz="2000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044700" y="1143000"/>
          <a:ext cx="51323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公式" r:id="rId4" imgW="1895316" imgH="323905" progId="Equation.3">
                  <p:embed/>
                </p:oleObj>
              </mc:Choice>
              <mc:Fallback>
                <p:oleObj name="公式" r:id="rId4" imgW="1895316" imgH="3239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143000"/>
                        <a:ext cx="51323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5"/>
          <p:cNvGraphicFramePr>
            <a:graphicFrameLocks noChangeAspect="1"/>
          </p:cNvGraphicFramePr>
          <p:nvPr/>
        </p:nvGraphicFramePr>
        <p:xfrm>
          <a:off x="1981200" y="2460625"/>
          <a:ext cx="59753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公式" r:id="rId6" imgW="2809879" imgH="704748" progId="Equation.3">
                  <p:embed/>
                </p:oleObj>
              </mc:Choice>
              <mc:Fallback>
                <p:oleObj name="公式" r:id="rId6" imgW="2809879" imgH="7047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60625"/>
                        <a:ext cx="59753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2782888" y="3968750"/>
          <a:ext cx="45751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公式" r:id="rId8" imgW="1828747" imgH="323905" progId="Equation.3">
                  <p:embed/>
                </p:oleObj>
              </mc:Choice>
              <mc:Fallback>
                <p:oleObj name="公式" r:id="rId8" imgW="1828747" imgH="3239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968750"/>
                        <a:ext cx="45751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2705100" y="4803775"/>
          <a:ext cx="505301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公式" r:id="rId10" imgW="2276573" imgH="790720" progId="Equation.3">
                  <p:embed/>
                </p:oleObj>
              </mc:Choice>
              <mc:Fallback>
                <p:oleObj name="公式" r:id="rId10" imgW="2276573" imgH="790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803775"/>
                        <a:ext cx="5053013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2938" y="4071938"/>
            <a:ext cx="19875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/>
              <a:t>由时移性知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2938" y="4857750"/>
            <a:ext cx="19875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/>
              <a:t>代入上式得</a:t>
            </a:r>
          </a:p>
        </p:txBody>
      </p:sp>
      <p:sp>
        <p:nvSpPr>
          <p:cNvPr id="76809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357188" y="857250"/>
            <a:ext cx="69770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1)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线性性质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(Distributive)—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叠加性和均匀性</a:t>
            </a:r>
          </a:p>
        </p:txBody>
      </p:sp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500063" y="2357438"/>
            <a:ext cx="60626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叠加性：函数和的卷积等于函数卷积的和。</a:t>
            </a:r>
          </a:p>
        </p:txBody>
      </p:sp>
      <p:sp>
        <p:nvSpPr>
          <p:cNvPr id="171019" name="Rectangle 11"/>
          <p:cNvSpPr>
            <a:spLocks noChangeArrowheads="1"/>
          </p:cNvSpPr>
          <p:nvPr/>
        </p:nvSpPr>
        <p:spPr bwMode="auto">
          <a:xfrm>
            <a:off x="500063" y="2744788"/>
            <a:ext cx="835818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黑体" pitchFamily="2" charset="-122"/>
              </a:rPr>
              <a:t>均匀性：当一个函数放大和缩小时，其卷积放大和缩小相同的倍数。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85750" y="3929063"/>
            <a:ext cx="2827338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 2)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坐标缩放性质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49288" y="4500563"/>
            <a:ext cx="3652837" cy="658812"/>
            <a:chOff x="158" y="2502"/>
            <a:chExt cx="2301" cy="415"/>
          </a:xfrm>
        </p:grpSpPr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703" y="2539"/>
              <a:ext cx="1756" cy="3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</p:txBody>
        </p:sp>
        <p:graphicFrame>
          <p:nvGraphicFramePr>
            <p:cNvPr id="78865" name="Object 3"/>
            <p:cNvGraphicFramePr>
              <a:graphicFrameLocks noChangeAspect="1"/>
            </p:cNvGraphicFramePr>
            <p:nvPr/>
          </p:nvGraphicFramePr>
          <p:xfrm>
            <a:off x="694" y="2502"/>
            <a:ext cx="140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7" name="公式" r:id="rId4" imgW="1104421" imgH="215806" progId="Equation.3">
                    <p:embed/>
                  </p:oleObj>
                </mc:Choice>
                <mc:Fallback>
                  <p:oleObj name="公式" r:id="rId4" imgW="1104421" imgH="21580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2502"/>
                          <a:ext cx="1406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158" y="2545"/>
              <a:ext cx="627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 </a:t>
              </a:r>
              <a:r>
                <a:rPr lang="zh-CN" altLang="en-US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若：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230688" y="4324350"/>
            <a:ext cx="4567237" cy="982663"/>
            <a:chOff x="2478" y="2398"/>
            <a:chExt cx="2877" cy="619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020" y="2518"/>
              <a:ext cx="2335" cy="4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478" y="2554"/>
              <a:ext cx="627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altLang="zh-CN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 </a:t>
              </a:r>
              <a:r>
                <a:rPr lang="zh-CN" altLang="en-US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则：</a:t>
              </a:r>
            </a:p>
          </p:txBody>
        </p:sp>
        <p:graphicFrame>
          <p:nvGraphicFramePr>
            <p:cNvPr id="78863" name="Object 4"/>
            <p:cNvGraphicFramePr>
              <a:graphicFrameLocks noChangeAspect="1"/>
            </p:cNvGraphicFramePr>
            <p:nvPr/>
          </p:nvGraphicFramePr>
          <p:xfrm>
            <a:off x="2990" y="2398"/>
            <a:ext cx="204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8" name="公式" r:id="rId6" imgW="1473200" imgH="444500" progId="Equation.3">
                    <p:embed/>
                  </p:oleObj>
                </mc:Choice>
                <mc:Fallback>
                  <p:oleObj name="公式" r:id="rId6" imgW="1473200" imgH="444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2398"/>
                          <a:ext cx="2049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6" name="矩形 20"/>
          <p:cNvSpPr>
            <a:spLocks noChangeArrowheads="1"/>
          </p:cNvSpPr>
          <p:nvPr/>
        </p:nvSpPr>
        <p:spPr bwMode="auto">
          <a:xfrm>
            <a:off x="6072188" y="1635125"/>
            <a:ext cx="29686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FF"/>
                </a:solidFill>
              </a:rPr>
              <a:t>(a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为任意常数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78857" name="Object 5"/>
          <p:cNvGraphicFramePr>
            <a:graphicFrameLocks noChangeAspect="1"/>
          </p:cNvGraphicFramePr>
          <p:nvPr/>
        </p:nvGraphicFramePr>
        <p:xfrm>
          <a:off x="428625" y="1584325"/>
          <a:ext cx="56721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公式" r:id="rId8" imgW="2806700" imgH="215900" progId="Equation.3">
                  <p:embed/>
                </p:oleObj>
              </mc:Choice>
              <mc:Fallback>
                <p:oleObj name="公式" r:id="rId8" imgW="2806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584325"/>
                        <a:ext cx="56721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9"/>
          <p:cNvSpPr>
            <a:spLocks noChangeArrowheads="1"/>
          </p:cNvSpPr>
          <p:nvPr/>
        </p:nvSpPr>
        <p:spPr bwMode="auto">
          <a:xfrm>
            <a:off x="0" y="5286375"/>
            <a:ext cx="9144000" cy="157162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71500" y="5357813"/>
            <a:ext cx="7929563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FFFF00"/>
                </a:solidFill>
              </a:rPr>
              <a:t>当两个函数的坐标放大或缩小同样倍数时，其卷积的</a:t>
            </a: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FFFF00"/>
                </a:solidFill>
              </a:rPr>
              <a:t>坐标也放大或缩小相同的倍数，但卷积的幅值将缩小</a:t>
            </a: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600">
                <a:solidFill>
                  <a:srgbClr val="FFFF00"/>
                </a:solidFill>
              </a:rPr>
              <a:t>或放大相同的倍数。</a:t>
            </a:r>
          </a:p>
        </p:txBody>
      </p:sp>
      <p:sp>
        <p:nvSpPr>
          <p:cNvPr id="78860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1714500" y="4572000"/>
          <a:ext cx="55451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5" imgW="2146300" imgH="889000" progId="Equation.3">
                  <p:embed/>
                </p:oleObj>
              </mc:Choice>
              <mc:Fallback>
                <p:oleObj name="公式" r:id="rId5" imgW="2146300" imgH="889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572000"/>
                        <a:ext cx="554513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矩形 9"/>
          <p:cNvSpPr>
            <a:spLocks noChangeArrowheads="1"/>
          </p:cNvSpPr>
          <p:nvPr/>
        </p:nvSpPr>
        <p:spPr bwMode="auto">
          <a:xfrm>
            <a:off x="0" y="2808288"/>
            <a:ext cx="9144000" cy="183515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708025" y="865188"/>
            <a:ext cx="84296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latin typeface="+mn-lt"/>
              </a:rPr>
              <a:t>周期函数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t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的傅立叶级数展开式为：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357313" y="2786063"/>
            <a:ext cx="6786562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b="0">
                <a:solidFill>
                  <a:srgbClr val="FFFF00"/>
                </a:solidFill>
              </a:rPr>
              <a:t>(1) </a:t>
            </a:r>
            <a:r>
              <a:rPr kumimoji="0" lang="zh-CN" altLang="en-US" b="0">
                <a:solidFill>
                  <a:srgbClr val="FFFF00"/>
                </a:solidFill>
              </a:rPr>
              <a:t>当</a:t>
            </a:r>
            <a:r>
              <a:rPr kumimoji="0" lang="en-US" altLang="zh-CN" b="0" i="1">
                <a:solidFill>
                  <a:srgbClr val="FFFF00"/>
                </a:solidFill>
              </a:rPr>
              <a:t>T</a:t>
            </a:r>
            <a:r>
              <a:rPr kumimoji="0" lang="en-US" altLang="zh-CN" b="0" baseline="-25000">
                <a:solidFill>
                  <a:srgbClr val="FFFF00"/>
                </a:solidFill>
              </a:rPr>
              <a:t>0</a:t>
            </a:r>
            <a:r>
              <a:rPr kumimoji="0" lang="en-US" altLang="zh-CN" b="0">
                <a:solidFill>
                  <a:srgbClr val="FFFF00"/>
                </a:solidFill>
              </a:rPr>
              <a:t>→∞</a:t>
            </a:r>
            <a:r>
              <a:rPr kumimoji="0" lang="zh-CN" altLang="en-US" b="0">
                <a:solidFill>
                  <a:srgbClr val="FFFF00"/>
                </a:solidFill>
              </a:rPr>
              <a:t>时，区间</a:t>
            </a:r>
            <a:r>
              <a:rPr kumimoji="0" lang="en-US" altLang="zh-CN" b="0">
                <a:solidFill>
                  <a:srgbClr val="FFFF00"/>
                </a:solidFill>
              </a:rPr>
              <a:t>(-</a:t>
            </a:r>
            <a:r>
              <a:rPr kumimoji="0" lang="en-US" altLang="zh-CN" b="0" i="1">
                <a:solidFill>
                  <a:srgbClr val="FFFF00"/>
                </a:solidFill>
              </a:rPr>
              <a:t>T</a:t>
            </a:r>
            <a:r>
              <a:rPr kumimoji="0" lang="en-US" altLang="zh-CN" b="0" baseline="-25000">
                <a:solidFill>
                  <a:srgbClr val="FFFF00"/>
                </a:solidFill>
              </a:rPr>
              <a:t>0</a:t>
            </a:r>
            <a:r>
              <a:rPr kumimoji="0" lang="en-US" altLang="zh-CN" b="0">
                <a:solidFill>
                  <a:srgbClr val="FFFF00"/>
                </a:solidFill>
              </a:rPr>
              <a:t>/2,</a:t>
            </a:r>
            <a:r>
              <a:rPr kumimoji="0" lang="en-US" altLang="zh-CN" b="0" i="1">
                <a:solidFill>
                  <a:srgbClr val="FFFF00"/>
                </a:solidFill>
              </a:rPr>
              <a:t>T</a:t>
            </a:r>
            <a:r>
              <a:rPr kumimoji="0" lang="en-US" altLang="zh-CN" b="0" baseline="-25000">
                <a:solidFill>
                  <a:srgbClr val="FFFF00"/>
                </a:solidFill>
              </a:rPr>
              <a:t>0</a:t>
            </a:r>
            <a:r>
              <a:rPr kumimoji="0" lang="en-US" altLang="zh-CN" b="0">
                <a:solidFill>
                  <a:srgbClr val="FFFF00"/>
                </a:solidFill>
              </a:rPr>
              <a:t>/2)</a:t>
            </a:r>
            <a:r>
              <a:rPr kumimoji="0" lang="zh-CN" altLang="en-US" b="0">
                <a:solidFill>
                  <a:srgbClr val="FFFF00"/>
                </a:solidFill>
              </a:rPr>
              <a:t>变成</a:t>
            </a:r>
            <a:r>
              <a:rPr kumimoji="0" lang="en-US" altLang="zh-CN" b="0">
                <a:solidFill>
                  <a:srgbClr val="FFFF00"/>
                </a:solidFill>
              </a:rPr>
              <a:t>(-∞, ∞)</a:t>
            </a:r>
            <a:r>
              <a:rPr kumimoji="0" lang="zh-CN" altLang="en-US" b="0">
                <a:solidFill>
                  <a:srgbClr val="FFFF00"/>
                </a:solidFill>
              </a:rPr>
              <a:t>；</a:t>
            </a:r>
            <a:endParaRPr kumimoji="0" lang="en-US" altLang="zh-CN" b="0">
              <a:solidFill>
                <a:srgbClr val="FFFF00"/>
              </a:solidFill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b="0">
                <a:solidFill>
                  <a:srgbClr val="FFFF00"/>
                </a:solidFill>
              </a:rPr>
              <a:t>(2) </a:t>
            </a:r>
            <a:r>
              <a:rPr kumimoji="0" lang="zh-CN" altLang="en-US" b="0">
                <a:solidFill>
                  <a:srgbClr val="FFFF00"/>
                </a:solidFill>
              </a:rPr>
              <a:t>频率间隔</a:t>
            </a:r>
            <a:r>
              <a:rPr kumimoji="0" lang="en-US" altLang="zh-CN" b="0">
                <a:solidFill>
                  <a:srgbClr val="FFFF00"/>
                </a:solidFill>
              </a:rPr>
              <a:t>Δ</a:t>
            </a:r>
            <a:r>
              <a:rPr kumimoji="0" lang="en-US" altLang="zh-CN" b="0" i="1">
                <a:solidFill>
                  <a:srgbClr val="FFFF00"/>
                </a:solidFill>
              </a:rPr>
              <a:t>ω</a:t>
            </a:r>
            <a:r>
              <a:rPr kumimoji="0" lang="en-US" altLang="zh-CN" b="0">
                <a:solidFill>
                  <a:srgbClr val="FFFF00"/>
                </a:solidFill>
              </a:rPr>
              <a:t>=</a:t>
            </a:r>
            <a:r>
              <a:rPr kumimoji="0" lang="en-US" altLang="zh-CN" b="0" i="1">
                <a:solidFill>
                  <a:srgbClr val="FFFF00"/>
                </a:solidFill>
              </a:rPr>
              <a:t>ω</a:t>
            </a:r>
            <a:r>
              <a:rPr kumimoji="0" lang="en-US" altLang="zh-CN" b="0" baseline="-25000">
                <a:solidFill>
                  <a:srgbClr val="FFFF00"/>
                </a:solidFill>
              </a:rPr>
              <a:t>0</a:t>
            </a:r>
            <a:r>
              <a:rPr kumimoji="0" lang="en-US" altLang="zh-CN" b="0">
                <a:solidFill>
                  <a:srgbClr val="FFFF00"/>
                </a:solidFill>
              </a:rPr>
              <a:t>=2π/</a:t>
            </a:r>
            <a:r>
              <a:rPr kumimoji="0" lang="en-US" altLang="zh-CN" b="0" i="1">
                <a:solidFill>
                  <a:srgbClr val="FFFF00"/>
                </a:solidFill>
              </a:rPr>
              <a:t>T</a:t>
            </a:r>
            <a:r>
              <a:rPr kumimoji="0" lang="en-US" altLang="zh-CN" b="0" baseline="-25000">
                <a:solidFill>
                  <a:srgbClr val="FFFF00"/>
                </a:solidFill>
              </a:rPr>
              <a:t>0</a:t>
            </a:r>
            <a:r>
              <a:rPr kumimoji="0" lang="zh-CN" altLang="en-US" b="0">
                <a:solidFill>
                  <a:srgbClr val="FFFF00"/>
                </a:solidFill>
              </a:rPr>
              <a:t>变为无穷小量</a:t>
            </a:r>
            <a:r>
              <a:rPr kumimoji="0" lang="en-US" altLang="zh-CN" b="0">
                <a:solidFill>
                  <a:srgbClr val="FFFF00"/>
                </a:solidFill>
              </a:rPr>
              <a:t>d</a:t>
            </a:r>
            <a:r>
              <a:rPr kumimoji="0" lang="en-US" altLang="zh-CN" b="0" i="1">
                <a:solidFill>
                  <a:srgbClr val="FFFF00"/>
                </a:solidFill>
              </a:rPr>
              <a:t>ω</a:t>
            </a:r>
            <a:r>
              <a:rPr kumimoji="0" lang="zh-CN" altLang="en-US" b="0" i="1">
                <a:solidFill>
                  <a:srgbClr val="FFFF00"/>
                </a:solidFill>
              </a:rPr>
              <a:t>；</a:t>
            </a:r>
            <a:endParaRPr kumimoji="0" lang="en-US" altLang="zh-CN" b="0" i="1">
              <a:solidFill>
                <a:srgbClr val="FFFF00"/>
              </a:solidFill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b="0">
                <a:solidFill>
                  <a:srgbClr val="FFFF00"/>
                </a:solidFill>
              </a:rPr>
              <a:t>(3) </a:t>
            </a:r>
            <a:r>
              <a:rPr kumimoji="0" lang="zh-CN" altLang="en-US" b="0">
                <a:solidFill>
                  <a:srgbClr val="FFFF00"/>
                </a:solidFill>
              </a:rPr>
              <a:t>离散频率</a:t>
            </a:r>
            <a:r>
              <a:rPr kumimoji="0" lang="en-US" altLang="zh-CN" b="0" i="1">
                <a:solidFill>
                  <a:srgbClr val="FFFF00"/>
                </a:solidFill>
              </a:rPr>
              <a:t>nω</a:t>
            </a:r>
            <a:r>
              <a:rPr kumimoji="0" lang="en-US" altLang="zh-CN" b="0" baseline="-25000">
                <a:solidFill>
                  <a:srgbClr val="FFFF00"/>
                </a:solidFill>
              </a:rPr>
              <a:t>0</a:t>
            </a:r>
            <a:r>
              <a:rPr kumimoji="0" lang="zh-CN" altLang="en-US" b="0">
                <a:solidFill>
                  <a:srgbClr val="FFFF00"/>
                </a:solidFill>
              </a:rPr>
              <a:t>变成连续频率</a:t>
            </a:r>
            <a:r>
              <a:rPr kumimoji="0" lang="en-US" altLang="zh-CN" b="0" i="1">
                <a:solidFill>
                  <a:srgbClr val="FFFF00"/>
                </a:solidFill>
              </a:rPr>
              <a:t>ω</a:t>
            </a:r>
            <a:r>
              <a:rPr kumimoji="0" lang="en-US" altLang="zh-CN" b="0">
                <a:solidFill>
                  <a:srgbClr val="FFFF00"/>
                </a:solidFill>
              </a:rPr>
              <a:t> </a:t>
            </a:r>
            <a:r>
              <a:rPr kumimoji="0" lang="zh-CN" altLang="en-US" b="0">
                <a:solidFill>
                  <a:srgbClr val="FFFF00"/>
                </a:solidFill>
              </a:rPr>
              <a:t>。</a:t>
            </a: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3359150" y="4714875"/>
            <a:ext cx="3355975" cy="2068513"/>
            <a:chOff x="3312774" y="4969348"/>
            <a:chExt cx="2765724" cy="1825468"/>
          </a:xfrm>
        </p:grpSpPr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>
              <a:off x="3312774" y="4969348"/>
              <a:ext cx="469900" cy="886965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AutoShape 16"/>
            <p:cNvSpPr>
              <a:spLocks noChangeArrowheads="1"/>
            </p:cNvSpPr>
            <p:nvPr/>
          </p:nvSpPr>
          <p:spPr bwMode="auto">
            <a:xfrm>
              <a:off x="5548273" y="5059385"/>
              <a:ext cx="530225" cy="666585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7" name="AutoShape 21"/>
            <p:cNvSpPr>
              <a:spLocks noChangeArrowheads="1"/>
            </p:cNvSpPr>
            <p:nvPr/>
          </p:nvSpPr>
          <p:spPr bwMode="auto">
            <a:xfrm>
              <a:off x="3379330" y="5915121"/>
              <a:ext cx="2236430" cy="879695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4" name="Object 3"/>
          <p:cNvGraphicFramePr>
            <a:graphicFrameLocks noChangeAspect="1"/>
          </p:cNvGraphicFramePr>
          <p:nvPr/>
        </p:nvGraphicFramePr>
        <p:xfrm>
          <a:off x="708025" y="1474788"/>
          <a:ext cx="7878763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7" imgW="3276600" imgH="482600" progId="Equation.3">
                  <p:embed/>
                </p:oleObj>
              </mc:Choice>
              <mc:Fallback>
                <p:oleObj name="公式" r:id="rId7" imgW="32766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474788"/>
                        <a:ext cx="7878763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9"/>
          <p:cNvSpPr>
            <a:spLocks noChangeArrowheads="1"/>
          </p:cNvSpPr>
          <p:nvPr/>
        </p:nvSpPr>
        <p:spPr bwMode="auto">
          <a:xfrm>
            <a:off x="0" y="4714875"/>
            <a:ext cx="9144000" cy="11430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15925" y="1552575"/>
            <a:ext cx="46148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 3)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可交换性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(Commutative)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25450" y="3143250"/>
            <a:ext cx="37893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 4)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结合性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(Associative) </a:t>
            </a:r>
          </a:p>
        </p:txBody>
      </p:sp>
      <p:graphicFrame>
        <p:nvGraphicFramePr>
          <p:cNvPr id="80901" name="Object 9"/>
          <p:cNvGraphicFramePr>
            <a:graphicFrameLocks noChangeAspect="1"/>
          </p:cNvGraphicFramePr>
          <p:nvPr/>
        </p:nvGraphicFramePr>
        <p:xfrm>
          <a:off x="1373188" y="2173288"/>
          <a:ext cx="35210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公式" r:id="rId4" imgW="1345616" imgH="215806" progId="Equation.3">
                  <p:embed/>
                </p:oleObj>
              </mc:Choice>
              <mc:Fallback>
                <p:oleObj name="公式" r:id="rId4" imgW="134561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173288"/>
                        <a:ext cx="35210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10"/>
          <p:cNvGraphicFramePr>
            <a:graphicFrameLocks noChangeAspect="1"/>
          </p:cNvGraphicFramePr>
          <p:nvPr/>
        </p:nvGraphicFramePr>
        <p:xfrm>
          <a:off x="1338263" y="3757613"/>
          <a:ext cx="6165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公式" r:id="rId6" imgW="2336800" imgH="215900" progId="Equation.3">
                  <p:embed/>
                </p:oleObj>
              </mc:Choice>
              <mc:Fallback>
                <p:oleObj name="公式" r:id="rId6" imgW="23368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757613"/>
                        <a:ext cx="6165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矩形 35"/>
          <p:cNvSpPr>
            <a:spLocks noChangeArrowheads="1"/>
          </p:cNvSpPr>
          <p:nvPr/>
        </p:nvSpPr>
        <p:spPr bwMode="auto">
          <a:xfrm>
            <a:off x="785813" y="4762500"/>
            <a:ext cx="792956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FFFF00"/>
                </a:solidFill>
              </a:rPr>
              <a:t>由结合性和交换性可知，卷积运算的先后顺序对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FFFF00"/>
                </a:solidFill>
              </a:rPr>
              <a:t>结果无影响</a:t>
            </a:r>
          </a:p>
        </p:txBody>
      </p:sp>
      <p:sp>
        <p:nvSpPr>
          <p:cNvPr id="80904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28625" y="1785938"/>
            <a:ext cx="51435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 5)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平移不变性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(Shift 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黑体" pitchFamily="2" charset="-122"/>
              </a:rPr>
              <a:t>invarance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) </a:t>
            </a:r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2517775" y="2395538"/>
          <a:ext cx="20526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公式" r:id="rId4" imgW="1015559" imgH="215806" progId="Equation.3">
                  <p:embed/>
                </p:oleObj>
              </mc:Choice>
              <mc:Fallback>
                <p:oleObj name="公式" r:id="rId4" imgW="1015559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395538"/>
                        <a:ext cx="205263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357313" y="2446338"/>
            <a:ext cx="10874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若：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57712" name="Object 16"/>
          <p:cNvGraphicFramePr>
            <a:graphicFrameLocks noChangeAspect="1"/>
          </p:cNvGraphicFramePr>
          <p:nvPr/>
        </p:nvGraphicFramePr>
        <p:xfrm>
          <a:off x="2409825" y="3074988"/>
          <a:ext cx="487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公式" r:id="rId6" imgW="1930400" imgH="215900" progId="Equation.3">
                  <p:embed/>
                </p:oleObj>
              </mc:Choice>
              <mc:Fallback>
                <p:oleObj name="公式" r:id="rId6" imgW="19304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074988"/>
                        <a:ext cx="4876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357313" y="3143250"/>
            <a:ext cx="108743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则：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0" y="3857625"/>
            <a:ext cx="9144000" cy="1357313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14313" y="3962400"/>
            <a:ext cx="88582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2000"/>
              </a:lnSpc>
            </a:pPr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</a:rPr>
              <a:t>两个函数发生平移，卷积结果也仅发生平移，卷积结果的幅值和形式不变，平移量等于两者平移量之和。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2953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4" grpId="0"/>
      <p:bldP spid="16" grpId="0" animBg="1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组合 8"/>
          <p:cNvGrpSpPr>
            <a:grpSpLocks/>
          </p:cNvGrpSpPr>
          <p:nvPr/>
        </p:nvGrpSpPr>
        <p:grpSpPr bwMode="auto">
          <a:xfrm>
            <a:off x="473075" y="1443038"/>
            <a:ext cx="8305800" cy="5364162"/>
            <a:chOff x="196850" y="1000108"/>
            <a:chExt cx="8858250" cy="5721350"/>
          </a:xfrm>
        </p:grpSpPr>
        <p:pic>
          <p:nvPicPr>
            <p:cNvPr id="84997" name="Picture 5" descr="http://www.dspguide.com/graphics/F_6_3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390"/>
            <a:stretch>
              <a:fillRect/>
            </a:stretch>
          </p:blipFill>
          <p:spPr bwMode="auto">
            <a:xfrm>
              <a:off x="196850" y="1000108"/>
              <a:ext cx="8858250" cy="572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998" name="矩形 13"/>
            <p:cNvSpPr>
              <a:spLocks noChangeArrowheads="1"/>
            </p:cNvSpPr>
            <p:nvPr/>
          </p:nvSpPr>
          <p:spPr bwMode="auto">
            <a:xfrm>
              <a:off x="676275" y="3357546"/>
              <a:ext cx="18669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输入信号</a:t>
              </a:r>
              <a:r>
                <a:rPr lang="en-US" altLang="zh-CN" sz="2400" i="1">
                  <a:solidFill>
                    <a:srgbClr val="0000FF"/>
                  </a:solidFill>
                  <a:cs typeface="Times New Roman" panose="02020603050405020304" pitchFamily="18" charset="0"/>
                </a:rPr>
                <a:t>x</a:t>
              </a: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0000FF"/>
                  </a:solidFill>
                  <a:cs typeface="Times New Roman" panose="02020603050405020304" pitchFamily="18" charset="0"/>
                </a:rPr>
                <a:t>t</a:t>
              </a: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84999" name="矩形 14"/>
            <p:cNvSpPr>
              <a:spLocks noChangeArrowheads="1"/>
            </p:cNvSpPr>
            <p:nvPr/>
          </p:nvSpPr>
          <p:spPr bwMode="auto">
            <a:xfrm>
              <a:off x="3000376" y="3382946"/>
              <a:ext cx="2501901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脉冲响应函数</a:t>
              </a:r>
              <a:r>
                <a:rPr lang="en-US" altLang="zh-CN" sz="2400" i="1">
                  <a:solidFill>
                    <a:srgbClr val="0000FF"/>
                  </a:solidFill>
                  <a:cs typeface="Times New Roman" panose="02020603050405020304" pitchFamily="18" charset="0"/>
                </a:rPr>
                <a:t>h</a:t>
              </a: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0000FF"/>
                  </a:solidFill>
                  <a:cs typeface="Times New Roman" panose="02020603050405020304" pitchFamily="18" charset="0"/>
                </a:rPr>
                <a:t>t</a:t>
              </a: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85000" name="矩形 15"/>
            <p:cNvSpPr>
              <a:spLocks noChangeArrowheads="1"/>
            </p:cNvSpPr>
            <p:nvPr/>
          </p:nvSpPr>
          <p:spPr bwMode="auto">
            <a:xfrm>
              <a:off x="6384925" y="3403583"/>
              <a:ext cx="184943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输出信号</a:t>
              </a:r>
              <a:r>
                <a:rPr lang="en-US" altLang="zh-CN" sz="2400" i="1">
                  <a:solidFill>
                    <a:srgbClr val="0000FF"/>
                  </a:solidFill>
                  <a:cs typeface="Times New Roman" panose="02020603050405020304" pitchFamily="18" charset="0"/>
                </a:rPr>
                <a:t>y</a:t>
              </a: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0000FF"/>
                  </a:solidFill>
                  <a:cs typeface="Times New Roman" panose="02020603050405020304" pitchFamily="18" charset="0"/>
                </a:rPr>
                <a:t>t</a:t>
              </a: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</p:grpSp>
      <p:sp>
        <p:nvSpPr>
          <p:cNvPr id="84995" name="矩形 8"/>
          <p:cNvSpPr>
            <a:spLocks noChangeArrowheads="1"/>
          </p:cNvSpPr>
          <p:nvPr/>
        </p:nvSpPr>
        <p:spPr bwMode="auto">
          <a:xfrm>
            <a:off x="466725" y="862013"/>
            <a:ext cx="46926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u="sng">
                <a:solidFill>
                  <a:srgbClr val="0000FF"/>
                </a:solidFill>
              </a:rPr>
              <a:t>讨论</a:t>
            </a:r>
            <a:r>
              <a:rPr lang="en-US" altLang="zh-CN" u="sng">
                <a:solidFill>
                  <a:srgbClr val="0000FF"/>
                </a:solidFill>
              </a:rPr>
              <a:t>1</a:t>
            </a:r>
            <a:r>
              <a:rPr lang="zh-CN" altLang="en-US" u="sng">
                <a:solidFill>
                  <a:srgbClr val="0000FF"/>
                </a:solidFill>
              </a:rPr>
              <a:t>：系统传递函数的测试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428625" y="1636713"/>
            <a:ext cx="692943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单位脉冲函数</a:t>
            </a:r>
            <a:r>
              <a:rPr lang="en-US" altLang="zh-CN" i="1">
                <a:solidFill>
                  <a:srgbClr val="0000FF"/>
                </a:solidFill>
              </a:rPr>
              <a:t>δ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与任一函数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的卷积</a:t>
            </a:r>
          </a:p>
        </p:txBody>
      </p:sp>
      <p:graphicFrame>
        <p:nvGraphicFramePr>
          <p:cNvPr id="87043" name="Object 4"/>
          <p:cNvGraphicFramePr>
            <a:graphicFrameLocks noChangeAspect="1"/>
          </p:cNvGraphicFramePr>
          <p:nvPr/>
        </p:nvGraphicFramePr>
        <p:xfrm>
          <a:off x="2170113" y="3295650"/>
          <a:ext cx="4256087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公式" r:id="rId4" imgW="1848037" imgH="790720" progId="Equation.3">
                  <p:embed/>
                </p:oleObj>
              </mc:Choice>
              <mc:Fallback>
                <p:oleObj name="公式" r:id="rId4" imgW="1848037" imgH="790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295650"/>
                        <a:ext cx="4256087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5"/>
          <p:cNvGraphicFramePr>
            <a:graphicFrameLocks noChangeAspect="1"/>
          </p:cNvGraphicFramePr>
          <p:nvPr/>
        </p:nvGraphicFramePr>
        <p:xfrm>
          <a:off x="2209800" y="2571750"/>
          <a:ext cx="4191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r:id="rId6" imgW="1742889" imgH="142910" progId="Equation.3">
                  <p:embed/>
                </p:oleObj>
              </mc:Choice>
              <mc:Fallback>
                <p:oleObj r:id="rId6" imgW="1742889" imgH="1429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71750"/>
                        <a:ext cx="41910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Rectangle 9"/>
          <p:cNvSpPr>
            <a:spLocks noChangeArrowheads="1"/>
          </p:cNvSpPr>
          <p:nvPr/>
        </p:nvSpPr>
        <p:spPr bwMode="auto">
          <a:xfrm>
            <a:off x="1103313" y="340995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证明：</a:t>
            </a:r>
          </a:p>
        </p:txBody>
      </p:sp>
      <p:sp>
        <p:nvSpPr>
          <p:cNvPr id="87046" name="Rectangle 10"/>
          <p:cNvSpPr>
            <a:spLocks noChangeArrowheads="1"/>
          </p:cNvSpPr>
          <p:nvPr/>
        </p:nvSpPr>
        <p:spPr bwMode="auto">
          <a:xfrm>
            <a:off x="1143000" y="545147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推广可得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2857500" y="5500688"/>
          <a:ext cx="32781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公式" r:id="rId8" imgW="1498600" imgH="228600" progId="Equation.3">
                  <p:embed/>
                </p:oleObj>
              </mc:Choice>
              <mc:Fallback>
                <p:oleObj name="公式" r:id="rId8" imgW="1498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500688"/>
                        <a:ext cx="32781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矩形 19"/>
          <p:cNvSpPr>
            <a:spLocks noChangeArrowheads="1"/>
          </p:cNvSpPr>
          <p:nvPr/>
        </p:nvSpPr>
        <p:spPr bwMode="auto">
          <a:xfrm>
            <a:off x="6572250" y="3811588"/>
            <a:ext cx="21510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00000"/>
                </a:solidFill>
              </a:rPr>
              <a:t>δ</a:t>
            </a:r>
            <a:r>
              <a:rPr lang="en-US" altLang="zh-CN">
                <a:solidFill>
                  <a:srgbClr val="C00000"/>
                </a:solidFill>
              </a:rPr>
              <a:t>(</a:t>
            </a:r>
            <a:r>
              <a:rPr lang="en-US" altLang="zh-CN" i="1">
                <a:solidFill>
                  <a:srgbClr val="C00000"/>
                </a:solidFill>
              </a:rPr>
              <a:t>t</a:t>
            </a:r>
            <a:r>
              <a:rPr lang="en-US" altLang="zh-CN">
                <a:solidFill>
                  <a:srgbClr val="C00000"/>
                </a:solidFill>
              </a:rPr>
              <a:t>)</a:t>
            </a:r>
            <a:r>
              <a:rPr lang="zh-CN" altLang="en-US">
                <a:solidFill>
                  <a:srgbClr val="C00000"/>
                </a:solidFill>
              </a:rPr>
              <a:t>为偶函数</a:t>
            </a:r>
          </a:p>
        </p:txBody>
      </p:sp>
      <p:sp>
        <p:nvSpPr>
          <p:cNvPr id="87049" name="矩形 18"/>
          <p:cNvSpPr>
            <a:spLocks noChangeArrowheads="1"/>
          </p:cNvSpPr>
          <p:nvPr/>
        </p:nvSpPr>
        <p:spPr bwMode="auto">
          <a:xfrm>
            <a:off x="457200" y="862013"/>
            <a:ext cx="46926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u="sng">
                <a:solidFill>
                  <a:srgbClr val="0000FF"/>
                </a:solidFill>
              </a:rPr>
              <a:t>讨论</a:t>
            </a:r>
            <a:r>
              <a:rPr lang="en-US" altLang="zh-CN" u="sng">
                <a:solidFill>
                  <a:srgbClr val="0000FF"/>
                </a:solidFill>
              </a:rPr>
              <a:t>1</a:t>
            </a:r>
            <a:r>
              <a:rPr lang="zh-CN" altLang="en-US" u="sng">
                <a:solidFill>
                  <a:srgbClr val="0000FF"/>
                </a:solidFill>
              </a:rPr>
              <a:t>：系统传递函数的测试</a:t>
            </a:r>
          </a:p>
        </p:txBody>
      </p:sp>
      <p:sp>
        <p:nvSpPr>
          <p:cNvPr id="87050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27"/>
          <p:cNvSpPr>
            <a:spLocks noChangeArrowheads="1"/>
          </p:cNvSpPr>
          <p:nvPr/>
        </p:nvSpPr>
        <p:spPr bwMode="auto">
          <a:xfrm>
            <a:off x="0" y="862013"/>
            <a:ext cx="9144000" cy="1781175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9091" name="Object 8"/>
          <p:cNvGraphicFramePr>
            <a:graphicFrameLocks noChangeAspect="1"/>
          </p:cNvGraphicFramePr>
          <p:nvPr/>
        </p:nvGraphicFramePr>
        <p:xfrm>
          <a:off x="2571750" y="857250"/>
          <a:ext cx="27892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公式" r:id="rId3" imgW="1133559" imgH="371416" progId="Equation.3">
                  <p:embed/>
                </p:oleObj>
              </mc:Choice>
              <mc:Fallback>
                <p:oleObj name="公式" r:id="rId3" imgW="1133559" imgH="3714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857250"/>
                        <a:ext cx="27892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矩形 3"/>
          <p:cNvSpPr>
            <a:spLocks noChangeArrowheads="1"/>
          </p:cNvSpPr>
          <p:nvPr/>
        </p:nvSpPr>
        <p:spPr bwMode="auto">
          <a:xfrm>
            <a:off x="1071563" y="1139825"/>
            <a:ext cx="16271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脉冲序列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286375" y="1138238"/>
            <a:ext cx="39703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+mn-lt"/>
              </a:rPr>
              <a:t>与函数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y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乘积的频谱？</a:t>
            </a:r>
          </a:p>
        </p:txBody>
      </p:sp>
      <p:sp>
        <p:nvSpPr>
          <p:cNvPr id="89094" name="矩形 28"/>
          <p:cNvSpPr>
            <a:spLocks noChangeArrowheads="1"/>
          </p:cNvSpPr>
          <p:nvPr/>
        </p:nvSpPr>
        <p:spPr bwMode="auto">
          <a:xfrm>
            <a:off x="71438" y="1139825"/>
            <a:ext cx="12668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思考：</a:t>
            </a:r>
          </a:p>
        </p:txBody>
      </p:sp>
      <p:cxnSp>
        <p:nvCxnSpPr>
          <p:cNvPr id="89095" name="直接箭头连接符 7"/>
          <p:cNvCxnSpPr>
            <a:cxnSpLocks noChangeShapeType="1"/>
          </p:cNvCxnSpPr>
          <p:nvPr/>
        </p:nvCxnSpPr>
        <p:spPr bwMode="auto">
          <a:xfrm>
            <a:off x="285750" y="4619625"/>
            <a:ext cx="371475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6" name="直接箭头连接符 8"/>
          <p:cNvCxnSpPr>
            <a:cxnSpLocks noChangeShapeType="1"/>
          </p:cNvCxnSpPr>
          <p:nvPr/>
        </p:nvCxnSpPr>
        <p:spPr bwMode="auto">
          <a:xfrm rot="-5400000">
            <a:off x="1258094" y="3880644"/>
            <a:ext cx="1800225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7" name="直接箭头连接符 10"/>
          <p:cNvCxnSpPr>
            <a:cxnSpLocks noChangeShapeType="1"/>
          </p:cNvCxnSpPr>
          <p:nvPr/>
        </p:nvCxnSpPr>
        <p:spPr bwMode="auto">
          <a:xfrm rot="-5400000">
            <a:off x="1955006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8" name="直接箭头连接符 11"/>
          <p:cNvCxnSpPr>
            <a:cxnSpLocks noChangeShapeType="1"/>
          </p:cNvCxnSpPr>
          <p:nvPr/>
        </p:nvCxnSpPr>
        <p:spPr bwMode="auto">
          <a:xfrm rot="-5400000">
            <a:off x="2107406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9" name="直接箭头连接符 12"/>
          <p:cNvCxnSpPr>
            <a:cxnSpLocks noChangeShapeType="1"/>
          </p:cNvCxnSpPr>
          <p:nvPr/>
        </p:nvCxnSpPr>
        <p:spPr bwMode="auto">
          <a:xfrm rot="-5400000">
            <a:off x="2259806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0" name="直接箭头连接符 13"/>
          <p:cNvCxnSpPr>
            <a:cxnSpLocks noChangeShapeType="1"/>
          </p:cNvCxnSpPr>
          <p:nvPr/>
        </p:nvCxnSpPr>
        <p:spPr bwMode="auto">
          <a:xfrm rot="-5400000">
            <a:off x="2412206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1" name="直接箭头连接符 14"/>
          <p:cNvCxnSpPr>
            <a:cxnSpLocks noChangeShapeType="1"/>
          </p:cNvCxnSpPr>
          <p:nvPr/>
        </p:nvCxnSpPr>
        <p:spPr bwMode="auto">
          <a:xfrm rot="-5400000">
            <a:off x="2564606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2" name="直接箭头连接符 15"/>
          <p:cNvCxnSpPr>
            <a:cxnSpLocks noChangeShapeType="1"/>
          </p:cNvCxnSpPr>
          <p:nvPr/>
        </p:nvCxnSpPr>
        <p:spPr bwMode="auto">
          <a:xfrm rot="-5400000">
            <a:off x="2717006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3" name="直接箭头连接符 16"/>
          <p:cNvCxnSpPr>
            <a:cxnSpLocks noChangeShapeType="1"/>
          </p:cNvCxnSpPr>
          <p:nvPr/>
        </p:nvCxnSpPr>
        <p:spPr bwMode="auto">
          <a:xfrm rot="-5400000">
            <a:off x="878681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4" name="直接箭头连接符 17"/>
          <p:cNvCxnSpPr>
            <a:cxnSpLocks noChangeShapeType="1"/>
          </p:cNvCxnSpPr>
          <p:nvPr/>
        </p:nvCxnSpPr>
        <p:spPr bwMode="auto">
          <a:xfrm rot="-5400000">
            <a:off x="1031081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5" name="直接箭头连接符 18"/>
          <p:cNvCxnSpPr>
            <a:cxnSpLocks noChangeShapeType="1"/>
          </p:cNvCxnSpPr>
          <p:nvPr/>
        </p:nvCxnSpPr>
        <p:spPr bwMode="auto">
          <a:xfrm rot="-5400000">
            <a:off x="1183481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6" name="直接箭头连接符 19"/>
          <p:cNvCxnSpPr>
            <a:cxnSpLocks noChangeShapeType="1"/>
          </p:cNvCxnSpPr>
          <p:nvPr/>
        </p:nvCxnSpPr>
        <p:spPr bwMode="auto">
          <a:xfrm rot="-5400000">
            <a:off x="1335881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7" name="直接箭头连接符 20"/>
          <p:cNvCxnSpPr>
            <a:cxnSpLocks noChangeShapeType="1"/>
          </p:cNvCxnSpPr>
          <p:nvPr/>
        </p:nvCxnSpPr>
        <p:spPr bwMode="auto">
          <a:xfrm rot="-5400000">
            <a:off x="1488281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8" name="直接箭头连接符 21"/>
          <p:cNvCxnSpPr>
            <a:cxnSpLocks noChangeShapeType="1"/>
          </p:cNvCxnSpPr>
          <p:nvPr/>
        </p:nvCxnSpPr>
        <p:spPr bwMode="auto">
          <a:xfrm rot="-5400000">
            <a:off x="1640681" y="4269582"/>
            <a:ext cx="720725" cy="1588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09" name="矩形 22"/>
          <p:cNvSpPr>
            <a:spLocks noChangeArrowheads="1"/>
          </p:cNvSpPr>
          <p:nvPr/>
        </p:nvSpPr>
        <p:spPr bwMode="auto">
          <a:xfrm>
            <a:off x="3071813" y="4052888"/>
            <a:ext cx="54451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…</a:t>
            </a:r>
            <a:endParaRPr lang="zh-CN" altLang="en-US"/>
          </a:p>
        </p:txBody>
      </p:sp>
      <p:sp>
        <p:nvSpPr>
          <p:cNvPr id="89110" name="矩形 23"/>
          <p:cNvSpPr>
            <a:spLocks noChangeArrowheads="1"/>
          </p:cNvSpPr>
          <p:nvPr/>
        </p:nvSpPr>
        <p:spPr bwMode="auto">
          <a:xfrm>
            <a:off x="642938" y="4052888"/>
            <a:ext cx="542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…</a:t>
            </a:r>
            <a:endParaRPr lang="zh-CN" altLang="en-US"/>
          </a:p>
        </p:txBody>
      </p:sp>
      <p:sp>
        <p:nvSpPr>
          <p:cNvPr id="89111" name="矩形 24"/>
          <p:cNvSpPr>
            <a:spLocks noChangeArrowheads="1"/>
          </p:cNvSpPr>
          <p:nvPr/>
        </p:nvSpPr>
        <p:spPr bwMode="auto">
          <a:xfrm>
            <a:off x="3786188" y="4267200"/>
            <a:ext cx="28416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t</a:t>
            </a:r>
            <a:endParaRPr lang="zh-CN" altLang="en-US" i="1"/>
          </a:p>
        </p:txBody>
      </p:sp>
      <p:sp>
        <p:nvSpPr>
          <p:cNvPr id="89112" name="矩形 25"/>
          <p:cNvSpPr>
            <a:spLocks noChangeArrowheads="1"/>
          </p:cNvSpPr>
          <p:nvPr/>
        </p:nvSpPr>
        <p:spPr bwMode="auto">
          <a:xfrm>
            <a:off x="1500188" y="2928938"/>
            <a:ext cx="7254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zh-CN" altLang="en-US"/>
          </a:p>
        </p:txBody>
      </p:sp>
      <p:cxnSp>
        <p:nvCxnSpPr>
          <p:cNvPr id="89113" name="直接箭头连接符 26"/>
          <p:cNvCxnSpPr>
            <a:cxnSpLocks noChangeShapeType="1"/>
          </p:cNvCxnSpPr>
          <p:nvPr/>
        </p:nvCxnSpPr>
        <p:spPr bwMode="auto">
          <a:xfrm>
            <a:off x="4786313" y="4629150"/>
            <a:ext cx="371475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4" name="直接箭头连接符 27"/>
          <p:cNvCxnSpPr>
            <a:cxnSpLocks noChangeShapeType="1"/>
          </p:cNvCxnSpPr>
          <p:nvPr/>
        </p:nvCxnSpPr>
        <p:spPr bwMode="auto">
          <a:xfrm rot="-5400000">
            <a:off x="5758656" y="3890169"/>
            <a:ext cx="180022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5" name="直接箭头连接符 28"/>
          <p:cNvCxnSpPr>
            <a:cxnSpLocks noChangeShapeType="1"/>
          </p:cNvCxnSpPr>
          <p:nvPr/>
        </p:nvCxnSpPr>
        <p:spPr bwMode="auto">
          <a:xfrm rot="-5400000">
            <a:off x="6455569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6" name="直接箭头连接符 29"/>
          <p:cNvCxnSpPr>
            <a:cxnSpLocks noChangeShapeType="1"/>
          </p:cNvCxnSpPr>
          <p:nvPr/>
        </p:nvCxnSpPr>
        <p:spPr bwMode="auto">
          <a:xfrm rot="-5400000">
            <a:off x="6607969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7" name="直接箭头连接符 30"/>
          <p:cNvCxnSpPr>
            <a:cxnSpLocks noChangeShapeType="1"/>
          </p:cNvCxnSpPr>
          <p:nvPr/>
        </p:nvCxnSpPr>
        <p:spPr bwMode="auto">
          <a:xfrm rot="-5400000">
            <a:off x="6760369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8" name="直接箭头连接符 31"/>
          <p:cNvCxnSpPr>
            <a:cxnSpLocks noChangeShapeType="1"/>
          </p:cNvCxnSpPr>
          <p:nvPr/>
        </p:nvCxnSpPr>
        <p:spPr bwMode="auto">
          <a:xfrm rot="-5400000">
            <a:off x="6912769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9" name="直接箭头连接符 32"/>
          <p:cNvCxnSpPr>
            <a:cxnSpLocks noChangeShapeType="1"/>
          </p:cNvCxnSpPr>
          <p:nvPr/>
        </p:nvCxnSpPr>
        <p:spPr bwMode="auto">
          <a:xfrm rot="-5400000">
            <a:off x="7065169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0" name="直接箭头连接符 33"/>
          <p:cNvCxnSpPr>
            <a:cxnSpLocks noChangeShapeType="1"/>
          </p:cNvCxnSpPr>
          <p:nvPr/>
        </p:nvCxnSpPr>
        <p:spPr bwMode="auto">
          <a:xfrm rot="-5400000">
            <a:off x="7217569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1" name="直接箭头连接符 34"/>
          <p:cNvCxnSpPr>
            <a:cxnSpLocks noChangeShapeType="1"/>
          </p:cNvCxnSpPr>
          <p:nvPr/>
        </p:nvCxnSpPr>
        <p:spPr bwMode="auto">
          <a:xfrm rot="-5400000">
            <a:off x="5379244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2" name="直接箭头连接符 35"/>
          <p:cNvCxnSpPr>
            <a:cxnSpLocks noChangeShapeType="1"/>
          </p:cNvCxnSpPr>
          <p:nvPr/>
        </p:nvCxnSpPr>
        <p:spPr bwMode="auto">
          <a:xfrm rot="-5400000">
            <a:off x="5531644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3" name="直接箭头连接符 36"/>
          <p:cNvCxnSpPr>
            <a:cxnSpLocks noChangeShapeType="1"/>
          </p:cNvCxnSpPr>
          <p:nvPr/>
        </p:nvCxnSpPr>
        <p:spPr bwMode="auto">
          <a:xfrm rot="-5400000">
            <a:off x="5684044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4" name="直接箭头连接符 37"/>
          <p:cNvCxnSpPr>
            <a:cxnSpLocks noChangeShapeType="1"/>
          </p:cNvCxnSpPr>
          <p:nvPr/>
        </p:nvCxnSpPr>
        <p:spPr bwMode="auto">
          <a:xfrm rot="-5400000">
            <a:off x="5836444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5" name="直接箭头连接符 38"/>
          <p:cNvCxnSpPr>
            <a:cxnSpLocks noChangeShapeType="1"/>
          </p:cNvCxnSpPr>
          <p:nvPr/>
        </p:nvCxnSpPr>
        <p:spPr bwMode="auto">
          <a:xfrm rot="-5400000">
            <a:off x="5988844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6" name="直接箭头连接符 39"/>
          <p:cNvCxnSpPr>
            <a:cxnSpLocks noChangeShapeType="1"/>
          </p:cNvCxnSpPr>
          <p:nvPr/>
        </p:nvCxnSpPr>
        <p:spPr bwMode="auto">
          <a:xfrm rot="-5400000">
            <a:off x="6141244" y="4279107"/>
            <a:ext cx="720725" cy="15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27" name="矩形 40"/>
          <p:cNvSpPr>
            <a:spLocks noChangeArrowheads="1"/>
          </p:cNvSpPr>
          <p:nvPr/>
        </p:nvSpPr>
        <p:spPr bwMode="auto">
          <a:xfrm>
            <a:off x="7572375" y="4062413"/>
            <a:ext cx="5445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…</a:t>
            </a:r>
            <a:endParaRPr lang="zh-CN" altLang="en-US"/>
          </a:p>
        </p:txBody>
      </p:sp>
      <p:sp>
        <p:nvSpPr>
          <p:cNvPr id="89128" name="矩形 41"/>
          <p:cNvSpPr>
            <a:spLocks noChangeArrowheads="1"/>
          </p:cNvSpPr>
          <p:nvPr/>
        </p:nvSpPr>
        <p:spPr bwMode="auto">
          <a:xfrm>
            <a:off x="5143500" y="4062413"/>
            <a:ext cx="5445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…</a:t>
            </a:r>
            <a:endParaRPr lang="zh-CN" altLang="en-US"/>
          </a:p>
        </p:txBody>
      </p:sp>
      <p:sp>
        <p:nvSpPr>
          <p:cNvPr id="89129" name="矩形 42"/>
          <p:cNvSpPr>
            <a:spLocks noChangeArrowheads="1"/>
          </p:cNvSpPr>
          <p:nvPr/>
        </p:nvSpPr>
        <p:spPr bwMode="auto">
          <a:xfrm>
            <a:off x="8286750" y="4276725"/>
            <a:ext cx="4445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l-GR" altLang="zh-CN" i="1">
                <a:solidFill>
                  <a:srgbClr val="0000FF"/>
                </a:solidFill>
              </a:rPr>
              <a:t>ω</a:t>
            </a:r>
            <a:endParaRPr lang="zh-CN" altLang="en-US" i="1"/>
          </a:p>
        </p:txBody>
      </p:sp>
      <p:sp>
        <p:nvSpPr>
          <p:cNvPr id="89130" name="矩形 43"/>
          <p:cNvSpPr>
            <a:spLocks noChangeArrowheads="1"/>
          </p:cNvSpPr>
          <p:nvPr/>
        </p:nvSpPr>
        <p:spPr bwMode="auto">
          <a:xfrm>
            <a:off x="5786438" y="2938463"/>
            <a:ext cx="923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l-GR" altLang="zh-CN" i="1">
                <a:solidFill>
                  <a:srgbClr val="0000FF"/>
                </a:solidFill>
              </a:rPr>
              <a:t>ω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zh-CN" altLang="en-US"/>
          </a:p>
        </p:txBody>
      </p:sp>
      <p:cxnSp>
        <p:nvCxnSpPr>
          <p:cNvPr id="89131" name="直接箭头连接符 44"/>
          <p:cNvCxnSpPr>
            <a:cxnSpLocks noChangeShapeType="1"/>
          </p:cNvCxnSpPr>
          <p:nvPr/>
        </p:nvCxnSpPr>
        <p:spPr bwMode="auto">
          <a:xfrm>
            <a:off x="271463" y="6405563"/>
            <a:ext cx="371475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32" name="直接箭头连接符 45"/>
          <p:cNvCxnSpPr>
            <a:cxnSpLocks noChangeShapeType="1"/>
          </p:cNvCxnSpPr>
          <p:nvPr/>
        </p:nvCxnSpPr>
        <p:spPr bwMode="auto">
          <a:xfrm rot="-5400000">
            <a:off x="1423987" y="5846763"/>
            <a:ext cx="1439863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33" name="矩形 60"/>
          <p:cNvSpPr>
            <a:spLocks noChangeArrowheads="1"/>
          </p:cNvSpPr>
          <p:nvPr/>
        </p:nvSpPr>
        <p:spPr bwMode="auto">
          <a:xfrm>
            <a:off x="3771900" y="6053138"/>
            <a:ext cx="2841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t</a:t>
            </a:r>
            <a:endParaRPr lang="zh-CN" altLang="en-US" i="1"/>
          </a:p>
        </p:txBody>
      </p:sp>
      <p:sp>
        <p:nvSpPr>
          <p:cNvPr id="89134" name="矩形 61"/>
          <p:cNvSpPr>
            <a:spLocks noChangeArrowheads="1"/>
          </p:cNvSpPr>
          <p:nvPr/>
        </p:nvSpPr>
        <p:spPr bwMode="auto">
          <a:xfrm>
            <a:off x="1495425" y="4973638"/>
            <a:ext cx="6826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zh-CN" altLang="en-US"/>
          </a:p>
        </p:txBody>
      </p:sp>
      <p:sp>
        <p:nvSpPr>
          <p:cNvPr id="89135" name="矩形 66"/>
          <p:cNvSpPr>
            <a:spLocks noChangeArrowheads="1"/>
          </p:cNvSpPr>
          <p:nvPr/>
        </p:nvSpPr>
        <p:spPr bwMode="auto">
          <a:xfrm>
            <a:off x="2214563" y="2071688"/>
            <a:ext cx="197643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 ·</a:t>
            </a:r>
            <a:r>
              <a:rPr lang="en-US" altLang="zh-CN" i="1">
                <a:solidFill>
                  <a:srgbClr val="0000FF"/>
                </a:solidFill>
              </a:rPr>
              <a:t> y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)=? </a:t>
            </a:r>
            <a:endParaRPr lang="zh-CN" altLang="en-US"/>
          </a:p>
        </p:txBody>
      </p:sp>
      <p:sp>
        <p:nvSpPr>
          <p:cNvPr id="89136" name="矩形 67"/>
          <p:cNvSpPr>
            <a:spLocks noChangeArrowheads="1"/>
          </p:cNvSpPr>
          <p:nvPr/>
        </p:nvSpPr>
        <p:spPr bwMode="auto">
          <a:xfrm>
            <a:off x="5499100" y="2105025"/>
            <a:ext cx="24114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l-GR" altLang="zh-CN" i="1">
                <a:solidFill>
                  <a:srgbClr val="0000FF"/>
                </a:solidFill>
              </a:rPr>
              <a:t>ω</a:t>
            </a:r>
            <a:r>
              <a:rPr lang="en-US" altLang="zh-CN">
                <a:solidFill>
                  <a:srgbClr val="0000FF"/>
                </a:solidFill>
              </a:rPr>
              <a:t>) ·</a:t>
            </a:r>
            <a:r>
              <a:rPr lang="en-US" altLang="zh-CN" i="1">
                <a:solidFill>
                  <a:srgbClr val="0000FF"/>
                </a:solidFill>
              </a:rPr>
              <a:t> Y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l-GR" altLang="zh-CN" i="1">
                <a:solidFill>
                  <a:srgbClr val="0000FF"/>
                </a:solidFill>
              </a:rPr>
              <a:t>ω</a:t>
            </a:r>
            <a:r>
              <a:rPr lang="en-US" altLang="zh-CN">
                <a:solidFill>
                  <a:srgbClr val="0000FF"/>
                </a:solidFill>
              </a:rPr>
              <a:t>)=? </a:t>
            </a:r>
            <a:endParaRPr lang="zh-CN" altLang="en-US"/>
          </a:p>
        </p:txBody>
      </p:sp>
      <p:cxnSp>
        <p:nvCxnSpPr>
          <p:cNvPr id="89137" name="直接箭头连接符 70"/>
          <p:cNvCxnSpPr>
            <a:cxnSpLocks noChangeShapeType="1"/>
          </p:cNvCxnSpPr>
          <p:nvPr/>
        </p:nvCxnSpPr>
        <p:spPr bwMode="auto">
          <a:xfrm>
            <a:off x="4772025" y="6397625"/>
            <a:ext cx="371475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38" name="直接箭头连接符 71"/>
          <p:cNvCxnSpPr>
            <a:cxnSpLocks noChangeShapeType="1"/>
          </p:cNvCxnSpPr>
          <p:nvPr/>
        </p:nvCxnSpPr>
        <p:spPr bwMode="auto">
          <a:xfrm rot="-5400000">
            <a:off x="5924551" y="5838825"/>
            <a:ext cx="1439862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39" name="矩形 72"/>
          <p:cNvSpPr>
            <a:spLocks noChangeArrowheads="1"/>
          </p:cNvSpPr>
          <p:nvPr/>
        </p:nvSpPr>
        <p:spPr bwMode="auto">
          <a:xfrm>
            <a:off x="8272463" y="6045200"/>
            <a:ext cx="2841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t</a:t>
            </a:r>
            <a:endParaRPr lang="zh-CN" altLang="en-US" i="1"/>
          </a:p>
        </p:txBody>
      </p:sp>
      <p:sp>
        <p:nvSpPr>
          <p:cNvPr id="89140" name="矩形 73"/>
          <p:cNvSpPr>
            <a:spLocks noChangeArrowheads="1"/>
          </p:cNvSpPr>
          <p:nvPr/>
        </p:nvSpPr>
        <p:spPr bwMode="auto">
          <a:xfrm>
            <a:off x="5815013" y="4965700"/>
            <a:ext cx="9048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l-GR" altLang="zh-CN" i="1">
                <a:solidFill>
                  <a:srgbClr val="0000FF"/>
                </a:solidFill>
              </a:rPr>
              <a:t>ω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zh-CN" altLang="en-US"/>
          </a:p>
        </p:txBody>
      </p:sp>
      <p:cxnSp>
        <p:nvCxnSpPr>
          <p:cNvPr id="89141" name="直接连接符 1525"/>
          <p:cNvCxnSpPr>
            <a:cxnSpLocks noChangeShapeType="1"/>
          </p:cNvCxnSpPr>
          <p:nvPr/>
        </p:nvCxnSpPr>
        <p:spPr bwMode="auto">
          <a:xfrm rot="5400000">
            <a:off x="1457325" y="5981700"/>
            <a:ext cx="801688" cy="1588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42" name="直接连接符 1526"/>
          <p:cNvCxnSpPr>
            <a:cxnSpLocks noChangeShapeType="1"/>
          </p:cNvCxnSpPr>
          <p:nvPr/>
        </p:nvCxnSpPr>
        <p:spPr bwMode="auto">
          <a:xfrm rot="5400000">
            <a:off x="1992313" y="5981700"/>
            <a:ext cx="801688" cy="1587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43" name="直接连接符 1528"/>
          <p:cNvCxnSpPr>
            <a:cxnSpLocks noChangeShapeType="1"/>
          </p:cNvCxnSpPr>
          <p:nvPr/>
        </p:nvCxnSpPr>
        <p:spPr bwMode="auto">
          <a:xfrm>
            <a:off x="1857375" y="5581650"/>
            <a:ext cx="534988" cy="3175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Freeform 92"/>
          <p:cNvSpPr>
            <a:spLocks/>
          </p:cNvSpPr>
          <p:nvPr/>
        </p:nvSpPr>
        <p:spPr bwMode="auto">
          <a:xfrm>
            <a:off x="4921250" y="6307138"/>
            <a:ext cx="1012825" cy="138112"/>
          </a:xfrm>
          <a:custGeom>
            <a:avLst/>
            <a:gdLst/>
            <a:ahLst/>
            <a:cxnLst>
              <a:cxn ang="0">
                <a:pos x="12" y="54"/>
              </a:cxn>
              <a:cxn ang="0">
                <a:pos x="30" y="66"/>
              </a:cxn>
              <a:cxn ang="0">
                <a:pos x="48" y="72"/>
              </a:cxn>
              <a:cxn ang="0">
                <a:pos x="66" y="72"/>
              </a:cxn>
              <a:cxn ang="0">
                <a:pos x="84" y="66"/>
              </a:cxn>
              <a:cxn ang="0">
                <a:pos x="102" y="60"/>
              </a:cxn>
              <a:cxn ang="0">
                <a:pos x="120" y="54"/>
              </a:cxn>
              <a:cxn ang="0">
                <a:pos x="138" y="42"/>
              </a:cxn>
              <a:cxn ang="0">
                <a:pos x="156" y="30"/>
              </a:cxn>
              <a:cxn ang="0">
                <a:pos x="174" y="24"/>
              </a:cxn>
              <a:cxn ang="0">
                <a:pos x="192" y="24"/>
              </a:cxn>
              <a:cxn ang="0">
                <a:pos x="210" y="24"/>
              </a:cxn>
              <a:cxn ang="0">
                <a:pos x="228" y="30"/>
              </a:cxn>
              <a:cxn ang="0">
                <a:pos x="246" y="42"/>
              </a:cxn>
              <a:cxn ang="0">
                <a:pos x="264" y="54"/>
              </a:cxn>
              <a:cxn ang="0">
                <a:pos x="282" y="66"/>
              </a:cxn>
              <a:cxn ang="0">
                <a:pos x="300" y="72"/>
              </a:cxn>
              <a:cxn ang="0">
                <a:pos x="318" y="78"/>
              </a:cxn>
              <a:cxn ang="0">
                <a:pos x="336" y="78"/>
              </a:cxn>
              <a:cxn ang="0">
                <a:pos x="354" y="72"/>
              </a:cxn>
              <a:cxn ang="0">
                <a:pos x="372" y="60"/>
              </a:cxn>
              <a:cxn ang="0">
                <a:pos x="390" y="48"/>
              </a:cxn>
              <a:cxn ang="0">
                <a:pos x="408" y="30"/>
              </a:cxn>
              <a:cxn ang="0">
                <a:pos x="426" y="18"/>
              </a:cxn>
              <a:cxn ang="0">
                <a:pos x="444" y="12"/>
              </a:cxn>
              <a:cxn ang="0">
                <a:pos x="462" y="12"/>
              </a:cxn>
              <a:cxn ang="0">
                <a:pos x="480" y="18"/>
              </a:cxn>
              <a:cxn ang="0">
                <a:pos x="498" y="30"/>
              </a:cxn>
              <a:cxn ang="0">
                <a:pos x="516" y="48"/>
              </a:cxn>
              <a:cxn ang="0">
                <a:pos x="534" y="60"/>
              </a:cxn>
              <a:cxn ang="0">
                <a:pos x="552" y="78"/>
              </a:cxn>
              <a:cxn ang="0">
                <a:pos x="570" y="84"/>
              </a:cxn>
              <a:cxn ang="0">
                <a:pos x="588" y="90"/>
              </a:cxn>
              <a:cxn ang="0">
                <a:pos x="606" y="84"/>
              </a:cxn>
              <a:cxn ang="0">
                <a:pos x="624" y="72"/>
              </a:cxn>
              <a:cxn ang="0">
                <a:pos x="642" y="54"/>
              </a:cxn>
              <a:cxn ang="0">
                <a:pos x="660" y="36"/>
              </a:cxn>
              <a:cxn ang="0">
                <a:pos x="678" y="12"/>
              </a:cxn>
              <a:cxn ang="0">
                <a:pos x="696" y="6"/>
              </a:cxn>
              <a:cxn ang="0">
                <a:pos x="714" y="0"/>
              </a:cxn>
              <a:cxn ang="0">
                <a:pos x="732" y="0"/>
              </a:cxn>
              <a:cxn ang="0">
                <a:pos x="750" y="18"/>
              </a:cxn>
            </a:cxnLst>
            <a:rect l="0" t="0" r="r" b="b"/>
            <a:pathLst>
              <a:path w="762" h="90">
                <a:moveTo>
                  <a:pt x="0" y="48"/>
                </a:moveTo>
                <a:lnTo>
                  <a:pt x="6" y="54"/>
                </a:lnTo>
                <a:lnTo>
                  <a:pt x="12" y="54"/>
                </a:lnTo>
                <a:lnTo>
                  <a:pt x="18" y="60"/>
                </a:lnTo>
                <a:lnTo>
                  <a:pt x="24" y="60"/>
                </a:lnTo>
                <a:lnTo>
                  <a:pt x="30" y="66"/>
                </a:lnTo>
                <a:lnTo>
                  <a:pt x="36" y="66"/>
                </a:lnTo>
                <a:lnTo>
                  <a:pt x="42" y="66"/>
                </a:lnTo>
                <a:lnTo>
                  <a:pt x="48" y="72"/>
                </a:lnTo>
                <a:lnTo>
                  <a:pt x="54" y="72"/>
                </a:lnTo>
                <a:lnTo>
                  <a:pt x="60" y="72"/>
                </a:lnTo>
                <a:lnTo>
                  <a:pt x="66" y="72"/>
                </a:lnTo>
                <a:lnTo>
                  <a:pt x="72" y="72"/>
                </a:lnTo>
                <a:lnTo>
                  <a:pt x="78" y="72"/>
                </a:lnTo>
                <a:lnTo>
                  <a:pt x="84" y="66"/>
                </a:lnTo>
                <a:lnTo>
                  <a:pt x="90" y="66"/>
                </a:lnTo>
                <a:lnTo>
                  <a:pt x="96" y="66"/>
                </a:lnTo>
                <a:lnTo>
                  <a:pt x="102" y="60"/>
                </a:lnTo>
                <a:lnTo>
                  <a:pt x="108" y="60"/>
                </a:lnTo>
                <a:lnTo>
                  <a:pt x="114" y="54"/>
                </a:lnTo>
                <a:lnTo>
                  <a:pt x="120" y="54"/>
                </a:lnTo>
                <a:lnTo>
                  <a:pt x="126" y="48"/>
                </a:lnTo>
                <a:lnTo>
                  <a:pt x="132" y="42"/>
                </a:lnTo>
                <a:lnTo>
                  <a:pt x="138" y="42"/>
                </a:lnTo>
                <a:lnTo>
                  <a:pt x="144" y="36"/>
                </a:lnTo>
                <a:lnTo>
                  <a:pt x="150" y="36"/>
                </a:lnTo>
                <a:lnTo>
                  <a:pt x="156" y="30"/>
                </a:lnTo>
                <a:lnTo>
                  <a:pt x="162" y="30"/>
                </a:lnTo>
                <a:lnTo>
                  <a:pt x="168" y="24"/>
                </a:lnTo>
                <a:lnTo>
                  <a:pt x="174" y="24"/>
                </a:lnTo>
                <a:lnTo>
                  <a:pt x="180" y="24"/>
                </a:lnTo>
                <a:lnTo>
                  <a:pt x="186" y="24"/>
                </a:lnTo>
                <a:lnTo>
                  <a:pt x="192" y="24"/>
                </a:lnTo>
                <a:lnTo>
                  <a:pt x="198" y="24"/>
                </a:lnTo>
                <a:lnTo>
                  <a:pt x="204" y="24"/>
                </a:lnTo>
                <a:lnTo>
                  <a:pt x="210" y="24"/>
                </a:lnTo>
                <a:lnTo>
                  <a:pt x="216" y="24"/>
                </a:lnTo>
                <a:lnTo>
                  <a:pt x="222" y="30"/>
                </a:lnTo>
                <a:lnTo>
                  <a:pt x="228" y="30"/>
                </a:lnTo>
                <a:lnTo>
                  <a:pt x="234" y="36"/>
                </a:lnTo>
                <a:lnTo>
                  <a:pt x="240" y="36"/>
                </a:lnTo>
                <a:lnTo>
                  <a:pt x="246" y="42"/>
                </a:lnTo>
                <a:lnTo>
                  <a:pt x="252" y="48"/>
                </a:lnTo>
                <a:lnTo>
                  <a:pt x="258" y="48"/>
                </a:lnTo>
                <a:lnTo>
                  <a:pt x="264" y="54"/>
                </a:lnTo>
                <a:lnTo>
                  <a:pt x="270" y="54"/>
                </a:lnTo>
                <a:lnTo>
                  <a:pt x="276" y="60"/>
                </a:lnTo>
                <a:lnTo>
                  <a:pt x="282" y="66"/>
                </a:lnTo>
                <a:lnTo>
                  <a:pt x="288" y="66"/>
                </a:lnTo>
                <a:lnTo>
                  <a:pt x="294" y="72"/>
                </a:lnTo>
                <a:lnTo>
                  <a:pt x="300" y="72"/>
                </a:lnTo>
                <a:lnTo>
                  <a:pt x="306" y="78"/>
                </a:lnTo>
                <a:lnTo>
                  <a:pt x="312" y="78"/>
                </a:lnTo>
                <a:lnTo>
                  <a:pt x="318" y="78"/>
                </a:lnTo>
                <a:lnTo>
                  <a:pt x="324" y="78"/>
                </a:lnTo>
                <a:lnTo>
                  <a:pt x="330" y="78"/>
                </a:lnTo>
                <a:lnTo>
                  <a:pt x="336" y="78"/>
                </a:lnTo>
                <a:lnTo>
                  <a:pt x="342" y="78"/>
                </a:lnTo>
                <a:lnTo>
                  <a:pt x="348" y="72"/>
                </a:lnTo>
                <a:lnTo>
                  <a:pt x="354" y="72"/>
                </a:lnTo>
                <a:lnTo>
                  <a:pt x="360" y="66"/>
                </a:lnTo>
                <a:lnTo>
                  <a:pt x="366" y="60"/>
                </a:lnTo>
                <a:lnTo>
                  <a:pt x="372" y="60"/>
                </a:lnTo>
                <a:lnTo>
                  <a:pt x="378" y="54"/>
                </a:lnTo>
                <a:lnTo>
                  <a:pt x="384" y="48"/>
                </a:lnTo>
                <a:lnTo>
                  <a:pt x="390" y="48"/>
                </a:lnTo>
                <a:lnTo>
                  <a:pt x="396" y="42"/>
                </a:lnTo>
                <a:lnTo>
                  <a:pt x="402" y="36"/>
                </a:lnTo>
                <a:lnTo>
                  <a:pt x="408" y="30"/>
                </a:lnTo>
                <a:lnTo>
                  <a:pt x="414" y="24"/>
                </a:lnTo>
                <a:lnTo>
                  <a:pt x="420" y="24"/>
                </a:lnTo>
                <a:lnTo>
                  <a:pt x="426" y="18"/>
                </a:lnTo>
                <a:lnTo>
                  <a:pt x="432" y="18"/>
                </a:lnTo>
                <a:lnTo>
                  <a:pt x="438" y="18"/>
                </a:lnTo>
                <a:lnTo>
                  <a:pt x="444" y="12"/>
                </a:lnTo>
                <a:lnTo>
                  <a:pt x="450" y="12"/>
                </a:lnTo>
                <a:lnTo>
                  <a:pt x="456" y="12"/>
                </a:lnTo>
                <a:lnTo>
                  <a:pt x="462" y="12"/>
                </a:lnTo>
                <a:lnTo>
                  <a:pt x="468" y="18"/>
                </a:lnTo>
                <a:lnTo>
                  <a:pt x="474" y="18"/>
                </a:lnTo>
                <a:lnTo>
                  <a:pt x="480" y="18"/>
                </a:lnTo>
                <a:lnTo>
                  <a:pt x="486" y="24"/>
                </a:lnTo>
                <a:lnTo>
                  <a:pt x="492" y="24"/>
                </a:lnTo>
                <a:lnTo>
                  <a:pt x="498" y="30"/>
                </a:lnTo>
                <a:lnTo>
                  <a:pt x="504" y="36"/>
                </a:lnTo>
                <a:lnTo>
                  <a:pt x="510" y="42"/>
                </a:lnTo>
                <a:lnTo>
                  <a:pt x="516" y="48"/>
                </a:lnTo>
                <a:lnTo>
                  <a:pt x="522" y="54"/>
                </a:lnTo>
                <a:lnTo>
                  <a:pt x="528" y="60"/>
                </a:lnTo>
                <a:lnTo>
                  <a:pt x="534" y="60"/>
                </a:lnTo>
                <a:lnTo>
                  <a:pt x="540" y="66"/>
                </a:lnTo>
                <a:lnTo>
                  <a:pt x="546" y="72"/>
                </a:lnTo>
                <a:lnTo>
                  <a:pt x="552" y="78"/>
                </a:lnTo>
                <a:lnTo>
                  <a:pt x="558" y="84"/>
                </a:lnTo>
                <a:lnTo>
                  <a:pt x="564" y="84"/>
                </a:lnTo>
                <a:lnTo>
                  <a:pt x="570" y="84"/>
                </a:lnTo>
                <a:lnTo>
                  <a:pt x="576" y="90"/>
                </a:lnTo>
                <a:lnTo>
                  <a:pt x="582" y="90"/>
                </a:lnTo>
                <a:lnTo>
                  <a:pt x="588" y="90"/>
                </a:lnTo>
                <a:lnTo>
                  <a:pt x="594" y="90"/>
                </a:lnTo>
                <a:lnTo>
                  <a:pt x="600" y="84"/>
                </a:lnTo>
                <a:lnTo>
                  <a:pt x="606" y="84"/>
                </a:lnTo>
                <a:lnTo>
                  <a:pt x="612" y="78"/>
                </a:lnTo>
                <a:lnTo>
                  <a:pt x="618" y="78"/>
                </a:lnTo>
                <a:lnTo>
                  <a:pt x="624" y="72"/>
                </a:lnTo>
                <a:lnTo>
                  <a:pt x="630" y="66"/>
                </a:lnTo>
                <a:lnTo>
                  <a:pt x="636" y="60"/>
                </a:lnTo>
                <a:lnTo>
                  <a:pt x="642" y="54"/>
                </a:lnTo>
                <a:lnTo>
                  <a:pt x="648" y="48"/>
                </a:lnTo>
                <a:lnTo>
                  <a:pt x="654" y="42"/>
                </a:lnTo>
                <a:lnTo>
                  <a:pt x="660" y="36"/>
                </a:lnTo>
                <a:lnTo>
                  <a:pt x="672" y="24"/>
                </a:lnTo>
                <a:lnTo>
                  <a:pt x="672" y="18"/>
                </a:lnTo>
                <a:lnTo>
                  <a:pt x="678" y="12"/>
                </a:lnTo>
                <a:lnTo>
                  <a:pt x="684" y="12"/>
                </a:lnTo>
                <a:lnTo>
                  <a:pt x="690" y="6"/>
                </a:lnTo>
                <a:lnTo>
                  <a:pt x="696" y="6"/>
                </a:lnTo>
                <a:lnTo>
                  <a:pt x="702" y="0"/>
                </a:lnTo>
                <a:lnTo>
                  <a:pt x="708" y="0"/>
                </a:lnTo>
                <a:lnTo>
                  <a:pt x="714" y="0"/>
                </a:lnTo>
                <a:lnTo>
                  <a:pt x="720" y="0"/>
                </a:lnTo>
                <a:lnTo>
                  <a:pt x="726" y="0"/>
                </a:lnTo>
                <a:lnTo>
                  <a:pt x="732" y="0"/>
                </a:lnTo>
                <a:lnTo>
                  <a:pt x="738" y="6"/>
                </a:lnTo>
                <a:lnTo>
                  <a:pt x="744" y="12"/>
                </a:lnTo>
                <a:lnTo>
                  <a:pt x="750" y="18"/>
                </a:lnTo>
                <a:lnTo>
                  <a:pt x="756" y="24"/>
                </a:lnTo>
                <a:lnTo>
                  <a:pt x="762" y="30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z="1500">
              <a:latin typeface="+mn-lt"/>
              <a:ea typeface="黑体" pitchFamily="2" charset="-122"/>
            </a:endParaRPr>
          </a:p>
        </p:txBody>
      </p:sp>
      <p:sp>
        <p:nvSpPr>
          <p:cNvPr id="162" name="Freeform 93"/>
          <p:cNvSpPr>
            <a:spLocks/>
          </p:cNvSpPr>
          <p:nvPr/>
        </p:nvSpPr>
        <p:spPr bwMode="auto">
          <a:xfrm>
            <a:off x="5934075" y="5359400"/>
            <a:ext cx="677863" cy="1255713"/>
          </a:xfrm>
          <a:custGeom>
            <a:avLst/>
            <a:gdLst/>
            <a:ahLst/>
            <a:cxnLst>
              <a:cxn ang="0">
                <a:pos x="12" y="654"/>
              </a:cxn>
              <a:cxn ang="0">
                <a:pos x="36" y="684"/>
              </a:cxn>
              <a:cxn ang="0">
                <a:pos x="48" y="702"/>
              </a:cxn>
              <a:cxn ang="0">
                <a:pos x="66" y="720"/>
              </a:cxn>
              <a:cxn ang="0">
                <a:pos x="84" y="726"/>
              </a:cxn>
              <a:cxn ang="0">
                <a:pos x="102" y="720"/>
              </a:cxn>
              <a:cxn ang="0">
                <a:pos x="120" y="702"/>
              </a:cxn>
              <a:cxn ang="0">
                <a:pos x="138" y="678"/>
              </a:cxn>
              <a:cxn ang="0">
                <a:pos x="144" y="660"/>
              </a:cxn>
              <a:cxn ang="0">
                <a:pos x="156" y="642"/>
              </a:cxn>
              <a:cxn ang="0">
                <a:pos x="168" y="624"/>
              </a:cxn>
              <a:cxn ang="0">
                <a:pos x="174" y="606"/>
              </a:cxn>
              <a:cxn ang="0">
                <a:pos x="186" y="588"/>
              </a:cxn>
              <a:cxn ang="0">
                <a:pos x="204" y="570"/>
              </a:cxn>
              <a:cxn ang="0">
                <a:pos x="222" y="570"/>
              </a:cxn>
              <a:cxn ang="0">
                <a:pos x="240" y="582"/>
              </a:cxn>
              <a:cxn ang="0">
                <a:pos x="252" y="600"/>
              </a:cxn>
              <a:cxn ang="0">
                <a:pos x="258" y="618"/>
              </a:cxn>
              <a:cxn ang="0">
                <a:pos x="270" y="642"/>
              </a:cxn>
              <a:cxn ang="0">
                <a:pos x="282" y="666"/>
              </a:cxn>
              <a:cxn ang="0">
                <a:pos x="288" y="696"/>
              </a:cxn>
              <a:cxn ang="0">
                <a:pos x="300" y="726"/>
              </a:cxn>
              <a:cxn ang="0">
                <a:pos x="312" y="750"/>
              </a:cxn>
              <a:cxn ang="0">
                <a:pos x="318" y="774"/>
              </a:cxn>
              <a:cxn ang="0">
                <a:pos x="330" y="792"/>
              </a:cxn>
              <a:cxn ang="0">
                <a:pos x="342" y="810"/>
              </a:cxn>
              <a:cxn ang="0">
                <a:pos x="354" y="810"/>
              </a:cxn>
              <a:cxn ang="0">
                <a:pos x="366" y="798"/>
              </a:cxn>
              <a:cxn ang="0">
                <a:pos x="378" y="780"/>
              </a:cxn>
              <a:cxn ang="0">
                <a:pos x="390" y="750"/>
              </a:cxn>
              <a:cxn ang="0">
                <a:pos x="396" y="708"/>
              </a:cxn>
              <a:cxn ang="0">
                <a:pos x="408" y="660"/>
              </a:cxn>
              <a:cxn ang="0">
                <a:pos x="414" y="606"/>
              </a:cxn>
              <a:cxn ang="0">
                <a:pos x="426" y="540"/>
              </a:cxn>
              <a:cxn ang="0">
                <a:pos x="438" y="474"/>
              </a:cxn>
              <a:cxn ang="0">
                <a:pos x="444" y="402"/>
              </a:cxn>
              <a:cxn ang="0">
                <a:pos x="456" y="330"/>
              </a:cxn>
              <a:cxn ang="0">
                <a:pos x="468" y="258"/>
              </a:cxn>
              <a:cxn ang="0">
                <a:pos x="474" y="186"/>
              </a:cxn>
              <a:cxn ang="0">
                <a:pos x="486" y="126"/>
              </a:cxn>
              <a:cxn ang="0">
                <a:pos x="492" y="72"/>
              </a:cxn>
              <a:cxn ang="0">
                <a:pos x="504" y="24"/>
              </a:cxn>
            </a:cxnLst>
            <a:rect l="0" t="0" r="r" b="b"/>
            <a:pathLst>
              <a:path w="510" h="810">
                <a:moveTo>
                  <a:pt x="0" y="642"/>
                </a:moveTo>
                <a:lnTo>
                  <a:pt x="6" y="648"/>
                </a:lnTo>
                <a:lnTo>
                  <a:pt x="12" y="654"/>
                </a:lnTo>
                <a:lnTo>
                  <a:pt x="24" y="666"/>
                </a:lnTo>
                <a:lnTo>
                  <a:pt x="24" y="672"/>
                </a:lnTo>
                <a:lnTo>
                  <a:pt x="36" y="684"/>
                </a:lnTo>
                <a:lnTo>
                  <a:pt x="36" y="690"/>
                </a:lnTo>
                <a:lnTo>
                  <a:pt x="42" y="696"/>
                </a:lnTo>
                <a:lnTo>
                  <a:pt x="48" y="702"/>
                </a:lnTo>
                <a:lnTo>
                  <a:pt x="54" y="708"/>
                </a:lnTo>
                <a:lnTo>
                  <a:pt x="60" y="714"/>
                </a:lnTo>
                <a:lnTo>
                  <a:pt x="66" y="720"/>
                </a:lnTo>
                <a:lnTo>
                  <a:pt x="72" y="720"/>
                </a:lnTo>
                <a:lnTo>
                  <a:pt x="78" y="726"/>
                </a:lnTo>
                <a:lnTo>
                  <a:pt x="84" y="726"/>
                </a:lnTo>
                <a:lnTo>
                  <a:pt x="90" y="726"/>
                </a:lnTo>
                <a:lnTo>
                  <a:pt x="96" y="720"/>
                </a:lnTo>
                <a:lnTo>
                  <a:pt x="102" y="720"/>
                </a:lnTo>
                <a:lnTo>
                  <a:pt x="108" y="714"/>
                </a:lnTo>
                <a:lnTo>
                  <a:pt x="114" y="708"/>
                </a:lnTo>
                <a:lnTo>
                  <a:pt x="120" y="702"/>
                </a:lnTo>
                <a:lnTo>
                  <a:pt x="132" y="690"/>
                </a:lnTo>
                <a:lnTo>
                  <a:pt x="132" y="684"/>
                </a:lnTo>
                <a:lnTo>
                  <a:pt x="138" y="678"/>
                </a:lnTo>
                <a:lnTo>
                  <a:pt x="138" y="672"/>
                </a:lnTo>
                <a:lnTo>
                  <a:pt x="144" y="666"/>
                </a:lnTo>
                <a:lnTo>
                  <a:pt x="144" y="660"/>
                </a:lnTo>
                <a:lnTo>
                  <a:pt x="150" y="654"/>
                </a:lnTo>
                <a:lnTo>
                  <a:pt x="150" y="648"/>
                </a:lnTo>
                <a:lnTo>
                  <a:pt x="156" y="642"/>
                </a:lnTo>
                <a:lnTo>
                  <a:pt x="162" y="636"/>
                </a:lnTo>
                <a:lnTo>
                  <a:pt x="162" y="630"/>
                </a:lnTo>
                <a:lnTo>
                  <a:pt x="168" y="624"/>
                </a:lnTo>
                <a:lnTo>
                  <a:pt x="168" y="618"/>
                </a:lnTo>
                <a:lnTo>
                  <a:pt x="174" y="612"/>
                </a:lnTo>
                <a:lnTo>
                  <a:pt x="174" y="606"/>
                </a:lnTo>
                <a:lnTo>
                  <a:pt x="180" y="600"/>
                </a:lnTo>
                <a:lnTo>
                  <a:pt x="186" y="594"/>
                </a:lnTo>
                <a:lnTo>
                  <a:pt x="186" y="588"/>
                </a:lnTo>
                <a:lnTo>
                  <a:pt x="192" y="582"/>
                </a:lnTo>
                <a:lnTo>
                  <a:pt x="198" y="576"/>
                </a:lnTo>
                <a:lnTo>
                  <a:pt x="204" y="570"/>
                </a:lnTo>
                <a:lnTo>
                  <a:pt x="210" y="570"/>
                </a:lnTo>
                <a:lnTo>
                  <a:pt x="216" y="570"/>
                </a:lnTo>
                <a:lnTo>
                  <a:pt x="222" y="570"/>
                </a:lnTo>
                <a:lnTo>
                  <a:pt x="228" y="570"/>
                </a:lnTo>
                <a:lnTo>
                  <a:pt x="234" y="576"/>
                </a:lnTo>
                <a:lnTo>
                  <a:pt x="240" y="582"/>
                </a:lnTo>
                <a:lnTo>
                  <a:pt x="246" y="588"/>
                </a:lnTo>
                <a:lnTo>
                  <a:pt x="246" y="594"/>
                </a:lnTo>
                <a:lnTo>
                  <a:pt x="252" y="600"/>
                </a:lnTo>
                <a:lnTo>
                  <a:pt x="252" y="606"/>
                </a:lnTo>
                <a:lnTo>
                  <a:pt x="258" y="612"/>
                </a:lnTo>
                <a:lnTo>
                  <a:pt x="258" y="618"/>
                </a:lnTo>
                <a:lnTo>
                  <a:pt x="264" y="624"/>
                </a:lnTo>
                <a:lnTo>
                  <a:pt x="264" y="636"/>
                </a:lnTo>
                <a:lnTo>
                  <a:pt x="270" y="642"/>
                </a:lnTo>
                <a:lnTo>
                  <a:pt x="276" y="654"/>
                </a:lnTo>
                <a:lnTo>
                  <a:pt x="276" y="660"/>
                </a:lnTo>
                <a:lnTo>
                  <a:pt x="282" y="666"/>
                </a:lnTo>
                <a:lnTo>
                  <a:pt x="282" y="678"/>
                </a:lnTo>
                <a:lnTo>
                  <a:pt x="288" y="690"/>
                </a:lnTo>
                <a:lnTo>
                  <a:pt x="288" y="696"/>
                </a:lnTo>
                <a:lnTo>
                  <a:pt x="294" y="708"/>
                </a:lnTo>
                <a:lnTo>
                  <a:pt x="294" y="714"/>
                </a:lnTo>
                <a:lnTo>
                  <a:pt x="300" y="726"/>
                </a:lnTo>
                <a:lnTo>
                  <a:pt x="300" y="732"/>
                </a:lnTo>
                <a:lnTo>
                  <a:pt x="306" y="744"/>
                </a:lnTo>
                <a:lnTo>
                  <a:pt x="312" y="750"/>
                </a:lnTo>
                <a:lnTo>
                  <a:pt x="312" y="756"/>
                </a:lnTo>
                <a:lnTo>
                  <a:pt x="318" y="768"/>
                </a:lnTo>
                <a:lnTo>
                  <a:pt x="318" y="774"/>
                </a:lnTo>
                <a:lnTo>
                  <a:pt x="324" y="780"/>
                </a:lnTo>
                <a:lnTo>
                  <a:pt x="324" y="786"/>
                </a:lnTo>
                <a:lnTo>
                  <a:pt x="330" y="792"/>
                </a:lnTo>
                <a:lnTo>
                  <a:pt x="330" y="798"/>
                </a:lnTo>
                <a:lnTo>
                  <a:pt x="336" y="804"/>
                </a:lnTo>
                <a:lnTo>
                  <a:pt x="342" y="810"/>
                </a:lnTo>
                <a:lnTo>
                  <a:pt x="348" y="810"/>
                </a:lnTo>
                <a:lnTo>
                  <a:pt x="360" y="810"/>
                </a:lnTo>
                <a:lnTo>
                  <a:pt x="354" y="810"/>
                </a:lnTo>
                <a:lnTo>
                  <a:pt x="360" y="810"/>
                </a:lnTo>
                <a:lnTo>
                  <a:pt x="366" y="804"/>
                </a:lnTo>
                <a:lnTo>
                  <a:pt x="366" y="798"/>
                </a:lnTo>
                <a:lnTo>
                  <a:pt x="372" y="792"/>
                </a:lnTo>
                <a:lnTo>
                  <a:pt x="372" y="786"/>
                </a:lnTo>
                <a:lnTo>
                  <a:pt x="378" y="780"/>
                </a:lnTo>
                <a:lnTo>
                  <a:pt x="378" y="768"/>
                </a:lnTo>
                <a:lnTo>
                  <a:pt x="384" y="762"/>
                </a:lnTo>
                <a:lnTo>
                  <a:pt x="390" y="750"/>
                </a:lnTo>
                <a:lnTo>
                  <a:pt x="390" y="738"/>
                </a:lnTo>
                <a:lnTo>
                  <a:pt x="396" y="720"/>
                </a:lnTo>
                <a:lnTo>
                  <a:pt x="396" y="708"/>
                </a:lnTo>
                <a:lnTo>
                  <a:pt x="402" y="696"/>
                </a:lnTo>
                <a:lnTo>
                  <a:pt x="402" y="678"/>
                </a:lnTo>
                <a:lnTo>
                  <a:pt x="408" y="660"/>
                </a:lnTo>
                <a:lnTo>
                  <a:pt x="408" y="642"/>
                </a:lnTo>
                <a:lnTo>
                  <a:pt x="414" y="624"/>
                </a:lnTo>
                <a:lnTo>
                  <a:pt x="414" y="606"/>
                </a:lnTo>
                <a:lnTo>
                  <a:pt x="420" y="582"/>
                </a:lnTo>
                <a:lnTo>
                  <a:pt x="426" y="564"/>
                </a:lnTo>
                <a:lnTo>
                  <a:pt x="426" y="540"/>
                </a:lnTo>
                <a:lnTo>
                  <a:pt x="432" y="516"/>
                </a:lnTo>
                <a:lnTo>
                  <a:pt x="432" y="498"/>
                </a:lnTo>
                <a:lnTo>
                  <a:pt x="438" y="474"/>
                </a:lnTo>
                <a:lnTo>
                  <a:pt x="438" y="450"/>
                </a:lnTo>
                <a:lnTo>
                  <a:pt x="444" y="426"/>
                </a:lnTo>
                <a:lnTo>
                  <a:pt x="444" y="402"/>
                </a:lnTo>
                <a:lnTo>
                  <a:pt x="450" y="378"/>
                </a:lnTo>
                <a:lnTo>
                  <a:pt x="450" y="354"/>
                </a:lnTo>
                <a:lnTo>
                  <a:pt x="456" y="330"/>
                </a:lnTo>
                <a:lnTo>
                  <a:pt x="456" y="306"/>
                </a:lnTo>
                <a:lnTo>
                  <a:pt x="462" y="282"/>
                </a:lnTo>
                <a:lnTo>
                  <a:pt x="468" y="258"/>
                </a:lnTo>
                <a:lnTo>
                  <a:pt x="468" y="234"/>
                </a:lnTo>
                <a:lnTo>
                  <a:pt x="474" y="210"/>
                </a:lnTo>
                <a:lnTo>
                  <a:pt x="474" y="186"/>
                </a:lnTo>
                <a:lnTo>
                  <a:pt x="480" y="168"/>
                </a:lnTo>
                <a:lnTo>
                  <a:pt x="480" y="144"/>
                </a:lnTo>
                <a:lnTo>
                  <a:pt x="486" y="126"/>
                </a:lnTo>
                <a:lnTo>
                  <a:pt x="486" y="108"/>
                </a:lnTo>
                <a:lnTo>
                  <a:pt x="492" y="90"/>
                </a:lnTo>
                <a:lnTo>
                  <a:pt x="492" y="72"/>
                </a:lnTo>
                <a:lnTo>
                  <a:pt x="498" y="54"/>
                </a:lnTo>
                <a:lnTo>
                  <a:pt x="504" y="42"/>
                </a:lnTo>
                <a:lnTo>
                  <a:pt x="504" y="24"/>
                </a:lnTo>
                <a:lnTo>
                  <a:pt x="510" y="12"/>
                </a:lnTo>
                <a:lnTo>
                  <a:pt x="510" y="0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z="1500">
              <a:latin typeface="+mn-lt"/>
              <a:ea typeface="黑体" pitchFamily="2" charset="-122"/>
            </a:endParaRPr>
          </a:p>
        </p:txBody>
      </p:sp>
      <p:sp>
        <p:nvSpPr>
          <p:cNvPr id="163" name="Freeform 94"/>
          <p:cNvSpPr>
            <a:spLocks/>
          </p:cNvSpPr>
          <p:nvPr/>
        </p:nvSpPr>
        <p:spPr bwMode="auto">
          <a:xfrm>
            <a:off x="6611938" y="5292725"/>
            <a:ext cx="661987" cy="1331913"/>
          </a:xfrm>
          <a:custGeom>
            <a:avLst/>
            <a:gdLst/>
            <a:ahLst/>
            <a:cxnLst>
              <a:cxn ang="0">
                <a:pos x="6" y="24"/>
              </a:cxn>
              <a:cxn ang="0">
                <a:pos x="24" y="0"/>
              </a:cxn>
              <a:cxn ang="0">
                <a:pos x="42" y="12"/>
              </a:cxn>
              <a:cxn ang="0">
                <a:pos x="54" y="42"/>
              </a:cxn>
              <a:cxn ang="0">
                <a:pos x="60" y="84"/>
              </a:cxn>
              <a:cxn ang="0">
                <a:pos x="72" y="132"/>
              </a:cxn>
              <a:cxn ang="0">
                <a:pos x="84" y="186"/>
              </a:cxn>
              <a:cxn ang="0">
                <a:pos x="90" y="252"/>
              </a:cxn>
              <a:cxn ang="0">
                <a:pos x="102" y="324"/>
              </a:cxn>
              <a:cxn ang="0">
                <a:pos x="114" y="396"/>
              </a:cxn>
              <a:cxn ang="0">
                <a:pos x="120" y="468"/>
              </a:cxn>
              <a:cxn ang="0">
                <a:pos x="132" y="540"/>
              </a:cxn>
              <a:cxn ang="0">
                <a:pos x="138" y="606"/>
              </a:cxn>
              <a:cxn ang="0">
                <a:pos x="150" y="666"/>
              </a:cxn>
              <a:cxn ang="0">
                <a:pos x="162" y="720"/>
              </a:cxn>
              <a:cxn ang="0">
                <a:pos x="168" y="762"/>
              </a:cxn>
              <a:cxn ang="0">
                <a:pos x="180" y="804"/>
              </a:cxn>
              <a:cxn ang="0">
                <a:pos x="192" y="828"/>
              </a:cxn>
              <a:cxn ang="0">
                <a:pos x="198" y="846"/>
              </a:cxn>
              <a:cxn ang="0">
                <a:pos x="216" y="852"/>
              </a:cxn>
              <a:cxn ang="0">
                <a:pos x="234" y="840"/>
              </a:cxn>
              <a:cxn ang="0">
                <a:pos x="240" y="822"/>
              </a:cxn>
              <a:cxn ang="0">
                <a:pos x="252" y="798"/>
              </a:cxn>
              <a:cxn ang="0">
                <a:pos x="264" y="774"/>
              </a:cxn>
              <a:cxn ang="0">
                <a:pos x="270" y="750"/>
              </a:cxn>
              <a:cxn ang="0">
                <a:pos x="282" y="720"/>
              </a:cxn>
              <a:cxn ang="0">
                <a:pos x="288" y="696"/>
              </a:cxn>
              <a:cxn ang="0">
                <a:pos x="300" y="666"/>
              </a:cxn>
              <a:cxn ang="0">
                <a:pos x="312" y="648"/>
              </a:cxn>
              <a:cxn ang="0">
                <a:pos x="318" y="630"/>
              </a:cxn>
              <a:cxn ang="0">
                <a:pos x="336" y="612"/>
              </a:cxn>
              <a:cxn ang="0">
                <a:pos x="354" y="612"/>
              </a:cxn>
              <a:cxn ang="0">
                <a:pos x="372" y="624"/>
              </a:cxn>
              <a:cxn ang="0">
                <a:pos x="384" y="642"/>
              </a:cxn>
              <a:cxn ang="0">
                <a:pos x="396" y="660"/>
              </a:cxn>
              <a:cxn ang="0">
                <a:pos x="402" y="678"/>
              </a:cxn>
              <a:cxn ang="0">
                <a:pos x="414" y="696"/>
              </a:cxn>
              <a:cxn ang="0">
                <a:pos x="426" y="714"/>
              </a:cxn>
              <a:cxn ang="0">
                <a:pos x="438" y="738"/>
              </a:cxn>
              <a:cxn ang="0">
                <a:pos x="450" y="750"/>
              </a:cxn>
              <a:cxn ang="0">
                <a:pos x="468" y="762"/>
              </a:cxn>
              <a:cxn ang="0">
                <a:pos x="486" y="768"/>
              </a:cxn>
            </a:cxnLst>
            <a:rect l="0" t="0" r="r" b="b"/>
            <a:pathLst>
              <a:path w="498" h="858">
                <a:moveTo>
                  <a:pt x="0" y="42"/>
                </a:moveTo>
                <a:lnTo>
                  <a:pt x="6" y="30"/>
                </a:lnTo>
                <a:lnTo>
                  <a:pt x="6" y="24"/>
                </a:lnTo>
                <a:lnTo>
                  <a:pt x="18" y="6"/>
                </a:lnTo>
                <a:lnTo>
                  <a:pt x="18" y="0"/>
                </a:lnTo>
                <a:lnTo>
                  <a:pt x="24" y="0"/>
                </a:lnTo>
                <a:lnTo>
                  <a:pt x="30" y="0"/>
                </a:lnTo>
                <a:lnTo>
                  <a:pt x="36" y="6"/>
                </a:lnTo>
                <a:lnTo>
                  <a:pt x="42" y="12"/>
                </a:lnTo>
                <a:lnTo>
                  <a:pt x="48" y="24"/>
                </a:lnTo>
                <a:lnTo>
                  <a:pt x="48" y="30"/>
                </a:lnTo>
                <a:lnTo>
                  <a:pt x="54" y="42"/>
                </a:lnTo>
                <a:lnTo>
                  <a:pt x="54" y="54"/>
                </a:lnTo>
                <a:lnTo>
                  <a:pt x="60" y="66"/>
                </a:lnTo>
                <a:lnTo>
                  <a:pt x="60" y="84"/>
                </a:lnTo>
                <a:lnTo>
                  <a:pt x="66" y="96"/>
                </a:lnTo>
                <a:lnTo>
                  <a:pt x="72" y="114"/>
                </a:lnTo>
                <a:lnTo>
                  <a:pt x="72" y="132"/>
                </a:lnTo>
                <a:lnTo>
                  <a:pt x="78" y="150"/>
                </a:lnTo>
                <a:lnTo>
                  <a:pt x="78" y="168"/>
                </a:lnTo>
                <a:lnTo>
                  <a:pt x="84" y="186"/>
                </a:lnTo>
                <a:lnTo>
                  <a:pt x="84" y="210"/>
                </a:lnTo>
                <a:lnTo>
                  <a:pt x="90" y="228"/>
                </a:lnTo>
                <a:lnTo>
                  <a:pt x="90" y="252"/>
                </a:lnTo>
                <a:lnTo>
                  <a:pt x="96" y="276"/>
                </a:lnTo>
                <a:lnTo>
                  <a:pt x="96" y="300"/>
                </a:lnTo>
                <a:lnTo>
                  <a:pt x="102" y="324"/>
                </a:lnTo>
                <a:lnTo>
                  <a:pt x="108" y="348"/>
                </a:lnTo>
                <a:lnTo>
                  <a:pt x="108" y="372"/>
                </a:lnTo>
                <a:lnTo>
                  <a:pt x="114" y="396"/>
                </a:lnTo>
                <a:lnTo>
                  <a:pt x="114" y="420"/>
                </a:lnTo>
                <a:lnTo>
                  <a:pt x="120" y="444"/>
                </a:lnTo>
                <a:lnTo>
                  <a:pt x="120" y="468"/>
                </a:lnTo>
                <a:lnTo>
                  <a:pt x="126" y="492"/>
                </a:lnTo>
                <a:lnTo>
                  <a:pt x="126" y="516"/>
                </a:lnTo>
                <a:lnTo>
                  <a:pt x="132" y="540"/>
                </a:lnTo>
                <a:lnTo>
                  <a:pt x="132" y="558"/>
                </a:lnTo>
                <a:lnTo>
                  <a:pt x="138" y="582"/>
                </a:lnTo>
                <a:lnTo>
                  <a:pt x="138" y="606"/>
                </a:lnTo>
                <a:lnTo>
                  <a:pt x="144" y="624"/>
                </a:lnTo>
                <a:lnTo>
                  <a:pt x="150" y="648"/>
                </a:lnTo>
                <a:lnTo>
                  <a:pt x="150" y="666"/>
                </a:lnTo>
                <a:lnTo>
                  <a:pt x="156" y="684"/>
                </a:lnTo>
                <a:lnTo>
                  <a:pt x="156" y="702"/>
                </a:lnTo>
                <a:lnTo>
                  <a:pt x="162" y="720"/>
                </a:lnTo>
                <a:lnTo>
                  <a:pt x="162" y="738"/>
                </a:lnTo>
                <a:lnTo>
                  <a:pt x="168" y="750"/>
                </a:lnTo>
                <a:lnTo>
                  <a:pt x="168" y="762"/>
                </a:lnTo>
                <a:lnTo>
                  <a:pt x="174" y="780"/>
                </a:lnTo>
                <a:lnTo>
                  <a:pt x="174" y="792"/>
                </a:lnTo>
                <a:lnTo>
                  <a:pt x="180" y="804"/>
                </a:lnTo>
                <a:lnTo>
                  <a:pt x="186" y="810"/>
                </a:lnTo>
                <a:lnTo>
                  <a:pt x="186" y="822"/>
                </a:lnTo>
                <a:lnTo>
                  <a:pt x="192" y="828"/>
                </a:lnTo>
                <a:lnTo>
                  <a:pt x="192" y="834"/>
                </a:lnTo>
                <a:lnTo>
                  <a:pt x="198" y="840"/>
                </a:lnTo>
                <a:lnTo>
                  <a:pt x="198" y="846"/>
                </a:lnTo>
                <a:lnTo>
                  <a:pt x="204" y="852"/>
                </a:lnTo>
                <a:lnTo>
                  <a:pt x="210" y="858"/>
                </a:lnTo>
                <a:lnTo>
                  <a:pt x="216" y="852"/>
                </a:lnTo>
                <a:lnTo>
                  <a:pt x="222" y="852"/>
                </a:lnTo>
                <a:lnTo>
                  <a:pt x="228" y="846"/>
                </a:lnTo>
                <a:lnTo>
                  <a:pt x="234" y="840"/>
                </a:lnTo>
                <a:lnTo>
                  <a:pt x="234" y="834"/>
                </a:lnTo>
                <a:lnTo>
                  <a:pt x="240" y="828"/>
                </a:lnTo>
                <a:lnTo>
                  <a:pt x="240" y="822"/>
                </a:lnTo>
                <a:lnTo>
                  <a:pt x="246" y="816"/>
                </a:lnTo>
                <a:lnTo>
                  <a:pt x="246" y="810"/>
                </a:lnTo>
                <a:lnTo>
                  <a:pt x="252" y="798"/>
                </a:lnTo>
                <a:lnTo>
                  <a:pt x="252" y="792"/>
                </a:lnTo>
                <a:lnTo>
                  <a:pt x="258" y="786"/>
                </a:lnTo>
                <a:lnTo>
                  <a:pt x="264" y="774"/>
                </a:lnTo>
                <a:lnTo>
                  <a:pt x="264" y="768"/>
                </a:lnTo>
                <a:lnTo>
                  <a:pt x="270" y="756"/>
                </a:lnTo>
                <a:lnTo>
                  <a:pt x="270" y="750"/>
                </a:lnTo>
                <a:lnTo>
                  <a:pt x="276" y="738"/>
                </a:lnTo>
                <a:lnTo>
                  <a:pt x="276" y="732"/>
                </a:lnTo>
                <a:lnTo>
                  <a:pt x="282" y="720"/>
                </a:lnTo>
                <a:lnTo>
                  <a:pt x="282" y="708"/>
                </a:lnTo>
                <a:lnTo>
                  <a:pt x="288" y="702"/>
                </a:lnTo>
                <a:lnTo>
                  <a:pt x="288" y="696"/>
                </a:lnTo>
                <a:lnTo>
                  <a:pt x="294" y="684"/>
                </a:lnTo>
                <a:lnTo>
                  <a:pt x="300" y="678"/>
                </a:lnTo>
                <a:lnTo>
                  <a:pt x="300" y="666"/>
                </a:lnTo>
                <a:lnTo>
                  <a:pt x="306" y="660"/>
                </a:lnTo>
                <a:lnTo>
                  <a:pt x="306" y="654"/>
                </a:lnTo>
                <a:lnTo>
                  <a:pt x="312" y="648"/>
                </a:lnTo>
                <a:lnTo>
                  <a:pt x="312" y="642"/>
                </a:lnTo>
                <a:lnTo>
                  <a:pt x="318" y="636"/>
                </a:lnTo>
                <a:lnTo>
                  <a:pt x="318" y="630"/>
                </a:lnTo>
                <a:lnTo>
                  <a:pt x="324" y="624"/>
                </a:lnTo>
                <a:lnTo>
                  <a:pt x="330" y="618"/>
                </a:lnTo>
                <a:lnTo>
                  <a:pt x="336" y="612"/>
                </a:lnTo>
                <a:lnTo>
                  <a:pt x="342" y="612"/>
                </a:lnTo>
                <a:lnTo>
                  <a:pt x="348" y="612"/>
                </a:lnTo>
                <a:lnTo>
                  <a:pt x="354" y="612"/>
                </a:lnTo>
                <a:lnTo>
                  <a:pt x="360" y="618"/>
                </a:lnTo>
                <a:lnTo>
                  <a:pt x="366" y="624"/>
                </a:lnTo>
                <a:lnTo>
                  <a:pt x="372" y="624"/>
                </a:lnTo>
                <a:lnTo>
                  <a:pt x="378" y="630"/>
                </a:lnTo>
                <a:lnTo>
                  <a:pt x="378" y="636"/>
                </a:lnTo>
                <a:lnTo>
                  <a:pt x="384" y="642"/>
                </a:lnTo>
                <a:lnTo>
                  <a:pt x="390" y="648"/>
                </a:lnTo>
                <a:lnTo>
                  <a:pt x="390" y="654"/>
                </a:lnTo>
                <a:lnTo>
                  <a:pt x="396" y="660"/>
                </a:lnTo>
                <a:lnTo>
                  <a:pt x="396" y="666"/>
                </a:lnTo>
                <a:lnTo>
                  <a:pt x="402" y="672"/>
                </a:lnTo>
                <a:lnTo>
                  <a:pt x="402" y="678"/>
                </a:lnTo>
                <a:lnTo>
                  <a:pt x="408" y="684"/>
                </a:lnTo>
                <a:lnTo>
                  <a:pt x="414" y="690"/>
                </a:lnTo>
                <a:lnTo>
                  <a:pt x="414" y="696"/>
                </a:lnTo>
                <a:lnTo>
                  <a:pt x="420" y="702"/>
                </a:lnTo>
                <a:lnTo>
                  <a:pt x="420" y="708"/>
                </a:lnTo>
                <a:lnTo>
                  <a:pt x="426" y="714"/>
                </a:lnTo>
                <a:lnTo>
                  <a:pt x="426" y="720"/>
                </a:lnTo>
                <a:lnTo>
                  <a:pt x="438" y="732"/>
                </a:lnTo>
                <a:lnTo>
                  <a:pt x="438" y="738"/>
                </a:lnTo>
                <a:lnTo>
                  <a:pt x="450" y="750"/>
                </a:lnTo>
                <a:lnTo>
                  <a:pt x="444" y="750"/>
                </a:lnTo>
                <a:lnTo>
                  <a:pt x="450" y="750"/>
                </a:lnTo>
                <a:lnTo>
                  <a:pt x="456" y="756"/>
                </a:lnTo>
                <a:lnTo>
                  <a:pt x="462" y="762"/>
                </a:lnTo>
                <a:lnTo>
                  <a:pt x="468" y="762"/>
                </a:lnTo>
                <a:lnTo>
                  <a:pt x="474" y="768"/>
                </a:lnTo>
                <a:lnTo>
                  <a:pt x="480" y="768"/>
                </a:lnTo>
                <a:lnTo>
                  <a:pt x="486" y="768"/>
                </a:lnTo>
                <a:lnTo>
                  <a:pt x="492" y="762"/>
                </a:lnTo>
                <a:lnTo>
                  <a:pt x="498" y="762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z="1500">
              <a:latin typeface="+mn-lt"/>
              <a:ea typeface="黑体" pitchFamily="2" charset="-122"/>
            </a:endParaRPr>
          </a:p>
        </p:txBody>
      </p:sp>
      <p:sp>
        <p:nvSpPr>
          <p:cNvPr id="164" name="Freeform 95"/>
          <p:cNvSpPr>
            <a:spLocks/>
          </p:cNvSpPr>
          <p:nvPr/>
        </p:nvSpPr>
        <p:spPr bwMode="auto">
          <a:xfrm>
            <a:off x="7273925" y="6307138"/>
            <a:ext cx="998538" cy="168275"/>
          </a:xfrm>
          <a:custGeom>
            <a:avLst/>
            <a:gdLst/>
            <a:ahLst/>
            <a:cxnLst>
              <a:cxn ang="0">
                <a:pos x="12" y="96"/>
              </a:cxn>
              <a:cxn ang="0">
                <a:pos x="24" y="84"/>
              </a:cxn>
              <a:cxn ang="0">
                <a:pos x="48" y="54"/>
              </a:cxn>
              <a:cxn ang="0">
                <a:pos x="66" y="30"/>
              </a:cxn>
              <a:cxn ang="0">
                <a:pos x="78" y="18"/>
              </a:cxn>
              <a:cxn ang="0">
                <a:pos x="90" y="6"/>
              </a:cxn>
              <a:cxn ang="0">
                <a:pos x="108" y="0"/>
              </a:cxn>
              <a:cxn ang="0">
                <a:pos x="126" y="0"/>
              </a:cxn>
              <a:cxn ang="0">
                <a:pos x="144" y="12"/>
              </a:cxn>
              <a:cxn ang="0">
                <a:pos x="162" y="30"/>
              </a:cxn>
              <a:cxn ang="0">
                <a:pos x="180" y="48"/>
              </a:cxn>
              <a:cxn ang="0">
                <a:pos x="198" y="66"/>
              </a:cxn>
              <a:cxn ang="0">
                <a:pos x="216" y="78"/>
              </a:cxn>
              <a:cxn ang="0">
                <a:pos x="234" y="90"/>
              </a:cxn>
              <a:cxn ang="0">
                <a:pos x="252" y="90"/>
              </a:cxn>
              <a:cxn ang="0">
                <a:pos x="270" y="78"/>
              </a:cxn>
              <a:cxn ang="0">
                <a:pos x="288" y="66"/>
              </a:cxn>
              <a:cxn ang="0">
                <a:pos x="306" y="48"/>
              </a:cxn>
              <a:cxn ang="0">
                <a:pos x="324" y="36"/>
              </a:cxn>
              <a:cxn ang="0">
                <a:pos x="342" y="24"/>
              </a:cxn>
              <a:cxn ang="0">
                <a:pos x="360" y="12"/>
              </a:cxn>
              <a:cxn ang="0">
                <a:pos x="378" y="12"/>
              </a:cxn>
              <a:cxn ang="0">
                <a:pos x="396" y="18"/>
              </a:cxn>
              <a:cxn ang="0">
                <a:pos x="414" y="30"/>
              </a:cxn>
              <a:cxn ang="0">
                <a:pos x="432" y="42"/>
              </a:cxn>
              <a:cxn ang="0">
                <a:pos x="450" y="54"/>
              </a:cxn>
              <a:cxn ang="0">
                <a:pos x="468" y="66"/>
              </a:cxn>
              <a:cxn ang="0">
                <a:pos x="486" y="78"/>
              </a:cxn>
              <a:cxn ang="0">
                <a:pos x="504" y="78"/>
              </a:cxn>
              <a:cxn ang="0">
                <a:pos x="522" y="78"/>
              </a:cxn>
              <a:cxn ang="0">
                <a:pos x="540" y="66"/>
              </a:cxn>
              <a:cxn ang="0">
                <a:pos x="558" y="54"/>
              </a:cxn>
              <a:cxn ang="0">
                <a:pos x="576" y="42"/>
              </a:cxn>
              <a:cxn ang="0">
                <a:pos x="594" y="30"/>
              </a:cxn>
              <a:cxn ang="0">
                <a:pos x="612" y="24"/>
              </a:cxn>
              <a:cxn ang="0">
                <a:pos x="630" y="24"/>
              </a:cxn>
              <a:cxn ang="0">
                <a:pos x="648" y="24"/>
              </a:cxn>
              <a:cxn ang="0">
                <a:pos x="666" y="30"/>
              </a:cxn>
              <a:cxn ang="0">
                <a:pos x="684" y="36"/>
              </a:cxn>
              <a:cxn ang="0">
                <a:pos x="702" y="48"/>
              </a:cxn>
              <a:cxn ang="0">
                <a:pos x="720" y="60"/>
              </a:cxn>
              <a:cxn ang="0">
                <a:pos x="738" y="66"/>
              </a:cxn>
            </a:cxnLst>
            <a:rect l="0" t="0" r="r" b="b"/>
            <a:pathLst>
              <a:path w="750" h="108">
                <a:moveTo>
                  <a:pt x="0" y="108"/>
                </a:moveTo>
                <a:lnTo>
                  <a:pt x="6" y="102"/>
                </a:lnTo>
                <a:lnTo>
                  <a:pt x="12" y="96"/>
                </a:lnTo>
                <a:lnTo>
                  <a:pt x="24" y="84"/>
                </a:lnTo>
                <a:lnTo>
                  <a:pt x="18" y="84"/>
                </a:lnTo>
                <a:lnTo>
                  <a:pt x="24" y="84"/>
                </a:lnTo>
                <a:lnTo>
                  <a:pt x="36" y="72"/>
                </a:lnTo>
                <a:lnTo>
                  <a:pt x="36" y="66"/>
                </a:lnTo>
                <a:lnTo>
                  <a:pt x="48" y="54"/>
                </a:lnTo>
                <a:lnTo>
                  <a:pt x="48" y="48"/>
                </a:lnTo>
                <a:lnTo>
                  <a:pt x="54" y="42"/>
                </a:lnTo>
                <a:lnTo>
                  <a:pt x="66" y="30"/>
                </a:lnTo>
                <a:lnTo>
                  <a:pt x="60" y="30"/>
                </a:lnTo>
                <a:lnTo>
                  <a:pt x="66" y="30"/>
                </a:lnTo>
                <a:lnTo>
                  <a:pt x="78" y="18"/>
                </a:lnTo>
                <a:lnTo>
                  <a:pt x="78" y="12"/>
                </a:lnTo>
                <a:lnTo>
                  <a:pt x="84" y="6"/>
                </a:lnTo>
                <a:lnTo>
                  <a:pt x="90" y="6"/>
                </a:lnTo>
                <a:lnTo>
                  <a:pt x="96" y="0"/>
                </a:lnTo>
                <a:lnTo>
                  <a:pt x="102" y="0"/>
                </a:lnTo>
                <a:lnTo>
                  <a:pt x="108" y="0"/>
                </a:lnTo>
                <a:lnTo>
                  <a:pt x="114" y="0"/>
                </a:lnTo>
                <a:lnTo>
                  <a:pt x="120" y="0"/>
                </a:lnTo>
                <a:lnTo>
                  <a:pt x="126" y="0"/>
                </a:lnTo>
                <a:lnTo>
                  <a:pt x="132" y="6"/>
                </a:lnTo>
                <a:lnTo>
                  <a:pt x="138" y="12"/>
                </a:lnTo>
                <a:lnTo>
                  <a:pt x="144" y="12"/>
                </a:lnTo>
                <a:lnTo>
                  <a:pt x="150" y="18"/>
                </a:lnTo>
                <a:lnTo>
                  <a:pt x="156" y="24"/>
                </a:lnTo>
                <a:lnTo>
                  <a:pt x="162" y="30"/>
                </a:lnTo>
                <a:lnTo>
                  <a:pt x="168" y="36"/>
                </a:lnTo>
                <a:lnTo>
                  <a:pt x="174" y="42"/>
                </a:lnTo>
                <a:lnTo>
                  <a:pt x="180" y="48"/>
                </a:lnTo>
                <a:lnTo>
                  <a:pt x="186" y="54"/>
                </a:lnTo>
                <a:lnTo>
                  <a:pt x="192" y="60"/>
                </a:lnTo>
                <a:lnTo>
                  <a:pt x="198" y="66"/>
                </a:lnTo>
                <a:lnTo>
                  <a:pt x="204" y="72"/>
                </a:lnTo>
                <a:lnTo>
                  <a:pt x="210" y="78"/>
                </a:lnTo>
                <a:lnTo>
                  <a:pt x="216" y="78"/>
                </a:lnTo>
                <a:lnTo>
                  <a:pt x="222" y="84"/>
                </a:lnTo>
                <a:lnTo>
                  <a:pt x="228" y="84"/>
                </a:lnTo>
                <a:lnTo>
                  <a:pt x="234" y="90"/>
                </a:lnTo>
                <a:lnTo>
                  <a:pt x="240" y="90"/>
                </a:lnTo>
                <a:lnTo>
                  <a:pt x="246" y="90"/>
                </a:lnTo>
                <a:lnTo>
                  <a:pt x="252" y="90"/>
                </a:lnTo>
                <a:lnTo>
                  <a:pt x="258" y="84"/>
                </a:lnTo>
                <a:lnTo>
                  <a:pt x="264" y="84"/>
                </a:lnTo>
                <a:lnTo>
                  <a:pt x="270" y="78"/>
                </a:lnTo>
                <a:lnTo>
                  <a:pt x="276" y="78"/>
                </a:lnTo>
                <a:lnTo>
                  <a:pt x="282" y="72"/>
                </a:lnTo>
                <a:lnTo>
                  <a:pt x="288" y="66"/>
                </a:lnTo>
                <a:lnTo>
                  <a:pt x="294" y="60"/>
                </a:lnTo>
                <a:lnTo>
                  <a:pt x="300" y="54"/>
                </a:lnTo>
                <a:lnTo>
                  <a:pt x="306" y="48"/>
                </a:lnTo>
                <a:lnTo>
                  <a:pt x="312" y="42"/>
                </a:lnTo>
                <a:lnTo>
                  <a:pt x="318" y="42"/>
                </a:lnTo>
                <a:lnTo>
                  <a:pt x="324" y="36"/>
                </a:lnTo>
                <a:lnTo>
                  <a:pt x="330" y="30"/>
                </a:lnTo>
                <a:lnTo>
                  <a:pt x="336" y="24"/>
                </a:lnTo>
                <a:lnTo>
                  <a:pt x="342" y="24"/>
                </a:lnTo>
                <a:lnTo>
                  <a:pt x="348" y="18"/>
                </a:lnTo>
                <a:lnTo>
                  <a:pt x="354" y="18"/>
                </a:lnTo>
                <a:lnTo>
                  <a:pt x="360" y="12"/>
                </a:lnTo>
                <a:lnTo>
                  <a:pt x="366" y="12"/>
                </a:lnTo>
                <a:lnTo>
                  <a:pt x="372" y="12"/>
                </a:lnTo>
                <a:lnTo>
                  <a:pt x="378" y="12"/>
                </a:lnTo>
                <a:lnTo>
                  <a:pt x="384" y="12"/>
                </a:lnTo>
                <a:lnTo>
                  <a:pt x="390" y="18"/>
                </a:lnTo>
                <a:lnTo>
                  <a:pt x="396" y="18"/>
                </a:lnTo>
                <a:lnTo>
                  <a:pt x="402" y="24"/>
                </a:lnTo>
                <a:lnTo>
                  <a:pt x="408" y="24"/>
                </a:lnTo>
                <a:lnTo>
                  <a:pt x="414" y="30"/>
                </a:lnTo>
                <a:lnTo>
                  <a:pt x="420" y="36"/>
                </a:lnTo>
                <a:lnTo>
                  <a:pt x="426" y="36"/>
                </a:lnTo>
                <a:lnTo>
                  <a:pt x="432" y="42"/>
                </a:lnTo>
                <a:lnTo>
                  <a:pt x="438" y="48"/>
                </a:lnTo>
                <a:lnTo>
                  <a:pt x="444" y="54"/>
                </a:lnTo>
                <a:lnTo>
                  <a:pt x="450" y="54"/>
                </a:lnTo>
                <a:lnTo>
                  <a:pt x="456" y="60"/>
                </a:lnTo>
                <a:lnTo>
                  <a:pt x="462" y="66"/>
                </a:lnTo>
                <a:lnTo>
                  <a:pt x="468" y="66"/>
                </a:lnTo>
                <a:lnTo>
                  <a:pt x="474" y="72"/>
                </a:lnTo>
                <a:lnTo>
                  <a:pt x="480" y="72"/>
                </a:lnTo>
                <a:lnTo>
                  <a:pt x="486" y="78"/>
                </a:lnTo>
                <a:lnTo>
                  <a:pt x="492" y="78"/>
                </a:lnTo>
                <a:lnTo>
                  <a:pt x="498" y="78"/>
                </a:lnTo>
                <a:lnTo>
                  <a:pt x="504" y="78"/>
                </a:lnTo>
                <a:lnTo>
                  <a:pt x="510" y="78"/>
                </a:lnTo>
                <a:lnTo>
                  <a:pt x="516" y="78"/>
                </a:lnTo>
                <a:lnTo>
                  <a:pt x="522" y="78"/>
                </a:lnTo>
                <a:lnTo>
                  <a:pt x="528" y="72"/>
                </a:lnTo>
                <a:lnTo>
                  <a:pt x="534" y="72"/>
                </a:lnTo>
                <a:lnTo>
                  <a:pt x="540" y="66"/>
                </a:lnTo>
                <a:lnTo>
                  <a:pt x="546" y="60"/>
                </a:lnTo>
                <a:lnTo>
                  <a:pt x="552" y="60"/>
                </a:lnTo>
                <a:lnTo>
                  <a:pt x="558" y="54"/>
                </a:lnTo>
                <a:lnTo>
                  <a:pt x="564" y="54"/>
                </a:lnTo>
                <a:lnTo>
                  <a:pt x="570" y="48"/>
                </a:lnTo>
                <a:lnTo>
                  <a:pt x="576" y="42"/>
                </a:lnTo>
                <a:lnTo>
                  <a:pt x="582" y="42"/>
                </a:lnTo>
                <a:lnTo>
                  <a:pt x="588" y="36"/>
                </a:lnTo>
                <a:lnTo>
                  <a:pt x="594" y="30"/>
                </a:lnTo>
                <a:lnTo>
                  <a:pt x="600" y="30"/>
                </a:lnTo>
                <a:lnTo>
                  <a:pt x="606" y="30"/>
                </a:lnTo>
                <a:lnTo>
                  <a:pt x="612" y="24"/>
                </a:lnTo>
                <a:lnTo>
                  <a:pt x="618" y="24"/>
                </a:lnTo>
                <a:lnTo>
                  <a:pt x="624" y="24"/>
                </a:lnTo>
                <a:lnTo>
                  <a:pt x="630" y="24"/>
                </a:lnTo>
                <a:lnTo>
                  <a:pt x="636" y="24"/>
                </a:lnTo>
                <a:lnTo>
                  <a:pt x="642" y="24"/>
                </a:lnTo>
                <a:lnTo>
                  <a:pt x="648" y="24"/>
                </a:lnTo>
                <a:lnTo>
                  <a:pt x="654" y="24"/>
                </a:lnTo>
                <a:lnTo>
                  <a:pt x="660" y="30"/>
                </a:lnTo>
                <a:lnTo>
                  <a:pt x="666" y="30"/>
                </a:lnTo>
                <a:lnTo>
                  <a:pt x="672" y="30"/>
                </a:lnTo>
                <a:lnTo>
                  <a:pt x="678" y="36"/>
                </a:lnTo>
                <a:lnTo>
                  <a:pt x="684" y="36"/>
                </a:lnTo>
                <a:lnTo>
                  <a:pt x="690" y="42"/>
                </a:lnTo>
                <a:lnTo>
                  <a:pt x="696" y="48"/>
                </a:lnTo>
                <a:lnTo>
                  <a:pt x="702" y="48"/>
                </a:lnTo>
                <a:lnTo>
                  <a:pt x="708" y="54"/>
                </a:lnTo>
                <a:lnTo>
                  <a:pt x="714" y="54"/>
                </a:lnTo>
                <a:lnTo>
                  <a:pt x="720" y="60"/>
                </a:lnTo>
                <a:lnTo>
                  <a:pt x="726" y="60"/>
                </a:lnTo>
                <a:lnTo>
                  <a:pt x="732" y="66"/>
                </a:lnTo>
                <a:lnTo>
                  <a:pt x="738" y="66"/>
                </a:lnTo>
                <a:lnTo>
                  <a:pt x="744" y="72"/>
                </a:lnTo>
                <a:lnTo>
                  <a:pt x="750" y="72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z="1500">
              <a:latin typeface="+mn-lt"/>
              <a:ea typeface="黑体" pitchFamily="2" charset="-122"/>
            </a:endParaRPr>
          </a:p>
        </p:txBody>
      </p:sp>
      <p:sp>
        <p:nvSpPr>
          <p:cNvPr id="165" name="Freeform 96"/>
          <p:cNvSpPr>
            <a:spLocks/>
          </p:cNvSpPr>
          <p:nvPr/>
        </p:nvSpPr>
        <p:spPr bwMode="auto">
          <a:xfrm>
            <a:off x="8272463" y="6372225"/>
            <a:ext cx="119062" cy="4762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6" y="30"/>
              </a:cxn>
              <a:cxn ang="0">
                <a:pos x="12" y="30"/>
              </a:cxn>
              <a:cxn ang="0">
                <a:pos x="18" y="30"/>
              </a:cxn>
              <a:cxn ang="0">
                <a:pos x="24" y="30"/>
              </a:cxn>
              <a:cxn ang="0">
                <a:pos x="30" y="30"/>
              </a:cxn>
              <a:cxn ang="0">
                <a:pos x="36" y="24"/>
              </a:cxn>
              <a:cxn ang="0">
                <a:pos x="42" y="24"/>
              </a:cxn>
              <a:cxn ang="0">
                <a:pos x="48" y="24"/>
              </a:cxn>
              <a:cxn ang="0">
                <a:pos x="54" y="18"/>
              </a:cxn>
              <a:cxn ang="0">
                <a:pos x="60" y="18"/>
              </a:cxn>
              <a:cxn ang="0">
                <a:pos x="66" y="12"/>
              </a:cxn>
              <a:cxn ang="0">
                <a:pos x="72" y="12"/>
              </a:cxn>
              <a:cxn ang="0">
                <a:pos x="78" y="6"/>
              </a:cxn>
              <a:cxn ang="0">
                <a:pos x="84" y="6"/>
              </a:cxn>
              <a:cxn ang="0">
                <a:pos x="90" y="0"/>
              </a:cxn>
            </a:cxnLst>
            <a:rect l="0" t="0" r="r" b="b"/>
            <a:pathLst>
              <a:path w="90" h="30">
                <a:moveTo>
                  <a:pt x="0" y="30"/>
                </a:moveTo>
                <a:lnTo>
                  <a:pt x="6" y="30"/>
                </a:lnTo>
                <a:lnTo>
                  <a:pt x="12" y="30"/>
                </a:lnTo>
                <a:lnTo>
                  <a:pt x="18" y="30"/>
                </a:lnTo>
                <a:lnTo>
                  <a:pt x="24" y="30"/>
                </a:lnTo>
                <a:lnTo>
                  <a:pt x="30" y="30"/>
                </a:lnTo>
                <a:lnTo>
                  <a:pt x="36" y="24"/>
                </a:lnTo>
                <a:lnTo>
                  <a:pt x="42" y="24"/>
                </a:lnTo>
                <a:lnTo>
                  <a:pt x="48" y="24"/>
                </a:lnTo>
                <a:lnTo>
                  <a:pt x="54" y="18"/>
                </a:lnTo>
                <a:lnTo>
                  <a:pt x="60" y="18"/>
                </a:lnTo>
                <a:lnTo>
                  <a:pt x="66" y="12"/>
                </a:lnTo>
                <a:lnTo>
                  <a:pt x="72" y="12"/>
                </a:lnTo>
                <a:lnTo>
                  <a:pt x="78" y="6"/>
                </a:lnTo>
                <a:lnTo>
                  <a:pt x="84" y="6"/>
                </a:lnTo>
                <a:lnTo>
                  <a:pt x="90" y="0"/>
                </a:lnTo>
              </a:path>
            </a:pathLst>
          </a:custGeom>
          <a:noFill/>
          <a:ln w="254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zh-CN" altLang="en-US" sz="1500">
              <a:latin typeface="+mn-lt"/>
              <a:ea typeface="黑体" pitchFamily="2" charset="-122"/>
            </a:endParaRPr>
          </a:p>
        </p:txBody>
      </p:sp>
      <p:sp>
        <p:nvSpPr>
          <p:cNvPr id="89149" name="Rectangle 4"/>
          <p:cNvSpPr>
            <a:spLocks noChangeArrowheads="1"/>
          </p:cNvSpPr>
          <p:nvPr/>
        </p:nvSpPr>
        <p:spPr bwMode="auto">
          <a:xfrm>
            <a:off x="5262563" y="44450"/>
            <a:ext cx="388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3.4.4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卷积及其性质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111375" y="744538"/>
          <a:ext cx="4611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2200170" imgH="418927" progId="Equation.DSMT4">
                  <p:embed/>
                </p:oleObj>
              </mc:Choice>
              <mc:Fallback>
                <p:oleObj name="Equation" r:id="rId5" imgW="2200170" imgH="41892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744538"/>
                        <a:ext cx="46116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429375" y="930275"/>
            <a:ext cx="228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…………(1)</a:t>
            </a:r>
          </a:p>
        </p:txBody>
      </p:sp>
      <p:sp>
        <p:nvSpPr>
          <p:cNvPr id="11268" name="AutoShape 21"/>
          <p:cNvSpPr>
            <a:spLocks noChangeArrowheads="1"/>
          </p:cNvSpPr>
          <p:nvPr/>
        </p:nvSpPr>
        <p:spPr bwMode="auto">
          <a:xfrm>
            <a:off x="3405188" y="817563"/>
            <a:ext cx="2355850" cy="785812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AutoShape 26"/>
          <p:cNvSpPr>
            <a:spLocks noChangeArrowheads="1"/>
          </p:cNvSpPr>
          <p:nvPr/>
        </p:nvSpPr>
        <p:spPr bwMode="auto">
          <a:xfrm>
            <a:off x="2357438" y="2214563"/>
            <a:ext cx="4221162" cy="928687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20"/>
          <p:cNvSpPr>
            <a:spLocks noChangeArrowheads="1"/>
          </p:cNvSpPr>
          <p:nvPr/>
        </p:nvSpPr>
        <p:spPr bwMode="auto">
          <a:xfrm>
            <a:off x="500063" y="1690688"/>
            <a:ext cx="5286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b="0"/>
              <a:t>将式</a:t>
            </a:r>
            <a:r>
              <a:rPr kumimoji="0" lang="en-US" altLang="zh-CN" b="0"/>
              <a:t>(1)</a:t>
            </a:r>
            <a:r>
              <a:rPr kumimoji="0" lang="zh-CN" altLang="en-US" b="0"/>
              <a:t>中括号中的积分记为</a:t>
            </a:r>
            <a:r>
              <a:rPr kumimoji="0" lang="en-US" altLang="zh-CN" i="1"/>
              <a:t>X</a:t>
            </a:r>
            <a:r>
              <a:rPr kumimoji="0" lang="en-US" altLang="zh-CN"/>
              <a:t>(</a:t>
            </a:r>
            <a:r>
              <a:rPr kumimoji="0" lang="el-GR" altLang="zh-CN" i="1">
                <a:cs typeface="Times New Roman" panose="02020603050405020304" pitchFamily="18" charset="0"/>
              </a:rPr>
              <a:t>ω</a:t>
            </a:r>
            <a:r>
              <a:rPr kumimoji="0" lang="en-US" altLang="zh-CN"/>
              <a:t>)</a:t>
            </a:r>
            <a:r>
              <a:rPr kumimoji="0" lang="zh-CN" altLang="en-US" b="0"/>
              <a:t>：</a:t>
            </a:r>
          </a:p>
        </p:txBody>
      </p:sp>
      <p:sp>
        <p:nvSpPr>
          <p:cNvPr id="11271" name="Rectangle 25"/>
          <p:cNvSpPr>
            <a:spLocks noChangeArrowheads="1"/>
          </p:cNvSpPr>
          <p:nvPr/>
        </p:nvSpPr>
        <p:spPr bwMode="auto">
          <a:xfrm>
            <a:off x="500063" y="3154363"/>
            <a:ext cx="5643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b="0"/>
              <a:t>它是变量</a:t>
            </a:r>
            <a:r>
              <a:rPr kumimoji="0" lang="en-US" altLang="zh-CN" b="0" i="1"/>
              <a:t>ω</a:t>
            </a:r>
            <a:r>
              <a:rPr kumimoji="0" lang="zh-CN" altLang="en-US" b="0"/>
              <a:t>的函数。则</a:t>
            </a:r>
            <a:r>
              <a:rPr kumimoji="0" lang="en-US" altLang="zh-CN" b="0"/>
              <a:t>(1)</a:t>
            </a:r>
            <a:r>
              <a:rPr kumimoji="0" lang="zh-CN" altLang="en-US" b="0"/>
              <a:t>式可写为：</a:t>
            </a:r>
          </a:p>
        </p:txBody>
      </p:sp>
      <p:graphicFrame>
        <p:nvGraphicFramePr>
          <p:cNvPr id="11272" name="Object 23"/>
          <p:cNvGraphicFramePr>
            <a:graphicFrameLocks noChangeAspect="1"/>
          </p:cNvGraphicFramePr>
          <p:nvPr/>
        </p:nvGraphicFramePr>
        <p:xfrm>
          <a:off x="2857500" y="3714750"/>
          <a:ext cx="31750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1352554" imgH="323905" progId="Equation.DSMT4">
                  <p:embed/>
                </p:oleObj>
              </mc:Choice>
              <mc:Fallback>
                <p:oleObj name="Equation" r:id="rId7" imgW="1352554" imgH="32390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714750"/>
                        <a:ext cx="31750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9"/>
          <p:cNvSpPr>
            <a:spLocks noChangeArrowheads="1"/>
          </p:cNvSpPr>
          <p:nvPr/>
        </p:nvSpPr>
        <p:spPr bwMode="auto">
          <a:xfrm>
            <a:off x="0" y="4572000"/>
            <a:ext cx="9144000" cy="1214438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71500" y="4572000"/>
            <a:ext cx="8286750" cy="12128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b="0" kern="0" dirty="0">
                <a:solidFill>
                  <a:schemeClr val="bg1"/>
                </a:solidFill>
                <a:ea typeface="黑体" pitchFamily="2" charset="-122"/>
              </a:rPr>
              <a:t>将</a:t>
            </a:r>
            <a:r>
              <a:rPr lang="en-US" altLang="zh-CN" b="0" i="1" kern="0" dirty="0">
                <a:solidFill>
                  <a:schemeClr val="bg1"/>
                </a:solidFill>
                <a:ea typeface="黑体" pitchFamily="2" charset="-122"/>
              </a:rPr>
              <a:t>X</a:t>
            </a:r>
            <a:r>
              <a:rPr lang="en-US" altLang="zh-CN" b="0" kern="0" dirty="0">
                <a:solidFill>
                  <a:schemeClr val="bg1"/>
                </a:solidFill>
                <a:ea typeface="黑体" pitchFamily="2" charset="-122"/>
              </a:rPr>
              <a:t>(</a:t>
            </a:r>
            <a:r>
              <a:rPr lang="en-US" altLang="zh-CN" b="0" i="1" kern="0" dirty="0">
                <a:solidFill>
                  <a:schemeClr val="bg1"/>
                </a:solidFill>
                <a:ea typeface="黑体" pitchFamily="2" charset="-122"/>
              </a:rPr>
              <a:t>ω</a:t>
            </a:r>
            <a:r>
              <a:rPr lang="en-US" altLang="zh-CN" b="0" kern="0" dirty="0">
                <a:solidFill>
                  <a:schemeClr val="bg1"/>
                </a:solidFill>
                <a:ea typeface="黑体" pitchFamily="2" charset="-122"/>
              </a:rPr>
              <a:t>)</a:t>
            </a:r>
            <a:r>
              <a:rPr lang="zh-CN" altLang="en-US" b="0" kern="0" dirty="0">
                <a:solidFill>
                  <a:schemeClr val="bg1"/>
                </a:solidFill>
                <a:ea typeface="黑体" pitchFamily="2" charset="-122"/>
              </a:rPr>
              <a:t>称为</a:t>
            </a:r>
            <a:r>
              <a:rPr lang="en-US" altLang="zh-CN" b="0" i="1" kern="0" dirty="0">
                <a:solidFill>
                  <a:schemeClr val="bg1"/>
                </a:solidFill>
                <a:ea typeface="黑体" pitchFamily="2" charset="-122"/>
              </a:rPr>
              <a:t>x</a:t>
            </a:r>
            <a:r>
              <a:rPr lang="en-US" altLang="zh-CN" b="0" kern="0" dirty="0">
                <a:solidFill>
                  <a:schemeClr val="bg1"/>
                </a:solidFill>
                <a:ea typeface="黑体" pitchFamily="2" charset="-122"/>
              </a:rPr>
              <a:t>(</a:t>
            </a:r>
            <a:r>
              <a:rPr lang="en-US" altLang="zh-CN" b="0" i="1" kern="0" dirty="0">
                <a:solidFill>
                  <a:schemeClr val="bg1"/>
                </a:solidFill>
                <a:ea typeface="黑体" pitchFamily="2" charset="-122"/>
              </a:rPr>
              <a:t>t</a:t>
            </a:r>
            <a:r>
              <a:rPr lang="en-US" altLang="zh-CN" b="0" kern="0" dirty="0">
                <a:solidFill>
                  <a:schemeClr val="bg1"/>
                </a:solidFill>
                <a:ea typeface="黑体" pitchFamily="2" charset="-122"/>
              </a:rPr>
              <a:t>)</a:t>
            </a:r>
            <a:r>
              <a:rPr lang="zh-CN" altLang="en-US" b="0" kern="0" dirty="0">
                <a:solidFill>
                  <a:schemeClr val="bg1"/>
                </a:solidFill>
                <a:ea typeface="黑体" pitchFamily="2" charset="-122"/>
              </a:rPr>
              <a:t>的傅立叶变换，而将</a:t>
            </a:r>
            <a:r>
              <a:rPr lang="en-US" altLang="zh-CN" b="0" i="1" kern="0" dirty="0">
                <a:solidFill>
                  <a:schemeClr val="bg1"/>
                </a:solidFill>
                <a:ea typeface="黑体" pitchFamily="2" charset="-122"/>
              </a:rPr>
              <a:t>x</a:t>
            </a:r>
            <a:r>
              <a:rPr lang="en-US" altLang="zh-CN" b="0" kern="0" dirty="0">
                <a:solidFill>
                  <a:schemeClr val="bg1"/>
                </a:solidFill>
                <a:ea typeface="黑体" pitchFamily="2" charset="-122"/>
              </a:rPr>
              <a:t>(</a:t>
            </a:r>
            <a:r>
              <a:rPr lang="en-US" altLang="zh-CN" b="0" i="1" kern="0" dirty="0">
                <a:solidFill>
                  <a:schemeClr val="bg1"/>
                </a:solidFill>
                <a:ea typeface="黑体" pitchFamily="2" charset="-122"/>
              </a:rPr>
              <a:t>t</a:t>
            </a:r>
            <a:r>
              <a:rPr lang="en-US" altLang="zh-CN" b="0" kern="0" dirty="0">
                <a:solidFill>
                  <a:schemeClr val="bg1"/>
                </a:solidFill>
                <a:ea typeface="黑体" pitchFamily="2" charset="-122"/>
              </a:rPr>
              <a:t>)</a:t>
            </a:r>
            <a:r>
              <a:rPr lang="zh-CN" altLang="en-US" b="0" kern="0" dirty="0">
                <a:solidFill>
                  <a:schemeClr val="bg1"/>
                </a:solidFill>
                <a:ea typeface="黑体" pitchFamily="2" charset="-122"/>
              </a:rPr>
              <a:t>称为</a:t>
            </a:r>
            <a:r>
              <a:rPr lang="en-US" altLang="zh-CN" b="0" i="1" kern="0" dirty="0">
                <a:solidFill>
                  <a:schemeClr val="bg1"/>
                </a:solidFill>
                <a:ea typeface="黑体" pitchFamily="2" charset="-122"/>
              </a:rPr>
              <a:t>X</a:t>
            </a:r>
            <a:r>
              <a:rPr lang="en-US" altLang="zh-CN" b="0" kern="0" dirty="0">
                <a:solidFill>
                  <a:schemeClr val="bg1"/>
                </a:solidFill>
                <a:ea typeface="黑体" pitchFamily="2" charset="-122"/>
              </a:rPr>
              <a:t>(</a:t>
            </a:r>
            <a:r>
              <a:rPr lang="en-US" altLang="zh-CN" b="0" i="1" kern="0" dirty="0">
                <a:solidFill>
                  <a:schemeClr val="bg1"/>
                </a:solidFill>
                <a:ea typeface="黑体" pitchFamily="2" charset="-122"/>
              </a:rPr>
              <a:t>ω</a:t>
            </a:r>
            <a:r>
              <a:rPr lang="en-US" altLang="zh-CN" b="0" kern="0" dirty="0">
                <a:solidFill>
                  <a:schemeClr val="bg1"/>
                </a:solidFill>
                <a:ea typeface="黑体" pitchFamily="2" charset="-122"/>
              </a:rPr>
              <a:t>)</a:t>
            </a:r>
            <a:r>
              <a:rPr lang="zh-CN" altLang="en-US" b="0" kern="0" dirty="0">
                <a:solidFill>
                  <a:schemeClr val="bg1"/>
                </a:solidFill>
                <a:ea typeface="黑体" pitchFamily="2" charset="-122"/>
              </a:rPr>
              <a:t>的逆傅立叶变换，记为：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</p:txBody>
      </p:sp>
      <p:graphicFrame>
        <p:nvGraphicFramePr>
          <p:cNvPr id="11293" name="Object 5"/>
          <p:cNvGraphicFramePr>
            <a:graphicFrameLocks noChangeAspect="1"/>
          </p:cNvGraphicFramePr>
          <p:nvPr/>
        </p:nvGraphicFramePr>
        <p:xfrm>
          <a:off x="3214688" y="6030913"/>
          <a:ext cx="26685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9" imgW="857072" imgH="142910" progId="Equation.3">
                  <p:embed/>
                </p:oleObj>
              </mc:Choice>
              <mc:Fallback>
                <p:oleObj name="Equation" r:id="rId9" imgW="857072" imgH="1429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6030913"/>
                        <a:ext cx="26685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26"/>
          <p:cNvSpPr>
            <a:spLocks noChangeArrowheads="1"/>
          </p:cNvSpPr>
          <p:nvPr/>
        </p:nvSpPr>
        <p:spPr bwMode="auto">
          <a:xfrm>
            <a:off x="3000375" y="5908675"/>
            <a:ext cx="3143250" cy="8064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7" name="Object 18"/>
          <p:cNvGraphicFramePr>
            <a:graphicFrameLocks noChangeAspect="1"/>
          </p:cNvGraphicFramePr>
          <p:nvPr/>
        </p:nvGraphicFramePr>
        <p:xfrm>
          <a:off x="2628900" y="2214563"/>
          <a:ext cx="36845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11" imgW="1562100" imgH="393700" progId="Equation.DSMT4">
                  <p:embed/>
                </p:oleObj>
              </mc:Choice>
              <mc:Fallback>
                <p:oleObj name="Equation" r:id="rId11" imgW="15621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214563"/>
                        <a:ext cx="368458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矩形 14"/>
          <p:cNvSpPr>
            <a:spLocks noChangeArrowheads="1"/>
          </p:cNvSpPr>
          <p:nvPr/>
        </p:nvSpPr>
        <p:spPr bwMode="auto">
          <a:xfrm>
            <a:off x="6643688" y="2500313"/>
            <a:ext cx="21082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与时间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zh-CN" altLang="en-US">
                <a:solidFill>
                  <a:srgbClr val="0000FF"/>
                </a:solidFill>
              </a:rPr>
              <a:t>无关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3"/>
          <p:cNvSpPr>
            <a:spLocks noChangeArrowheads="1"/>
          </p:cNvSpPr>
          <p:nvPr/>
        </p:nvSpPr>
        <p:spPr bwMode="auto">
          <a:xfrm>
            <a:off x="0" y="642938"/>
            <a:ext cx="4500563" cy="621506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476250" y="4286250"/>
          <a:ext cx="32734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公式" r:id="rId5" imgW="1473200" imgH="431800" progId="Equation.3">
                  <p:embed/>
                </p:oleObj>
              </mc:Choice>
              <mc:Fallback>
                <p:oleObj name="公式" r:id="rId5" imgW="1473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4286250"/>
                        <a:ext cx="32734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290513" y="3848100"/>
            <a:ext cx="371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de-DE" sz="2000">
                <a:solidFill>
                  <a:srgbClr val="FF0000"/>
                </a:solidFill>
              </a:rPr>
              <a:t>傅</a:t>
            </a:r>
            <a:r>
              <a:rPr lang="zh-CN" altLang="en-US" sz="2000">
                <a:solidFill>
                  <a:srgbClr val="FF0000"/>
                </a:solidFill>
              </a:rPr>
              <a:t>立</a:t>
            </a:r>
            <a:r>
              <a:rPr lang="zh-CN" altLang="de-DE" sz="2000">
                <a:solidFill>
                  <a:srgbClr val="FF0000"/>
                </a:solidFill>
              </a:rPr>
              <a:t>叶级数的复系数</a:t>
            </a:r>
            <a:r>
              <a:rPr lang="zh-CN" altLang="en-US" sz="2000">
                <a:solidFill>
                  <a:srgbClr val="FF0000"/>
                </a:solidFill>
              </a:rPr>
              <a:t>（频谱）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347663" y="2490788"/>
            <a:ext cx="3857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rgbClr val="C00000"/>
              </a:buClr>
            </a:pPr>
            <a:r>
              <a:rPr lang="zh-CN" altLang="en-US" sz="2000">
                <a:solidFill>
                  <a:srgbClr val="FF0000"/>
                </a:solidFill>
              </a:rPr>
              <a:t>傅立叶级数展开式：</a:t>
            </a:r>
          </a:p>
        </p:txBody>
      </p:sp>
      <p:graphicFrame>
        <p:nvGraphicFramePr>
          <p:cNvPr id="13321" name="Object 4"/>
          <p:cNvGraphicFramePr>
            <a:graphicFrameLocks noChangeAspect="1"/>
          </p:cNvGraphicFramePr>
          <p:nvPr/>
        </p:nvGraphicFramePr>
        <p:xfrm>
          <a:off x="219075" y="2928938"/>
          <a:ext cx="42195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7" imgW="2152513" imgH="418927" progId="Equation.DSMT4">
                  <p:embed/>
                </p:oleObj>
              </mc:Choice>
              <mc:Fallback>
                <p:oleObj name="Equation" r:id="rId7" imgW="2152513" imgH="41892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928938"/>
                        <a:ext cx="42195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323" name="组合 16"/>
          <p:cNvGrpSpPr>
            <a:grpSpLocks/>
          </p:cNvGrpSpPr>
          <p:nvPr/>
        </p:nvGrpSpPr>
        <p:grpSpPr bwMode="auto">
          <a:xfrm>
            <a:off x="581025" y="785813"/>
            <a:ext cx="2855913" cy="1651000"/>
            <a:chOff x="428625" y="2500313"/>
            <a:chExt cx="2855913" cy="1651000"/>
          </a:xfrm>
        </p:grpSpPr>
        <p:cxnSp>
          <p:nvCxnSpPr>
            <p:cNvPr id="13353" name="直接箭头连接符 377"/>
            <p:cNvCxnSpPr>
              <a:cxnSpLocks noChangeShapeType="1"/>
            </p:cNvCxnSpPr>
            <p:nvPr/>
          </p:nvCxnSpPr>
          <p:spPr bwMode="auto">
            <a:xfrm>
              <a:off x="428625" y="3714750"/>
              <a:ext cx="2786063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直接箭头连接符 382"/>
            <p:cNvCxnSpPr>
              <a:cxnSpLocks noChangeShapeType="1"/>
            </p:cNvCxnSpPr>
            <p:nvPr/>
          </p:nvCxnSpPr>
          <p:spPr bwMode="auto">
            <a:xfrm rot="5400000" flipH="1" flipV="1">
              <a:off x="929481" y="3356769"/>
              <a:ext cx="15716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矩形 19"/>
            <p:cNvSpPr/>
            <p:nvPr/>
          </p:nvSpPr>
          <p:spPr bwMode="auto">
            <a:xfrm>
              <a:off x="1600200" y="3071813"/>
              <a:ext cx="214313" cy="642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C00000"/>
              </a:solidFill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2071688" y="3071813"/>
              <a:ext cx="214312" cy="642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C00000"/>
              </a:solidFill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143000" y="3071813"/>
              <a:ext cx="214313" cy="642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C00000"/>
              </a:solidFill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3358" name="矩形 386"/>
            <p:cNvSpPr>
              <a:spLocks noChangeArrowheads="1"/>
            </p:cNvSpPr>
            <p:nvPr/>
          </p:nvSpPr>
          <p:spPr bwMode="auto">
            <a:xfrm>
              <a:off x="2428875" y="3143250"/>
              <a:ext cx="544513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00000"/>
                  </a:solidFill>
                </a:rPr>
                <a:t>…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3359" name="矩形 387"/>
            <p:cNvSpPr>
              <a:spLocks noChangeArrowheads="1"/>
            </p:cNvSpPr>
            <p:nvPr/>
          </p:nvSpPr>
          <p:spPr bwMode="auto">
            <a:xfrm>
              <a:off x="552450" y="3103563"/>
              <a:ext cx="5429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00000"/>
                  </a:solidFill>
                </a:rPr>
                <a:t>…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3360" name="矩形 400"/>
            <p:cNvSpPr>
              <a:spLocks noChangeArrowheads="1"/>
            </p:cNvSpPr>
            <p:nvPr/>
          </p:nvSpPr>
          <p:spPr bwMode="auto">
            <a:xfrm>
              <a:off x="3000375" y="3714750"/>
              <a:ext cx="284163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</a:rPr>
                <a:t>t</a:t>
              </a:r>
              <a:endParaRPr lang="zh-CN" altLang="en-US" i="1"/>
            </a:p>
          </p:txBody>
        </p:sp>
        <p:sp>
          <p:nvSpPr>
            <p:cNvPr id="13361" name="矩形 405"/>
            <p:cNvSpPr>
              <a:spLocks noChangeArrowheads="1"/>
            </p:cNvSpPr>
            <p:nvPr/>
          </p:nvSpPr>
          <p:spPr bwMode="auto">
            <a:xfrm>
              <a:off x="1071563" y="2500313"/>
              <a:ext cx="6715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x</a:t>
              </a:r>
              <a:r>
                <a:rPr lang="en-US" altLang="zh-CN" sz="2000" i="1" baseline="-25000"/>
                <a:t>T</a:t>
              </a:r>
              <a:r>
                <a:rPr lang="en-US" altLang="zh-CN" sz="2000"/>
                <a:t>(t)</a:t>
              </a:r>
              <a:endParaRPr lang="zh-CN" altLang="en-US" sz="2000"/>
            </a:p>
          </p:txBody>
        </p:sp>
      </p:grpSp>
      <p:graphicFrame>
        <p:nvGraphicFramePr>
          <p:cNvPr id="31" name="Object 23"/>
          <p:cNvGraphicFramePr>
            <a:graphicFrameLocks noChangeAspect="1"/>
          </p:cNvGraphicFramePr>
          <p:nvPr/>
        </p:nvGraphicFramePr>
        <p:xfrm>
          <a:off x="5570538" y="3076575"/>
          <a:ext cx="25717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9" imgW="1352554" imgH="323905" progId="Equation.DSMT4">
                  <p:embed/>
                </p:oleObj>
              </mc:Choice>
              <mc:Fallback>
                <p:oleObj name="Equation" r:id="rId9" imgW="1352554" imgH="32390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3076575"/>
                        <a:ext cx="25717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8"/>
          <p:cNvGraphicFramePr>
            <a:graphicFrameLocks noChangeAspect="1"/>
          </p:cNvGraphicFramePr>
          <p:nvPr/>
        </p:nvGraphicFramePr>
        <p:xfrm>
          <a:off x="5286375" y="4286250"/>
          <a:ext cx="31384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11" imgW="1562100" imgH="393700" progId="Equation.DSMT4">
                  <p:embed/>
                </p:oleObj>
              </mc:Choice>
              <mc:Fallback>
                <p:oleObj name="Equation" r:id="rId11" imgW="15621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286250"/>
                        <a:ext cx="31384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6" name="组合 33"/>
          <p:cNvGrpSpPr>
            <a:grpSpLocks/>
          </p:cNvGrpSpPr>
          <p:nvPr/>
        </p:nvGrpSpPr>
        <p:grpSpPr bwMode="auto">
          <a:xfrm>
            <a:off x="5248275" y="857250"/>
            <a:ext cx="2846388" cy="1647825"/>
            <a:chOff x="428625" y="4500563"/>
            <a:chExt cx="2846388" cy="1647825"/>
          </a:xfrm>
        </p:grpSpPr>
        <p:cxnSp>
          <p:nvCxnSpPr>
            <p:cNvPr id="13348" name="直接箭头连接符 388"/>
            <p:cNvCxnSpPr>
              <a:cxnSpLocks noChangeShapeType="1"/>
            </p:cNvCxnSpPr>
            <p:nvPr/>
          </p:nvCxnSpPr>
          <p:spPr bwMode="auto">
            <a:xfrm>
              <a:off x="428625" y="5715000"/>
              <a:ext cx="2786063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9" name="直接箭头连接符 389"/>
            <p:cNvCxnSpPr>
              <a:cxnSpLocks noChangeShapeType="1"/>
            </p:cNvCxnSpPr>
            <p:nvPr/>
          </p:nvCxnSpPr>
          <p:spPr bwMode="auto">
            <a:xfrm rot="5400000" flipH="1" flipV="1">
              <a:off x="929481" y="5357019"/>
              <a:ext cx="15716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矩形 36"/>
            <p:cNvSpPr/>
            <p:nvPr/>
          </p:nvSpPr>
          <p:spPr bwMode="auto">
            <a:xfrm>
              <a:off x="1600200" y="5072063"/>
              <a:ext cx="214313" cy="642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00FF"/>
              </a:solidFill>
            </a:ln>
            <a:effectLst/>
            <a:ex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3351" name="矩形 401"/>
            <p:cNvSpPr>
              <a:spLocks noChangeArrowheads="1"/>
            </p:cNvSpPr>
            <p:nvPr/>
          </p:nvSpPr>
          <p:spPr bwMode="auto">
            <a:xfrm>
              <a:off x="2990850" y="5711825"/>
              <a:ext cx="284163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00FF"/>
                  </a:solidFill>
                </a:rPr>
                <a:t>t</a:t>
              </a:r>
              <a:endParaRPr lang="zh-CN" altLang="en-US" i="1"/>
            </a:p>
          </p:txBody>
        </p:sp>
        <p:sp>
          <p:nvSpPr>
            <p:cNvPr id="13352" name="矩形 404"/>
            <p:cNvSpPr>
              <a:spLocks noChangeArrowheads="1"/>
            </p:cNvSpPr>
            <p:nvPr/>
          </p:nvSpPr>
          <p:spPr bwMode="auto">
            <a:xfrm>
              <a:off x="1143000" y="4500563"/>
              <a:ext cx="568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x</a:t>
              </a:r>
              <a:r>
                <a:rPr lang="en-US" altLang="zh-CN" sz="2000"/>
                <a:t>(t)</a:t>
              </a:r>
              <a:endParaRPr lang="zh-CN" altLang="en-US" sz="2000"/>
            </a:p>
          </p:txBody>
        </p:sp>
      </p:grp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4748213" y="3857625"/>
            <a:ext cx="328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rgbClr val="C00000"/>
              </a:buClr>
            </a:pPr>
            <a:r>
              <a:rPr lang="zh-CN" altLang="en-US" sz="2000">
                <a:solidFill>
                  <a:srgbClr val="0000FF"/>
                </a:solidFill>
              </a:rPr>
              <a:t>傅立叶变换表达式（频谱）</a:t>
            </a:r>
            <a:r>
              <a:rPr lang="en-US" altLang="zh-CN" sz="2000">
                <a:solidFill>
                  <a:srgbClr val="0000FF"/>
                </a:solidFill>
              </a:rPr>
              <a:t>: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748213" y="2571750"/>
            <a:ext cx="285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rgbClr val="C00000"/>
              </a:buClr>
            </a:pPr>
            <a:r>
              <a:rPr lang="zh-CN" altLang="en-US" sz="2000">
                <a:solidFill>
                  <a:srgbClr val="0000FF"/>
                </a:solidFill>
              </a:rPr>
              <a:t>傅立叶积分</a:t>
            </a:r>
            <a:r>
              <a:rPr lang="en-US" altLang="zh-CN" sz="2000">
                <a:solidFill>
                  <a:srgbClr val="0000FF"/>
                </a:solidFill>
              </a:rPr>
              <a:t>: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3329" name="矩形 43"/>
          <p:cNvSpPr>
            <a:spLocks noChangeArrowheads="1"/>
          </p:cNvSpPr>
          <p:nvPr/>
        </p:nvSpPr>
        <p:spPr bwMode="auto">
          <a:xfrm>
            <a:off x="4643438" y="642938"/>
            <a:ext cx="4500562" cy="621506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0" name="矩形 44"/>
          <p:cNvSpPr>
            <a:spLocks noChangeArrowheads="1"/>
          </p:cNvSpPr>
          <p:nvPr/>
        </p:nvSpPr>
        <p:spPr bwMode="auto">
          <a:xfrm>
            <a:off x="2509838" y="785813"/>
            <a:ext cx="16271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周期信号</a:t>
            </a:r>
          </a:p>
        </p:txBody>
      </p:sp>
      <p:sp>
        <p:nvSpPr>
          <p:cNvPr id="13331" name="矩形 45"/>
          <p:cNvSpPr>
            <a:spLocks noChangeArrowheads="1"/>
          </p:cNvSpPr>
          <p:nvPr/>
        </p:nvSpPr>
        <p:spPr bwMode="auto">
          <a:xfrm>
            <a:off x="7010400" y="785813"/>
            <a:ext cx="19875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非周期信号</a:t>
            </a:r>
            <a:endParaRPr lang="zh-CN" altLang="en-US"/>
          </a:p>
        </p:txBody>
      </p:sp>
      <p:sp>
        <p:nvSpPr>
          <p:cNvPr id="56" name="AutoShape 26"/>
          <p:cNvSpPr>
            <a:spLocks noChangeArrowheads="1"/>
          </p:cNvSpPr>
          <p:nvPr/>
        </p:nvSpPr>
        <p:spPr bwMode="auto">
          <a:xfrm>
            <a:off x="495300" y="4244975"/>
            <a:ext cx="419100" cy="9525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AutoShape 26"/>
          <p:cNvSpPr>
            <a:spLocks noChangeArrowheads="1"/>
          </p:cNvSpPr>
          <p:nvPr/>
        </p:nvSpPr>
        <p:spPr bwMode="auto">
          <a:xfrm>
            <a:off x="5286375" y="4214813"/>
            <a:ext cx="774700" cy="8572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4" name="矩形 6"/>
          <p:cNvSpPr>
            <a:spLocks noChangeArrowheads="1"/>
          </p:cNvSpPr>
          <p:nvPr/>
        </p:nvSpPr>
        <p:spPr bwMode="auto">
          <a:xfrm>
            <a:off x="350838" y="5327650"/>
            <a:ext cx="3743325" cy="1270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5" name="矩形 29"/>
          <p:cNvSpPr>
            <a:spLocks noChangeArrowheads="1"/>
          </p:cNvSpPr>
          <p:nvPr/>
        </p:nvSpPr>
        <p:spPr bwMode="auto">
          <a:xfrm>
            <a:off x="939800" y="5895975"/>
            <a:ext cx="2613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4000" i="1">
                <a:solidFill>
                  <a:schemeClr val="bg1"/>
                </a:solidFill>
              </a:rPr>
              <a:t>x</a:t>
            </a:r>
            <a:r>
              <a:rPr lang="en-US" altLang="zh-CN" sz="4000">
                <a:solidFill>
                  <a:schemeClr val="bg1"/>
                </a:solidFill>
              </a:rPr>
              <a:t>(</a:t>
            </a:r>
            <a:r>
              <a:rPr lang="en-US" altLang="zh-CN" sz="4000" i="1">
                <a:solidFill>
                  <a:schemeClr val="bg1"/>
                </a:solidFill>
              </a:rPr>
              <a:t>t</a:t>
            </a:r>
            <a:r>
              <a:rPr lang="en-US" altLang="zh-CN" sz="4000">
                <a:solidFill>
                  <a:schemeClr val="bg1"/>
                </a:solidFill>
              </a:rPr>
              <a:t>)         </a:t>
            </a:r>
            <a:r>
              <a:rPr lang="en-US" altLang="zh-CN" sz="4000" i="1">
                <a:solidFill>
                  <a:schemeClr val="bg1"/>
                </a:solidFill>
              </a:rPr>
              <a:t>C</a:t>
            </a:r>
            <a:r>
              <a:rPr lang="en-US" altLang="zh-CN" sz="4000" i="1" baseline="-25000">
                <a:solidFill>
                  <a:schemeClr val="bg1"/>
                </a:solidFill>
              </a:rPr>
              <a:t>n</a:t>
            </a:r>
            <a:endParaRPr lang="zh-CN" altLang="en-US" sz="4000" i="1" baseline="-25000">
              <a:solidFill>
                <a:schemeClr val="bg1"/>
              </a:solidFill>
            </a:endParaRPr>
          </a:p>
        </p:txBody>
      </p:sp>
      <p:sp>
        <p:nvSpPr>
          <p:cNvPr id="13336" name="左右箭头 5"/>
          <p:cNvSpPr>
            <a:spLocks noChangeArrowheads="1"/>
          </p:cNvSpPr>
          <p:nvPr/>
        </p:nvSpPr>
        <p:spPr bwMode="auto">
          <a:xfrm>
            <a:off x="1938338" y="5946775"/>
            <a:ext cx="893762" cy="438150"/>
          </a:xfrm>
          <a:prstGeom prst="leftRightArrow">
            <a:avLst>
              <a:gd name="adj1" fmla="val 50000"/>
              <a:gd name="adj2" fmla="val 4986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7" name="矩形 30"/>
          <p:cNvSpPr>
            <a:spLocks noChangeArrowheads="1"/>
          </p:cNvSpPr>
          <p:nvPr/>
        </p:nvSpPr>
        <p:spPr bwMode="auto">
          <a:xfrm>
            <a:off x="987425" y="5457825"/>
            <a:ext cx="24685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时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频域互换对</a:t>
            </a:r>
          </a:p>
        </p:txBody>
      </p:sp>
      <p:sp>
        <p:nvSpPr>
          <p:cNvPr id="13338" name="矩形 6"/>
          <p:cNvSpPr>
            <a:spLocks noChangeArrowheads="1"/>
          </p:cNvSpPr>
          <p:nvPr/>
        </p:nvSpPr>
        <p:spPr bwMode="auto">
          <a:xfrm>
            <a:off x="5026025" y="5360988"/>
            <a:ext cx="3743325" cy="1270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9" name="矩形 29"/>
          <p:cNvSpPr>
            <a:spLocks noChangeArrowheads="1"/>
          </p:cNvSpPr>
          <p:nvPr/>
        </p:nvSpPr>
        <p:spPr bwMode="auto">
          <a:xfrm>
            <a:off x="5435600" y="5929313"/>
            <a:ext cx="313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4000" i="1">
                <a:solidFill>
                  <a:schemeClr val="bg1"/>
                </a:solidFill>
              </a:rPr>
              <a:t>x</a:t>
            </a:r>
            <a:r>
              <a:rPr lang="en-US" altLang="zh-CN" sz="4000">
                <a:solidFill>
                  <a:schemeClr val="bg1"/>
                </a:solidFill>
              </a:rPr>
              <a:t>(</a:t>
            </a:r>
            <a:r>
              <a:rPr lang="en-US" altLang="zh-CN" sz="4000" i="1">
                <a:solidFill>
                  <a:schemeClr val="bg1"/>
                </a:solidFill>
              </a:rPr>
              <a:t>t</a:t>
            </a:r>
            <a:r>
              <a:rPr lang="en-US" altLang="zh-CN" sz="4000">
                <a:solidFill>
                  <a:schemeClr val="bg1"/>
                </a:solidFill>
              </a:rPr>
              <a:t>)         </a:t>
            </a:r>
            <a:r>
              <a:rPr lang="en-US" altLang="zh-CN" sz="4000" i="1">
                <a:solidFill>
                  <a:schemeClr val="bg1"/>
                </a:solidFill>
              </a:rPr>
              <a:t>X</a:t>
            </a:r>
            <a:r>
              <a:rPr lang="en-US" altLang="zh-CN" sz="4000">
                <a:solidFill>
                  <a:schemeClr val="bg1"/>
                </a:solidFill>
              </a:rPr>
              <a:t>(</a:t>
            </a:r>
            <a:r>
              <a:rPr lang="el-GR" altLang="zh-CN" sz="4000" i="1">
                <a:solidFill>
                  <a:schemeClr val="bg1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4000">
                <a:solidFill>
                  <a:schemeClr val="bg1"/>
                </a:solidFill>
              </a:rPr>
              <a:t>)</a:t>
            </a:r>
            <a:endParaRPr lang="zh-CN" altLang="en-US" sz="4000" baseline="-25000">
              <a:solidFill>
                <a:schemeClr val="bg1"/>
              </a:solidFill>
            </a:endParaRPr>
          </a:p>
        </p:txBody>
      </p:sp>
      <p:sp>
        <p:nvSpPr>
          <p:cNvPr id="13340" name="左右箭头 5"/>
          <p:cNvSpPr>
            <a:spLocks noChangeArrowheads="1"/>
          </p:cNvSpPr>
          <p:nvPr/>
        </p:nvSpPr>
        <p:spPr bwMode="auto">
          <a:xfrm>
            <a:off x="6372225" y="5980113"/>
            <a:ext cx="893763" cy="438150"/>
          </a:xfrm>
          <a:prstGeom prst="leftRightArrow">
            <a:avLst>
              <a:gd name="adj1" fmla="val 50000"/>
              <a:gd name="adj2" fmla="val 4986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1" name="矩形 30"/>
          <p:cNvSpPr>
            <a:spLocks noChangeArrowheads="1"/>
          </p:cNvSpPr>
          <p:nvPr/>
        </p:nvSpPr>
        <p:spPr bwMode="auto">
          <a:xfrm>
            <a:off x="5662613" y="5491163"/>
            <a:ext cx="24685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时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频域互换对</a:t>
            </a:r>
          </a:p>
        </p:txBody>
      </p:sp>
      <p:sp>
        <p:nvSpPr>
          <p:cNvPr id="66" name="AutoShape 26"/>
          <p:cNvSpPr>
            <a:spLocks noChangeArrowheads="1"/>
          </p:cNvSpPr>
          <p:nvPr/>
        </p:nvSpPr>
        <p:spPr bwMode="auto">
          <a:xfrm>
            <a:off x="2036763" y="4248150"/>
            <a:ext cx="544512" cy="9525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200025" y="2860675"/>
            <a:ext cx="544513" cy="9525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" name="AutoShape 26"/>
          <p:cNvSpPr>
            <a:spLocks noChangeArrowheads="1"/>
          </p:cNvSpPr>
          <p:nvPr/>
        </p:nvSpPr>
        <p:spPr bwMode="auto">
          <a:xfrm>
            <a:off x="1454150" y="2879725"/>
            <a:ext cx="328613" cy="9525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AutoShape 26"/>
          <p:cNvSpPr>
            <a:spLocks noChangeArrowheads="1"/>
          </p:cNvSpPr>
          <p:nvPr/>
        </p:nvSpPr>
        <p:spPr bwMode="auto">
          <a:xfrm>
            <a:off x="5576888" y="2979738"/>
            <a:ext cx="514350" cy="8572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AutoShape 26"/>
          <p:cNvSpPr>
            <a:spLocks noChangeArrowheads="1"/>
          </p:cNvSpPr>
          <p:nvPr/>
        </p:nvSpPr>
        <p:spPr bwMode="auto">
          <a:xfrm>
            <a:off x="7123113" y="4270375"/>
            <a:ext cx="512762" cy="8572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AutoShape 26"/>
          <p:cNvSpPr>
            <a:spLocks noChangeArrowheads="1"/>
          </p:cNvSpPr>
          <p:nvPr/>
        </p:nvSpPr>
        <p:spPr bwMode="auto">
          <a:xfrm>
            <a:off x="6731000" y="2979738"/>
            <a:ext cx="649288" cy="8572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56" grpId="0" animBg="1"/>
      <p:bldP spid="58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06825" y="5865813"/>
            <a:ext cx="20716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</a:rPr>
              <a:t>哈哈镜</a:t>
            </a:r>
          </a:p>
        </p:txBody>
      </p:sp>
      <p:sp>
        <p:nvSpPr>
          <p:cNvPr id="15363" name="AutoShape 4" descr="https://timgsa.baidu.com/timg?image&amp;quality=80&amp;size=b9999_10000&amp;sec=1487749954362&amp;di=c774aede34d458776e12bd4661940b2e&amp;imgtype=0&amp;src=http%3A%2F%2Fi1.qhimg.com%2Ft010c0485623930a995.jpg"/>
          <p:cNvSpPr>
            <a:spLocks noChangeAspect="1" noChangeArrowheads="1"/>
          </p:cNvSpPr>
          <p:nvPr/>
        </p:nvSpPr>
        <p:spPr bwMode="auto">
          <a:xfrm>
            <a:off x="180975" y="-1698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5364" name="Picture 5" descr="C:\Users\111\Desktop\t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3744913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 descr="C:\Users\111\Desktop\timg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t="12404" r="5504" b="4816"/>
          <a:stretch>
            <a:fillRect/>
          </a:stretch>
        </p:blipFill>
        <p:spPr bwMode="auto">
          <a:xfrm>
            <a:off x="4713288" y="846138"/>
            <a:ext cx="365918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87363" y="2286000"/>
            <a:ext cx="502602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3000">
                <a:solidFill>
                  <a:srgbClr val="0000FF"/>
                </a:solidFill>
              </a:rPr>
              <a:t>奇偶虚实性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3000"/>
              <a:t>翻转性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3000">
                <a:solidFill>
                  <a:srgbClr val="0000FF"/>
                </a:solidFill>
              </a:rPr>
              <a:t>对称性</a:t>
            </a:r>
            <a:endParaRPr lang="en-US" altLang="zh-CN" sz="3000">
              <a:solidFill>
                <a:srgbClr val="0000FF"/>
              </a:solidFill>
            </a:endParaRP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3000">
                <a:solidFill>
                  <a:srgbClr val="0000FF"/>
                </a:solidFill>
              </a:rPr>
              <a:t>线性叠加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3000">
                <a:solidFill>
                  <a:srgbClr val="0000FF"/>
                </a:solidFill>
              </a:rPr>
              <a:t>时间尺度变换性</a:t>
            </a:r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357188" y="1382713"/>
            <a:ext cx="49641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cs typeface="Arial" panose="020B0604020202020204" pitchFamily="34" charset="0"/>
              </a:rPr>
              <a:t>傅立叶变换的性质（</a:t>
            </a:r>
            <a:r>
              <a:rPr lang="en-US" altLang="zh-CN" sz="3200">
                <a:solidFill>
                  <a:srgbClr val="0000FF"/>
                </a:solidFill>
                <a:cs typeface="Arial" panose="020B0604020202020204" pitchFamily="34" charset="0"/>
              </a:rPr>
              <a:t>P30</a:t>
            </a:r>
            <a:r>
              <a:rPr lang="zh-CN" altLang="en-US" sz="320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zh-CN" altLang="en-US" sz="320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397375" y="2286000"/>
            <a:ext cx="4937125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6"/>
            </a:pPr>
            <a:r>
              <a:rPr lang="zh-CN" altLang="en-US" sz="3000">
                <a:solidFill>
                  <a:srgbClr val="C00000"/>
                </a:solidFill>
              </a:rPr>
              <a:t>时移性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6"/>
            </a:pPr>
            <a:r>
              <a:rPr lang="zh-CN" altLang="en-US" sz="3000">
                <a:solidFill>
                  <a:srgbClr val="0000FF"/>
                </a:solidFill>
              </a:rPr>
              <a:t>频移性（亦称调制性）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6"/>
            </a:pPr>
            <a:r>
              <a:rPr lang="zh-CN" altLang="en-US" sz="3000"/>
              <a:t>时域微分和积分 </a:t>
            </a:r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6"/>
            </a:pPr>
            <a:r>
              <a:rPr lang="zh-CN" altLang="en-US" sz="3000"/>
              <a:t>频域微分和积分</a:t>
            </a:r>
            <a:endParaRPr lang="en-US" altLang="zh-CN" sz="3000"/>
          </a:p>
          <a:p>
            <a:pPr eaLnBrk="1" hangingPunct="1">
              <a:lnSpc>
                <a:spcPct val="1000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6"/>
            </a:pPr>
            <a:r>
              <a:rPr lang="zh-CN" altLang="en-US" sz="3000">
                <a:solidFill>
                  <a:srgbClr val="C00000"/>
                </a:solidFill>
              </a:rPr>
              <a:t>卷积</a:t>
            </a:r>
          </a:p>
        </p:txBody>
      </p:sp>
      <p:sp>
        <p:nvSpPr>
          <p:cNvPr id="17414" name="矩形 46"/>
          <p:cNvSpPr>
            <a:spLocks noChangeArrowheads="1"/>
          </p:cNvSpPr>
          <p:nvPr/>
        </p:nvSpPr>
        <p:spPr bwMode="auto">
          <a:xfrm>
            <a:off x="0" y="2143125"/>
            <a:ext cx="9144000" cy="314325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85750" y="2836863"/>
            <a:ext cx="214312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(1)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奇偶性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857250" y="3357563"/>
            <a:ext cx="77866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defRPr/>
            </a:pPr>
            <a:r>
              <a:rPr lang="en-US" altLang="zh-CN" i="1" dirty="0">
                <a:latin typeface="+mn-lt"/>
                <a:ea typeface="黑体" pitchFamily="2" charset="-122"/>
              </a:rPr>
              <a:t>x</a:t>
            </a:r>
            <a:r>
              <a:rPr lang="en-US" altLang="zh-CN" dirty="0">
                <a:latin typeface="+mn-lt"/>
                <a:ea typeface="黑体" pitchFamily="2" charset="-122"/>
              </a:rPr>
              <a:t>(</a:t>
            </a:r>
            <a:r>
              <a:rPr lang="en-US" altLang="zh-CN" i="1" dirty="0">
                <a:latin typeface="+mn-lt"/>
                <a:ea typeface="黑体" pitchFamily="2" charset="-122"/>
              </a:rPr>
              <a:t>t</a:t>
            </a:r>
            <a:r>
              <a:rPr lang="en-US" altLang="zh-CN" dirty="0">
                <a:latin typeface="+mn-lt"/>
                <a:ea typeface="黑体" pitchFamily="2" charset="-122"/>
              </a:rPr>
              <a:t>)</a:t>
            </a:r>
            <a:r>
              <a:rPr lang="zh-CN" altLang="en-US" dirty="0">
                <a:latin typeface="+mn-lt"/>
                <a:ea typeface="黑体" pitchFamily="2" charset="-122"/>
              </a:rPr>
              <a:t>为时间</a:t>
            </a:r>
            <a:r>
              <a:rPr lang="en-US" altLang="zh-CN" i="1" dirty="0">
                <a:latin typeface="+mn-lt"/>
                <a:ea typeface="黑体" pitchFamily="2" charset="-122"/>
              </a:rPr>
              <a:t>t</a:t>
            </a:r>
            <a:r>
              <a:rPr lang="zh-CN" altLang="en-US" dirty="0">
                <a:latin typeface="+mn-lt"/>
                <a:ea typeface="黑体" pitchFamily="2" charset="-122"/>
              </a:rPr>
              <a:t>的实偶函数，则</a:t>
            </a:r>
            <a:r>
              <a:rPr lang="en-US" altLang="zh-CN" i="1" dirty="0">
                <a:latin typeface="+mn-lt"/>
                <a:ea typeface="黑体" pitchFamily="2" charset="-122"/>
              </a:rPr>
              <a:t>X</a:t>
            </a:r>
            <a:r>
              <a:rPr lang="en-US" altLang="zh-CN" dirty="0">
                <a:latin typeface="+mn-lt"/>
                <a:ea typeface="黑体" pitchFamily="2" charset="-122"/>
              </a:rPr>
              <a:t>(</a:t>
            </a:r>
            <a:r>
              <a:rPr lang="en-US" altLang="zh-CN" i="1" dirty="0">
                <a:latin typeface="+mn-lt"/>
                <a:ea typeface="黑体" pitchFamily="2" charset="-122"/>
              </a:rPr>
              <a:t>f</a:t>
            </a:r>
            <a:r>
              <a:rPr lang="en-US" altLang="zh-CN" dirty="0">
                <a:latin typeface="+mn-lt"/>
                <a:ea typeface="黑体" pitchFamily="2" charset="-122"/>
              </a:rPr>
              <a:t>)</a:t>
            </a:r>
            <a:r>
              <a:rPr lang="zh-CN" altLang="en-US" dirty="0">
                <a:latin typeface="+mn-lt"/>
                <a:ea typeface="黑体" pitchFamily="2" charset="-122"/>
              </a:rPr>
              <a:t>将是实偶函数；</a:t>
            </a:r>
            <a:endParaRPr lang="en-US" altLang="zh-CN" dirty="0">
              <a:latin typeface="+mn-lt"/>
              <a:ea typeface="黑体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defRPr/>
            </a:pPr>
            <a:r>
              <a:rPr lang="en-US" altLang="zh-CN" i="1" dirty="0">
                <a:ea typeface="黑体" pitchFamily="2" charset="-122"/>
              </a:rPr>
              <a:t>x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i="1" dirty="0">
                <a:ea typeface="黑体" pitchFamily="2" charset="-122"/>
              </a:rPr>
              <a:t>t</a:t>
            </a:r>
            <a:r>
              <a:rPr lang="en-US" altLang="zh-CN" dirty="0">
                <a:ea typeface="黑体" pitchFamily="2" charset="-122"/>
              </a:rPr>
              <a:t>)</a:t>
            </a:r>
            <a:r>
              <a:rPr lang="zh-CN" altLang="en-US" dirty="0">
                <a:ea typeface="黑体" pitchFamily="2" charset="-122"/>
              </a:rPr>
              <a:t>为时间</a:t>
            </a:r>
            <a:r>
              <a:rPr lang="en-US" altLang="zh-CN" i="1" dirty="0">
                <a:ea typeface="黑体" pitchFamily="2" charset="-122"/>
              </a:rPr>
              <a:t>t</a:t>
            </a:r>
            <a:r>
              <a:rPr lang="zh-CN" altLang="en-US" dirty="0">
                <a:ea typeface="黑体" pitchFamily="2" charset="-122"/>
              </a:rPr>
              <a:t>的实奇函数，则</a:t>
            </a:r>
            <a:r>
              <a:rPr lang="en-US" altLang="zh-CN" i="1" dirty="0">
                <a:ea typeface="黑体" pitchFamily="2" charset="-122"/>
              </a:rPr>
              <a:t>X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en-US" altLang="zh-CN" i="1" dirty="0">
                <a:ea typeface="黑体" pitchFamily="2" charset="-122"/>
              </a:rPr>
              <a:t>f</a:t>
            </a:r>
            <a:r>
              <a:rPr lang="en-US" altLang="zh-CN" dirty="0">
                <a:ea typeface="黑体" pitchFamily="2" charset="-122"/>
              </a:rPr>
              <a:t>)</a:t>
            </a:r>
            <a:r>
              <a:rPr lang="zh-CN" altLang="en-US" dirty="0">
                <a:ea typeface="黑体" pitchFamily="2" charset="-122"/>
              </a:rPr>
              <a:t>将是虚奇函数；</a:t>
            </a:r>
            <a:endParaRPr lang="zh-CN" altLang="en-US" dirty="0">
              <a:latin typeface="+mn-lt"/>
              <a:ea typeface="黑体" pitchFamily="2" charset="-122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285750" y="4686300"/>
            <a:ext cx="27384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(2)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黑体" pitchFamily="2" charset="-122"/>
              </a:rPr>
              <a:t>对称性</a:t>
            </a:r>
            <a:r>
              <a:rPr lang="en-US" altLang="zh-CN" dirty="0">
                <a:solidFill>
                  <a:srgbClr val="C00000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黑体" pitchFamily="2" charset="-122"/>
              </a:rPr>
              <a:t>推导</a:t>
            </a:r>
            <a:r>
              <a:rPr lang="en-US" altLang="zh-CN" dirty="0">
                <a:solidFill>
                  <a:srgbClr val="C00000"/>
                </a:solidFill>
                <a:latin typeface="+mn-lt"/>
                <a:ea typeface="黑体" pitchFamily="2" charset="-122"/>
              </a:rPr>
              <a:t>)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928688" y="52149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若有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928688" y="58578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黑体" panose="02010609060101010101" pitchFamily="49" charset="-122"/>
              </a:rPr>
              <a:t>则有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898650" y="5243513"/>
          <a:ext cx="22780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4" imgW="790503" imgH="142910" progId="Equation.3">
                  <p:embed/>
                </p:oleObj>
              </mc:Choice>
              <mc:Fallback>
                <p:oleObj name="公式" r:id="rId4" imgW="790503" imgH="1429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243513"/>
                        <a:ext cx="22780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1779588" y="5886450"/>
          <a:ext cx="24590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6" imgW="885817" imgH="142910" progId="Equation.3">
                  <p:embed/>
                </p:oleObj>
              </mc:Choice>
              <mc:Fallback>
                <p:oleObj name="公式" r:id="rId6" imgW="885817" imgH="14291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5886450"/>
                        <a:ext cx="24590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819150" y="1535113"/>
          <a:ext cx="3429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8" imgW="1409667" imgH="323905" progId="Equation.DSMT4">
                  <p:embed/>
                </p:oleObj>
              </mc:Choice>
              <mc:Fallback>
                <p:oleObj name="Equation" r:id="rId8" imgW="1409667" imgH="32390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535113"/>
                        <a:ext cx="3429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5029200" y="1522413"/>
          <a:ext cx="3235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0" imgW="1371466" imgH="323905" progId="Equation.DSMT4">
                  <p:embed/>
                </p:oleObj>
              </mc:Choice>
              <mc:Fallback>
                <p:oleObj name="Equation" r:id="rId10" imgW="1371466" imgH="32390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2413"/>
                        <a:ext cx="3235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2"/>
          <p:cNvGraphicFramePr>
            <a:graphicFrameLocks noChangeAspect="1"/>
          </p:cNvGraphicFramePr>
          <p:nvPr/>
        </p:nvGraphicFramePr>
        <p:xfrm>
          <a:off x="4500563" y="938213"/>
          <a:ext cx="2051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12" imgW="790503" imgH="142910" progId="Equation.3">
                  <p:embed/>
                </p:oleObj>
              </mc:Choice>
              <mc:Fallback>
                <p:oleObj name="公式" r:id="rId12" imgW="790503" imgH="14291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938213"/>
                        <a:ext cx="20510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矩形 23"/>
          <p:cNvSpPr>
            <a:spLocks noChangeArrowheads="1"/>
          </p:cNvSpPr>
          <p:nvPr/>
        </p:nvSpPr>
        <p:spPr bwMode="auto">
          <a:xfrm>
            <a:off x="1997075" y="976313"/>
            <a:ext cx="23479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傅立叶变换对</a:t>
            </a:r>
            <a:endParaRPr lang="zh-CN" altLang="en-US"/>
          </a:p>
        </p:txBody>
      </p:sp>
      <p:sp>
        <p:nvSpPr>
          <p:cNvPr id="19469" name="矩形 24"/>
          <p:cNvSpPr>
            <a:spLocks noChangeArrowheads="1"/>
          </p:cNvSpPr>
          <p:nvPr/>
        </p:nvSpPr>
        <p:spPr bwMode="auto">
          <a:xfrm>
            <a:off x="539750" y="765175"/>
            <a:ext cx="8064500" cy="18716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0" name="Rectangle 4"/>
          <p:cNvSpPr>
            <a:spLocks noChangeArrowheads="1"/>
          </p:cNvSpPr>
          <p:nvPr/>
        </p:nvSpPr>
        <p:spPr bwMode="auto">
          <a:xfrm>
            <a:off x="4772025" y="60325"/>
            <a:ext cx="445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>
                <a:solidFill>
                  <a:srgbClr val="0000FF"/>
                </a:solidFill>
                <a:cs typeface="Arial" panose="020B0604020202020204" pitchFamily="34" charset="0"/>
              </a:rPr>
              <a:t>3.4.2 </a:t>
            </a:r>
            <a:r>
              <a:rPr lang="zh-CN" altLang="en-US">
                <a:solidFill>
                  <a:srgbClr val="0000FF"/>
                </a:solidFill>
                <a:cs typeface="Arial" panose="020B0604020202020204" pitchFamily="34" charset="0"/>
              </a:rPr>
              <a:t>傅立叶变换的性质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2.6|2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2.6|20.1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9087</TotalTime>
  <Words>1925</Words>
  <Application>Microsoft Office PowerPoint</Application>
  <PresentationFormat>全屏显示(4:3)</PresentationFormat>
  <Paragraphs>447</Paragraphs>
  <Slides>44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Times New Roman</vt:lpstr>
      <vt:lpstr>黑体</vt:lpstr>
      <vt:lpstr>Arial</vt:lpstr>
      <vt:lpstr>宋体</vt:lpstr>
      <vt:lpstr>华文细黑</vt:lpstr>
      <vt:lpstr>Wingdings</vt:lpstr>
      <vt:lpstr>默认设计模板</vt:lpstr>
      <vt:lpstr>公式</vt:lpstr>
      <vt:lpstr>Microsoft 公式 3.0</vt:lpstr>
      <vt:lpstr>MathType 6.0 Equation</vt:lpstr>
      <vt:lpstr>Microsoft Visio 绘图</vt:lpstr>
      <vt:lpstr>Microsoft Photo Editor 3.0 照片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xiucheng liu</cp:lastModifiedBy>
  <cp:revision>1080</cp:revision>
  <dcterms:created xsi:type="dcterms:W3CDTF">2003-03-01T13:55:00Z</dcterms:created>
  <dcterms:modified xsi:type="dcterms:W3CDTF">2020-03-23T11:46:36Z</dcterms:modified>
</cp:coreProperties>
</file>