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60" r:id="rId7"/>
    <p:sldId id="263" r:id="rId8"/>
    <p:sldId id="264" r:id="rId9"/>
    <p:sldId id="265" r:id="rId10"/>
    <p:sldId id="25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2610D-4AAA-9E8B-0811-31A23FB36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1B2E14-51A4-B5D0-9D7C-91611B75D8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5DFAD0-92A4-9FD0-7A3F-3F8AE6602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CD83-F72D-436C-A22D-E294B02913B1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BFF52A-6803-396C-7D44-127D1951E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9BF893-E70D-5D2D-8972-871991B08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6AC35-CF85-4F1A-8953-6CE4963A6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22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82072E-950D-0D6C-0583-C9D2DFA4B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08C694-1D9C-D524-B5E1-B035B8FA2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128591-F800-9A7A-48D9-96F3885E7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CD83-F72D-436C-A22D-E294B02913B1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20CA48-4918-E405-60F5-C4C1CA8CE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1D314D-6CCF-134B-4439-133FE382F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6AC35-CF85-4F1A-8953-6CE4963A6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6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0888DC-755C-D985-0608-264548EEEF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D62832-1DFE-2453-AAD9-0303D11E5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8BBEA2-4FD2-2D71-B8B3-C7E6010F5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CD83-F72D-436C-A22D-E294B02913B1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1ACB03-BF13-AF76-96BF-C2E7B9913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F295A2-FE52-F141-E7F6-EA3B7F56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6AC35-CF85-4F1A-8953-6CE4963A6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671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EE4F4-6420-B020-157D-A3D41EAFB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A2BACB-AC1A-1EDE-47FB-46706EEA3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A40360-3BAE-90EB-C2F1-2533301C1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CD83-F72D-436C-A22D-E294B02913B1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65C338-1F6F-F88E-08C6-EB2BB0FE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E14EEF-8FBD-D3BB-93F3-B54204622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6AC35-CF85-4F1A-8953-6CE4963A6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157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57F97-0CD1-9893-BF10-FE5114EA2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9D17DB-D22C-AE24-2779-AC56E5B17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B070A2-4D3E-D805-9B56-139343B6E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CD83-F72D-436C-A22D-E294B02913B1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5BF7E4-7875-8DAA-E004-74028D2F1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1DFFE0-3694-94CD-3180-651244935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6AC35-CF85-4F1A-8953-6CE4963A6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794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86BE3-D4F6-D025-8A2C-2DF6421C2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7D001D-19F5-B827-CAE8-B2B6E87713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F5E6CD-E0D6-C0A6-2139-E2ECE97DD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6227F8-BA90-79B6-D9BC-0E4A68C3F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CD83-F72D-436C-A22D-E294B02913B1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C62F4D-8DF1-19C1-E87A-4BE19D717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A1AB38-B037-23C3-920F-7588C6DD4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6AC35-CF85-4F1A-8953-6CE4963A6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883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89257-A8F0-7866-C29E-88AB4D443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E9F44D-2E87-2B0F-3B9A-FAE2C3FD8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915545-FE5B-303C-33A5-2AB21F024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EBC3BD-DC08-F9C2-1370-A3E923C7AC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87B5D57-08EE-BBD0-4847-32E5B20FD6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8761E0-DCCA-7810-C2DD-017047D99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CD83-F72D-436C-A22D-E294B02913B1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4F8C66-4C0B-CC9E-3DBA-BF3FB6995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C9EC9B-D61E-DA86-C1C1-73D1FCB7C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6AC35-CF85-4F1A-8953-6CE4963A6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95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CD428E-45E2-00B1-D143-F20932321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A69822-1766-4473-F7D9-4B16CF1BE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CD83-F72D-436C-A22D-E294B02913B1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37FE809-F4E2-0549-A684-E11B7A12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155B23-8697-D051-2450-381B56A98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6AC35-CF85-4F1A-8953-6CE4963A6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275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FC0EDE-DAAA-F0E2-BCC3-F5B4ECDE2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CD83-F72D-436C-A22D-E294B02913B1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30E82D-C807-652A-5AD5-FB9E4A49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D01901-575F-C52C-9A73-87AD20287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6AC35-CF85-4F1A-8953-6CE4963A6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238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E88EB-A78E-5CC7-C730-D100490B4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C44D2C-7A73-340A-B118-59E428A08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55D959-935B-FAF9-E2E8-5B38F0086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BC5F36-40A7-B4EB-227A-AED36CA65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CD83-F72D-436C-A22D-E294B02913B1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CC374C-D70E-4628-6747-CDA4DCCA5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5531D1-54FB-8E9A-EC74-04CB3F5AC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6AC35-CF85-4F1A-8953-6CE4963A6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898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60D2D-D00A-AC9E-DA32-872ED0D7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5EC5B0-F93C-F2B9-4978-48C38B84A5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6BFC58-BA79-119F-2C52-072FF82F5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070BF2-A325-9410-BC1C-6A76837FD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CD83-F72D-436C-A22D-E294B02913B1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C796A3-B5A5-4804-7ACD-F52134F2E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8A9A00-B9C7-742D-41C3-3F4CBF9E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6AC35-CF85-4F1A-8953-6CE4963A6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412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5FC007-7CB3-CD35-91E7-EDFC66EF4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A7ECB4-E94A-BB68-D219-272C7DFE1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64F013-2A76-F660-C4B9-A96F20F88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2CD83-F72D-436C-A22D-E294B02913B1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31BD60-3367-D855-2124-3B1E5EE55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DA14A9-2EFF-7DF9-88C5-D074472E5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6AC35-CF85-4F1A-8953-6CE4963A6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67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53F33-44C5-C7B8-97DF-81AD02B795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CEED24-73FB-B246-5126-8C66B0C475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120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BCB7A4-18B0-8A5F-4653-62597C390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083582" cy="848039"/>
          </a:xfrm>
        </p:spPr>
        <p:txBody>
          <a:bodyPr/>
          <a:lstStyle/>
          <a:p>
            <a:r>
              <a:rPr lang="en-US" altLang="zh-CN" dirty="0"/>
              <a:t>What I will do next week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C7182D-2619-1DE9-C7BA-7DEBE734E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646"/>
            <a:ext cx="10515600" cy="4882317"/>
          </a:xfrm>
        </p:spPr>
        <p:txBody>
          <a:bodyPr/>
          <a:lstStyle/>
          <a:p>
            <a:r>
              <a:rPr lang="en-US" altLang="zh-CN" dirty="0"/>
              <a:t>Use c1-c7 mix material and record data and analyze it in more complex situation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Use more complex ANN model to fit the data() and try to find best parameter(DNF-Net , </a:t>
            </a:r>
            <a:r>
              <a:rPr lang="en-US" altLang="zh-CN" dirty="0" err="1"/>
              <a:t>TabNet</a:t>
            </a:r>
            <a:r>
              <a:rPr lang="en-US" altLang="zh-CN" dirty="0"/>
              <a:t> 1D-CNN)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364ECE-E1D0-CBFC-5608-3B97A6A8DAF7}"/>
              </a:ext>
            </a:extLst>
          </p:cNvPr>
          <p:cNvSpPr txBox="1"/>
          <p:nvPr/>
        </p:nvSpPr>
        <p:spPr>
          <a:xfrm>
            <a:off x="8419723" y="488887"/>
            <a:ext cx="3376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X[</a:t>
            </a:r>
            <a:r>
              <a:rPr lang="en-US" altLang="zh-CN" sz="1000" dirty="0" err="1"/>
              <a:t>i</a:t>
            </a:r>
            <a:r>
              <a:rPr lang="en-US" altLang="zh-CN" sz="1000" dirty="0"/>
              <a:t>]=[Pcs[0], Pcs[1], Pcs[2],</a:t>
            </a:r>
            <a:r>
              <a:rPr lang="en-US" altLang="zh-CN" sz="1000" dirty="0" err="1"/>
              <a:t>Tcs</a:t>
            </a:r>
            <a:r>
              <a:rPr lang="en-US" altLang="zh-CN" sz="1000" dirty="0"/>
              <a:t>[0], </a:t>
            </a:r>
            <a:r>
              <a:rPr lang="en-US" altLang="zh-CN" sz="1000" dirty="0" err="1"/>
              <a:t>Tcs</a:t>
            </a:r>
            <a:r>
              <a:rPr lang="en-US" altLang="zh-CN" sz="1000" dirty="0"/>
              <a:t>[1], </a:t>
            </a:r>
            <a:r>
              <a:rPr lang="en-US" altLang="zh-CN" sz="1000" dirty="0" err="1"/>
              <a:t>Tcs</a:t>
            </a:r>
            <a:r>
              <a:rPr lang="en-US" altLang="zh-CN" sz="1000" dirty="0"/>
              <a:t>[2], Omg[0], Omg[1], Omg[2],T, P,Zs[0], Zs[1], Zs[2]  ]</a:t>
            </a:r>
          </a:p>
          <a:p>
            <a:r>
              <a:rPr lang="en-US" altLang="zh-CN" sz="1000" dirty="0"/>
              <a:t>Y[</a:t>
            </a:r>
            <a:r>
              <a:rPr lang="en-US" altLang="zh-CN" sz="1000" dirty="0" err="1"/>
              <a:t>i</a:t>
            </a:r>
            <a:r>
              <a:rPr lang="en-US" altLang="zh-CN" sz="1000" dirty="0"/>
              <a:t>]=[</a:t>
            </a:r>
            <a:r>
              <a:rPr lang="en-US" altLang="zh-CN" sz="1000" dirty="0" err="1"/>
              <a:t>Gas_Zs</a:t>
            </a:r>
            <a:r>
              <a:rPr lang="en-US" altLang="zh-CN" sz="1000" dirty="0"/>
              <a:t>[0], </a:t>
            </a:r>
            <a:r>
              <a:rPr lang="en-US" altLang="zh-CN" sz="1000" dirty="0" err="1"/>
              <a:t>Gas_Zs</a:t>
            </a:r>
            <a:r>
              <a:rPr lang="en-US" altLang="zh-CN" sz="1000" dirty="0"/>
              <a:t>[1], </a:t>
            </a:r>
            <a:r>
              <a:rPr lang="en-US" altLang="zh-CN" sz="1000" dirty="0" err="1"/>
              <a:t>Gas_Zs</a:t>
            </a:r>
            <a:r>
              <a:rPr lang="en-US" altLang="zh-CN" sz="1000" dirty="0"/>
              <a:t>[2],</a:t>
            </a:r>
            <a:r>
              <a:rPr lang="en-US" altLang="zh-CN" sz="1000" dirty="0" err="1"/>
              <a:t>Liq_Zs</a:t>
            </a:r>
            <a:r>
              <a:rPr lang="en-US" altLang="zh-CN" sz="1000" dirty="0"/>
              <a:t>[0], </a:t>
            </a:r>
            <a:r>
              <a:rPr lang="en-US" altLang="zh-CN" sz="1000" dirty="0" err="1"/>
              <a:t>Liq_Zs</a:t>
            </a:r>
            <a:r>
              <a:rPr lang="en-US" altLang="zh-CN" sz="1000" dirty="0"/>
              <a:t>[1], </a:t>
            </a:r>
            <a:r>
              <a:rPr lang="en-US" altLang="zh-CN" sz="1000" dirty="0" err="1"/>
              <a:t>Liq_Zs</a:t>
            </a:r>
            <a:r>
              <a:rPr lang="en-US" altLang="zh-CN" sz="1000" dirty="0"/>
              <a:t>[2], </a:t>
            </a:r>
            <a:r>
              <a:rPr lang="en-US" altLang="zh-CN" sz="1000" dirty="0" err="1"/>
              <a:t>gas_fraction</a:t>
            </a:r>
            <a:r>
              <a:rPr lang="en-US" altLang="zh-CN" sz="1000" dirty="0"/>
              <a:t>, </a:t>
            </a:r>
            <a:r>
              <a:rPr lang="en-US" altLang="zh-CN" sz="1000" dirty="0" err="1"/>
              <a:t>liquid_fraction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12480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394979-2C4B-F4AC-7DDC-6E74276E8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628"/>
            <a:ext cx="10515600" cy="1325563"/>
          </a:xfrm>
        </p:spPr>
        <p:txBody>
          <a:bodyPr/>
          <a:lstStyle/>
          <a:p>
            <a:r>
              <a:rPr lang="en-US" altLang="zh-CN" dirty="0"/>
              <a:t>My input and output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75F5E0-7904-6201-DFD8-91B698745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8632"/>
            <a:ext cx="10515600" cy="306324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X[</a:t>
            </a:r>
            <a:r>
              <a:rPr lang="en-US" altLang="zh-CN" dirty="0" err="1"/>
              <a:t>i</a:t>
            </a:r>
            <a:r>
              <a:rPr lang="en-US" altLang="zh-CN" dirty="0"/>
              <a:t>]=[Pcs[0], Pcs[1], Pcs[2],			-critical </a:t>
            </a:r>
            <a:r>
              <a:rPr lang="en-US" altLang="zh-CN" dirty="0" err="1"/>
              <a:t>presure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Tcs</a:t>
            </a:r>
            <a:r>
              <a:rPr lang="en-US" altLang="zh-CN" dirty="0"/>
              <a:t>[0], </a:t>
            </a:r>
            <a:r>
              <a:rPr lang="en-US" altLang="zh-CN" dirty="0" err="1"/>
              <a:t>Tcs</a:t>
            </a:r>
            <a:r>
              <a:rPr lang="en-US" altLang="zh-CN" dirty="0"/>
              <a:t>[1], </a:t>
            </a:r>
            <a:r>
              <a:rPr lang="en-US" altLang="zh-CN" dirty="0" err="1"/>
              <a:t>Tcs</a:t>
            </a:r>
            <a:r>
              <a:rPr lang="en-US" altLang="zh-CN" dirty="0"/>
              <a:t>[2], 				 -critical temperature</a:t>
            </a:r>
          </a:p>
          <a:p>
            <a:pPr marL="457200" lvl="1" indent="0">
              <a:buNone/>
            </a:pPr>
            <a:r>
              <a:rPr lang="en-US" altLang="zh-CN" dirty="0"/>
              <a:t>	Omg[0],[1],[2],				 	- acentric factor 	</a:t>
            </a:r>
          </a:p>
          <a:p>
            <a:pPr marL="457200" lvl="1" indent="0">
              <a:buNone/>
            </a:pPr>
            <a:r>
              <a:rPr lang="en-US" altLang="zh-CN" dirty="0"/>
              <a:t>	T,						 -Initial temperature</a:t>
            </a:r>
          </a:p>
          <a:p>
            <a:pPr marL="457200" lvl="1" indent="0">
              <a:buNone/>
            </a:pPr>
            <a:r>
              <a:rPr lang="en-US" altLang="zh-CN" dirty="0"/>
              <a:t>	P,						 - Initial </a:t>
            </a:r>
            <a:r>
              <a:rPr lang="en-US" altLang="zh-CN" dirty="0" err="1"/>
              <a:t>presure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Zs[0],[1],[2]  ]					 -material component</a:t>
            </a:r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I add  5 more element as in put since I think it will be helpful to the output</a:t>
            </a:r>
          </a:p>
          <a:p>
            <a:pPr lvl="1"/>
            <a:r>
              <a:rPr lang="en-US" altLang="zh-CN" dirty="0"/>
              <a:t>The input is based on three fixed material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308F069-3B41-47F5-369B-B13B7B7A734A}"/>
              </a:ext>
            </a:extLst>
          </p:cNvPr>
          <p:cNvSpPr txBox="1"/>
          <p:nvPr/>
        </p:nvSpPr>
        <p:spPr>
          <a:xfrm>
            <a:off x="99588" y="4605253"/>
            <a:ext cx="109637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Y[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]=[</a:t>
            </a:r>
            <a:r>
              <a:rPr lang="en-US" altLang="zh-CN" sz="2000" dirty="0" err="1"/>
              <a:t>Gas_Zs</a:t>
            </a:r>
            <a:r>
              <a:rPr lang="en-US" altLang="zh-CN" sz="2000" dirty="0"/>
              <a:t>[0], </a:t>
            </a:r>
            <a:r>
              <a:rPr lang="en-US" altLang="zh-CN" sz="2000" dirty="0" err="1"/>
              <a:t>Gas_Zs</a:t>
            </a:r>
            <a:r>
              <a:rPr lang="en-US" altLang="zh-CN" sz="2000" dirty="0"/>
              <a:t>[1], </a:t>
            </a:r>
            <a:r>
              <a:rPr lang="en-US" altLang="zh-CN" sz="2000" dirty="0" err="1"/>
              <a:t>Gas_Zs</a:t>
            </a:r>
            <a:r>
              <a:rPr lang="en-US" altLang="zh-CN" sz="2000" dirty="0"/>
              <a:t>[2],			-material component in </a:t>
            </a:r>
            <a:r>
              <a:rPr lang="en-US" altLang="zh-CN" sz="2000" dirty="0" err="1"/>
              <a:t>gas_phase</a:t>
            </a:r>
            <a:endParaRPr lang="en-US" altLang="zh-CN" sz="2000" dirty="0"/>
          </a:p>
          <a:p>
            <a:pPr lvl="1"/>
            <a:r>
              <a:rPr lang="en-US" altLang="zh-CN" sz="2000" dirty="0"/>
              <a:t>	</a:t>
            </a:r>
            <a:r>
              <a:rPr lang="en-US" altLang="zh-CN" sz="2000" dirty="0" err="1"/>
              <a:t>Liq_Zs</a:t>
            </a:r>
            <a:r>
              <a:rPr lang="en-US" altLang="zh-CN" sz="2000" dirty="0"/>
              <a:t>[0], </a:t>
            </a:r>
            <a:r>
              <a:rPr lang="en-US" altLang="zh-CN" sz="2000" dirty="0" err="1"/>
              <a:t>Liq_Zs</a:t>
            </a:r>
            <a:r>
              <a:rPr lang="en-US" altLang="zh-CN" sz="2000" dirty="0"/>
              <a:t>[1], </a:t>
            </a:r>
            <a:r>
              <a:rPr lang="en-US" altLang="zh-CN" sz="2000" dirty="0" err="1"/>
              <a:t>Liq_Zs</a:t>
            </a:r>
            <a:r>
              <a:rPr lang="en-US" altLang="zh-CN" sz="2000" dirty="0"/>
              <a:t>[2],			-material component in 	</a:t>
            </a:r>
            <a:r>
              <a:rPr lang="en-US" altLang="zh-CN" sz="2000" dirty="0" err="1"/>
              <a:t>liquid_phase</a:t>
            </a:r>
            <a:endParaRPr lang="en-US" altLang="zh-CN" sz="2000" dirty="0"/>
          </a:p>
          <a:p>
            <a:pPr lvl="1"/>
            <a:r>
              <a:rPr lang="en-US" altLang="zh-CN" sz="2000" dirty="0"/>
              <a:t>	</a:t>
            </a:r>
            <a:r>
              <a:rPr lang="en-US" altLang="zh-CN" sz="2000" dirty="0" err="1"/>
              <a:t>gas_fraction</a:t>
            </a:r>
            <a:r>
              <a:rPr lang="en-US" altLang="zh-CN" sz="2000" dirty="0"/>
              <a:t>					- material fraction in gas</a:t>
            </a:r>
          </a:p>
          <a:p>
            <a:pPr lvl="1"/>
            <a:r>
              <a:rPr lang="en-US" altLang="zh-CN" sz="2000" dirty="0"/>
              <a:t>	</a:t>
            </a:r>
            <a:r>
              <a:rPr lang="en-US" altLang="zh-CN" sz="2000" dirty="0" err="1"/>
              <a:t>liquid_fraction</a:t>
            </a:r>
            <a:r>
              <a:rPr lang="en-US" altLang="zh-CN" sz="2000" dirty="0"/>
              <a:t>					- material fraction in liquid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All above is for three material: ['methane', 'ethane', 'nitrogen']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95715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67EF4-B0D0-FF00-D01A-5F5C1739A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52260" cy="1325563"/>
          </a:xfrm>
        </p:spPr>
        <p:txBody>
          <a:bodyPr/>
          <a:lstStyle/>
          <a:p>
            <a:r>
              <a:rPr lang="en-US" altLang="zh-CN" dirty="0"/>
              <a:t>What I have done this week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E04DEC-4D99-96F2-818C-B37B10304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4144"/>
            <a:ext cx="10515600" cy="132556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Use </a:t>
            </a:r>
            <a:r>
              <a:rPr lang="en-US" altLang="zh-CN" dirty="0" err="1"/>
              <a:t>Xgboost</a:t>
            </a:r>
            <a:r>
              <a:rPr lang="en-US" altLang="zh-CN" dirty="0"/>
              <a:t> to fit Data</a:t>
            </a:r>
          </a:p>
          <a:p>
            <a:pPr marL="0" indent="0">
              <a:buNone/>
            </a:pPr>
            <a:r>
              <a:rPr lang="en-US" altLang="zh-CN" dirty="0"/>
              <a:t>1 How number of data effect MSE score(take a lot of time</a:t>
            </a:r>
          </a:p>
          <a:p>
            <a:pPr marL="0" indent="0">
              <a:buNone/>
            </a:pPr>
            <a:r>
              <a:rPr lang="en-US" altLang="zh-CN" dirty="0"/>
              <a:t>2 Grid search: find best parameters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2893185-8784-184B-E8B1-FA11B11DEA3C}"/>
              </a:ext>
            </a:extLst>
          </p:cNvPr>
          <p:cNvSpPr txBox="1"/>
          <p:nvPr/>
        </p:nvSpPr>
        <p:spPr>
          <a:xfrm>
            <a:off x="8137783" y="673963"/>
            <a:ext cx="3376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X[</a:t>
            </a:r>
            <a:r>
              <a:rPr lang="en-US" altLang="zh-CN" sz="1000" dirty="0" err="1"/>
              <a:t>i</a:t>
            </a:r>
            <a:r>
              <a:rPr lang="en-US" altLang="zh-CN" sz="1000" dirty="0"/>
              <a:t>]=[Pcs[0], Pcs[1], Pcs[2],</a:t>
            </a:r>
            <a:r>
              <a:rPr lang="en-US" altLang="zh-CN" sz="1000" dirty="0" err="1"/>
              <a:t>Tcs</a:t>
            </a:r>
            <a:r>
              <a:rPr lang="en-US" altLang="zh-CN" sz="1000" dirty="0"/>
              <a:t>[0], </a:t>
            </a:r>
            <a:r>
              <a:rPr lang="en-US" altLang="zh-CN" sz="1000" dirty="0" err="1"/>
              <a:t>Tcs</a:t>
            </a:r>
            <a:r>
              <a:rPr lang="en-US" altLang="zh-CN" sz="1000" dirty="0"/>
              <a:t>[1], </a:t>
            </a:r>
            <a:r>
              <a:rPr lang="en-US" altLang="zh-CN" sz="1000" dirty="0" err="1"/>
              <a:t>Tcs</a:t>
            </a:r>
            <a:r>
              <a:rPr lang="en-US" altLang="zh-CN" sz="1000" dirty="0"/>
              <a:t>[2], Omg[0], Omg[1], Omg[2],T, P,Zs[0], Zs[1], Zs[2]  ]</a:t>
            </a:r>
          </a:p>
          <a:p>
            <a:r>
              <a:rPr lang="en-US" altLang="zh-CN" sz="1000" dirty="0"/>
              <a:t>Y[</a:t>
            </a:r>
            <a:r>
              <a:rPr lang="en-US" altLang="zh-CN" sz="1000" dirty="0" err="1"/>
              <a:t>i</a:t>
            </a:r>
            <a:r>
              <a:rPr lang="en-US" altLang="zh-CN" sz="1000" dirty="0"/>
              <a:t>]=[</a:t>
            </a:r>
            <a:r>
              <a:rPr lang="en-US" altLang="zh-CN" sz="1000" dirty="0" err="1"/>
              <a:t>Gas_Zs</a:t>
            </a:r>
            <a:r>
              <a:rPr lang="en-US" altLang="zh-CN" sz="1000" dirty="0"/>
              <a:t>[0], </a:t>
            </a:r>
            <a:r>
              <a:rPr lang="en-US" altLang="zh-CN" sz="1000" dirty="0" err="1"/>
              <a:t>Gas_Zs</a:t>
            </a:r>
            <a:r>
              <a:rPr lang="en-US" altLang="zh-CN" sz="1000" dirty="0"/>
              <a:t>[1], </a:t>
            </a:r>
            <a:r>
              <a:rPr lang="en-US" altLang="zh-CN" sz="1000" dirty="0" err="1"/>
              <a:t>Gas_Zs</a:t>
            </a:r>
            <a:r>
              <a:rPr lang="en-US" altLang="zh-CN" sz="1000" dirty="0"/>
              <a:t>[2],</a:t>
            </a:r>
            <a:r>
              <a:rPr lang="en-US" altLang="zh-CN" sz="1000" dirty="0" err="1"/>
              <a:t>Liq_Zs</a:t>
            </a:r>
            <a:r>
              <a:rPr lang="en-US" altLang="zh-CN" sz="1000" dirty="0"/>
              <a:t>[0], </a:t>
            </a:r>
            <a:r>
              <a:rPr lang="en-US" altLang="zh-CN" sz="1000" dirty="0" err="1"/>
              <a:t>Liq_Zs</a:t>
            </a:r>
            <a:r>
              <a:rPr lang="en-US" altLang="zh-CN" sz="1000" dirty="0"/>
              <a:t>[1], </a:t>
            </a:r>
            <a:r>
              <a:rPr lang="en-US" altLang="zh-CN" sz="1000" dirty="0" err="1"/>
              <a:t>Liq_Zs</a:t>
            </a:r>
            <a:r>
              <a:rPr lang="en-US" altLang="zh-CN" sz="1000" dirty="0"/>
              <a:t>[2], </a:t>
            </a:r>
            <a:r>
              <a:rPr lang="en-US" altLang="zh-CN" sz="1000" dirty="0" err="1"/>
              <a:t>gas_fraction</a:t>
            </a:r>
            <a:r>
              <a:rPr lang="en-US" altLang="zh-CN" sz="1000" dirty="0"/>
              <a:t>, </a:t>
            </a:r>
            <a:r>
              <a:rPr lang="en-US" altLang="zh-CN" sz="1000" dirty="0" err="1"/>
              <a:t>liquid_fraction</a:t>
            </a:r>
            <a:endParaRPr lang="zh-CN" altLang="en-US" sz="10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D96A683-43A4-6C83-F623-17063C729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37038"/>
            <a:ext cx="3857625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7B1E63F-CC84-C0FC-774A-7E6F9ADAF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241" y="3471378"/>
            <a:ext cx="7927649" cy="142935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DEAE927-7589-CEC6-AA59-74E3FB0E1016}"/>
              </a:ext>
            </a:extLst>
          </p:cNvPr>
          <p:cNvSpPr txBox="1"/>
          <p:nvPr/>
        </p:nvSpPr>
        <p:spPr>
          <a:xfrm>
            <a:off x="1572426" y="5674408"/>
            <a:ext cx="2213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loss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581370B-8A54-E442-68F9-019814448C04}"/>
              </a:ext>
            </a:extLst>
          </p:cNvPr>
          <p:cNvSpPr txBox="1"/>
          <p:nvPr/>
        </p:nvSpPr>
        <p:spPr>
          <a:xfrm>
            <a:off x="7375021" y="5819686"/>
            <a:ext cx="161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Grid search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4530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67EF4-B0D0-FF00-D01A-5F5C1739A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52260" cy="1325563"/>
          </a:xfrm>
        </p:spPr>
        <p:txBody>
          <a:bodyPr/>
          <a:lstStyle/>
          <a:p>
            <a:r>
              <a:rPr lang="en-US" altLang="zh-CN" dirty="0"/>
              <a:t>What I have done this week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E04DEC-4D99-96F2-818C-B37B10304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altLang="zh-CN" dirty="0"/>
              <a:t>Use ANN to fit Data (it is much harder to train than </a:t>
            </a:r>
            <a:r>
              <a:rPr lang="en-US" altLang="zh-CN" dirty="0" err="1"/>
              <a:t>XGboost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2893185-8784-184B-E8B1-FA11B11DEA3C}"/>
              </a:ext>
            </a:extLst>
          </p:cNvPr>
          <p:cNvSpPr txBox="1"/>
          <p:nvPr/>
        </p:nvSpPr>
        <p:spPr>
          <a:xfrm>
            <a:off x="8137783" y="673963"/>
            <a:ext cx="3376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X[</a:t>
            </a:r>
            <a:r>
              <a:rPr lang="en-US" altLang="zh-CN" sz="1000" dirty="0" err="1"/>
              <a:t>i</a:t>
            </a:r>
            <a:r>
              <a:rPr lang="en-US" altLang="zh-CN" sz="1000" dirty="0"/>
              <a:t>]=[Pcs[0], Pcs[1], Pcs[2],</a:t>
            </a:r>
            <a:r>
              <a:rPr lang="en-US" altLang="zh-CN" sz="1000" dirty="0" err="1"/>
              <a:t>Tcs</a:t>
            </a:r>
            <a:r>
              <a:rPr lang="en-US" altLang="zh-CN" sz="1000" dirty="0"/>
              <a:t>[0], </a:t>
            </a:r>
            <a:r>
              <a:rPr lang="en-US" altLang="zh-CN" sz="1000" dirty="0" err="1"/>
              <a:t>Tcs</a:t>
            </a:r>
            <a:r>
              <a:rPr lang="en-US" altLang="zh-CN" sz="1000" dirty="0"/>
              <a:t>[1], </a:t>
            </a:r>
            <a:r>
              <a:rPr lang="en-US" altLang="zh-CN" sz="1000" dirty="0" err="1"/>
              <a:t>Tcs</a:t>
            </a:r>
            <a:r>
              <a:rPr lang="en-US" altLang="zh-CN" sz="1000" dirty="0"/>
              <a:t>[2], Omg[0], Omg[1], Omg[2],T, P,Zs[0], Zs[1], Zs[2]  ]</a:t>
            </a:r>
          </a:p>
          <a:p>
            <a:r>
              <a:rPr lang="en-US" altLang="zh-CN" sz="1000" dirty="0"/>
              <a:t>Y[</a:t>
            </a:r>
            <a:r>
              <a:rPr lang="en-US" altLang="zh-CN" sz="1000" dirty="0" err="1"/>
              <a:t>i</a:t>
            </a:r>
            <a:r>
              <a:rPr lang="en-US" altLang="zh-CN" sz="1000" dirty="0"/>
              <a:t>]=[</a:t>
            </a:r>
            <a:r>
              <a:rPr lang="en-US" altLang="zh-CN" sz="1000" dirty="0" err="1"/>
              <a:t>Gas_Zs</a:t>
            </a:r>
            <a:r>
              <a:rPr lang="en-US" altLang="zh-CN" sz="1000" dirty="0"/>
              <a:t>[0], </a:t>
            </a:r>
            <a:r>
              <a:rPr lang="en-US" altLang="zh-CN" sz="1000" dirty="0" err="1"/>
              <a:t>Gas_Zs</a:t>
            </a:r>
            <a:r>
              <a:rPr lang="en-US" altLang="zh-CN" sz="1000" dirty="0"/>
              <a:t>[1], </a:t>
            </a:r>
            <a:r>
              <a:rPr lang="en-US" altLang="zh-CN" sz="1000" dirty="0" err="1"/>
              <a:t>Gas_Zs</a:t>
            </a:r>
            <a:r>
              <a:rPr lang="en-US" altLang="zh-CN" sz="1000" dirty="0"/>
              <a:t>[2],</a:t>
            </a:r>
            <a:r>
              <a:rPr lang="en-US" altLang="zh-CN" sz="1000" dirty="0" err="1"/>
              <a:t>Liq_Zs</a:t>
            </a:r>
            <a:r>
              <a:rPr lang="en-US" altLang="zh-CN" sz="1000" dirty="0"/>
              <a:t>[0], </a:t>
            </a:r>
            <a:r>
              <a:rPr lang="en-US" altLang="zh-CN" sz="1000" dirty="0" err="1"/>
              <a:t>Liq_Zs</a:t>
            </a:r>
            <a:r>
              <a:rPr lang="en-US" altLang="zh-CN" sz="1000" dirty="0"/>
              <a:t>[1], </a:t>
            </a:r>
            <a:r>
              <a:rPr lang="en-US" altLang="zh-CN" sz="1000" dirty="0" err="1"/>
              <a:t>Liq_Zs</a:t>
            </a:r>
            <a:r>
              <a:rPr lang="en-US" altLang="zh-CN" sz="1000" dirty="0"/>
              <a:t>[2], </a:t>
            </a:r>
            <a:r>
              <a:rPr lang="en-US" altLang="zh-CN" sz="1000" dirty="0" err="1"/>
              <a:t>gas_fraction</a:t>
            </a:r>
            <a:r>
              <a:rPr lang="en-US" altLang="zh-CN" sz="1000" dirty="0"/>
              <a:t>, </a:t>
            </a:r>
            <a:r>
              <a:rPr lang="en-US" altLang="zh-CN" sz="1000" dirty="0" err="1"/>
              <a:t>liquid_fraction</a:t>
            </a:r>
            <a:endParaRPr lang="zh-CN" altLang="en-US" sz="1000" dirty="0"/>
          </a:p>
        </p:txBody>
      </p:sp>
      <p:pic>
        <p:nvPicPr>
          <p:cNvPr id="2055" name="Picture 7">
            <a:extLst>
              <a:ext uri="{FF2B5EF4-FFF2-40B4-BE49-F238E27FC236}">
                <a16:creationId xmlns:a16="http://schemas.microsoft.com/office/drawing/2014/main" id="{F66E0E6A-A531-B423-218C-93AE0E20C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05" y="2768837"/>
            <a:ext cx="5692567" cy="311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2A1D40-EE58-F390-AFCF-7B38DFACB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889" y="2616831"/>
            <a:ext cx="4025472" cy="287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916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BCB7A4-18B0-8A5F-4653-62597C390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083582" cy="848039"/>
          </a:xfrm>
        </p:spPr>
        <p:txBody>
          <a:bodyPr/>
          <a:lstStyle/>
          <a:p>
            <a:r>
              <a:rPr lang="en-US" altLang="zh-CN" dirty="0"/>
              <a:t>What I have done this week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C7182D-2619-1DE9-C7BA-7DEBE734E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646"/>
            <a:ext cx="10515600" cy="4882317"/>
          </a:xfrm>
        </p:spPr>
        <p:txBody>
          <a:bodyPr/>
          <a:lstStyle/>
          <a:p>
            <a:r>
              <a:rPr lang="en-US" altLang="zh-CN" dirty="0"/>
              <a:t>Use ANN model to fit the data with </a:t>
            </a:r>
            <a:r>
              <a:rPr lang="en-US" altLang="zh-CN" dirty="0" err="1"/>
              <a:t>mass_balance_loss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The way I judge </a:t>
            </a:r>
            <a:r>
              <a:rPr lang="en-US" altLang="zh-CN" dirty="0" err="1"/>
              <a:t>Mass_balance_loss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sz="2000" dirty="0" err="1"/>
              <a:t>gas_zs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]*</a:t>
            </a:r>
            <a:r>
              <a:rPr lang="en-US" altLang="zh-CN" sz="2000" dirty="0" err="1"/>
              <a:t>gas_fraction</a:t>
            </a:r>
            <a:r>
              <a:rPr lang="en-US" altLang="zh-CN" sz="2000" dirty="0"/>
              <a:t> + </a:t>
            </a:r>
            <a:r>
              <a:rPr lang="en-US" altLang="zh-CN" sz="2000" dirty="0" err="1"/>
              <a:t>liquid_zs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]* </a:t>
            </a:r>
            <a:r>
              <a:rPr lang="en-US" altLang="zh-CN" sz="2000" dirty="0" err="1"/>
              <a:t>liquid_fraction</a:t>
            </a:r>
            <a:r>
              <a:rPr lang="en-US" altLang="zh-CN" sz="2000" dirty="0"/>
              <a:t>=original material fraction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The way I implement </a:t>
            </a:r>
            <a:r>
              <a:rPr lang="en-US" altLang="zh-CN" sz="2000" dirty="0" err="1"/>
              <a:t>Mass_balance_loss</a:t>
            </a:r>
            <a:r>
              <a:rPr lang="en-US" altLang="zh-CN" sz="2000" dirty="0"/>
              <a:t>:   MSE(</a:t>
            </a:r>
            <a:r>
              <a:rPr lang="en-US" altLang="zh-CN" sz="2000" dirty="0" err="1"/>
              <a:t>y,ypred</a:t>
            </a:r>
            <a:r>
              <a:rPr lang="en-US" altLang="zh-CN" sz="2000" dirty="0"/>
              <a:t>)</a:t>
            </a:r>
            <a:r>
              <a:rPr lang="en-US" altLang="zh-CN" sz="2000" dirty="0">
                <a:solidFill>
                  <a:srgbClr val="FFC000"/>
                </a:solidFill>
              </a:rPr>
              <a:t>+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>
                <a:solidFill>
                  <a:srgbClr val="FFC000"/>
                </a:solidFill>
              </a:rPr>
              <a:t>MSE(  </a:t>
            </a:r>
            <a:r>
              <a:rPr lang="en-US" altLang="zh-CN" sz="2000" dirty="0" err="1">
                <a:solidFill>
                  <a:srgbClr val="FFC000"/>
                </a:solidFill>
              </a:rPr>
              <a:t>gas_zs</a:t>
            </a:r>
            <a:r>
              <a:rPr lang="en-US" altLang="zh-CN" sz="2000" dirty="0">
                <a:solidFill>
                  <a:srgbClr val="FFC000"/>
                </a:solidFill>
              </a:rPr>
              <a:t>[</a:t>
            </a:r>
            <a:r>
              <a:rPr lang="en-US" altLang="zh-CN" sz="2000" dirty="0" err="1">
                <a:solidFill>
                  <a:srgbClr val="FFC000"/>
                </a:solidFill>
              </a:rPr>
              <a:t>i</a:t>
            </a:r>
            <a:r>
              <a:rPr lang="en-US" altLang="zh-CN" sz="2000" dirty="0">
                <a:solidFill>
                  <a:srgbClr val="FFC000"/>
                </a:solidFill>
              </a:rPr>
              <a:t>]*</a:t>
            </a:r>
            <a:r>
              <a:rPr lang="en-US" altLang="zh-CN" sz="2000" dirty="0" err="1">
                <a:solidFill>
                  <a:srgbClr val="FFC000"/>
                </a:solidFill>
              </a:rPr>
              <a:t>gas_fraction</a:t>
            </a:r>
            <a:r>
              <a:rPr lang="en-US" altLang="zh-CN" sz="2000" dirty="0">
                <a:solidFill>
                  <a:srgbClr val="FFC000"/>
                </a:solidFill>
              </a:rPr>
              <a:t> + </a:t>
            </a:r>
            <a:r>
              <a:rPr lang="en-US" altLang="zh-CN" sz="2000" dirty="0" err="1">
                <a:solidFill>
                  <a:srgbClr val="FFC000"/>
                </a:solidFill>
              </a:rPr>
              <a:t>liquid_zs</a:t>
            </a:r>
            <a:r>
              <a:rPr lang="en-US" altLang="zh-CN" sz="2000" dirty="0">
                <a:solidFill>
                  <a:srgbClr val="FFC000"/>
                </a:solidFill>
              </a:rPr>
              <a:t>[</a:t>
            </a:r>
            <a:r>
              <a:rPr lang="en-US" altLang="zh-CN" sz="2000" dirty="0" err="1">
                <a:solidFill>
                  <a:srgbClr val="FFC000"/>
                </a:solidFill>
              </a:rPr>
              <a:t>i</a:t>
            </a:r>
            <a:r>
              <a:rPr lang="en-US" altLang="zh-CN" sz="2000" dirty="0">
                <a:solidFill>
                  <a:srgbClr val="FFC000"/>
                </a:solidFill>
              </a:rPr>
              <a:t>]* </a:t>
            </a:r>
            <a:r>
              <a:rPr lang="en-US" altLang="zh-CN" sz="2000" dirty="0" err="1">
                <a:solidFill>
                  <a:srgbClr val="FFC000"/>
                </a:solidFill>
              </a:rPr>
              <a:t>liquid_fraction</a:t>
            </a:r>
            <a:r>
              <a:rPr lang="en-US" altLang="zh-CN" sz="2000" dirty="0">
                <a:solidFill>
                  <a:srgbClr val="FFC000"/>
                </a:solidFill>
              </a:rPr>
              <a:t>, original material  fraction   )</a:t>
            </a:r>
          </a:p>
          <a:p>
            <a:pPr marL="0" indent="0">
              <a:buNone/>
            </a:pPr>
            <a:endParaRPr lang="en-US" altLang="zh-CN" sz="20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FFC000"/>
                </a:solidFill>
              </a:rPr>
              <a:t>Unfortunately, This doesn’t perform very well</a:t>
            </a:r>
            <a:endParaRPr lang="zh-CN" altLang="en-US" sz="2000" dirty="0">
              <a:solidFill>
                <a:srgbClr val="FFC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364ECE-E1D0-CBFC-5608-3B97A6A8DAF7}"/>
              </a:ext>
            </a:extLst>
          </p:cNvPr>
          <p:cNvSpPr txBox="1"/>
          <p:nvPr/>
        </p:nvSpPr>
        <p:spPr>
          <a:xfrm>
            <a:off x="8419723" y="488887"/>
            <a:ext cx="3376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X[</a:t>
            </a:r>
            <a:r>
              <a:rPr lang="en-US" altLang="zh-CN" sz="1000" dirty="0" err="1"/>
              <a:t>i</a:t>
            </a:r>
            <a:r>
              <a:rPr lang="en-US" altLang="zh-CN" sz="1000" dirty="0"/>
              <a:t>]=[Pcs[0], Pcs[1], Pcs[2],</a:t>
            </a:r>
            <a:r>
              <a:rPr lang="en-US" altLang="zh-CN" sz="1000" dirty="0" err="1"/>
              <a:t>Tcs</a:t>
            </a:r>
            <a:r>
              <a:rPr lang="en-US" altLang="zh-CN" sz="1000" dirty="0"/>
              <a:t>[0], </a:t>
            </a:r>
            <a:r>
              <a:rPr lang="en-US" altLang="zh-CN" sz="1000" dirty="0" err="1"/>
              <a:t>Tcs</a:t>
            </a:r>
            <a:r>
              <a:rPr lang="en-US" altLang="zh-CN" sz="1000" dirty="0"/>
              <a:t>[1], </a:t>
            </a:r>
            <a:r>
              <a:rPr lang="en-US" altLang="zh-CN" sz="1000" dirty="0" err="1"/>
              <a:t>Tcs</a:t>
            </a:r>
            <a:r>
              <a:rPr lang="en-US" altLang="zh-CN" sz="1000" dirty="0"/>
              <a:t>[2], Omg[0], Omg[1], Omg[2],T, P,Zs[0], Zs[1], Zs[2]  ]</a:t>
            </a:r>
          </a:p>
          <a:p>
            <a:r>
              <a:rPr lang="en-US" altLang="zh-CN" sz="1000" dirty="0"/>
              <a:t>Y[</a:t>
            </a:r>
            <a:r>
              <a:rPr lang="en-US" altLang="zh-CN" sz="1000" dirty="0" err="1"/>
              <a:t>i</a:t>
            </a:r>
            <a:r>
              <a:rPr lang="en-US" altLang="zh-CN" sz="1000" dirty="0"/>
              <a:t>]=[</a:t>
            </a:r>
            <a:r>
              <a:rPr lang="en-US" altLang="zh-CN" sz="1000" dirty="0" err="1"/>
              <a:t>Gas_Zs</a:t>
            </a:r>
            <a:r>
              <a:rPr lang="en-US" altLang="zh-CN" sz="1000" dirty="0"/>
              <a:t>[0], </a:t>
            </a:r>
            <a:r>
              <a:rPr lang="en-US" altLang="zh-CN" sz="1000" dirty="0" err="1"/>
              <a:t>Gas_Zs</a:t>
            </a:r>
            <a:r>
              <a:rPr lang="en-US" altLang="zh-CN" sz="1000" dirty="0"/>
              <a:t>[1], </a:t>
            </a:r>
            <a:r>
              <a:rPr lang="en-US" altLang="zh-CN" sz="1000" dirty="0" err="1"/>
              <a:t>Gas_Zs</a:t>
            </a:r>
            <a:r>
              <a:rPr lang="en-US" altLang="zh-CN" sz="1000" dirty="0"/>
              <a:t>[2],</a:t>
            </a:r>
            <a:r>
              <a:rPr lang="en-US" altLang="zh-CN" sz="1000" dirty="0" err="1"/>
              <a:t>Liq_Zs</a:t>
            </a:r>
            <a:r>
              <a:rPr lang="en-US" altLang="zh-CN" sz="1000" dirty="0"/>
              <a:t>[0], </a:t>
            </a:r>
            <a:r>
              <a:rPr lang="en-US" altLang="zh-CN" sz="1000" dirty="0" err="1"/>
              <a:t>Liq_Zs</a:t>
            </a:r>
            <a:r>
              <a:rPr lang="en-US" altLang="zh-CN" sz="1000" dirty="0"/>
              <a:t>[1], </a:t>
            </a:r>
            <a:r>
              <a:rPr lang="en-US" altLang="zh-CN" sz="1000" dirty="0" err="1"/>
              <a:t>Liq_Zs</a:t>
            </a:r>
            <a:r>
              <a:rPr lang="en-US" altLang="zh-CN" sz="1000" dirty="0"/>
              <a:t>[2], </a:t>
            </a:r>
            <a:r>
              <a:rPr lang="en-US" altLang="zh-CN" sz="1000" dirty="0" err="1"/>
              <a:t>gas_fraction</a:t>
            </a:r>
            <a:r>
              <a:rPr lang="en-US" altLang="zh-CN" sz="1000" dirty="0"/>
              <a:t>, </a:t>
            </a:r>
            <a:r>
              <a:rPr lang="en-US" altLang="zh-CN" sz="1000" dirty="0" err="1"/>
              <a:t>liquid_fraction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65650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79D61-3981-07B8-8349-787600457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443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It seems In all case in change of Learning rate and </a:t>
            </a:r>
            <a:r>
              <a:rPr lang="en-US" altLang="zh-CN" sz="2000" dirty="0" err="1"/>
              <a:t>batchsize</a:t>
            </a:r>
            <a:r>
              <a:rPr lang="en-US" altLang="zh-CN" sz="2000" dirty="0"/>
              <a:t>, the mass balance loss is less than original loss</a:t>
            </a:r>
            <a:endParaRPr lang="zh-CN" altLang="en-US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A1BA2F8-C202-4C56-4873-DF2D7DC87DDF}"/>
              </a:ext>
            </a:extLst>
          </p:cNvPr>
          <p:cNvSpPr txBox="1"/>
          <p:nvPr/>
        </p:nvSpPr>
        <p:spPr>
          <a:xfrm>
            <a:off x="1318260" y="6134100"/>
            <a:ext cx="904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* I only use </a:t>
            </a:r>
            <a:r>
              <a:rPr lang="en-US" altLang="zh-CN" dirty="0" err="1"/>
              <a:t>mass_balance_loss</a:t>
            </a:r>
            <a:r>
              <a:rPr lang="en-US" altLang="zh-CN" dirty="0"/>
              <a:t> in train, and change back to original loss in evaluation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CB5B28-D7A3-90FC-4210-F355448CD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C0EB332-00E2-5720-CA10-57228809A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6982"/>
            <a:ext cx="12192000" cy="480998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A37FC7D-2176-131E-8B51-BC4559264B35}"/>
              </a:ext>
            </a:extLst>
          </p:cNvPr>
          <p:cNvSpPr txBox="1"/>
          <p:nvPr/>
        </p:nvSpPr>
        <p:spPr>
          <a:xfrm>
            <a:off x="769122" y="307649"/>
            <a:ext cx="8400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What I have done this week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28250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79D61-3981-07B8-8349-787600457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443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It seems In all case in change of Learning rate and </a:t>
            </a:r>
            <a:r>
              <a:rPr lang="en-US" altLang="zh-CN" sz="2000" dirty="0" err="1"/>
              <a:t>batchsize</a:t>
            </a:r>
            <a:r>
              <a:rPr lang="en-US" altLang="zh-CN" sz="2000" dirty="0"/>
              <a:t>, the mass balance loss is bigger than original loss</a:t>
            </a:r>
            <a:endParaRPr lang="zh-CN" altLang="en-US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A1BA2F8-C202-4C56-4873-DF2D7DC87DDF}"/>
              </a:ext>
            </a:extLst>
          </p:cNvPr>
          <p:cNvSpPr txBox="1"/>
          <p:nvPr/>
        </p:nvSpPr>
        <p:spPr>
          <a:xfrm>
            <a:off x="1318260" y="6134100"/>
            <a:ext cx="904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* I only use </a:t>
            </a:r>
            <a:r>
              <a:rPr lang="en-US" altLang="zh-CN" dirty="0" err="1"/>
              <a:t>mass_balance_loss</a:t>
            </a:r>
            <a:r>
              <a:rPr lang="en-US" altLang="zh-CN" dirty="0"/>
              <a:t> in train, and change back to original loss in evaluation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CB5B28-D7A3-90FC-4210-F355448CD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C0EB332-00E2-5720-CA10-57228809A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6982"/>
            <a:ext cx="12192000" cy="480998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A37FC7D-2176-131E-8B51-BC4559264B35}"/>
              </a:ext>
            </a:extLst>
          </p:cNvPr>
          <p:cNvSpPr txBox="1"/>
          <p:nvPr/>
        </p:nvSpPr>
        <p:spPr>
          <a:xfrm>
            <a:off x="769122" y="307649"/>
            <a:ext cx="8400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What I have done this week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16092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FE81C-48E5-3F86-2D9A-C12CA81EE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Think about it…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9D8C1A-41EB-D188-3C06-EFD0B0C15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why ANN is much worse than </a:t>
            </a:r>
            <a:r>
              <a:rPr lang="en-US" altLang="zh-CN" dirty="0" err="1"/>
              <a:t>Xgboost</a:t>
            </a:r>
            <a:endParaRPr lang="en-US" altLang="zh-CN" dirty="0"/>
          </a:p>
          <a:p>
            <a:r>
              <a:rPr lang="en-US" altLang="zh-CN" dirty="0"/>
              <a:t>I the reason is that</a:t>
            </a:r>
          </a:p>
          <a:p>
            <a:pPr lvl="1"/>
            <a:r>
              <a:rPr lang="en-US" altLang="zh-CN" dirty="0"/>
              <a:t>1 can only fit </a:t>
            </a:r>
            <a:r>
              <a:rPr lang="en-US" altLang="zh-CN" dirty="0" err="1"/>
              <a:t>realative</a:t>
            </a:r>
            <a:r>
              <a:rPr lang="en-US" altLang="zh-CN" dirty="0"/>
              <a:t> simple function like exp(x)+exp(y)or log(x)+log(y) but not x*y</a:t>
            </a:r>
          </a:p>
          <a:p>
            <a:pPr lvl="1"/>
            <a:r>
              <a:rPr lang="en-US" altLang="zh-CN" dirty="0"/>
              <a:t>2 some data </a:t>
            </a:r>
            <a:r>
              <a:rPr lang="en-US" altLang="zh-CN" dirty="0" err="1"/>
              <a:t>havent</a:t>
            </a:r>
            <a:r>
              <a:rPr lang="en-US" altLang="zh-CN" dirty="0"/>
              <a:t> happened before(increase training size)</a:t>
            </a:r>
          </a:p>
          <a:p>
            <a:pPr lvl="1"/>
            <a:r>
              <a:rPr lang="en-US" altLang="zh-CN" dirty="0"/>
              <a:t>3 my ANN too simple</a:t>
            </a:r>
          </a:p>
          <a:p>
            <a:pPr lvl="1"/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It MIGHT be true, I am trying to proved it</a:t>
            </a:r>
          </a:p>
        </p:txBody>
      </p:sp>
    </p:spTree>
    <p:extLst>
      <p:ext uri="{BB962C8B-B14F-4D97-AF65-F5344CB8AC3E}">
        <p14:creationId xmlns:p14="http://schemas.microsoft.com/office/powerpoint/2010/main" val="325495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662885-C7C5-14C6-6A32-21180EE85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Prove:only</a:t>
            </a:r>
            <a:r>
              <a:rPr lang="en-US" altLang="zh-CN" dirty="0"/>
              <a:t> </a:t>
            </a:r>
            <a:r>
              <a:rPr lang="en-US" altLang="zh-CN" dirty="0" err="1"/>
              <a:t>approxmate</a:t>
            </a:r>
            <a:r>
              <a:rPr lang="en-US" altLang="zh-CN" dirty="0"/>
              <a:t> simple function </a:t>
            </a:r>
            <a:endParaRPr lang="zh-CN" altLang="en-US" dirty="0"/>
          </a:p>
        </p:txBody>
      </p:sp>
      <p:pic>
        <p:nvPicPr>
          <p:cNvPr id="9" name="内容占位符 8" descr="图片包含 图形用户界面&#10;&#10;描述已自动生成">
            <a:extLst>
              <a:ext uri="{FF2B5EF4-FFF2-40B4-BE49-F238E27FC236}">
                <a16:creationId xmlns:a16="http://schemas.microsoft.com/office/drawing/2014/main" id="{4732ADE8-2303-9A0C-6CB8-8BF9F1EB7E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54" y="1690688"/>
            <a:ext cx="3630565" cy="2580120"/>
          </a:xfr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FEBD355-8360-566E-94BD-0FE40DDFAC67}"/>
              </a:ext>
            </a:extLst>
          </p:cNvPr>
          <p:cNvSpPr txBox="1"/>
          <p:nvPr/>
        </p:nvSpPr>
        <p:spPr>
          <a:xfrm>
            <a:off x="1860866" y="144973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exp</a:t>
            </a:r>
            <a:endParaRPr lang="zh-CN" altLang="en-US" dirty="0"/>
          </a:p>
        </p:txBody>
      </p:sp>
      <p:pic>
        <p:nvPicPr>
          <p:cNvPr id="12" name="图片 11" descr="图形用户界面&#10;&#10;中度可信度描述已自动生成">
            <a:extLst>
              <a:ext uri="{FF2B5EF4-FFF2-40B4-BE49-F238E27FC236}">
                <a16:creationId xmlns:a16="http://schemas.microsoft.com/office/drawing/2014/main" id="{8BB471CB-BC10-D8B7-5208-198519E182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65" y="4163809"/>
            <a:ext cx="3693854" cy="2694192"/>
          </a:xfrm>
          <a:prstGeom prst="rect">
            <a:avLst/>
          </a:prstGeom>
        </p:spPr>
      </p:pic>
      <p:pic>
        <p:nvPicPr>
          <p:cNvPr id="14" name="图片 13" descr="图表, 直方图&#10;&#10;描述已自动生成">
            <a:extLst>
              <a:ext uri="{FF2B5EF4-FFF2-40B4-BE49-F238E27FC236}">
                <a16:creationId xmlns:a16="http://schemas.microsoft.com/office/drawing/2014/main" id="{219EF073-5202-8933-71E1-ECFA0AC05A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729" y="1634399"/>
            <a:ext cx="3693854" cy="277039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2E45FA6-7587-8744-7E3F-C5CB81D34D14}"/>
              </a:ext>
            </a:extLst>
          </p:cNvPr>
          <p:cNvSpPr txBox="1"/>
          <p:nvPr/>
        </p:nvSpPr>
        <p:spPr>
          <a:xfrm>
            <a:off x="5776957" y="1634399"/>
            <a:ext cx="123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X*Y(loss)</a:t>
            </a:r>
          </a:p>
        </p:txBody>
      </p:sp>
      <p:pic>
        <p:nvPicPr>
          <p:cNvPr id="17" name="图片 16" descr="图表, 直方图&#10;&#10;描述已自动生成">
            <a:extLst>
              <a:ext uri="{FF2B5EF4-FFF2-40B4-BE49-F238E27FC236}">
                <a16:creationId xmlns:a16="http://schemas.microsoft.com/office/drawing/2014/main" id="{CAC03491-9B88-97D9-FABA-AD2A219B55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583" y="1690688"/>
            <a:ext cx="3693854" cy="2770391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B367EE5B-1E54-60E2-96D3-A6D5C528F21D}"/>
              </a:ext>
            </a:extLst>
          </p:cNvPr>
          <p:cNvSpPr txBox="1"/>
          <p:nvPr/>
        </p:nvSpPr>
        <p:spPr>
          <a:xfrm>
            <a:off x="9255095" y="1690688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Solve equation(loss)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896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1409</TotalTime>
  <Words>1045</Words>
  <Application>Microsoft Office PowerPoint</Application>
  <PresentationFormat>宽屏</PresentationFormat>
  <Paragraphs>67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My input and output</vt:lpstr>
      <vt:lpstr>What I have done this week</vt:lpstr>
      <vt:lpstr>What I have done this week</vt:lpstr>
      <vt:lpstr>What I have done this week</vt:lpstr>
      <vt:lpstr>It seems In all case in change of Learning rate and batchsize, the mass balance loss is less than original loss</vt:lpstr>
      <vt:lpstr>It seems In all case in change of Learning rate and batchsize, the mass balance loss is bigger than original loss</vt:lpstr>
      <vt:lpstr>Think about it…</vt:lpstr>
      <vt:lpstr>Prove:only approxmate simple function </vt:lpstr>
      <vt:lpstr>What I will do 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夏 翰林</dc:creator>
  <cp:lastModifiedBy>夏 翰林</cp:lastModifiedBy>
  <cp:revision>5</cp:revision>
  <dcterms:created xsi:type="dcterms:W3CDTF">2022-06-20T20:28:16Z</dcterms:created>
  <dcterms:modified xsi:type="dcterms:W3CDTF">2022-06-22T22:05:02Z</dcterms:modified>
</cp:coreProperties>
</file>