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sldIdLst>
    <p:sldId id="256" r:id="rId4"/>
    <p:sldId id="265" r:id="rId5"/>
    <p:sldId id="266" r:id="rId6"/>
    <p:sldId id="280" r:id="rId7"/>
    <p:sldId id="273" r:id="rId8"/>
    <p:sldId id="283" r:id="rId9"/>
    <p:sldId id="269" r:id="rId10"/>
    <p:sldId id="278" r:id="rId11"/>
    <p:sldId id="279" r:id="rId12"/>
    <p:sldId id="272" r:id="rId13"/>
    <p:sldId id="281" r:id="rId14"/>
    <p:sldId id="284" r:id="rId15"/>
    <p:sldId id="275" r:id="rId16"/>
    <p:sldId id="274" r:id="rId17"/>
    <p:sldId id="267"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p:nvPr>
        </p:nvSpPr>
        <p:spPr>
          <a:xfrm>
            <a:off x="669925" y="5605145"/>
            <a:ext cx="10852150" cy="558165"/>
          </a:xfrm>
        </p:spPr>
        <p:txBody>
          <a:bodyPr/>
          <a:lstStyle>
            <a:lvl1pPr>
              <a:defRPr/>
            </a:lvl1pPr>
          </a:lstStyle>
          <a:p>
            <a:r>
              <a:rPr>
                <a:sym typeface="+mn-ea"/>
              </a:rPr>
              <a:t>单击此处编辑母版标题样式</a:t>
            </a:r>
            <a:endParaRPr lang="zh-CN" altLang="en-US"/>
          </a:p>
        </p:txBody>
      </p:sp>
      <p:sp>
        <p:nvSpPr>
          <p:cNvPr id="8" name="内容占位符 7"/>
          <p:cNvSpPr>
            <a:spLocks noGrp="1"/>
          </p:cNvSpPr>
          <p:nvPr>
            <p:ph idx="1"/>
          </p:nvPr>
        </p:nvSpPr>
        <p:spPr>
          <a:xfrm>
            <a:off x="669925" y="641350"/>
            <a:ext cx="10852150" cy="4556125"/>
          </a:xfrm>
        </p:spPr>
        <p:txBody>
          <a:bodyPr vert="horz" lIns="101600" tIns="0" rIns="82550" bIns="0" rtlCol="0">
            <a:noAutofit/>
          </a:bodyPr>
          <a:lstStyle>
            <a:lvl1pPr defTabSz="914400">
              <a:defRPr lang="zh-CN" altLang="en-US" dirty="0">
                <a:solidFill>
                  <a:schemeClr val="tx1">
                    <a:lumMod val="75000"/>
                    <a:lumOff val="25000"/>
                  </a:schemeClr>
                </a:solidFill>
                <a:sym typeface="+mn-ea"/>
              </a:defRPr>
            </a:lvl1pPr>
            <a:lvl2pPr marL="457200" lvl="1" indent="0" defTabSz="914400">
              <a:buNone/>
              <a:tabLst>
                <a:tab pos="1609725" algn="l"/>
              </a:tabLst>
              <a:defRPr lang="zh-CN" altLang="en-US" dirty="0">
                <a:solidFill>
                  <a:schemeClr val="tx1">
                    <a:lumMod val="75000"/>
                    <a:lumOff val="25000"/>
                  </a:schemeClr>
                </a:solidFill>
                <a:sym typeface="+mn-ea"/>
              </a:defRPr>
            </a:lvl2pPr>
            <a:lvl3pPr lvl="2" defTabSz="914400">
              <a:defRPr lang="zh-CN" altLang="en-US" dirty="0">
                <a:solidFill>
                  <a:schemeClr val="tx1">
                    <a:lumMod val="75000"/>
                    <a:lumOff val="25000"/>
                  </a:schemeClr>
                </a:solidFill>
                <a:sym typeface="+mn-ea"/>
              </a:defRPr>
            </a:lvl3pPr>
            <a:lvl4pPr lvl="3" defTabSz="914400">
              <a:defRPr lang="zh-CN" altLang="en-US" dirty="0">
                <a:solidFill>
                  <a:schemeClr val="tx1">
                    <a:lumMod val="75000"/>
                    <a:lumOff val="25000"/>
                  </a:schemeClr>
                </a:solidFill>
                <a:sym typeface="+mn-ea"/>
              </a:defRPr>
            </a:lvl4pPr>
            <a:lvl5pPr lvl="4" defTabSz="914400">
              <a:defRPr lang="zh-CN" altLang="en-US" dirty="0">
                <a:solidFill>
                  <a:schemeClr val="tx1">
                    <a:lumMod val="75000"/>
                    <a:lumOff val="25000"/>
                  </a:schemeClr>
                </a:solidFill>
                <a:sym typeface="+mn-ea"/>
              </a:defRPr>
            </a:lvl5pPr>
          </a:lstStyle>
          <a:p>
            <a:pPr lvl="0"/>
            <a:r>
              <a:rPr>
                <a:sym typeface="+mn-ea"/>
              </a:rPr>
              <a:t>单击此处编辑母版文本样式</a:t>
            </a:r>
            <a:endParaRPr dirty="0">
              <a:sym typeface="+mn-ea"/>
            </a:endParaRP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1" Type="http://schemas.openxmlformats.org/officeDocument/2006/relationships/theme" Target="../theme/theme2.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defTabSz="914400">
              <a:defRPr lang="zh-CN" altLang="en-US" sz="3200" dirty="0">
                <a:sym typeface="+mn-ea"/>
              </a:defRPr>
            </a:lvl1pPr>
          </a:lstStyle>
          <a:p>
            <a:pPr lvl="0"/>
            <a:r>
              <a:rPr dirty="0">
                <a:sym typeface="+mn-ea"/>
              </a:rPr>
              <a:t>单击此处编辑母版标题样式</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b="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561988" y="6244137"/>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pic>
        <p:nvPicPr>
          <p:cNvPr id="4" name="图片 3" descr="upload_320205988"/>
          <p:cNvPicPr>
            <a:picLocks noChangeAspect="1"/>
          </p:cNvPicPr>
          <p:nvPr/>
        </p:nvPicPr>
        <p:blipFill>
          <a:blip r:embed="rId1"/>
          <a:stretch>
            <a:fillRect/>
          </a:stretch>
        </p:blipFill>
        <p:spPr>
          <a:xfrm>
            <a:off x="349887" y="430630"/>
            <a:ext cx="2287723" cy="982375"/>
          </a:xfrm>
          <a:prstGeom prst="rect">
            <a:avLst/>
          </a:prstGeom>
        </p:spPr>
      </p:pic>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9" name="标题 6"/>
          <p:cNvSpPr>
            <a:spLocks noGrp="1"/>
          </p:cNvSpPr>
          <p:nvPr/>
        </p:nvSpPr>
        <p:spPr>
          <a:xfrm>
            <a:off x="491187" y="1318805"/>
            <a:ext cx="10658096" cy="1439919"/>
          </a:xfr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lang="zh-CN" altLang="en-US" sz="5400" b="0" u="none" strike="noStrike" kern="1200" cap="none" spc="600" normalizeH="0" dirty="0">
                <a:solidFill>
                  <a:schemeClr val="tx1"/>
                </a:solidFill>
                <a:effectLst/>
                <a:uFillTx/>
                <a:latin typeface="+mn-ea"/>
                <a:ea typeface="+mn-ea"/>
                <a:cs typeface="+mj-cs"/>
                <a:sym typeface="+mn-ea"/>
              </a:defRPr>
            </a:lvl1pPr>
          </a:lstStyle>
          <a:p>
            <a:pPr marL="0" indent="0" algn="l"/>
            <a:r>
              <a:rPr lang="zh-CN" altLang="en-US" sz="2400" b="1" spc="100">
                <a:solidFill>
                  <a:srgbClr val="004794"/>
                </a:solidFill>
                <a:latin typeface="Tahoma" charset="0"/>
                <a:ea typeface="Tahoma" charset="0"/>
              </a:rPr>
              <a:t>ACSE 4.2: The Gormanium Rush </a:t>
            </a:r>
            <a:endParaRPr lang="zh-CN" altLang="en-US" sz="2400" b="1" spc="100">
              <a:solidFill>
                <a:srgbClr val="004794"/>
              </a:solidFill>
              <a:latin typeface="Tahoma" charset="0"/>
              <a:ea typeface="Tahoma" charset="0"/>
            </a:endParaRPr>
          </a:p>
          <a:p>
            <a:pPr marL="0" indent="0" algn="l"/>
            <a:endParaRPr lang="zh-CN" altLang="en-US" sz="2400" b="1" spc="100">
              <a:solidFill>
                <a:srgbClr val="004794"/>
              </a:solidFill>
              <a:latin typeface="Tahoma" charset="0"/>
              <a:ea typeface="Tahoma" charset="0"/>
            </a:endParaRPr>
          </a:p>
          <a:p>
            <a:pPr marL="0" indent="0" algn="l"/>
            <a:r>
              <a:rPr lang="zh-CN" altLang="en-US" sz="2000" b="1" spc="100">
                <a:solidFill>
                  <a:srgbClr val="004794"/>
                </a:solidFill>
                <a:latin typeface="Tahoma" charset="0"/>
                <a:ea typeface="Tahoma" charset="0"/>
              </a:rPr>
              <a:t>Optimal mineral recovery using Genetic Algorithms</a:t>
            </a:r>
            <a:r>
              <a:rPr lang="zh-CN" altLang="en-US" sz="2000" spc="100">
                <a:solidFill>
                  <a:srgbClr val="004794"/>
                </a:solidFill>
                <a:latin typeface="Tahoma" charset="0"/>
                <a:ea typeface="Tahoma" charset="0"/>
              </a:rPr>
              <a:t> </a:t>
            </a:r>
            <a:endParaRPr lang="zh-CN" altLang="en-US" spc="180">
              <a:solidFill>
                <a:srgbClr val="004794"/>
              </a:solidFill>
              <a:latin typeface="Tahoma" charset="0"/>
              <a:ea typeface="Tahoma" charset="0"/>
            </a:endParaRPr>
          </a:p>
        </p:txBody>
      </p:sp>
      <p:pic>
        <p:nvPicPr>
          <p:cNvPr id="11" name="图片 10" descr="upload_238392653"/>
          <p:cNvPicPr>
            <a:picLocks noChangeAspect="1"/>
          </p:cNvPicPr>
          <p:nvPr/>
        </p:nvPicPr>
        <p:blipFill>
          <a:blip r:embed="rId2"/>
          <a:stretch>
            <a:fillRect/>
          </a:stretch>
        </p:blipFill>
        <p:spPr>
          <a:xfrm>
            <a:off x="2536680" y="2765453"/>
            <a:ext cx="6553652" cy="27587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561988" y="6244137"/>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2" name="文本框 1"/>
          <p:cNvSpPr txBox="1"/>
          <p:nvPr/>
        </p:nvSpPr>
        <p:spPr>
          <a:xfrm>
            <a:off x="403715" y="726688"/>
            <a:ext cx="7315200" cy="429895"/>
          </a:xfrm>
          <a:prstGeom prst="rect">
            <a:avLst/>
          </a:prstGeom>
          <a:noFill/>
        </p:spPr>
        <p:txBody>
          <a:bodyPr wrap="square" rtlCol="0" anchor="t">
            <a:spAutoFit/>
          </a:bodyPr>
          <a:p>
            <a:r>
              <a:rPr lang="en-US" altLang="zh-CN" sz="2200" b="1">
                <a:solidFill>
                  <a:srgbClr val="004794"/>
                </a:solidFill>
              </a:rPr>
              <a:t>Convergence Analysis (GA) </a:t>
            </a:r>
            <a:endParaRPr lang="zh-CN" altLang="en-US" sz="2200"/>
          </a:p>
        </p:txBody>
      </p:sp>
      <p:pic>
        <p:nvPicPr>
          <p:cNvPr id="7" name="图片 6" descr="upload_338019538"/>
          <p:cNvPicPr>
            <a:picLocks noChangeAspect="1"/>
          </p:cNvPicPr>
          <p:nvPr/>
        </p:nvPicPr>
        <p:blipFill>
          <a:blip r:embed="rId1"/>
          <a:stretch>
            <a:fillRect/>
          </a:stretch>
        </p:blipFill>
        <p:spPr>
          <a:xfrm>
            <a:off x="767060" y="1601406"/>
            <a:ext cx="5450162" cy="3673813"/>
          </a:xfrm>
          <a:prstGeom prst="rect">
            <a:avLst/>
          </a:prstGeom>
        </p:spPr>
      </p:pic>
      <p:graphicFrame>
        <p:nvGraphicFramePr>
          <p:cNvPr id="9" name="表格 8"/>
          <p:cNvGraphicFramePr/>
          <p:nvPr/>
        </p:nvGraphicFramePr>
        <p:xfrm>
          <a:off x="6674767" y="1614863"/>
          <a:ext cx="4803775" cy="3323590"/>
        </p:xfrm>
        <a:graphic>
          <a:graphicData uri="http://schemas.openxmlformats.org/drawingml/2006/table">
            <a:tbl>
              <a:tblPr/>
              <a:tblGrid>
                <a:gridCol w="1342715"/>
                <a:gridCol w="1512245"/>
                <a:gridCol w="1948815"/>
              </a:tblGrid>
              <a:tr h="241300">
                <a:tc rowSpan="3">
                  <a:txBody>
                    <a:bodyPr/>
                    <a:p>
                      <a:pPr indent="0" algn="ctr">
                        <a:buNone/>
                      </a:pPr>
                      <a:r>
                        <a:rPr lang="en-US" sz="1400" b="1">
                          <a:solidFill>
                            <a:srgbClr val="FFFFFF"/>
                          </a:solidFill>
                          <a:latin typeface="等线" charset="-122"/>
                        </a:rPr>
                        <a:t>Parameters</a:t>
                      </a:r>
                      <a:endParaRPr lang="en-US" altLang="en-US" sz="1200" b="1">
                        <a:solidFill>
                          <a:srgbClr val="FFFFFF"/>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a:txBody>
                    <a:bodyPr/>
                    <a:p>
                      <a:pPr indent="0" algn="ctr">
                        <a:buNone/>
                      </a:pPr>
                      <a:r>
                        <a:rPr lang="en-US" sz="1200" b="1">
                          <a:solidFill>
                            <a:srgbClr val="FFFFFF"/>
                          </a:solidFill>
                          <a:latin typeface="等线" charset="-122"/>
                        </a:rPr>
                        <a:t>unit_num = 10</a:t>
                      </a:r>
                      <a:endParaRPr lang="en-US" altLang="en-US" sz="1200" b="1">
                        <a:solidFill>
                          <a:srgbClr val="FFFFFF"/>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a:txBody>
                    <a:bodyPr/>
                    <a:p>
                      <a:pPr indent="0" algn="ctr">
                        <a:buNone/>
                      </a:pPr>
                      <a:r>
                        <a:rPr lang="en-US" sz="1200" b="1">
                          <a:solidFill>
                            <a:srgbClr val="FFFFFF"/>
                          </a:solidFill>
                          <a:latin typeface="等线" charset="-122"/>
                        </a:rPr>
                        <a:t>num offspring = 100</a:t>
                      </a:r>
                      <a:endParaRPr lang="en-US" altLang="en-US" sz="1200" b="1">
                        <a:solidFill>
                          <a:srgbClr val="FFFFFF"/>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241300">
                <a:tc vMerge="1">
                  <a:tcPr>
                    <a:solidFill>
                      <a:srgbClr val="5B9BD5">
                        <a:alpha val="100000"/>
                      </a:srgbClr>
                    </a:solidFill>
                  </a:tcPr>
                </a:tc>
                <a:tc>
                  <a:txBody>
                    <a:bodyPr/>
                    <a:p>
                      <a:pPr indent="0" algn="ctr">
                        <a:buNone/>
                      </a:pPr>
                      <a:r>
                        <a:rPr lang="en-US" sz="1200" b="1">
                          <a:solidFill>
                            <a:srgbClr val="FFFFFF"/>
                          </a:solidFill>
                          <a:latin typeface="等线" charset="-122"/>
                        </a:rPr>
                        <a:t>P(crossing) = 90%</a:t>
                      </a:r>
                      <a:endParaRPr lang="en-US" altLang="en-US" sz="1200" b="1">
                        <a:solidFill>
                          <a:srgbClr val="FFFFFF"/>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a:txBody>
                    <a:bodyPr/>
                    <a:p>
                      <a:pPr indent="0" algn="ctr">
                        <a:buNone/>
                      </a:pPr>
                      <a:r>
                        <a:rPr lang="en-US" sz="1200" b="1">
                          <a:solidFill>
                            <a:srgbClr val="FFFFFF"/>
                          </a:solidFill>
                          <a:latin typeface="等线" charset="-122"/>
                        </a:rPr>
                        <a:t>P(mutation) = 0.2%</a:t>
                      </a:r>
                      <a:endParaRPr lang="en-US" altLang="en-US" sz="1200" b="1">
                        <a:solidFill>
                          <a:srgbClr val="FFFFFF"/>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241300">
                <a:tc vMerge="1">
                  <a:tcPr>
                    <a:lnB cap="flat">
                      <a:noFill/>
                    </a:lnB>
                    <a:solidFill>
                      <a:srgbClr val="5B9BD5">
                        <a:alpha val="100000"/>
                      </a:srgbClr>
                    </a:solidFill>
                  </a:tcPr>
                </a:tc>
                <a:tc>
                  <a:txBody>
                    <a:bodyPr/>
                    <a:p>
                      <a:pPr indent="0" algn="ctr">
                        <a:buNone/>
                      </a:pPr>
                      <a:r>
                        <a:rPr lang="en-US" sz="1200" b="1">
                          <a:solidFill>
                            <a:srgbClr val="FFFFFF"/>
                          </a:solidFill>
                          <a:latin typeface="等线" charset="-122"/>
                        </a:rPr>
                        <a:t>mutate step = 1</a:t>
                      </a:r>
                      <a:endParaRPr lang="en-US" altLang="en-US" sz="1200" b="1">
                        <a:solidFill>
                          <a:srgbClr val="FFFFFF"/>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a:txBody>
                    <a:bodyPr/>
                    <a:p>
                      <a:pPr indent="0" algn="ctr">
                        <a:buNone/>
                      </a:pPr>
                      <a:r>
                        <a:rPr lang="en-US" sz="1200" b="1">
                          <a:solidFill>
                            <a:srgbClr val="FFFFFF"/>
                          </a:solidFill>
                          <a:latin typeface="等线" charset="-122"/>
                        </a:rPr>
                        <a:t>GA tolerance = 1%</a:t>
                      </a:r>
                      <a:endParaRPr lang="en-US" altLang="en-US" sz="1200" b="1">
                        <a:solidFill>
                          <a:srgbClr val="FFFFFF"/>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272415">
                <a:tc>
                  <a:txBody>
                    <a:bodyPr/>
                    <a:p>
                      <a:pPr indent="0" algn="ctr">
                        <a:buNone/>
                      </a:pPr>
                      <a:r>
                        <a:rPr lang="en-US" sz="1200" b="0">
                          <a:solidFill>
                            <a:srgbClr val="002060"/>
                          </a:solidFill>
                          <a:latin typeface="等线" charset="-122"/>
                        </a:rPr>
                        <a:t>Max_Performance</a:t>
                      </a:r>
                      <a:endParaRPr lang="en-US" altLang="en-US" sz="1100" b="0">
                        <a:solidFill>
                          <a:srgbClr val="002060"/>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D2DEEF">
                        <a:alpha val="100000"/>
                      </a:srgbClr>
                    </a:solidFill>
                  </a:tcPr>
                </a:tc>
                <a:tc gridSpan="2">
                  <a:txBody>
                    <a:bodyPr/>
                    <a:p>
                      <a:pPr indent="0" algn="ctr">
                        <a:buNone/>
                      </a:pPr>
                      <a:r>
                        <a:rPr lang="en-US" sz="1200" b="0">
                          <a:solidFill>
                            <a:srgbClr val="002060"/>
                          </a:solidFill>
                          <a:latin typeface="等线" charset="-122"/>
                        </a:rPr>
                        <a:t>165.764</a:t>
                      </a:r>
                      <a:endParaRPr lang="en-US" altLang="en-US" sz="1100" b="0">
                        <a:solidFill>
                          <a:srgbClr val="002060"/>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D2DEEF">
                        <a:alpha val="100000"/>
                      </a:srgbClr>
                    </a:solidFill>
                  </a:tcPr>
                </a:tc>
                <a:tc hMerge="1">
                  <a:tcPr marL="12700" marR="12700" marT="12700" vert="horz" anchor="ctr" anchorCtr="0">
                    <a:lnR cap="flat">
                      <a:noFill/>
                    </a:lnR>
                    <a:lnT cap="flat">
                      <a:noFill/>
                    </a:lnT>
                    <a:lnB cap="flat">
                      <a:noFill/>
                    </a:lnB>
                    <a:solidFill>
                      <a:srgbClr val="D2DEEF">
                        <a:alpha val="100000"/>
                      </a:srgbClr>
                    </a:solidFill>
                  </a:tcPr>
                </a:tc>
              </a:tr>
              <a:tr h="424180">
                <a:tc>
                  <a:txBody>
                    <a:bodyPr/>
                    <a:p>
                      <a:pPr indent="0" algn="ctr">
                        <a:buNone/>
                      </a:pPr>
                      <a:r>
                        <a:rPr lang="en-US" sz="1200" b="0">
                          <a:solidFill>
                            <a:srgbClr val="002060"/>
                          </a:solidFill>
                          <a:latin typeface="等线" charset="-122"/>
                        </a:rPr>
                        <a:t>Best </a:t>
                      </a:r>
                      <a:r>
                        <a:rPr lang="en-US" altLang="zh-CN" sz="1200" b="0">
                          <a:solidFill>
                            <a:srgbClr val="002060"/>
                          </a:solidFill>
                          <a:latin typeface="等线" charset="-122"/>
                        </a:rPr>
                        <a:t>Circuit Order</a:t>
                      </a:r>
                      <a:endParaRPr lang="en-US" altLang="en-US" sz="1100" b="0">
                        <a:solidFill>
                          <a:srgbClr val="002060"/>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D2DEEF">
                        <a:alpha val="100000"/>
                      </a:srgbClr>
                    </a:solidFill>
                  </a:tcPr>
                </a:tc>
                <a:tc gridSpan="2">
                  <a:txBody>
                    <a:bodyPr/>
                    <a:p>
                      <a:pPr indent="0" algn="ctr">
                        <a:buNone/>
                      </a:pPr>
                      <a:r>
                        <a:rPr lang="en-US" sz="1200" b="0">
                          <a:solidFill>
                            <a:srgbClr val="002060"/>
                          </a:solidFill>
                          <a:latin typeface="等线" charset="-122"/>
                        </a:rPr>
                        <a:t>3,8,2,5,11,8,4,8,6,7,1,9,3,8,0,9,5,9,7,10,8</a:t>
                      </a:r>
                      <a:endParaRPr lang="en-US" altLang="en-US" sz="1100" b="0">
                        <a:solidFill>
                          <a:srgbClr val="002060"/>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D2DEEF">
                        <a:alpha val="100000"/>
                      </a:srgbClr>
                    </a:solidFill>
                  </a:tcPr>
                </a:tc>
                <a:tc hMerge="1">
                  <a:tcPr>
                    <a:lnR cap="flat">
                      <a:noFill/>
                    </a:lnR>
                    <a:lnT cap="flat">
                      <a:noFill/>
                    </a:lnT>
                    <a:lnB cap="flat">
                      <a:noFill/>
                    </a:lnB>
                    <a:solidFill>
                      <a:srgbClr val="D2DEEF">
                        <a:alpha val="100000"/>
                      </a:srgbClr>
                    </a:solidFill>
                  </a:tcPr>
                </a:tc>
              </a:tr>
              <a:tr h="1903095">
                <a:tc>
                  <a:txBody>
                    <a:bodyPr/>
                    <a:p>
                      <a:pPr indent="0" algn="ctr">
                        <a:buNone/>
                      </a:pPr>
                      <a:r>
                        <a:rPr lang="en-US" sz="1200" b="0">
                          <a:solidFill>
                            <a:srgbClr val="002060"/>
                          </a:solidFill>
                          <a:latin typeface="等线" charset="-122"/>
                        </a:rPr>
                        <a:t>Analysis</a:t>
                      </a:r>
                      <a:endParaRPr lang="en-US" altLang="en-US" sz="1100" b="0">
                        <a:solidFill>
                          <a:srgbClr val="002060"/>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EAEFF7">
                        <a:alpha val="100000"/>
                      </a:srgbClr>
                    </a:solidFill>
                  </a:tcPr>
                </a:tc>
                <a:tc gridSpan="2">
                  <a:txBody>
                    <a:bodyPr/>
                    <a:p>
                      <a:pPr indent="0" algn="just">
                        <a:buNone/>
                      </a:pPr>
                      <a:endParaRPr lang="en-US" altLang="zh-CN" sz="1100" b="1">
                        <a:solidFill>
                          <a:srgbClr val="002060"/>
                        </a:solidFill>
                        <a:latin typeface="等线" charset="0"/>
                      </a:endParaRPr>
                    </a:p>
                    <a:p>
                      <a:pPr indent="0" algn="just">
                        <a:buNone/>
                      </a:pPr>
                      <a:r>
                        <a:rPr lang="en-US" altLang="zh-CN" sz="1100" b="1">
                          <a:solidFill>
                            <a:srgbClr val="002060"/>
                          </a:solidFill>
                          <a:latin typeface="等线" charset="0"/>
                        </a:rPr>
                        <a:t>1. The speed to convergence is quick and satisfied.</a:t>
                      </a:r>
                      <a:endParaRPr lang="en-US" altLang="zh-CN" sz="1100" b="0">
                        <a:solidFill>
                          <a:srgbClr val="002060"/>
                        </a:solidFill>
                        <a:latin typeface="等线" charset="0"/>
                      </a:endParaRPr>
                    </a:p>
                    <a:p>
                      <a:pPr indent="0" algn="just">
                        <a:buNone/>
                      </a:pPr>
                      <a:r>
                        <a:rPr lang="en-US" altLang="zh-CN" sz="1100" b="0">
                          <a:solidFill>
                            <a:srgbClr val="002060"/>
                          </a:solidFill>
                          <a:latin typeface="等线" charset="0"/>
                        </a:rPr>
                        <a:t>When iteration time reaches to 1716 times, the highest performance remains itself, which means this process reaches to convergence. </a:t>
                      </a:r>
                      <a:endParaRPr lang="en-US" altLang="zh-CN" sz="1100" b="0">
                        <a:solidFill>
                          <a:srgbClr val="002060"/>
                        </a:solidFill>
                        <a:latin typeface="等线" charset="0"/>
                      </a:endParaRPr>
                    </a:p>
                    <a:p>
                      <a:pPr indent="0" algn="just">
                        <a:buNone/>
                      </a:pPr>
                      <a:endParaRPr lang="en-US" altLang="zh-CN" sz="1100" b="0">
                        <a:solidFill>
                          <a:srgbClr val="002060"/>
                        </a:solidFill>
                        <a:latin typeface="等线" charset="0"/>
                      </a:endParaRPr>
                    </a:p>
                    <a:p>
                      <a:pPr indent="0" algn="just">
                        <a:buNone/>
                      </a:pPr>
                      <a:r>
                        <a:rPr lang="en-US" altLang="zh-CN" sz="1100" b="1">
                          <a:solidFill>
                            <a:srgbClr val="002060"/>
                          </a:solidFill>
                          <a:latin typeface="等线" charset="0"/>
                        </a:rPr>
                        <a:t>2. The robustness of the final solution seems very good.</a:t>
                      </a:r>
                      <a:endParaRPr lang="en-US" altLang="zh-CN" sz="1100" b="0">
                        <a:solidFill>
                          <a:srgbClr val="002060"/>
                        </a:solidFill>
                        <a:latin typeface="等线" charset="0"/>
                      </a:endParaRPr>
                    </a:p>
                    <a:p>
                      <a:pPr indent="0" algn="just">
                        <a:buNone/>
                      </a:pPr>
                      <a:r>
                        <a:rPr lang="en-US" altLang="zh-CN" sz="1100" b="0">
                          <a:solidFill>
                            <a:srgbClr val="002060"/>
                          </a:solidFill>
                          <a:latin typeface="等线" charset="0"/>
                        </a:rPr>
                        <a:t> When the highest performance is reached, the performance value does not fluctuate with generation increasing. </a:t>
                      </a:r>
                      <a:endParaRPr lang="en-US" altLang="zh-CN" sz="1100" b="0">
                        <a:solidFill>
                          <a:srgbClr val="002060"/>
                        </a:solidFill>
                        <a:latin typeface="等线" charset="0"/>
                      </a:endParaRPr>
                    </a:p>
                    <a:p>
                      <a:pPr indent="0" algn="just">
                        <a:buNone/>
                      </a:pPr>
                      <a:endParaRPr lang="en-US" altLang="en-US" sz="1100" b="0">
                        <a:solidFill>
                          <a:srgbClr val="002060"/>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EAEFF7">
                        <a:alpha val="100000"/>
                      </a:srgbClr>
                    </a:solidFill>
                  </a:tcPr>
                </a:tc>
                <a:tc hMerge="1">
                  <a:tcPr>
                    <a:lnR cap="flat">
                      <a:noFill/>
                    </a:lnR>
                    <a:lnT cap="flat">
                      <a:noFill/>
                    </a:lnT>
                    <a:lnB cap="flat">
                      <a:noFill/>
                    </a:lnB>
                    <a:solidFill>
                      <a:srgbClr val="EAEFF7">
                        <a:alpha val="100000"/>
                      </a:srgbClr>
                    </a:solidFill>
                  </a:tcPr>
                </a:tc>
              </a:tr>
            </a:tbl>
          </a:graphicData>
        </a:graphic>
      </p:graphicFrame>
      <p:sp>
        <p:nvSpPr>
          <p:cNvPr id="12" name="矩形 11"/>
          <p:cNvSpPr/>
          <p:nvPr userDrawn="1"/>
        </p:nvSpPr>
        <p:spPr>
          <a:xfrm>
            <a:off x="650213" y="1607129"/>
            <a:ext cx="5729231" cy="3520962"/>
          </a:xfrm>
          <a:prstGeom prst="rect">
            <a:avLst/>
          </a:prstGeom>
          <a:solidFill>
            <a:srgbClr val="FFFFFF">
              <a:alpha val="0"/>
            </a:srgbClr>
          </a:solidFill>
          <a:ln w="22225" cap="flat" cmpd="sng" algn="ctr">
            <a:solidFill>
              <a:srgbClr val="5B9BD5">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561988" y="6244137"/>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2" name="文本框 1"/>
          <p:cNvSpPr txBox="1"/>
          <p:nvPr/>
        </p:nvSpPr>
        <p:spPr>
          <a:xfrm>
            <a:off x="403715" y="726688"/>
            <a:ext cx="7315200" cy="429895"/>
          </a:xfrm>
          <a:prstGeom prst="rect">
            <a:avLst/>
          </a:prstGeom>
          <a:noFill/>
        </p:spPr>
        <p:txBody>
          <a:bodyPr wrap="square" rtlCol="0" anchor="t">
            <a:spAutoFit/>
          </a:bodyPr>
          <a:p>
            <a:r>
              <a:rPr lang="en-US" altLang="zh-CN" sz="2200" b="1">
                <a:solidFill>
                  <a:srgbClr val="004794"/>
                </a:solidFill>
              </a:rPr>
              <a:t>Convergence Analysis (GA) </a:t>
            </a:r>
            <a:endParaRPr lang="zh-CN" altLang="en-US" sz="2200"/>
          </a:p>
        </p:txBody>
      </p:sp>
      <p:pic>
        <p:nvPicPr>
          <p:cNvPr id="10" name="图片 9" descr="upload_245915964"/>
          <p:cNvPicPr>
            <a:picLocks noChangeAspect="1"/>
          </p:cNvPicPr>
          <p:nvPr/>
        </p:nvPicPr>
        <p:blipFill>
          <a:blip r:embed="rId1"/>
          <a:stretch>
            <a:fillRect/>
          </a:stretch>
        </p:blipFill>
        <p:spPr>
          <a:xfrm>
            <a:off x="410444" y="1513934"/>
            <a:ext cx="6890082" cy="3848757"/>
          </a:xfrm>
          <a:prstGeom prst="rect">
            <a:avLst/>
          </a:prstGeom>
        </p:spPr>
      </p:pic>
      <p:sp>
        <p:nvSpPr>
          <p:cNvPr id="12" name="矩形 11"/>
          <p:cNvSpPr/>
          <p:nvPr userDrawn="1"/>
        </p:nvSpPr>
        <p:spPr>
          <a:xfrm>
            <a:off x="417173" y="1453377"/>
            <a:ext cx="7239969" cy="3969871"/>
          </a:xfrm>
          <a:prstGeom prst="rect">
            <a:avLst/>
          </a:prstGeom>
          <a:solidFill>
            <a:srgbClr val="FFFFFF">
              <a:alpha val="0"/>
            </a:srgbClr>
          </a:solidFill>
          <a:ln w="22225" cap="flat" cmpd="sng" algn="ctr">
            <a:solidFill>
              <a:srgbClr val="5B9BD5">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rgbClr val="000000"/>
              </a:solidFill>
            </a:endParaRPr>
          </a:p>
        </p:txBody>
      </p:sp>
      <p:graphicFrame>
        <p:nvGraphicFramePr>
          <p:cNvPr id="13" name="表格 12"/>
          <p:cNvGraphicFramePr/>
          <p:nvPr/>
        </p:nvGraphicFramePr>
        <p:xfrm>
          <a:off x="7859000" y="1453377"/>
          <a:ext cx="4117340" cy="3982720"/>
        </p:xfrm>
        <a:graphic>
          <a:graphicData uri="http://schemas.openxmlformats.org/drawingml/2006/table">
            <a:tbl>
              <a:tblPr/>
              <a:tblGrid>
                <a:gridCol w="1073571"/>
                <a:gridCol w="1373719"/>
                <a:gridCol w="1670050"/>
              </a:tblGrid>
              <a:tr h="270510">
                <a:tc rowSpan="3">
                  <a:txBody>
                    <a:bodyPr/>
                    <a:p>
                      <a:pPr indent="0" algn="ctr">
                        <a:buNone/>
                      </a:pPr>
                      <a:r>
                        <a:rPr lang="en-US" sz="1000" b="1">
                          <a:solidFill>
                            <a:srgbClr val="FFFFFF"/>
                          </a:solidFill>
                          <a:latin typeface="等线" charset="-122"/>
                        </a:rPr>
                        <a:t>Parameters</a:t>
                      </a:r>
                      <a:endParaRPr lang="en-US" altLang="en-US" sz="1200" b="1">
                        <a:solidFill>
                          <a:srgbClr val="FFFFFF"/>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a:txBody>
                    <a:bodyPr/>
                    <a:p>
                      <a:pPr indent="0" algn="ctr">
                        <a:buNone/>
                      </a:pPr>
                      <a:r>
                        <a:rPr lang="en-US" sz="900" b="1">
                          <a:solidFill>
                            <a:srgbClr val="FFFFFF"/>
                          </a:solidFill>
                          <a:latin typeface="等线" charset="-122"/>
                        </a:rPr>
                        <a:t>unit_num = 10</a:t>
                      </a:r>
                      <a:endParaRPr lang="en-US" altLang="en-US" sz="1200" b="1">
                        <a:solidFill>
                          <a:srgbClr val="FFFFFF"/>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a:txBody>
                    <a:bodyPr/>
                    <a:p>
                      <a:pPr indent="0" algn="ctr">
                        <a:buNone/>
                      </a:pPr>
                      <a:r>
                        <a:rPr lang="en-US" sz="900" b="1">
                          <a:solidFill>
                            <a:srgbClr val="FFFFFF"/>
                          </a:solidFill>
                          <a:latin typeface="等线" charset="-122"/>
                        </a:rPr>
                        <a:t>num offspring = 100</a:t>
                      </a:r>
                      <a:endParaRPr lang="en-US" altLang="en-US" sz="1200" b="1">
                        <a:solidFill>
                          <a:srgbClr val="FFFFFF"/>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270510">
                <a:tc vMerge="1">
                  <a:tcPr>
                    <a:solidFill>
                      <a:srgbClr val="5B9BD5">
                        <a:alpha val="100000"/>
                      </a:srgbClr>
                    </a:solidFill>
                  </a:tcPr>
                </a:tc>
                <a:tc>
                  <a:txBody>
                    <a:bodyPr/>
                    <a:p>
                      <a:pPr indent="0" algn="ctr">
                        <a:buNone/>
                      </a:pPr>
                      <a:r>
                        <a:rPr lang="en-US" sz="900" b="1">
                          <a:solidFill>
                            <a:srgbClr val="FFFFFF"/>
                          </a:solidFill>
                          <a:latin typeface="等线" charset="-122"/>
                        </a:rPr>
                        <a:t>P(crossing) = 90%</a:t>
                      </a:r>
                      <a:endParaRPr lang="en-US" altLang="en-US" sz="1200" b="1">
                        <a:solidFill>
                          <a:srgbClr val="FFFFFF"/>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a:txBody>
                    <a:bodyPr/>
                    <a:p>
                      <a:pPr indent="0" algn="ctr">
                        <a:buNone/>
                      </a:pPr>
                      <a:r>
                        <a:rPr lang="en-US" sz="900" b="1">
                          <a:solidFill>
                            <a:srgbClr val="FFFFFF"/>
                          </a:solidFill>
                          <a:latin typeface="等线" charset="-122"/>
                        </a:rPr>
                        <a:t>P(mutation) = 0.2%</a:t>
                      </a:r>
                      <a:endParaRPr lang="en-US" altLang="en-US" sz="1200" b="1">
                        <a:solidFill>
                          <a:srgbClr val="FFFFFF"/>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271145">
                <a:tc vMerge="1">
                  <a:tcPr>
                    <a:lnB cap="flat">
                      <a:noFill/>
                    </a:lnB>
                    <a:solidFill>
                      <a:srgbClr val="5B9BD5">
                        <a:alpha val="100000"/>
                      </a:srgbClr>
                    </a:solidFill>
                  </a:tcPr>
                </a:tc>
                <a:tc>
                  <a:txBody>
                    <a:bodyPr/>
                    <a:p>
                      <a:pPr indent="0" algn="ctr">
                        <a:buNone/>
                      </a:pPr>
                      <a:r>
                        <a:rPr lang="en-US" sz="900" b="1">
                          <a:solidFill>
                            <a:srgbClr val="FFFFFF"/>
                          </a:solidFill>
                          <a:latin typeface="等线" charset="-122"/>
                        </a:rPr>
                        <a:t>mutate step = 1</a:t>
                      </a:r>
                      <a:endParaRPr lang="en-US" altLang="en-US" sz="1200" b="1">
                        <a:solidFill>
                          <a:srgbClr val="FFFFFF"/>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a:txBody>
                    <a:bodyPr/>
                    <a:p>
                      <a:pPr indent="0" algn="ctr">
                        <a:buNone/>
                      </a:pPr>
                      <a:r>
                        <a:rPr lang="en-US" sz="900" b="1">
                          <a:solidFill>
                            <a:srgbClr val="FFFFFF"/>
                          </a:solidFill>
                          <a:latin typeface="等线" charset="-122"/>
                        </a:rPr>
                        <a:t>GA tolerance = 1%</a:t>
                      </a:r>
                      <a:endParaRPr lang="en-US" altLang="en-US" sz="1200" b="1">
                        <a:solidFill>
                          <a:srgbClr val="FFFFFF"/>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373380">
                <a:tc>
                  <a:txBody>
                    <a:bodyPr/>
                    <a:p>
                      <a:pPr indent="0" algn="ctr">
                        <a:buNone/>
                      </a:pPr>
                      <a:r>
                        <a:rPr lang="en-US" sz="1100" b="0">
                          <a:solidFill>
                            <a:srgbClr val="002060"/>
                          </a:solidFill>
                          <a:latin typeface="Tahoma" charset="0"/>
                          <a:ea typeface="Tahoma" charset="0"/>
                        </a:rPr>
                        <a:t>Max</a:t>
                      </a:r>
                      <a:endParaRPr lang="en-US" sz="1100" b="0">
                        <a:solidFill>
                          <a:srgbClr val="002060"/>
                        </a:solidFill>
                        <a:latin typeface="Tahoma" charset="0"/>
                        <a:ea typeface="Tahoma" charset="0"/>
                      </a:endParaRPr>
                    </a:p>
                    <a:p>
                      <a:pPr indent="0" algn="ctr">
                        <a:buNone/>
                      </a:pPr>
                      <a:r>
                        <a:rPr lang="en-US" sz="1100" b="0">
                          <a:solidFill>
                            <a:srgbClr val="002060"/>
                          </a:solidFill>
                          <a:latin typeface="Tahoma" charset="0"/>
                          <a:ea typeface="Tahoma" charset="0"/>
                        </a:rPr>
                        <a:t>Performance</a:t>
                      </a:r>
                      <a:endParaRPr lang="en-US" altLang="en-US" sz="1100" b="0">
                        <a:solidFill>
                          <a:srgbClr val="002060"/>
                        </a:solidFill>
                        <a:latin typeface="Tahoma" charset="0"/>
                        <a:ea typeface="Tahoma" charset="0"/>
                      </a:endParaRPr>
                    </a:p>
                  </a:txBody>
                  <a:tcPr marL="12700" marR="12700" marT="12700" vert="horz" anchor="ctr" anchorCtr="0">
                    <a:lnL>
                      <a:noFill/>
                    </a:lnL>
                    <a:lnR>
                      <a:noFill/>
                    </a:lnR>
                    <a:lnT cap="flat">
                      <a:noFill/>
                    </a:lnT>
                    <a:lnB cap="flat">
                      <a:noFill/>
                    </a:lnB>
                    <a:lnTlToBr>
                      <a:noFill/>
                    </a:lnTlToBr>
                    <a:lnBlToTr>
                      <a:noFill/>
                    </a:lnBlToTr>
                    <a:solidFill>
                      <a:srgbClr val="D2DEEF">
                        <a:alpha val="100000"/>
                      </a:srgbClr>
                    </a:solidFill>
                  </a:tcPr>
                </a:tc>
                <a:tc gridSpan="2">
                  <a:txBody>
                    <a:bodyPr/>
                    <a:p>
                      <a:pPr indent="0" algn="ctr">
                        <a:buNone/>
                      </a:pPr>
                      <a:r>
                        <a:rPr lang="en-US" sz="1100" b="0">
                          <a:solidFill>
                            <a:srgbClr val="002060"/>
                          </a:solidFill>
                          <a:latin typeface="Tahoma" charset="0"/>
                          <a:ea typeface="Tahoma" charset="0"/>
                        </a:rPr>
                        <a:t>165.764</a:t>
                      </a:r>
                      <a:endParaRPr lang="en-US" altLang="en-US" sz="1100" b="0">
                        <a:solidFill>
                          <a:srgbClr val="002060"/>
                        </a:solidFill>
                        <a:latin typeface="Tahoma" charset="0"/>
                        <a:ea typeface="Tahoma" charset="0"/>
                      </a:endParaRPr>
                    </a:p>
                  </a:txBody>
                  <a:tcPr marL="12700" marR="12700" marT="12700" vert="horz" anchor="ctr" anchorCtr="0">
                    <a:lnL>
                      <a:noFill/>
                    </a:lnL>
                    <a:lnR cap="flat">
                      <a:noFill/>
                    </a:lnR>
                    <a:lnT cap="flat">
                      <a:noFill/>
                    </a:lnT>
                    <a:lnB cap="flat">
                      <a:noFill/>
                    </a:lnB>
                    <a:lnTlToBr>
                      <a:noFill/>
                    </a:lnTlToBr>
                    <a:lnBlToTr>
                      <a:noFill/>
                    </a:lnBlToTr>
                    <a:solidFill>
                      <a:srgbClr val="D2DEEF">
                        <a:alpha val="100000"/>
                      </a:srgbClr>
                    </a:solidFill>
                  </a:tcPr>
                </a:tc>
                <a:tc hMerge="1">
                  <a:tcPr marL="12700" marR="12700" marT="12700" vert="horz" anchor="ctr" anchorCtr="0">
                    <a:lnR cap="flat">
                      <a:noFill/>
                    </a:lnR>
                    <a:lnT cap="flat">
                      <a:noFill/>
                    </a:lnT>
                    <a:lnB cap="flat">
                      <a:noFill/>
                    </a:lnB>
                    <a:solidFill>
                      <a:srgbClr val="D2DEEF">
                        <a:alpha val="100000"/>
                      </a:srgbClr>
                    </a:solidFill>
                  </a:tcPr>
                </a:tc>
              </a:tr>
              <a:tr h="474980">
                <a:tc>
                  <a:txBody>
                    <a:bodyPr/>
                    <a:p>
                      <a:pPr indent="0" algn="ctr">
                        <a:buNone/>
                      </a:pPr>
                      <a:r>
                        <a:rPr lang="en-US" sz="1100" b="0">
                          <a:solidFill>
                            <a:srgbClr val="002060"/>
                          </a:solidFill>
                          <a:latin typeface="Tahoma" charset="0"/>
                          <a:ea typeface="Tahoma" charset="0"/>
                        </a:rPr>
                        <a:t>Best </a:t>
                      </a:r>
                      <a:r>
                        <a:rPr lang="en-US" altLang="zh-CN" sz="1100" b="0">
                          <a:solidFill>
                            <a:srgbClr val="002060"/>
                          </a:solidFill>
                          <a:latin typeface="Tahoma" charset="0"/>
                          <a:ea typeface="Tahoma" charset="0"/>
                        </a:rPr>
                        <a:t>Circuit Order</a:t>
                      </a:r>
                      <a:endParaRPr lang="en-US" altLang="en-US" sz="1100" b="0">
                        <a:solidFill>
                          <a:srgbClr val="002060"/>
                        </a:solidFill>
                        <a:latin typeface="Tahoma" charset="0"/>
                        <a:ea typeface="Tahoma" charset="0"/>
                      </a:endParaRPr>
                    </a:p>
                  </a:txBody>
                  <a:tcPr marL="12700" marR="12700" marT="12700" vert="horz" anchor="ctr" anchorCtr="0">
                    <a:lnL>
                      <a:noFill/>
                    </a:lnL>
                    <a:lnR>
                      <a:noFill/>
                    </a:lnR>
                    <a:lnT cap="flat">
                      <a:noFill/>
                    </a:lnT>
                    <a:lnB cap="flat">
                      <a:noFill/>
                    </a:lnB>
                    <a:lnTlToBr>
                      <a:noFill/>
                    </a:lnTlToBr>
                    <a:lnBlToTr>
                      <a:noFill/>
                    </a:lnBlToTr>
                    <a:solidFill>
                      <a:srgbClr val="D2DEEF">
                        <a:alpha val="100000"/>
                      </a:srgbClr>
                    </a:solidFill>
                  </a:tcPr>
                </a:tc>
                <a:tc gridSpan="2">
                  <a:txBody>
                    <a:bodyPr/>
                    <a:p>
                      <a:pPr indent="0" algn="ctr">
                        <a:buNone/>
                      </a:pPr>
                      <a:r>
                        <a:rPr lang="en-US" sz="1100" b="0">
                          <a:solidFill>
                            <a:srgbClr val="002060"/>
                          </a:solidFill>
                          <a:latin typeface="Tahoma" charset="0"/>
                          <a:ea typeface="Tahoma" charset="0"/>
                        </a:rPr>
                        <a:t>3,8,2,5,11,8,4,8,6,7,1,9,3,8,0,9,5,9,7,10,8</a:t>
                      </a:r>
                      <a:endParaRPr lang="en-US" altLang="en-US" sz="1100" b="0">
                        <a:solidFill>
                          <a:srgbClr val="002060"/>
                        </a:solidFill>
                        <a:latin typeface="Tahoma" charset="0"/>
                        <a:ea typeface="Tahoma" charset="0"/>
                      </a:endParaRPr>
                    </a:p>
                  </a:txBody>
                  <a:tcPr marL="12700" marR="12700" marT="12700" vert="horz" anchor="ctr" anchorCtr="0">
                    <a:lnL>
                      <a:noFill/>
                    </a:lnL>
                    <a:lnR cap="flat">
                      <a:noFill/>
                    </a:lnR>
                    <a:lnT cap="flat">
                      <a:noFill/>
                    </a:lnT>
                    <a:lnB cap="flat">
                      <a:noFill/>
                    </a:lnB>
                    <a:lnTlToBr>
                      <a:noFill/>
                    </a:lnTlToBr>
                    <a:lnBlToTr>
                      <a:noFill/>
                    </a:lnBlToTr>
                    <a:solidFill>
                      <a:srgbClr val="D2DEEF">
                        <a:alpha val="100000"/>
                      </a:srgbClr>
                    </a:solidFill>
                  </a:tcPr>
                </a:tc>
                <a:tc hMerge="1">
                  <a:tcPr>
                    <a:lnR cap="flat">
                      <a:noFill/>
                    </a:lnR>
                    <a:lnT cap="flat">
                      <a:noFill/>
                    </a:lnT>
                    <a:lnB cap="flat">
                      <a:noFill/>
                    </a:lnB>
                    <a:solidFill>
                      <a:srgbClr val="D2DEEF">
                        <a:alpha val="100000"/>
                      </a:srgbClr>
                    </a:solidFill>
                  </a:tcPr>
                </a:tc>
              </a:tr>
              <a:tr h="2322195">
                <a:tc>
                  <a:txBody>
                    <a:bodyPr/>
                    <a:p>
                      <a:pPr indent="0" algn="ctr">
                        <a:buNone/>
                      </a:pPr>
                      <a:r>
                        <a:rPr lang="en-US" altLang="zh-CN" sz="1200" b="0">
                          <a:solidFill>
                            <a:srgbClr val="002060"/>
                          </a:solidFill>
                          <a:latin typeface="Tahoma" charset="0"/>
                          <a:ea typeface="Tahoma" charset="0"/>
                        </a:rPr>
                        <a:t>Findings</a:t>
                      </a:r>
                      <a:endParaRPr lang="en-US" altLang="en-US" sz="1200" b="0">
                        <a:solidFill>
                          <a:srgbClr val="002060"/>
                        </a:solidFill>
                        <a:latin typeface="Tahoma" charset="0"/>
                        <a:ea typeface="Tahoma" charset="0"/>
                      </a:endParaRPr>
                    </a:p>
                  </a:txBody>
                  <a:tcPr marL="12700" marR="12700" marT="12700" vert="horz" anchor="ctr" anchorCtr="0">
                    <a:lnL>
                      <a:noFill/>
                    </a:lnL>
                    <a:lnR>
                      <a:noFill/>
                    </a:lnR>
                    <a:lnT cap="flat">
                      <a:noFill/>
                    </a:lnT>
                    <a:lnB cap="flat">
                      <a:noFill/>
                    </a:lnB>
                    <a:lnTlToBr>
                      <a:noFill/>
                    </a:lnTlToBr>
                    <a:lnBlToTr>
                      <a:noFill/>
                    </a:lnBlToTr>
                    <a:solidFill>
                      <a:srgbClr val="EAEFF7">
                        <a:alpha val="100000"/>
                      </a:srgbClr>
                    </a:solidFill>
                  </a:tcPr>
                </a:tc>
                <a:tc gridSpan="2">
                  <a:txBody>
                    <a:bodyPr/>
                    <a:p>
                      <a:pPr indent="0" algn="l">
                        <a:buNone/>
                      </a:pPr>
                      <a:r>
                        <a:rPr lang="en-US" altLang="zh-CN" sz="1200" b="1">
                          <a:solidFill>
                            <a:srgbClr val="002060"/>
                          </a:solidFill>
                          <a:latin typeface="Tahoma" charset="0"/>
                          <a:ea typeface="Tahoma" charset="0"/>
                        </a:rPr>
                        <a:t>1. </a:t>
                      </a:r>
                      <a:r>
                        <a:rPr lang="en-US" altLang="zh-CN" sz="1200" b="1">
                          <a:solidFill>
                            <a:srgbClr val="002060"/>
                          </a:solidFill>
                          <a:latin typeface="Tahoma" charset="0"/>
                          <a:ea typeface="Tahoma" charset="0"/>
                          <a:sym typeface="+mn-ea"/>
                        </a:rPr>
                        <a:t>The average of convergence is good enough.</a:t>
                      </a:r>
                      <a:endParaRPr lang="en-US" altLang="zh-CN" sz="1200" b="1">
                        <a:solidFill>
                          <a:srgbClr val="002060"/>
                        </a:solidFill>
                        <a:latin typeface="Tahoma" charset="0"/>
                        <a:ea typeface="Tahoma" charset="0"/>
                      </a:endParaRPr>
                    </a:p>
                    <a:p>
                      <a:pPr indent="0" algn="l">
                        <a:buNone/>
                      </a:pPr>
                      <a:r>
                        <a:rPr lang="en-US" sz="1200" b="0" u="none">
                          <a:solidFill>
                            <a:srgbClr val="002060"/>
                          </a:solidFill>
                          <a:latin typeface="Tahoma" charset="0"/>
                          <a:ea typeface="Tahoma" charset="0"/>
                        </a:rPr>
                        <a:t>Average:1979.4 generationMax: 3442 generationMin: 144 generation</a:t>
                      </a:r>
                      <a:endParaRPr lang="en-US" sz="1200" b="0" u="none">
                        <a:solidFill>
                          <a:srgbClr val="002060"/>
                        </a:solidFill>
                        <a:latin typeface="Tahoma" charset="0"/>
                        <a:ea typeface="Tahoma" charset="0"/>
                      </a:endParaRPr>
                    </a:p>
                    <a:p>
                      <a:pPr indent="0" algn="l">
                        <a:buNone/>
                      </a:pPr>
                      <a:endParaRPr lang="en-US" altLang="en-US" sz="1200" b="0">
                        <a:solidFill>
                          <a:srgbClr val="002060"/>
                        </a:solidFill>
                        <a:latin typeface="Tahoma" charset="0"/>
                        <a:ea typeface="Tahoma" charset="0"/>
                      </a:endParaRPr>
                    </a:p>
                    <a:p>
                      <a:pPr indent="0" algn="l">
                        <a:buNone/>
                      </a:pPr>
                      <a:r>
                        <a:rPr lang="en-US" altLang="zh-CN" sz="1200" b="1">
                          <a:solidFill>
                            <a:srgbClr val="002060"/>
                          </a:solidFill>
                          <a:latin typeface="Tahoma" charset="0"/>
                          <a:ea typeface="Tahoma" charset="0"/>
                        </a:rPr>
                        <a:t>2.</a:t>
                      </a:r>
                      <a:r>
                        <a:rPr lang="en-US" altLang="en-US" sz="1200" b="1">
                          <a:solidFill>
                            <a:srgbClr val="002060"/>
                          </a:solidFill>
                          <a:latin typeface="Tahoma" charset="0"/>
                          <a:ea typeface="Tahoma" charset="0"/>
                        </a:rPr>
                        <a:t> </a:t>
                      </a:r>
                      <a:r>
                        <a:rPr lang="en-US" altLang="zh-CN" sz="1200" b="1">
                          <a:solidFill>
                            <a:srgbClr val="002060"/>
                          </a:solidFill>
                          <a:latin typeface="Tahoma" charset="0"/>
                          <a:ea typeface="Tahoma" charset="0"/>
                        </a:rPr>
                        <a:t>Question of locally optimal solution </a:t>
                      </a:r>
                      <a:endParaRPr lang="en-US" altLang="zh-CN" sz="1200" b="0">
                        <a:solidFill>
                          <a:srgbClr val="002060"/>
                        </a:solidFill>
                        <a:latin typeface="Tahoma" charset="0"/>
                        <a:ea typeface="Tahoma" charset="0"/>
                      </a:endParaRPr>
                    </a:p>
                    <a:p>
                      <a:pPr indent="0" algn="l">
                        <a:buNone/>
                      </a:pPr>
                      <a:r>
                        <a:rPr lang="en-US" altLang="zh-CN" sz="1200" b="0">
                          <a:solidFill>
                            <a:srgbClr val="002060"/>
                          </a:solidFill>
                          <a:latin typeface="Tahoma" charset="0"/>
                          <a:ea typeface="Tahoma" charset="0"/>
                        </a:rPr>
                        <a:t>Cannot always find the best solution for this circuit.</a:t>
                      </a:r>
                      <a:endParaRPr lang="en-US" altLang="en-US" sz="1200" b="0">
                        <a:solidFill>
                          <a:srgbClr val="002060"/>
                        </a:solidFill>
                        <a:latin typeface="Tahoma" charset="0"/>
                        <a:ea typeface="Tahoma" charset="0"/>
                      </a:endParaRPr>
                    </a:p>
                    <a:p>
                      <a:pPr indent="0" algn="l">
                        <a:buNone/>
                      </a:pPr>
                      <a:endParaRPr lang="en-US" altLang="en-US" sz="1200" b="0">
                        <a:solidFill>
                          <a:srgbClr val="002060"/>
                        </a:solidFill>
                        <a:latin typeface="Tahoma" charset="0"/>
                        <a:ea typeface="Tahoma" charset="0"/>
                      </a:endParaRPr>
                    </a:p>
                    <a:p>
                      <a:pPr indent="0" algn="l">
                        <a:buNone/>
                      </a:pPr>
                      <a:endParaRPr lang="en-US" altLang="en-US" sz="1200" b="0">
                        <a:solidFill>
                          <a:srgbClr val="002060"/>
                        </a:solidFill>
                        <a:latin typeface="Tahoma" charset="0"/>
                        <a:ea typeface="Tahoma" charset="0"/>
                      </a:endParaRPr>
                    </a:p>
                  </a:txBody>
                  <a:tcPr marL="12700" marR="12700" marT="12700" vert="horz" anchor="ctr" anchorCtr="0">
                    <a:lnL>
                      <a:noFill/>
                    </a:lnL>
                    <a:lnR cap="flat">
                      <a:noFill/>
                    </a:lnR>
                    <a:lnT cap="flat">
                      <a:noFill/>
                    </a:lnT>
                    <a:lnB cap="flat">
                      <a:noFill/>
                    </a:lnB>
                    <a:lnTlToBr>
                      <a:noFill/>
                    </a:lnTlToBr>
                    <a:lnBlToTr>
                      <a:noFill/>
                    </a:lnBlToTr>
                    <a:solidFill>
                      <a:srgbClr val="EAEFF7">
                        <a:alpha val="100000"/>
                      </a:srgbClr>
                    </a:solidFill>
                  </a:tcPr>
                </a:tc>
                <a:tc hMerge="1">
                  <a:tcPr>
                    <a:lnR cap="flat">
                      <a:noFill/>
                    </a:lnR>
                    <a:lnT cap="flat">
                      <a:noFill/>
                    </a:lnT>
                    <a:lnB cap="flat">
                      <a:noFill/>
                    </a:lnB>
                    <a:solidFill>
                      <a:srgbClr val="EAEFF7">
                        <a:alpha val="100000"/>
                      </a:srgb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561988" y="6244137"/>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2" name="文本框 1"/>
          <p:cNvSpPr txBox="1"/>
          <p:nvPr/>
        </p:nvSpPr>
        <p:spPr>
          <a:xfrm>
            <a:off x="403715" y="726688"/>
            <a:ext cx="7315200" cy="902970"/>
          </a:xfrm>
          <a:prstGeom prst="rect">
            <a:avLst/>
          </a:prstGeom>
          <a:noFill/>
        </p:spPr>
        <p:txBody>
          <a:bodyPr wrap="square" rtlCol="0" anchor="t">
            <a:spAutoFit/>
          </a:bodyPr>
          <a:p>
            <a:pPr>
              <a:lnSpc>
                <a:spcPct val="120000"/>
              </a:lnSpc>
            </a:pPr>
            <a:r>
              <a:rPr lang="en-US" altLang="zh-CN" sz="2200" b="1">
                <a:solidFill>
                  <a:srgbClr val="002060"/>
                </a:solidFill>
              </a:rPr>
              <a:t>Convergence Analysis (GA) </a:t>
            </a:r>
            <a:endParaRPr lang="en-US" altLang="zh-CN" sz="2200" b="1">
              <a:solidFill>
                <a:srgbClr val="002060"/>
              </a:solidFill>
            </a:endParaRPr>
          </a:p>
          <a:p>
            <a:pPr>
              <a:lnSpc>
                <a:spcPct val="120000"/>
              </a:lnSpc>
            </a:pPr>
            <a:r>
              <a:rPr lang="en-US" altLang="zh-CN" sz="2200">
                <a:solidFill>
                  <a:srgbClr val="002060"/>
                </a:solidFill>
              </a:rPr>
              <a:t>Influenced</a:t>
            </a:r>
            <a:r>
              <a:rPr lang="zh-CN" altLang="en-US" sz="2200">
                <a:solidFill>
                  <a:srgbClr val="002060"/>
                </a:solidFill>
              </a:rPr>
              <a:t> </a:t>
            </a:r>
            <a:r>
              <a:rPr lang="en-US" altLang="zh-CN" sz="2200">
                <a:solidFill>
                  <a:srgbClr val="002060"/>
                </a:solidFill>
              </a:rPr>
              <a:t>by</a:t>
            </a:r>
            <a:r>
              <a:rPr lang="zh-CN" altLang="en-US" sz="2200">
                <a:solidFill>
                  <a:srgbClr val="002060"/>
                </a:solidFill>
              </a:rPr>
              <a:t> </a:t>
            </a:r>
            <a:r>
              <a:rPr lang="en-US" altLang="zh-CN" sz="2200">
                <a:solidFill>
                  <a:srgbClr val="002060"/>
                </a:solidFill>
              </a:rPr>
              <a:t>the</a:t>
            </a:r>
            <a:r>
              <a:rPr lang="zh-CN" altLang="en-US" sz="2200">
                <a:solidFill>
                  <a:srgbClr val="002060"/>
                </a:solidFill>
              </a:rPr>
              <a:t> </a:t>
            </a:r>
            <a:r>
              <a:rPr lang="en-US" altLang="zh-CN" sz="2200">
                <a:solidFill>
                  <a:srgbClr val="002060"/>
                </a:solidFill>
              </a:rPr>
              <a:t>GA</a:t>
            </a:r>
            <a:r>
              <a:rPr lang="zh-CN" altLang="en-US" sz="2200">
                <a:solidFill>
                  <a:srgbClr val="002060"/>
                </a:solidFill>
              </a:rPr>
              <a:t> </a:t>
            </a:r>
            <a:r>
              <a:rPr lang="en-US" altLang="zh-CN" sz="2200">
                <a:solidFill>
                  <a:srgbClr val="002060"/>
                </a:solidFill>
              </a:rPr>
              <a:t>parameters</a:t>
            </a:r>
            <a:r>
              <a:rPr lang="zh-CN" altLang="en-US" sz="2200">
                <a:solidFill>
                  <a:srgbClr val="002060"/>
                </a:solidFill>
              </a:rPr>
              <a:t> </a:t>
            </a:r>
            <a:r>
              <a:rPr lang="en-US" altLang="zh-CN" sz="2200">
                <a:solidFill>
                  <a:srgbClr val="002060"/>
                </a:solidFill>
              </a:rPr>
              <a:t>analysis</a:t>
            </a:r>
            <a:endParaRPr lang="zh-CN" altLang="en-US" sz="2200">
              <a:solidFill>
                <a:srgbClr val="002060"/>
              </a:solidFill>
            </a:endParaRPr>
          </a:p>
        </p:txBody>
      </p:sp>
      <p:graphicFrame>
        <p:nvGraphicFramePr>
          <p:cNvPr id="4" name="表格 3"/>
          <p:cNvGraphicFramePr/>
          <p:nvPr/>
        </p:nvGraphicFramePr>
        <p:xfrm>
          <a:off x="1175288" y="2105186"/>
          <a:ext cx="9544050" cy="2995930"/>
        </p:xfrm>
        <a:graphic>
          <a:graphicData uri="http://schemas.openxmlformats.org/drawingml/2006/table">
            <a:tbl>
              <a:tblPr/>
              <a:tblGrid>
                <a:gridCol w="3493135"/>
                <a:gridCol w="2179955"/>
                <a:gridCol w="3870960"/>
              </a:tblGrid>
              <a:tr h="405130">
                <a:tc rowSpan="3">
                  <a:txBody>
                    <a:bodyPr/>
                    <a:p>
                      <a:pPr indent="0" algn="ctr">
                        <a:buNone/>
                      </a:pPr>
                      <a:r>
                        <a:rPr lang="en-US" sz="2000" b="1">
                          <a:solidFill>
                            <a:srgbClr val="FFFFFF"/>
                          </a:solidFill>
                          <a:latin typeface="等线" charset="-122"/>
                        </a:rPr>
                        <a:t>Parameters</a:t>
                      </a:r>
                      <a:r>
                        <a:rPr lang="en-US" altLang="zh-CN" sz="2000" b="1">
                          <a:solidFill>
                            <a:srgbClr val="FFFFFF"/>
                          </a:solidFill>
                          <a:latin typeface="等线" charset="-122"/>
                        </a:rPr>
                        <a:t>' change</a:t>
                      </a:r>
                      <a:endParaRPr lang="en-US" altLang="en-US" sz="2000" b="1">
                        <a:solidFill>
                          <a:srgbClr val="FFFFFF"/>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rowSpan="3" gridSpan="2">
                  <a:txBody>
                    <a:bodyPr/>
                    <a:p>
                      <a:pPr indent="0" algn="ctr">
                        <a:buNone/>
                      </a:pPr>
                      <a:r>
                        <a:rPr lang="en-US" altLang="zh-CN" sz="2000" b="1">
                          <a:solidFill>
                            <a:srgbClr val="FFFFFF"/>
                          </a:solidFill>
                          <a:latin typeface="等线" charset="-122"/>
                        </a:rPr>
                        <a:t>Influence</a:t>
                      </a:r>
                      <a:endParaRPr lang="en-US" altLang="en-US" sz="2000" b="1">
                        <a:solidFill>
                          <a:srgbClr val="FFFFFF"/>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c rowSpan="3" hMerge="1">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403860">
                <a:tc vMerge="1">
                  <a:tcPr>
                    <a:solidFill>
                      <a:srgbClr val="5B9BD5">
                        <a:alpha val="100000"/>
                      </a:srgbClr>
                    </a:solidFill>
                  </a:tcPr>
                </a:tc>
                <a:tc vMerge="1" gridSpan="2">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vMerge="1" hMerge="1">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0">
                <a:tc vMerge="1">
                  <a:tcPr>
                    <a:lnB cap="flat">
                      <a:noFill/>
                    </a:lnB>
                    <a:solidFill>
                      <a:srgbClr val="5B9BD5">
                        <a:alpha val="100000"/>
                      </a:srgbClr>
                    </a:solidFill>
                  </a:tcPr>
                </a:tc>
                <a:tc vMerge="1" gridSpan="2">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vMerge="1" hMerge="1">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713740">
                <a:tc>
                  <a:txBody>
                    <a:bodyPr/>
                    <a:p>
                      <a:pPr indent="0" algn="ctr">
                        <a:buNone/>
                      </a:pPr>
                      <a:r>
                        <a:rPr lang="en-US" altLang="zh-CN" sz="1400" b="0">
                          <a:solidFill>
                            <a:srgbClr val="002060"/>
                          </a:solidFill>
                          <a:latin typeface="Tahoma" charset="0"/>
                          <a:ea typeface="Tahoma" charset="0"/>
                        </a:rPr>
                        <a:t>Population size increases</a:t>
                      </a:r>
                      <a:endParaRPr lang="en-US" altLang="en-US" sz="1400" b="0">
                        <a:solidFill>
                          <a:srgbClr val="002060"/>
                        </a:solidFill>
                        <a:latin typeface="Tahoma" charset="0"/>
                        <a:ea typeface="Tahoma" charset="0"/>
                      </a:endParaRPr>
                    </a:p>
                  </a:txBody>
                  <a:tcPr marL="12700" marR="12700" marT="12700" vert="horz" anchor="ctr" anchorCtr="0">
                    <a:lnL>
                      <a:noFill/>
                    </a:lnL>
                    <a:lnR>
                      <a:noFill/>
                    </a:lnR>
                    <a:lnT cap="flat">
                      <a:noFill/>
                    </a:lnT>
                    <a:lnB cap="flat">
                      <a:noFill/>
                    </a:lnB>
                    <a:lnTlToBr>
                      <a:noFill/>
                    </a:lnTlToBr>
                    <a:lnBlToTr>
                      <a:noFill/>
                    </a:lnBlToTr>
                    <a:solidFill>
                      <a:srgbClr val="EAEFF7">
                        <a:alpha val="100000"/>
                      </a:srgbClr>
                    </a:solidFill>
                  </a:tcPr>
                </a:tc>
                <a:tc rowSpan="3" gridSpan="2">
                  <a:txBody>
                    <a:bodyPr/>
                    <a:p>
                      <a:pPr indent="0" algn="just">
                        <a:lnSpc>
                          <a:spcPct val="130000"/>
                        </a:lnSpc>
                        <a:buNone/>
                      </a:pPr>
                      <a:r>
                        <a:rPr lang="en-US" altLang="zh-CN" sz="1600" b="0">
                          <a:solidFill>
                            <a:srgbClr val="002060"/>
                          </a:solidFill>
                          <a:latin typeface="Calibri" charset="0"/>
                          <a:ea typeface="宋体" charset="0"/>
                        </a:rPr>
                        <a:t>T</a:t>
                      </a:r>
                      <a:r>
                        <a:rPr lang="en-US" sz="1600" b="0" u="none">
                          <a:solidFill>
                            <a:srgbClr val="002060"/>
                          </a:solidFill>
                          <a:latin typeface="Calibri" charset="0"/>
                          <a:ea typeface="宋体" charset="0"/>
                        </a:rPr>
                        <a:t>he converge rate of our model will decrease, but the performance of find the global maximum ability will increase. Because we Increased randomness of our offspring and the probability to get the global maximum increase.</a:t>
                      </a:r>
                      <a:r>
                        <a:rPr lang="en-US" sz="1600" b="0" u="none">
                          <a:latin typeface="Calibri" charset="0"/>
                          <a:ea typeface="宋体" charset="0"/>
                        </a:rPr>
                        <a:t> </a:t>
                      </a:r>
                      <a:endParaRPr lang="en-US" altLang="en-US" sz="1600" b="0">
                        <a:solidFill>
                          <a:srgbClr val="002060"/>
                        </a:solidFill>
                        <a:latin typeface="Tahoma" charset="0"/>
                        <a:ea typeface="Tahoma" charset="0"/>
                      </a:endParaRPr>
                    </a:p>
                  </a:txBody>
                  <a:tcPr marL="12700" marR="12700" marT="12700" vert="horz" anchor="ctr" anchorCtr="0">
                    <a:lnL>
                      <a:noFill/>
                    </a:lnL>
                    <a:lnR cap="flat">
                      <a:noFill/>
                    </a:lnR>
                    <a:lnT cap="flat">
                      <a:noFill/>
                    </a:lnT>
                    <a:lnB cap="flat">
                      <a:noFill/>
                    </a:lnB>
                    <a:lnTlToBr>
                      <a:noFill/>
                    </a:lnTlToBr>
                    <a:lnBlToTr>
                      <a:noFill/>
                    </a:lnBlToTr>
                    <a:solidFill>
                      <a:srgbClr val="EAEFF7">
                        <a:alpha val="100000"/>
                      </a:srgbClr>
                    </a:solidFill>
                  </a:tcPr>
                </a:tc>
                <a:tc rowSpan="3" hMerge="1">
                  <a:tcPr marL="12700" marR="12700" marT="12700" vert="horz" anchor="ctr" anchorCtr="0">
                    <a:lnR cap="flat">
                      <a:noFill/>
                    </a:lnR>
                    <a:lnT cap="flat">
                      <a:noFill/>
                    </a:lnT>
                    <a:lnB cap="flat">
                      <a:noFill/>
                    </a:lnB>
                    <a:solidFill>
                      <a:srgbClr val="EAEFF7">
                        <a:alpha val="100000"/>
                      </a:srgbClr>
                    </a:solidFill>
                  </a:tcPr>
                </a:tc>
              </a:tr>
              <a:tr h="710565">
                <a:tc>
                  <a:txBody>
                    <a:bodyPr/>
                    <a:p>
                      <a:pPr indent="0" algn="ctr">
                        <a:buNone/>
                      </a:pPr>
                      <a:r>
                        <a:rPr lang="en-US" altLang="zh-CN" sz="1400" b="0">
                          <a:solidFill>
                            <a:srgbClr val="002060"/>
                          </a:solidFill>
                          <a:latin typeface="Tahoma" charset="0"/>
                          <a:ea typeface="Tahoma" charset="0"/>
                        </a:rPr>
                        <a:t>Crossover rate </a:t>
                      </a:r>
                      <a:r>
                        <a:rPr lang="en-US" altLang="zh-CN" sz="1400" b="0">
                          <a:solidFill>
                            <a:srgbClr val="002060"/>
                          </a:solidFill>
                          <a:latin typeface="Tahoma" charset="0"/>
                          <a:ea typeface="Tahoma" charset="0"/>
                          <a:sym typeface="+mn-ea"/>
                        </a:rPr>
                        <a:t>increases</a:t>
                      </a:r>
                      <a:endParaRPr lang="en-US" altLang="en-US" sz="1400" b="0">
                        <a:solidFill>
                          <a:srgbClr val="002060"/>
                        </a:solidFill>
                        <a:latin typeface="Tahoma" charset="0"/>
                        <a:ea typeface="Tahoma" charset="0"/>
                      </a:endParaRPr>
                    </a:p>
                  </a:txBody>
                  <a:tcPr marL="12700" marR="12700" marT="12700" vert="horz" anchor="ctr" anchorCtr="0">
                    <a:lnL>
                      <a:noFill/>
                    </a:lnL>
                    <a:lnR>
                      <a:noFill/>
                    </a:lnR>
                    <a:lnT cap="flat">
                      <a:noFill/>
                    </a:lnT>
                    <a:lnB cap="flat">
                      <a:noFill/>
                    </a:lnB>
                    <a:lnTlToBr>
                      <a:noFill/>
                    </a:lnTlToBr>
                    <a:lnBlToTr>
                      <a:noFill/>
                    </a:lnBlToTr>
                    <a:solidFill>
                      <a:srgbClr val="EAEFF7">
                        <a:alpha val="100000"/>
                      </a:srgbClr>
                    </a:solidFill>
                  </a:tcPr>
                </a:tc>
                <a:tc vMerge="1" gridSpan="2">
                  <a:tcPr marL="12700" marR="12700" marT="12700" vert="horz" anchor="ctr" anchorCtr="0">
                    <a:lnL>
                      <a:noFill/>
                    </a:lnL>
                    <a:lnR cap="flat">
                      <a:noFill/>
                    </a:lnR>
                    <a:lnT cap="flat">
                      <a:noFill/>
                    </a:lnT>
                    <a:lnB cap="flat">
                      <a:noFill/>
                    </a:lnB>
                    <a:lnTlToBr>
                      <a:noFill/>
                    </a:lnTlToBr>
                    <a:lnBlToTr>
                      <a:noFill/>
                    </a:lnBlToTr>
                    <a:solidFill>
                      <a:srgbClr val="EAEFF7">
                        <a:alpha val="100000"/>
                      </a:srgbClr>
                    </a:solidFill>
                  </a:tcPr>
                </a:tc>
                <a:tc vMerge="1" hMerge="1">
                  <a:tcPr>
                    <a:lnR cap="flat">
                      <a:noFill/>
                    </a:lnR>
                    <a:lnT cap="flat">
                      <a:noFill/>
                    </a:lnT>
                    <a:lnB cap="flat">
                      <a:noFill/>
                    </a:lnB>
                    <a:solidFill>
                      <a:srgbClr val="EAEFF7">
                        <a:alpha val="100000"/>
                      </a:srgbClr>
                    </a:solidFill>
                  </a:tcPr>
                </a:tc>
              </a:tr>
              <a:tr h="710565">
                <a:tc>
                  <a:txBody>
                    <a:bodyPr/>
                    <a:p>
                      <a:pPr indent="0" algn="ctr">
                        <a:buNone/>
                      </a:pPr>
                      <a:r>
                        <a:rPr lang="en-US" altLang="zh-CN" sz="1400" b="0">
                          <a:solidFill>
                            <a:srgbClr val="002060"/>
                          </a:solidFill>
                          <a:latin typeface="Tahoma" charset="0"/>
                          <a:ea typeface="Tahoma" charset="0"/>
                        </a:rPr>
                        <a:t>Mutation rate </a:t>
                      </a:r>
                      <a:r>
                        <a:rPr lang="en-US" altLang="zh-CN" sz="1400" b="0">
                          <a:solidFill>
                            <a:srgbClr val="002060"/>
                          </a:solidFill>
                          <a:latin typeface="Tahoma" charset="0"/>
                          <a:ea typeface="Tahoma" charset="0"/>
                          <a:sym typeface="+mn-ea"/>
                        </a:rPr>
                        <a:t>increases</a:t>
                      </a:r>
                      <a:endParaRPr lang="en-US" altLang="en-US" sz="1400" b="0">
                        <a:solidFill>
                          <a:srgbClr val="002060"/>
                        </a:solidFill>
                        <a:latin typeface="Tahoma" charset="0"/>
                        <a:ea typeface="Tahoma" charset="0"/>
                      </a:endParaRPr>
                    </a:p>
                  </a:txBody>
                  <a:tcPr marL="12700" marR="12700" marT="12700" vert="horz" anchor="ctr" anchorCtr="0">
                    <a:lnL>
                      <a:noFill/>
                    </a:lnL>
                    <a:lnR>
                      <a:noFill/>
                    </a:lnR>
                    <a:lnT cap="flat">
                      <a:noFill/>
                    </a:lnT>
                    <a:lnB cap="flat">
                      <a:noFill/>
                    </a:lnB>
                    <a:lnTlToBr>
                      <a:noFill/>
                    </a:lnTlToBr>
                    <a:lnBlToTr>
                      <a:noFill/>
                    </a:lnBlToTr>
                    <a:solidFill>
                      <a:srgbClr val="EAEFF7">
                        <a:alpha val="100000"/>
                      </a:srgbClr>
                    </a:solidFill>
                  </a:tcPr>
                </a:tc>
                <a:tc vMerge="1" gridSpan="2">
                  <a:tcPr marL="12700" marR="12700" marT="12700" vert="horz" anchor="ctr" anchorCtr="0">
                    <a:lnL>
                      <a:noFill/>
                    </a:lnL>
                    <a:lnR cap="flat">
                      <a:noFill/>
                    </a:lnR>
                    <a:lnT cap="flat">
                      <a:noFill/>
                    </a:lnT>
                    <a:lnB cap="flat">
                      <a:noFill/>
                    </a:lnB>
                    <a:lnTlToBr>
                      <a:noFill/>
                    </a:lnTlToBr>
                    <a:lnBlToTr>
                      <a:noFill/>
                    </a:lnBlToTr>
                    <a:solidFill>
                      <a:srgbClr val="EAEFF7">
                        <a:alpha val="100000"/>
                      </a:srgbClr>
                    </a:solidFill>
                  </a:tcPr>
                </a:tc>
                <a:tc vMerge="1" hMerge="1">
                  <a:tcPr>
                    <a:lnR cap="flat">
                      <a:noFill/>
                    </a:lnR>
                    <a:lnT cap="flat">
                      <a:noFill/>
                    </a:lnT>
                    <a:lnB cap="flat">
                      <a:noFill/>
                    </a:lnB>
                    <a:solidFill>
                      <a:srgbClr val="EAEFF7">
                        <a:alpha val="10000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561988" y="6244137"/>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2" name="文本框 1"/>
          <p:cNvSpPr txBox="1"/>
          <p:nvPr/>
        </p:nvSpPr>
        <p:spPr>
          <a:xfrm>
            <a:off x="403715" y="726688"/>
            <a:ext cx="7315200" cy="429895"/>
          </a:xfrm>
          <a:prstGeom prst="rect">
            <a:avLst/>
          </a:prstGeom>
          <a:noFill/>
        </p:spPr>
        <p:txBody>
          <a:bodyPr wrap="square" rtlCol="0" anchor="t">
            <a:spAutoFit/>
          </a:bodyPr>
          <a:p>
            <a:r>
              <a:rPr lang="en-US" altLang="zh-CN" sz="2200" b="1">
                <a:solidFill>
                  <a:srgbClr val="004794"/>
                </a:solidFill>
              </a:rPr>
              <a:t>Convergence Analysis (Circuit Simulation) </a:t>
            </a:r>
            <a:endParaRPr lang="zh-CN" altLang="en-US" sz="2200"/>
          </a:p>
        </p:txBody>
      </p:sp>
      <p:pic>
        <p:nvPicPr>
          <p:cNvPr id="11" name="图片 10" descr="upload_761642354"/>
          <p:cNvPicPr>
            <a:picLocks noChangeAspect="1"/>
          </p:cNvPicPr>
          <p:nvPr/>
        </p:nvPicPr>
        <p:blipFill>
          <a:blip r:embed="rId1"/>
          <a:stretch>
            <a:fillRect/>
          </a:stretch>
        </p:blipFill>
        <p:spPr>
          <a:xfrm>
            <a:off x="497916" y="1574491"/>
            <a:ext cx="6042279" cy="4090986"/>
          </a:xfrm>
          <a:prstGeom prst="rect">
            <a:avLst/>
          </a:prstGeom>
        </p:spPr>
      </p:pic>
      <p:graphicFrame>
        <p:nvGraphicFramePr>
          <p:cNvPr id="12" name="表格 11"/>
          <p:cNvGraphicFramePr/>
          <p:nvPr/>
        </p:nvGraphicFramePr>
        <p:xfrm>
          <a:off x="6863168" y="1426462"/>
          <a:ext cx="4871085" cy="4064000"/>
        </p:xfrm>
        <a:graphic>
          <a:graphicData uri="http://schemas.openxmlformats.org/drawingml/2006/table">
            <a:tbl>
              <a:tblPr/>
              <a:tblGrid>
                <a:gridCol w="1288886"/>
                <a:gridCol w="1606079"/>
                <a:gridCol w="1976120"/>
              </a:tblGrid>
              <a:tr h="339090">
                <a:tc rowSpan="3">
                  <a:txBody>
                    <a:bodyPr/>
                    <a:p>
                      <a:pPr indent="0" algn="ctr">
                        <a:buNone/>
                      </a:pPr>
                      <a:r>
                        <a:rPr lang="en-US" sz="1400" b="1">
                          <a:solidFill>
                            <a:srgbClr val="FFFFFF"/>
                          </a:solidFill>
                          <a:latin typeface="等线" charset="-122"/>
                        </a:rPr>
                        <a:t>Parameters</a:t>
                      </a:r>
                      <a:endParaRPr lang="en-US" altLang="en-US" sz="1400" b="1">
                        <a:solidFill>
                          <a:srgbClr val="FFFFFF"/>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gridSpan="2">
                  <a:txBody>
                    <a:bodyPr/>
                    <a:p>
                      <a:pPr indent="0" algn="ctr">
                        <a:buNone/>
                      </a:pPr>
                      <a:r>
                        <a:rPr lang="en-US" sz="1200" b="1">
                          <a:solidFill>
                            <a:srgbClr val="FFFFFF"/>
                          </a:solidFill>
                          <a:latin typeface="等线" charset="-122"/>
                        </a:rPr>
                        <a:t>unit_num = </a:t>
                      </a:r>
                      <a:r>
                        <a:rPr lang="en-US" sz="1200" b="1">
                          <a:solidFill>
                            <a:srgbClr val="FFFFFF"/>
                          </a:solidFill>
                          <a:latin typeface="等线" charset="0"/>
                        </a:rPr>
                        <a:t> </a:t>
                      </a:r>
                      <a:r>
                        <a:rPr lang="en-US" altLang="zh-CN" sz="1200" b="1">
                          <a:solidFill>
                            <a:srgbClr val="FFFFFF"/>
                          </a:solidFill>
                          <a:latin typeface="等线" charset="0"/>
                        </a:rPr>
                        <a:t>3, 5, 7, 9 ,12</a:t>
                      </a:r>
                      <a:endParaRPr lang="en-US" altLang="en-US" sz="1200" b="1">
                        <a:solidFill>
                          <a:srgbClr val="FFFFFF"/>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c hMerge="1">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337820">
                <a:tc vMerge="1">
                  <a:tcPr>
                    <a:solidFill>
                      <a:srgbClr val="5B9BD5">
                        <a:alpha val="100000"/>
                      </a:srgbClr>
                    </a:solidFill>
                  </a:tcPr>
                </a:tc>
                <a:tc rowSpan="2">
                  <a:txBody>
                    <a:bodyPr/>
                    <a:p>
                      <a:pPr indent="0" algn="ctr">
                        <a:buNone/>
                      </a:pPr>
                      <a:r>
                        <a:rPr lang="en-US" altLang="zh-CN" sz="1200" b="1">
                          <a:solidFill>
                            <a:srgbClr val="FFFFFF"/>
                          </a:solidFill>
                          <a:latin typeface="等线" charset="0"/>
                        </a:rPr>
                        <a:t>iteration time </a:t>
                      </a:r>
                      <a:r>
                        <a:rPr lang="zh-CN" altLang="en-US" sz="1200" b="1">
                          <a:solidFill>
                            <a:srgbClr val="FFFFFF"/>
                          </a:solidFill>
                          <a:latin typeface="等线" charset="0"/>
                        </a:rPr>
                        <a:t>= </a:t>
                      </a:r>
                      <a:r>
                        <a:rPr lang="en-US" altLang="zh-CN" sz="1200" b="1">
                          <a:solidFill>
                            <a:srgbClr val="FFFFFF"/>
                          </a:solidFill>
                          <a:latin typeface="等线" charset="0"/>
                        </a:rPr>
                        <a:t>1000</a:t>
                      </a:r>
                      <a:endParaRPr lang="en-US" altLang="en-US" sz="1200" b="1">
                        <a:solidFill>
                          <a:srgbClr val="FFFFFF"/>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rowSpan="2">
                  <a:txBody>
                    <a:bodyPr/>
                    <a:p>
                      <a:pPr indent="0" algn="ctr">
                        <a:buNone/>
                      </a:pPr>
                      <a:r>
                        <a:rPr lang="en-US" altLang="zh-CN" sz="1200" b="1">
                          <a:solidFill>
                            <a:srgbClr val="FFFFFF"/>
                          </a:solidFill>
                          <a:latin typeface="等线" charset="0"/>
                        </a:rPr>
                        <a:t>tolerance </a:t>
                      </a:r>
                      <a:r>
                        <a:rPr lang="zh-CN" altLang="en-US" sz="1200" b="1">
                          <a:solidFill>
                            <a:srgbClr val="FFFFFF"/>
                          </a:solidFill>
                          <a:latin typeface="等线" charset="0"/>
                        </a:rPr>
                        <a:t>= </a:t>
                      </a:r>
                      <a:r>
                        <a:rPr lang="en-US" altLang="zh-CN" sz="1200" b="1">
                          <a:solidFill>
                            <a:srgbClr val="FFFFFF"/>
                          </a:solidFill>
                          <a:latin typeface="等线" charset="0"/>
                        </a:rPr>
                        <a:t>1e</a:t>
                      </a:r>
                      <a:r>
                        <a:rPr lang="zh-CN" altLang="en-US" sz="1200" b="1">
                          <a:solidFill>
                            <a:srgbClr val="FFFFFF"/>
                          </a:solidFill>
                          <a:latin typeface="等线" charset="0"/>
                        </a:rPr>
                        <a:t>-</a:t>
                      </a:r>
                      <a:r>
                        <a:rPr lang="en-US" altLang="zh-CN" sz="1200" b="1">
                          <a:solidFill>
                            <a:srgbClr val="FFFFFF"/>
                          </a:solidFill>
                          <a:latin typeface="等线" charset="0"/>
                        </a:rPr>
                        <a:t>6</a:t>
                      </a:r>
                      <a:endParaRPr lang="en-US" altLang="en-US" sz="1200" b="1">
                        <a:solidFill>
                          <a:srgbClr val="FFFFFF"/>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0">
                <a:tc vMerge="1">
                  <a:tcPr>
                    <a:lnB cap="flat">
                      <a:noFill/>
                    </a:lnB>
                    <a:solidFill>
                      <a:srgbClr val="5B9BD5">
                        <a:alpha val="100000"/>
                      </a:srgbClr>
                    </a:solidFill>
                  </a:tcPr>
                </a:tc>
                <a:tc vMerge="1">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vMerge="1">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600710">
                <a:tc>
                  <a:txBody>
                    <a:bodyPr/>
                    <a:p>
                      <a:pPr indent="0" algn="ctr">
                        <a:buNone/>
                      </a:pPr>
                      <a:r>
                        <a:rPr lang="en-US" altLang="zh-CN" sz="1400" b="0">
                          <a:solidFill>
                            <a:srgbClr val="002060"/>
                          </a:solidFill>
                          <a:latin typeface="等线" charset="0"/>
                        </a:rPr>
                        <a:t>times reach to convergence</a:t>
                      </a:r>
                      <a:endParaRPr lang="en-US" altLang="en-US" sz="1400" b="0">
                        <a:solidFill>
                          <a:srgbClr val="002060"/>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D2DEEF">
                        <a:alpha val="100000"/>
                      </a:srgbClr>
                    </a:solidFill>
                  </a:tcPr>
                </a:tc>
                <a:tc gridSpan="2">
                  <a:txBody>
                    <a:bodyPr/>
                    <a:p>
                      <a:pPr indent="0" algn="ctr">
                        <a:buNone/>
                      </a:pPr>
                      <a:r>
                        <a:rPr lang="en-US" altLang="zh-CN" sz="1400" b="0">
                          <a:solidFill>
                            <a:srgbClr val="002060"/>
                          </a:solidFill>
                          <a:latin typeface="等线" charset="0"/>
                        </a:rPr>
                        <a:t>22, 42, 66, 102, 152</a:t>
                      </a:r>
                      <a:endParaRPr lang="en-US" altLang="en-US" sz="1400" b="0">
                        <a:solidFill>
                          <a:srgbClr val="002060"/>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D2DEEF">
                        <a:alpha val="100000"/>
                      </a:srgbClr>
                    </a:solidFill>
                  </a:tcPr>
                </a:tc>
                <a:tc hMerge="1">
                  <a:tcPr marL="12700" marR="12700" marT="12700" vert="horz" anchor="ctr" anchorCtr="0">
                    <a:lnR cap="flat">
                      <a:noFill/>
                    </a:lnR>
                    <a:lnT cap="flat">
                      <a:noFill/>
                    </a:lnT>
                    <a:lnB cap="flat">
                      <a:noFill/>
                    </a:lnB>
                    <a:solidFill>
                      <a:srgbClr val="D2DEEF">
                        <a:alpha val="100000"/>
                      </a:srgbClr>
                    </a:solidFill>
                  </a:tcPr>
                </a:tc>
              </a:tr>
              <a:tr h="2671445">
                <a:tc>
                  <a:txBody>
                    <a:bodyPr/>
                    <a:p>
                      <a:pPr indent="0" algn="ctr">
                        <a:buNone/>
                      </a:pPr>
                      <a:r>
                        <a:rPr lang="en-US" sz="1400" b="0">
                          <a:solidFill>
                            <a:srgbClr val="002060"/>
                          </a:solidFill>
                          <a:latin typeface="等线" charset="-122"/>
                        </a:rPr>
                        <a:t>Analysis</a:t>
                      </a:r>
                      <a:endParaRPr lang="en-US" altLang="en-US" sz="1400" b="0">
                        <a:solidFill>
                          <a:srgbClr val="002060"/>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EAEFF7">
                        <a:alpha val="100000"/>
                      </a:srgbClr>
                    </a:solidFill>
                  </a:tcPr>
                </a:tc>
                <a:tc gridSpan="2">
                  <a:txBody>
                    <a:bodyPr/>
                    <a:p>
                      <a:pPr indent="0" algn="just">
                        <a:buNone/>
                      </a:pPr>
                      <a:endParaRPr lang="en-US" altLang="zh-CN" sz="1400" b="1">
                        <a:solidFill>
                          <a:srgbClr val="002060"/>
                        </a:solidFill>
                        <a:latin typeface="等线" charset="0"/>
                      </a:endParaRPr>
                    </a:p>
                    <a:p>
                      <a:pPr indent="0" algn="just">
                        <a:buNone/>
                      </a:pPr>
                      <a:r>
                        <a:rPr lang="en-US" altLang="zh-CN" sz="1400" b="1">
                          <a:solidFill>
                            <a:srgbClr val="002060"/>
                          </a:solidFill>
                          <a:latin typeface="等线" charset="0"/>
                        </a:rPr>
                        <a:t>1. The speed to convergence is quick and satisfied.</a:t>
                      </a:r>
                      <a:endParaRPr lang="en-US" altLang="zh-CN" sz="1400" b="0">
                        <a:solidFill>
                          <a:srgbClr val="002060"/>
                        </a:solidFill>
                        <a:latin typeface="等线" charset="0"/>
                      </a:endParaRPr>
                    </a:p>
                    <a:p>
                      <a:pPr indent="0" algn="just">
                        <a:buNone/>
                      </a:pPr>
                      <a:r>
                        <a:rPr lang="en-US" altLang="zh-CN" sz="1400" b="0">
                          <a:solidFill>
                            <a:srgbClr val="002060"/>
                          </a:solidFill>
                          <a:latin typeface="等线" charset="0"/>
                        </a:rPr>
                        <a:t>It seems that when a valid circuit is given, it will reach to convergence in a high speed </a:t>
                      </a:r>
                      <a:endParaRPr lang="en-US" altLang="zh-CN" sz="1400" b="0">
                        <a:solidFill>
                          <a:srgbClr val="002060"/>
                        </a:solidFill>
                        <a:latin typeface="等线" charset="0"/>
                      </a:endParaRPr>
                    </a:p>
                    <a:p>
                      <a:pPr indent="0" algn="just">
                        <a:buNone/>
                      </a:pPr>
                      <a:endParaRPr lang="en-US" altLang="zh-CN" sz="1400" b="0">
                        <a:solidFill>
                          <a:srgbClr val="002060"/>
                        </a:solidFill>
                        <a:latin typeface="等线" charset="0"/>
                      </a:endParaRPr>
                    </a:p>
                    <a:p>
                      <a:pPr indent="0" algn="just">
                        <a:buNone/>
                      </a:pPr>
                      <a:r>
                        <a:rPr lang="en-US" altLang="zh-CN" sz="1400" b="1">
                          <a:solidFill>
                            <a:srgbClr val="002060"/>
                          </a:solidFill>
                          <a:latin typeface="等线" charset="0"/>
                        </a:rPr>
                        <a:t>2. The relationship between the units number and the convergence time can be seem as linear</a:t>
                      </a:r>
                      <a:endParaRPr lang="en-US" altLang="zh-CN" sz="1400" b="1">
                        <a:solidFill>
                          <a:srgbClr val="002060"/>
                        </a:solidFill>
                        <a:latin typeface="等线" charset="0"/>
                      </a:endParaRPr>
                    </a:p>
                    <a:p>
                      <a:pPr indent="0" algn="just">
                        <a:buNone/>
                      </a:pPr>
                      <a:endParaRPr lang="en-US" altLang="en-US" sz="1400" b="0">
                        <a:solidFill>
                          <a:srgbClr val="002060"/>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EAEFF7">
                        <a:alpha val="100000"/>
                      </a:srgbClr>
                    </a:solidFill>
                  </a:tcPr>
                </a:tc>
                <a:tc hMerge="1">
                  <a:tcPr>
                    <a:lnR cap="flat">
                      <a:noFill/>
                    </a:lnR>
                    <a:lnT cap="flat">
                      <a:noFill/>
                    </a:lnT>
                    <a:lnB cap="flat">
                      <a:noFill/>
                    </a:lnB>
                    <a:solidFill>
                      <a:srgbClr val="EAEFF7">
                        <a:alpha val="100000"/>
                      </a:srgbClr>
                    </a:solidFill>
                  </a:tcPr>
                </a:tc>
              </a:tr>
            </a:tbl>
          </a:graphicData>
        </a:graphic>
      </p:graphicFrame>
      <p:sp>
        <p:nvSpPr>
          <p:cNvPr id="13" name="矩形 12"/>
          <p:cNvSpPr/>
          <p:nvPr userDrawn="1"/>
        </p:nvSpPr>
        <p:spPr>
          <a:xfrm>
            <a:off x="484459" y="1466834"/>
            <a:ext cx="6149936" cy="4198644"/>
          </a:xfrm>
          <a:prstGeom prst="rect">
            <a:avLst/>
          </a:prstGeom>
          <a:solidFill>
            <a:srgbClr val="FFFFFF">
              <a:alpha val="0"/>
            </a:srgbClr>
          </a:solidFill>
          <a:ln w="22225" cap="flat" cmpd="sng" algn="ctr">
            <a:solidFill>
              <a:srgbClr val="5B9BD5">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r>
              <a:rPr lang="en-US" altLang="zh-CN">
                <a:solidFill>
                  <a:srgbClr val="004794"/>
                </a:solidFill>
                <a:sym typeface="+mn-ea"/>
              </a:rPr>
              <a:t>Limitations </a:t>
            </a:r>
            <a:r>
              <a:rPr>
                <a:solidFill>
                  <a:srgbClr val="004794"/>
                </a:solidFill>
                <a:sym typeface="+mn-ea"/>
              </a:rPr>
              <a:t>&amp;</a:t>
            </a:r>
            <a:r>
              <a:rPr lang="en-US" altLang="zh-CN">
                <a:solidFill>
                  <a:srgbClr val="004794"/>
                </a:solidFill>
                <a:sym typeface="+mn-ea"/>
              </a:rPr>
              <a:t> Improvements</a:t>
            </a:r>
            <a:endParaRPr lang="zh-CN" altLang="en-US"/>
          </a:p>
        </p:txBody>
      </p:sp>
      <p:sp>
        <p:nvSpPr>
          <p:cNvPr id="8" name="文本占位符 7"/>
          <p:cNvSpPr>
            <a:spLocks noGrp="1"/>
          </p:cNvSpPr>
          <p:nvPr>
            <p:ph type="body" idx="1"/>
          </p:nvPr>
        </p:nvSpPr>
        <p:spPr/>
        <p:txBody>
          <a:bodyPr/>
          <a:p>
            <a:pPr marL="0" indent="0"/>
            <a:r>
              <a:rPr lang="en-US" sz="1800" b="1" u="none">
                <a:solidFill>
                  <a:srgbClr val="004794"/>
                </a:solidFill>
                <a:latin typeface="Arial" panose="020B0604020202020204" pitchFamily="34" charset="0"/>
                <a:ea typeface="Arial" panose="020B0604020202020204" pitchFamily="34" charset="0"/>
                <a:cs typeface="Times New Roman" panose="02020603050405020304" charset="0"/>
              </a:rPr>
              <a:t>Proportionate Roulette Wheel Selection</a:t>
            </a:r>
            <a:endParaRPr lang="en-US" sz="1800" b="0" u="none">
              <a:solidFill>
                <a:srgbClr val="004794"/>
              </a:solidFill>
              <a:latin typeface="Arial" panose="020B0604020202020204" pitchFamily="34" charset="0"/>
              <a:ea typeface="Arial" panose="020B0604020202020204" pitchFamily="34" charset="0"/>
              <a:cs typeface="Times New Roman" panose="02020603050405020304" charset="0"/>
            </a:endParaRPr>
          </a:p>
          <a:p>
            <a:pPr marL="0" indent="0"/>
            <a:r>
              <a:rPr lang="en-US" sz="1800" b="1" u="none">
                <a:solidFill>
                  <a:srgbClr val="004794"/>
                </a:solidFill>
                <a:latin typeface="Arial" panose="020B0604020202020204" pitchFamily="34" charset="0"/>
                <a:ea typeface="Arial" panose="020B0604020202020204" pitchFamily="34" charset="0"/>
                <a:cs typeface="Times New Roman" panose="02020603050405020304" charset="0"/>
              </a:rPr>
              <a:t>Tournament Selection</a:t>
            </a:r>
            <a:r>
              <a:rPr lang="en-US" altLang="zh-CN" sz="1000" u="none">
                <a:solidFill>
                  <a:srgbClr val="004794"/>
                </a:solidFill>
                <a:latin typeface="Arial" panose="020B0604020202020204" pitchFamily="34" charset="0"/>
                <a:ea typeface="Arial" panose="020B0604020202020204" pitchFamily="34" charset="0"/>
                <a:cs typeface="Times New Roman" panose="02020603050405020304" charset="0"/>
              </a:rPr>
              <a:t>[1]</a:t>
            </a:r>
            <a:endParaRPr lang="en-US" sz="1800" b="0" u="none">
              <a:solidFill>
                <a:srgbClr val="004794"/>
              </a:solidFill>
              <a:latin typeface="Arial" panose="020B0604020202020204" pitchFamily="34" charset="0"/>
              <a:ea typeface="Arial" panose="020B0604020202020204" pitchFamily="34" charset="0"/>
              <a:cs typeface="Times New Roman" panose="02020603050405020304" charset="0"/>
            </a:endParaRPr>
          </a:p>
          <a:p>
            <a:pPr algn="l"/>
            <a:r>
              <a:rPr lang="en-US" sz="1800" b="0" u="none">
                <a:solidFill>
                  <a:srgbClr val="004794"/>
                </a:solidFill>
                <a:latin typeface="Arial" panose="020B0604020202020204" pitchFamily="34" charset="0"/>
                <a:ea typeface="Arial" panose="020B0604020202020204" pitchFamily="34" charset="0"/>
              </a:rPr>
              <a:t>Less complexity </a:t>
            </a:r>
            <a:r>
              <a:rPr lang="en-US" altLang="zh-CN" sz="1800" b="0" u="none">
                <a:solidFill>
                  <a:srgbClr val="004794"/>
                </a:solidFill>
                <a:latin typeface="Arial" panose="020B0604020202020204" pitchFamily="34" charset="0"/>
                <a:ea typeface="Arial" panose="020B0604020202020204" pitchFamily="34" charset="0"/>
              </a:rPr>
              <a:t>O(n)</a:t>
            </a:r>
            <a:r>
              <a:rPr lang="en-US" sz="1800" b="0" u="none">
                <a:solidFill>
                  <a:srgbClr val="004794"/>
                </a:solidFill>
                <a:latin typeface="Arial" panose="020B0604020202020204" pitchFamily="34" charset="0"/>
                <a:ea typeface="Arial" panose="020B0604020202020204" pitchFamily="34" charset="0"/>
              </a:rPr>
              <a:t>Easy to parallelizeNot easy to fall into the local bestNo need to sort all fitness values</a:t>
            </a:r>
            <a:endParaRPr lang="zh-CN" altLang="en-US" sz="1400" spc="100">
              <a:solidFill>
                <a:srgbClr val="002060"/>
              </a:solidFill>
              <a:latin typeface="Tahoma" charset="0"/>
              <a:ea typeface="Tahoma" charset="0"/>
            </a:endParaRPr>
          </a:p>
        </p:txBody>
      </p:sp>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pic>
        <p:nvPicPr>
          <p:cNvPr id="4" name="图片 3" descr="upload_902577517"/>
          <p:cNvPicPr>
            <a:picLocks noChangeAspect="1"/>
          </p:cNvPicPr>
          <p:nvPr/>
        </p:nvPicPr>
        <p:blipFill>
          <a:blip r:embed="rId1"/>
          <a:stretch>
            <a:fillRect/>
          </a:stretch>
        </p:blipFill>
        <p:spPr>
          <a:xfrm>
            <a:off x="7179266" y="2245106"/>
            <a:ext cx="3644598" cy="23761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561988" y="6244137"/>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pic>
        <p:nvPicPr>
          <p:cNvPr id="4" name="图片 3" descr="upload_320205988"/>
          <p:cNvPicPr>
            <a:picLocks noChangeAspect="1"/>
          </p:cNvPicPr>
          <p:nvPr/>
        </p:nvPicPr>
        <p:blipFill>
          <a:blip r:embed="rId1"/>
          <a:stretch>
            <a:fillRect/>
          </a:stretch>
        </p:blipFill>
        <p:spPr>
          <a:xfrm>
            <a:off x="349887" y="430630"/>
            <a:ext cx="2287723" cy="982375"/>
          </a:xfrm>
          <a:prstGeom prst="rect">
            <a:avLst/>
          </a:prstGeom>
        </p:spPr>
      </p:pic>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2" name="文本框 1"/>
          <p:cNvSpPr txBox="1"/>
          <p:nvPr userDrawn="1"/>
        </p:nvSpPr>
        <p:spPr>
          <a:xfrm>
            <a:off x="2637609" y="2247351"/>
            <a:ext cx="6540195" cy="645945"/>
          </a:xfrm>
          <a:prstGeom prst="rect">
            <a:avLst/>
          </a:prstGeom>
        </p:spPr>
        <p:txBody>
          <a:bodyPr wrap="square" rtlCol="0">
            <a:noAutofit/>
          </a:bodyPr>
          <a:p>
            <a:r>
              <a:rPr lang="en-US" altLang="zh-CN" sz="3600" b="1">
                <a:solidFill>
                  <a:srgbClr val="004794"/>
                </a:solidFill>
              </a:rPr>
              <a:t>Thank you for your listening !</a:t>
            </a:r>
            <a:endParaRPr lang="zh-CN" altLang="en-US"/>
          </a:p>
        </p:txBody>
      </p:sp>
      <p:sp>
        <p:nvSpPr>
          <p:cNvPr id="3" name="文本框 2"/>
          <p:cNvSpPr txBox="1"/>
          <p:nvPr userDrawn="1"/>
        </p:nvSpPr>
        <p:spPr>
          <a:xfrm>
            <a:off x="754776" y="4014340"/>
            <a:ext cx="10698467" cy="1845945"/>
          </a:xfrm>
          <a:prstGeom prst="rect">
            <a:avLst/>
          </a:prstGeom>
        </p:spPr>
        <p:txBody>
          <a:bodyPr wrap="square" rtlCol="0">
            <a:spAutoFit/>
          </a:bodyPr>
          <a:p>
            <a:pPr>
              <a:lnSpc>
                <a:spcPct val="130000"/>
              </a:lnSpc>
            </a:pPr>
            <a:r>
              <a:rPr lang="en-US" altLang="zh-CN">
                <a:solidFill>
                  <a:srgbClr val="004794"/>
                </a:solidFill>
              </a:rPr>
              <a:t>Reference list:</a:t>
            </a:r>
            <a:endParaRPr lang="en-US" altLang="zh-CN">
              <a:solidFill>
                <a:srgbClr val="004794"/>
              </a:solidFill>
            </a:endParaRPr>
          </a:p>
          <a:p>
            <a:pPr>
              <a:lnSpc>
                <a:spcPct val="130000"/>
              </a:lnSpc>
            </a:pPr>
            <a:r>
              <a:rPr lang="en-US" altLang="zh-CN" sz="1400">
                <a:solidFill>
                  <a:srgbClr val="004794"/>
                </a:solidFill>
                <a:latin typeface="Tahoma" charset="0"/>
                <a:ea typeface="Tahoma" charset="0"/>
              </a:rPr>
              <a:t>[1] </a:t>
            </a:r>
            <a:r>
              <a:rPr lang="en-US" sz="1400" b="0" u="none">
                <a:solidFill>
                  <a:srgbClr val="004794"/>
                </a:solidFill>
                <a:latin typeface="Tahoma" charset="0"/>
                <a:ea typeface="Tahoma" charset="0"/>
              </a:rPr>
              <a:t>Comparisons of selection strategy in genetic algorithm Computer </a:t>
            </a:r>
            <a:r>
              <a:rPr lang="en-US" sz="1400" b="0" i="1" u="none">
                <a:solidFill>
                  <a:srgbClr val="004794"/>
                </a:solidFill>
                <a:latin typeface="Tahoma" charset="0"/>
                <a:ea typeface="Tahoma" charset="0"/>
              </a:rPr>
              <a:t>Engineering and Design</a:t>
            </a:r>
            <a:r>
              <a:rPr lang="en-US" sz="1400" b="0" u="none">
                <a:solidFill>
                  <a:srgbClr val="004794"/>
                </a:solidFill>
                <a:latin typeface="Tahoma" charset="0"/>
                <a:ea typeface="Tahoma" charset="0"/>
              </a:rPr>
              <a:t> 2009,30(23) P5471-P5478 http://www. doc88.com/p-3983487959243.html</a:t>
            </a:r>
            <a:endParaRPr lang="en-US" sz="1400" b="0" u="none">
              <a:solidFill>
                <a:srgbClr val="004794"/>
              </a:solidFill>
              <a:latin typeface="Tahoma" charset="0"/>
              <a:ea typeface="Tahoma" charset="0"/>
            </a:endParaRPr>
          </a:p>
          <a:p>
            <a:pPr>
              <a:lnSpc>
                <a:spcPct val="130000"/>
              </a:lnSpc>
            </a:pPr>
            <a:r>
              <a:rPr lang="en-US" altLang="zh-CN" sz="1400" b="0" u="none">
                <a:solidFill>
                  <a:srgbClr val="004794"/>
                </a:solidFill>
                <a:latin typeface="Tahoma" charset="0"/>
                <a:ea typeface="Tahoma" charset="0"/>
              </a:rPr>
              <a:t>[2]Problem Statement for Genetic Algorithms Project, http://github.com/acse</a:t>
            </a:r>
            <a:r>
              <a:rPr lang="zh-CN" altLang="en-US" sz="1400" b="0" u="none">
                <a:solidFill>
                  <a:srgbClr val="004794"/>
                </a:solidFill>
                <a:latin typeface="Tahoma" charset="0"/>
                <a:ea typeface="Tahoma" charset="0"/>
              </a:rPr>
              <a:t>-</a:t>
            </a:r>
            <a:r>
              <a:rPr lang="en-US" altLang="zh-CN" sz="1400" b="0" u="none">
                <a:solidFill>
                  <a:srgbClr val="004794"/>
                </a:solidFill>
                <a:latin typeface="Tahoma" charset="0"/>
                <a:ea typeface="Tahoma" charset="0"/>
              </a:rPr>
              <a:t>2020/acse</a:t>
            </a:r>
            <a:r>
              <a:rPr lang="zh-CN" altLang="en-US" sz="1400" b="0" u="none">
                <a:solidFill>
                  <a:srgbClr val="004794"/>
                </a:solidFill>
                <a:latin typeface="Tahoma" charset="0"/>
                <a:ea typeface="Tahoma" charset="0"/>
              </a:rPr>
              <a:t>-</a:t>
            </a:r>
            <a:r>
              <a:rPr lang="en-US" altLang="zh-CN" sz="1400" b="0" u="none">
                <a:solidFill>
                  <a:srgbClr val="004794"/>
                </a:solidFill>
                <a:latin typeface="Tahoma" charset="0"/>
                <a:ea typeface="Tahoma" charset="0"/>
              </a:rPr>
              <a:t>4</a:t>
            </a:r>
            <a:r>
              <a:rPr lang="zh-CN" altLang="en-US" sz="1400" b="0" u="none">
                <a:solidFill>
                  <a:srgbClr val="004794"/>
                </a:solidFill>
                <a:latin typeface="Tahoma" charset="0"/>
                <a:ea typeface="Tahoma" charset="0"/>
              </a:rPr>
              <a:t>-</a:t>
            </a:r>
            <a:r>
              <a:rPr lang="en-US" altLang="zh-CN" sz="1400" b="0" u="none">
                <a:solidFill>
                  <a:srgbClr val="004794"/>
                </a:solidFill>
                <a:latin typeface="Tahoma" charset="0"/>
                <a:ea typeface="Tahoma" charset="0"/>
              </a:rPr>
              <a:t>gormanium</a:t>
            </a:r>
            <a:r>
              <a:rPr lang="zh-CN" altLang="en-US" sz="1400" b="0" u="none">
                <a:solidFill>
                  <a:srgbClr val="004794"/>
                </a:solidFill>
                <a:latin typeface="Tahoma" charset="0"/>
                <a:ea typeface="Tahoma" charset="0"/>
              </a:rPr>
              <a:t>-</a:t>
            </a:r>
            <a:r>
              <a:rPr lang="en-US" altLang="zh-CN" sz="1400" b="0" u="none">
                <a:solidFill>
                  <a:srgbClr val="004794"/>
                </a:solidFill>
                <a:latin typeface="Tahoma" charset="0"/>
                <a:ea typeface="Tahoma" charset="0"/>
              </a:rPr>
              <a:t>rush</a:t>
            </a:r>
            <a:r>
              <a:rPr lang="zh-CN" altLang="en-US" sz="1400" b="0" u="none">
                <a:solidFill>
                  <a:srgbClr val="004794"/>
                </a:solidFill>
                <a:latin typeface="Tahoma" charset="0"/>
                <a:ea typeface="Tahoma" charset="0"/>
              </a:rPr>
              <a:t>-</a:t>
            </a:r>
            <a:r>
              <a:rPr lang="en-US" altLang="zh-CN" sz="1400" b="0" u="none">
                <a:solidFill>
                  <a:srgbClr val="004794"/>
                </a:solidFill>
                <a:latin typeface="Tahoma" charset="0"/>
                <a:ea typeface="Tahoma" charset="0"/>
              </a:rPr>
              <a:t>sphalerite/blob/main/Problem%20Statement%20for%20Genetic%20Algorithms%20Project.pdf</a:t>
            </a:r>
            <a:endParaRPr lang="en-US" altLang="zh-CN"/>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561988" y="6244137"/>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pic>
        <p:nvPicPr>
          <p:cNvPr id="4" name="图片 3" descr="upload_320205988"/>
          <p:cNvPicPr>
            <a:picLocks noChangeAspect="1"/>
          </p:cNvPicPr>
          <p:nvPr/>
        </p:nvPicPr>
        <p:blipFill>
          <a:blip r:embed="rId1"/>
          <a:stretch>
            <a:fillRect/>
          </a:stretch>
        </p:blipFill>
        <p:spPr>
          <a:xfrm>
            <a:off x="349887" y="430630"/>
            <a:ext cx="2287723" cy="982375"/>
          </a:xfrm>
          <a:prstGeom prst="rect">
            <a:avLst/>
          </a:prstGeom>
        </p:spPr>
      </p:pic>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2" name="文本框 1"/>
          <p:cNvSpPr txBox="1"/>
          <p:nvPr userDrawn="1"/>
        </p:nvSpPr>
        <p:spPr>
          <a:xfrm>
            <a:off x="473208" y="1599894"/>
            <a:ext cx="10478176" cy="3425124"/>
          </a:xfrm>
          <a:prstGeom prst="rect">
            <a:avLst/>
          </a:prstGeom>
        </p:spPr>
        <p:txBody>
          <a:bodyPr wrap="square" rtlCol="0">
            <a:noAutofit/>
          </a:bodyPr>
          <a:p>
            <a:pPr marL="285750" indent="-285750">
              <a:buFont typeface="Wingdings" charset="0"/>
              <a:buChar char="•"/>
            </a:pPr>
            <a:r>
              <a:rPr lang="en-US" altLang="zh-CN" b="1">
                <a:solidFill>
                  <a:srgbClr val="004794"/>
                </a:solidFill>
                <a:sym typeface="+mn-ea"/>
              </a:rPr>
              <a:t>Introduction </a:t>
            </a:r>
            <a:endParaRPr lang="en-US" altLang="zh-CN" b="1">
              <a:solidFill>
                <a:srgbClr val="004794"/>
              </a:solidFill>
            </a:endParaRPr>
          </a:p>
          <a:p>
            <a:pPr marL="285750" indent="-285750">
              <a:buFont typeface="Wingdings" charset="0"/>
              <a:buChar char="•"/>
            </a:pPr>
            <a:endParaRPr lang="en-US" altLang="zh-CN" b="1">
              <a:solidFill>
                <a:srgbClr val="004794"/>
              </a:solidFill>
            </a:endParaRPr>
          </a:p>
          <a:p>
            <a:pPr marL="285750" indent="-285750">
              <a:buFont typeface="Wingdings" charset="0"/>
              <a:buChar char="•"/>
            </a:pPr>
            <a:r>
              <a:rPr lang="en-US" altLang="zh-CN" b="1">
                <a:solidFill>
                  <a:srgbClr val="004794"/>
                </a:solidFill>
              </a:rPr>
              <a:t>Code Structure</a:t>
            </a:r>
            <a:endParaRPr lang="en-US" altLang="zh-CN" b="1">
              <a:solidFill>
                <a:srgbClr val="004794"/>
              </a:solidFill>
            </a:endParaRPr>
          </a:p>
          <a:p>
            <a:pPr marL="285750" indent="-285750">
              <a:buChar char="•"/>
            </a:pPr>
            <a:endParaRPr lang="en-US" altLang="zh-CN" b="1">
              <a:solidFill>
                <a:srgbClr val="004794"/>
              </a:solidFill>
            </a:endParaRPr>
          </a:p>
          <a:p>
            <a:pPr marL="285750" indent="-285750">
              <a:buChar char="•"/>
            </a:pPr>
            <a:r>
              <a:rPr lang="en-US" altLang="zh-CN" b="1">
                <a:solidFill>
                  <a:srgbClr val="004794"/>
                </a:solidFill>
              </a:rPr>
              <a:t>Circuit</a:t>
            </a:r>
            <a:r>
              <a:rPr lang="zh-CN" altLang="en-US" b="1">
                <a:solidFill>
                  <a:srgbClr val="004794"/>
                </a:solidFill>
              </a:rPr>
              <a:t> </a:t>
            </a:r>
            <a:r>
              <a:rPr lang="en-US" altLang="zh-CN" b="1">
                <a:solidFill>
                  <a:srgbClr val="004794"/>
                </a:solidFill>
              </a:rPr>
              <a:t>Simulation</a:t>
            </a:r>
            <a:endParaRPr lang="en-US" altLang="zh-CN" b="1">
              <a:solidFill>
                <a:srgbClr val="004794"/>
              </a:solidFill>
            </a:endParaRPr>
          </a:p>
          <a:p>
            <a:pPr marL="285750" indent="-285750">
              <a:buChar char="•"/>
            </a:pPr>
            <a:endParaRPr lang="en-US" altLang="zh-CN" b="1">
              <a:solidFill>
                <a:srgbClr val="004794"/>
              </a:solidFill>
            </a:endParaRPr>
          </a:p>
          <a:p>
            <a:pPr marL="285750" indent="-285750">
              <a:buChar char="•"/>
            </a:pPr>
            <a:r>
              <a:rPr lang="en-US" altLang="zh-CN" b="1">
                <a:solidFill>
                  <a:srgbClr val="004794"/>
                </a:solidFill>
              </a:rPr>
              <a:t>Circuit</a:t>
            </a:r>
            <a:r>
              <a:rPr lang="zh-CN" altLang="en-US" b="1">
                <a:solidFill>
                  <a:srgbClr val="004794"/>
                </a:solidFill>
              </a:rPr>
              <a:t> </a:t>
            </a:r>
            <a:r>
              <a:rPr lang="en-US" altLang="zh-CN" b="1">
                <a:solidFill>
                  <a:srgbClr val="004794"/>
                </a:solidFill>
              </a:rPr>
              <a:t>Validation</a:t>
            </a:r>
            <a:endParaRPr lang="en-US" altLang="zh-CN" b="1">
              <a:solidFill>
                <a:srgbClr val="004794"/>
              </a:solidFill>
            </a:endParaRPr>
          </a:p>
          <a:p>
            <a:pPr marL="285750" indent="-285750">
              <a:buChar char="•"/>
            </a:pPr>
            <a:endParaRPr lang="en-US" altLang="zh-CN" b="1">
              <a:solidFill>
                <a:srgbClr val="004794"/>
              </a:solidFill>
            </a:endParaRPr>
          </a:p>
          <a:p>
            <a:pPr marL="285750" indent="-285750">
              <a:buChar char="•"/>
            </a:pPr>
            <a:r>
              <a:rPr lang="en-US" altLang="zh-CN" b="1">
                <a:solidFill>
                  <a:srgbClr val="004794"/>
                </a:solidFill>
                <a:sym typeface="+mn-ea"/>
              </a:rPr>
              <a:t>Genetric</a:t>
            </a:r>
            <a:r>
              <a:rPr lang="zh-CN" altLang="en-US" b="1">
                <a:solidFill>
                  <a:srgbClr val="004794"/>
                </a:solidFill>
                <a:sym typeface="+mn-ea"/>
              </a:rPr>
              <a:t> </a:t>
            </a:r>
            <a:r>
              <a:rPr lang="en-US" altLang="zh-CN" b="1">
                <a:solidFill>
                  <a:srgbClr val="004794"/>
                </a:solidFill>
                <a:sym typeface="+mn-ea"/>
              </a:rPr>
              <a:t>Algorithm </a:t>
            </a:r>
            <a:endParaRPr lang="en-US" altLang="zh-CN" b="1">
              <a:solidFill>
                <a:srgbClr val="004794"/>
              </a:solidFill>
            </a:endParaRPr>
          </a:p>
          <a:p>
            <a:pPr marL="285750" indent="-285750">
              <a:buChar char="•"/>
            </a:pPr>
            <a:endParaRPr lang="en-US" altLang="zh-CN" b="1">
              <a:solidFill>
                <a:srgbClr val="004794"/>
              </a:solidFill>
            </a:endParaRPr>
          </a:p>
          <a:p>
            <a:pPr marL="285750" indent="-285750">
              <a:buChar char="•"/>
            </a:pPr>
            <a:r>
              <a:rPr lang="en-US" altLang="zh-CN" b="1">
                <a:solidFill>
                  <a:srgbClr val="004794"/>
                </a:solidFill>
              </a:rPr>
              <a:t>Convergence Analysis</a:t>
            </a:r>
            <a:endParaRPr lang="en-US" altLang="zh-CN" b="1">
              <a:solidFill>
                <a:srgbClr val="004794"/>
              </a:solidFill>
            </a:endParaRPr>
          </a:p>
          <a:p>
            <a:pPr marL="285750" indent="-285750">
              <a:buChar char="•"/>
            </a:pPr>
            <a:endParaRPr lang="en-US" altLang="zh-CN" b="1">
              <a:solidFill>
                <a:srgbClr val="004794"/>
              </a:solidFill>
            </a:endParaRPr>
          </a:p>
          <a:p>
            <a:pPr marL="285750" indent="-285750">
              <a:buChar char="•"/>
            </a:pPr>
            <a:r>
              <a:rPr lang="en-US" altLang="zh-CN" b="1">
                <a:solidFill>
                  <a:srgbClr val="004794"/>
                </a:solidFill>
              </a:rPr>
              <a:t>Limitations </a:t>
            </a:r>
            <a:r>
              <a:rPr lang="zh-CN" altLang="en-US" b="1">
                <a:solidFill>
                  <a:srgbClr val="004794"/>
                </a:solidFill>
              </a:rPr>
              <a:t>&amp; </a:t>
            </a:r>
            <a:r>
              <a:rPr lang="en-US" altLang="zh-CN" b="1">
                <a:solidFill>
                  <a:srgbClr val="004794"/>
                </a:solidFill>
              </a:rPr>
              <a:t>Improvements</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561988" y="6244137"/>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2" name="文本框 1"/>
          <p:cNvSpPr txBox="1"/>
          <p:nvPr/>
        </p:nvSpPr>
        <p:spPr>
          <a:xfrm>
            <a:off x="471002" y="726688"/>
            <a:ext cx="7315200" cy="429895"/>
          </a:xfrm>
          <a:prstGeom prst="rect">
            <a:avLst/>
          </a:prstGeom>
          <a:noFill/>
        </p:spPr>
        <p:txBody>
          <a:bodyPr wrap="square" rtlCol="0" anchor="t">
            <a:spAutoFit/>
          </a:bodyPr>
          <a:p>
            <a:r>
              <a:rPr lang="en-US" altLang="zh-CN" sz="2200" b="1">
                <a:solidFill>
                  <a:srgbClr val="004794"/>
                </a:solidFill>
                <a:sym typeface="+mn-ea"/>
              </a:rPr>
              <a:t>Code Structure</a:t>
            </a:r>
            <a:endParaRPr lang="zh-CN" altLang="en-US" sz="2200"/>
          </a:p>
        </p:txBody>
      </p:sp>
      <p:pic>
        <p:nvPicPr>
          <p:cNvPr id="10" name="图片 9" descr="upload_807897671"/>
          <p:cNvPicPr>
            <a:picLocks noChangeAspect="1"/>
          </p:cNvPicPr>
          <p:nvPr/>
        </p:nvPicPr>
        <p:blipFill>
          <a:blip r:embed="rId1"/>
          <a:stretch>
            <a:fillRect/>
          </a:stretch>
        </p:blipFill>
        <p:spPr>
          <a:xfrm>
            <a:off x="1097630" y="1528608"/>
            <a:ext cx="9339291" cy="37814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561988" y="6244137"/>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2" name="文本框 1"/>
          <p:cNvSpPr txBox="1"/>
          <p:nvPr/>
        </p:nvSpPr>
        <p:spPr>
          <a:xfrm>
            <a:off x="426249" y="478817"/>
            <a:ext cx="7315200" cy="429895"/>
          </a:xfrm>
          <a:prstGeom prst="rect">
            <a:avLst/>
          </a:prstGeom>
          <a:noFill/>
        </p:spPr>
        <p:txBody>
          <a:bodyPr wrap="square" rtlCol="0" anchor="t">
            <a:spAutoFit/>
          </a:bodyPr>
          <a:p>
            <a:r>
              <a:rPr lang="en-US" altLang="zh-CN" sz="2200" b="1">
                <a:solidFill>
                  <a:srgbClr val="004794"/>
                </a:solidFill>
              </a:rPr>
              <a:t>Introduction</a:t>
            </a:r>
            <a:endParaRPr lang="zh-CN" altLang="en-US" sz="2200"/>
          </a:p>
        </p:txBody>
      </p:sp>
      <p:sp>
        <p:nvSpPr>
          <p:cNvPr id="6" name="文本框 5"/>
          <p:cNvSpPr txBox="1"/>
          <p:nvPr/>
        </p:nvSpPr>
        <p:spPr>
          <a:xfrm>
            <a:off x="450674" y="766146"/>
            <a:ext cx="11649929" cy="5205287"/>
          </a:xfrm>
          <a:prstGeom prst="rect">
            <a:avLst/>
          </a:prstGeom>
          <a:noFill/>
        </p:spPr>
        <p:txBody>
          <a:bodyPr wrap="square" rtlCol="0" anchor="t">
            <a:noAutofit/>
          </a:bodyPr>
          <a:p>
            <a:pPr>
              <a:lnSpc>
                <a:spcPct val="70000"/>
              </a:lnSpc>
            </a:pPr>
            <a:endParaRPr lang="en-US" sz="1800" b="0" u="none">
              <a:solidFill>
                <a:srgbClr val="000000"/>
              </a:solidFill>
              <a:latin typeface="Arial" panose="020B0604020202020204" pitchFamily="34" charset="0"/>
              <a:ea typeface="微软雅黑" charset="0"/>
              <a:cs typeface="+mn-cs"/>
            </a:endParaRPr>
          </a:p>
          <a:p>
            <a:pPr lvl="0" algn="just">
              <a:lnSpc>
                <a:spcPct val="140000"/>
              </a:lnSpc>
            </a:pPr>
            <a:r>
              <a:rPr lang="en-US" altLang="zh-CN" spc="30">
                <a:solidFill>
                  <a:srgbClr val="004794"/>
                </a:solidFill>
                <a:latin typeface="Arial" panose="020B0604020202020204" pitchFamily="34" charset="0"/>
                <a:ea typeface="微软雅黑" charset="0"/>
                <a:cs typeface="+mn-cs"/>
              </a:rPr>
              <a:t>Circuits are represented by the vectors.</a:t>
            </a:r>
            <a:endParaRPr lang="en-US" sz="1800" b="0" u="none" spc="30">
              <a:solidFill>
                <a:srgbClr val="004794"/>
              </a:solidFill>
              <a:latin typeface="Arial" panose="020B0604020202020204" pitchFamily="34" charset="0"/>
              <a:ea typeface="微软雅黑" charset="0"/>
              <a:cs typeface="+mn-cs"/>
            </a:endParaRPr>
          </a:p>
          <a:p>
            <a:pPr lvl="0" algn="just">
              <a:lnSpc>
                <a:spcPct val="100000"/>
              </a:lnSpc>
            </a:pPr>
            <a:r>
              <a:rPr lang="en-US" sz="1800" b="0" u="none" spc="30">
                <a:solidFill>
                  <a:srgbClr val="004794"/>
                </a:solidFill>
                <a:latin typeface="Arial" panose="020B0604020202020204" pitchFamily="34" charset="0"/>
                <a:ea typeface="微软雅黑" charset="0"/>
                <a:cs typeface="+mn-cs"/>
              </a:rPr>
              <a:t></a:t>
            </a:r>
            <a:r>
              <a:rPr lang="en-US" altLang="zh-CN" sz="1800" b="0" u="none" spc="30">
                <a:solidFill>
                  <a:srgbClr val="004794"/>
                </a:solidFill>
                <a:latin typeface="Arial" panose="020B0604020202020204" pitchFamily="34" charset="0"/>
                <a:ea typeface="微软雅黑" charset="0"/>
                <a:cs typeface="+mn-cs"/>
              </a:rPr>
              <a:t>i.e. 0 is the feedpoint, 5 is the concentrate, 6 is the tailings</a:t>
            </a:r>
            <a:endParaRPr lang="en-US" altLang="zh-CN" sz="1800" b="0" u="none" spc="30">
              <a:solidFill>
                <a:srgbClr val="004794"/>
              </a:solidFill>
              <a:latin typeface="Arial" panose="020B0604020202020204" pitchFamily="34" charset="0"/>
              <a:ea typeface="微软雅黑" charset="0"/>
              <a:cs typeface="+mn-cs"/>
            </a:endParaRPr>
          </a:p>
          <a:p>
            <a:pPr lvl="0" algn="just">
              <a:lnSpc>
                <a:spcPct val="100000"/>
              </a:lnSpc>
            </a:pPr>
            <a:endParaRPr lang="en-US" altLang="zh-CN" sz="1800" b="0" u="none" spc="30">
              <a:solidFill>
                <a:srgbClr val="004794"/>
              </a:solidFill>
              <a:latin typeface="Arial" panose="020B0604020202020204" pitchFamily="34" charset="0"/>
              <a:ea typeface="微软雅黑" charset="0"/>
              <a:cs typeface="+mn-cs"/>
            </a:endParaRPr>
          </a:p>
          <a:p>
            <a:pPr lvl="0" algn="just">
              <a:lnSpc>
                <a:spcPct val="100000"/>
              </a:lnSpc>
            </a:pPr>
            <a:r>
              <a:rPr lang="en-US" altLang="zh-CN" sz="1800" b="0" u="none" spc="30">
                <a:solidFill>
                  <a:srgbClr val="004794"/>
                </a:solidFill>
                <a:latin typeface="Arial" panose="020B0604020202020204" pitchFamily="34" charset="0"/>
                <a:ea typeface="微软雅黑" charset="0"/>
                <a:cs typeface="+mn-cs"/>
              </a:rPr>
              <a:t>0 goes to 4 and 3,  1 goes to 2 and 0, 2 goes to 5 and 4...</a:t>
            </a:r>
            <a:endParaRPr lang="en-US" altLang="zh-CN" spc="30">
              <a:solidFill>
                <a:srgbClr val="004794"/>
              </a:solidFill>
              <a:latin typeface="Arial" panose="020B0604020202020204" pitchFamily="34" charset="0"/>
              <a:ea typeface="微软雅黑" charset="0"/>
              <a:cs typeface="+mn-cs"/>
            </a:endParaRPr>
          </a:p>
          <a:p>
            <a:pPr lvl="0" algn="just">
              <a:lnSpc>
                <a:spcPct val="100000"/>
              </a:lnSpc>
            </a:pPr>
            <a:r>
              <a:rPr lang="en-US" altLang="zh-CN" spc="30">
                <a:solidFill>
                  <a:srgbClr val="004794"/>
                </a:solidFill>
                <a:latin typeface="Arial" panose="020B0604020202020204" pitchFamily="34" charset="0"/>
                <a:ea typeface="微软雅黑" charset="0"/>
                <a:cs typeface="+mn-cs"/>
              </a:rPr>
              <a:t>vector : 0 | 4 3 | 2 0 | 5 4 | 4 6 | 2 1</a:t>
            </a:r>
            <a:endParaRPr lang="en-US" sz="1800" b="0" u="none" spc="30">
              <a:solidFill>
                <a:srgbClr val="000000"/>
              </a:solidFill>
              <a:latin typeface="Arial" panose="020B0604020202020204" pitchFamily="34" charset="0"/>
              <a:ea typeface="微软雅黑" charset="0"/>
              <a:cs typeface="+mn-cs"/>
            </a:endParaRPr>
          </a:p>
          <a:p>
            <a:pPr lvl="0" algn="just">
              <a:lnSpc>
                <a:spcPct val="100000"/>
              </a:lnSpc>
            </a:pPr>
            <a:endParaRPr lang="en-US" sz="1800" b="0" u="none" spc="30">
              <a:solidFill>
                <a:srgbClr val="000000"/>
              </a:solidFill>
              <a:latin typeface="Arial" panose="020B0604020202020204" pitchFamily="34" charset="0"/>
              <a:ea typeface="微软雅黑" charset="0"/>
              <a:cs typeface="+mn-cs"/>
            </a:endParaRPr>
          </a:p>
          <a:p>
            <a:pPr lvl="0" algn="just">
              <a:lnSpc>
                <a:spcPct val="100000"/>
              </a:lnSpc>
            </a:pPr>
            <a:endParaRPr lang="en-US" sz="1800" b="0" u="none" spc="30">
              <a:solidFill>
                <a:srgbClr val="000000"/>
              </a:solidFill>
              <a:latin typeface="Arial" panose="020B0604020202020204" pitchFamily="34" charset="0"/>
              <a:ea typeface="微软雅黑" charset="0"/>
              <a:cs typeface="+mn-cs"/>
            </a:endParaRPr>
          </a:p>
          <a:p>
            <a:pPr lvl="0" algn="just">
              <a:lnSpc>
                <a:spcPct val="100000"/>
              </a:lnSpc>
            </a:pPr>
            <a:endParaRPr lang="en-US" sz="1800" b="0" u="none" spc="30">
              <a:solidFill>
                <a:srgbClr val="000000"/>
              </a:solidFill>
              <a:latin typeface="Arial" panose="020B0604020202020204" pitchFamily="34" charset="0"/>
              <a:ea typeface="微软雅黑" charset="0"/>
              <a:cs typeface="+mn-cs"/>
            </a:endParaRPr>
          </a:p>
          <a:p>
            <a:pPr lvl="0" algn="l">
              <a:lnSpc>
                <a:spcPct val="100000"/>
              </a:lnSpc>
            </a:pPr>
            <a:endParaRPr lang="en-US" sz="1800" b="0" u="none">
              <a:solidFill>
                <a:srgbClr val="000000"/>
              </a:solidFill>
              <a:latin typeface="Arial" panose="020B0604020202020204" pitchFamily="34" charset="0"/>
              <a:ea typeface="微软雅黑" charset="0"/>
              <a:cs typeface="+mn-cs"/>
            </a:endParaRPr>
          </a:p>
          <a:p>
            <a:endParaRPr lang="en-US" sz="1800" b="0" u="none">
              <a:solidFill>
                <a:srgbClr val="000000"/>
              </a:solidFill>
              <a:latin typeface="Arial" panose="020B0604020202020204" pitchFamily="34" charset="0"/>
              <a:ea typeface="微软雅黑" charset="0"/>
              <a:cs typeface="+mn-cs"/>
            </a:endParaRPr>
          </a:p>
          <a:p>
            <a:endParaRPr lang="en-US" sz="1800" b="0" u="none">
              <a:solidFill>
                <a:srgbClr val="000000"/>
              </a:solidFill>
              <a:latin typeface="Arial" panose="020B0604020202020204" pitchFamily="34" charset="0"/>
              <a:ea typeface="微软雅黑" charset="0"/>
              <a:cs typeface="+mn-cs"/>
            </a:endParaRPr>
          </a:p>
          <a:p>
            <a:endParaRPr lang="en-US" altLang="en-US" sz="1800" b="0" u="none">
              <a:solidFill>
                <a:srgbClr val="000000"/>
              </a:solidFill>
              <a:latin typeface="Arial" panose="020B0604020202020204" pitchFamily="34" charset="0"/>
              <a:ea typeface="微软雅黑" charset="0"/>
              <a:cs typeface="+mn-cs"/>
            </a:endParaRPr>
          </a:p>
        </p:txBody>
      </p:sp>
      <p:pic>
        <p:nvPicPr>
          <p:cNvPr id="3" name="图片 2" descr="upload_089836747"/>
          <p:cNvPicPr>
            <a:picLocks noChangeAspect="1"/>
          </p:cNvPicPr>
          <p:nvPr/>
        </p:nvPicPr>
        <p:blipFill>
          <a:blip r:embed="rId1"/>
          <a:stretch>
            <a:fillRect/>
          </a:stretch>
        </p:blipFill>
        <p:spPr>
          <a:xfrm>
            <a:off x="1902402" y="2988163"/>
            <a:ext cx="6681606" cy="25427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835981" y="6256591"/>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2" name="文本框 1"/>
          <p:cNvSpPr txBox="1"/>
          <p:nvPr/>
        </p:nvSpPr>
        <p:spPr>
          <a:xfrm>
            <a:off x="403715" y="726688"/>
            <a:ext cx="7315200" cy="429895"/>
          </a:xfrm>
          <a:prstGeom prst="rect">
            <a:avLst/>
          </a:prstGeom>
          <a:noFill/>
        </p:spPr>
        <p:txBody>
          <a:bodyPr wrap="square" rtlCol="0" anchor="t">
            <a:spAutoFit/>
          </a:bodyPr>
          <a:p>
            <a:r>
              <a:rPr lang="en-US" altLang="zh-CN" sz="2200" b="1">
                <a:solidFill>
                  <a:srgbClr val="004794"/>
                </a:solidFill>
                <a:sym typeface="+mn-ea"/>
              </a:rPr>
              <a:t>Circuit</a:t>
            </a:r>
            <a:r>
              <a:rPr lang="zh-CN" altLang="en-US" sz="2200" b="1">
                <a:solidFill>
                  <a:srgbClr val="004794"/>
                </a:solidFill>
                <a:sym typeface="+mn-ea"/>
              </a:rPr>
              <a:t> </a:t>
            </a:r>
            <a:r>
              <a:rPr lang="en-US" altLang="zh-CN" sz="2200" b="1">
                <a:solidFill>
                  <a:srgbClr val="004794"/>
                </a:solidFill>
                <a:sym typeface="+mn-ea"/>
              </a:rPr>
              <a:t>Simulation</a:t>
            </a:r>
            <a:endParaRPr lang="zh-CN" altLang="en-US" sz="2200"/>
          </a:p>
        </p:txBody>
      </p:sp>
      <p:sp>
        <p:nvSpPr>
          <p:cNvPr id="6" name="文本框 5"/>
          <p:cNvSpPr txBox="1"/>
          <p:nvPr/>
        </p:nvSpPr>
        <p:spPr>
          <a:xfrm>
            <a:off x="894686" y="1301965"/>
            <a:ext cx="10990385" cy="531342"/>
          </a:xfrm>
          <a:prstGeom prst="rect">
            <a:avLst/>
          </a:prstGeom>
          <a:noFill/>
        </p:spPr>
        <p:txBody>
          <a:bodyPr wrap="square" rtlCol="0" anchor="t">
            <a:noAutofit/>
          </a:bodyPr>
          <a:p>
            <a:pPr>
              <a:lnSpc>
                <a:spcPct val="120000"/>
              </a:lnSpc>
            </a:pPr>
            <a:r>
              <a:rPr lang="en-US" altLang="zh-CN" spc="30">
                <a:solidFill>
                  <a:srgbClr val="004794"/>
                </a:solidFill>
                <a:latin typeface="Arial" panose="020B0604020202020204" pitchFamily="34" charset="0"/>
                <a:ea typeface="微软雅黑" charset="0"/>
              </a:rPr>
              <a:t>This process will simulate how circuit working to separate the "variable" and waste. </a:t>
            </a:r>
            <a:endParaRPr lang="en-US" altLang="zh-CN" spc="30">
              <a:solidFill>
                <a:srgbClr val="004794"/>
              </a:solidFill>
              <a:latin typeface="Arial" panose="020B0604020202020204" pitchFamily="34" charset="0"/>
              <a:ea typeface="微软雅黑" charset="0"/>
            </a:endParaRPr>
          </a:p>
          <a:p>
            <a:pPr>
              <a:lnSpc>
                <a:spcPct val="120000"/>
              </a:lnSpc>
            </a:pPr>
            <a:r>
              <a:rPr lang="en-US" altLang="zh-CN">
                <a:solidFill>
                  <a:srgbClr val="004794"/>
                </a:solidFill>
              </a:rPr>
              <a:t>It</a:t>
            </a:r>
            <a:r>
              <a:rPr lang="zh-CN" altLang="en-US">
                <a:solidFill>
                  <a:srgbClr val="004794"/>
                </a:solidFill>
              </a:rPr>
              <a:t> </a:t>
            </a:r>
            <a:r>
              <a:rPr lang="en-US" altLang="zh-CN">
                <a:solidFill>
                  <a:srgbClr val="004794"/>
                </a:solidFill>
              </a:rPr>
              <a:t>will</a:t>
            </a:r>
            <a:r>
              <a:rPr lang="zh-CN" altLang="en-US">
                <a:solidFill>
                  <a:srgbClr val="004794"/>
                </a:solidFill>
              </a:rPr>
              <a:t> </a:t>
            </a:r>
            <a:r>
              <a:rPr lang="en-US" altLang="zh-CN">
                <a:solidFill>
                  <a:srgbClr val="004794"/>
                </a:solidFill>
              </a:rPr>
              <a:t>use</a:t>
            </a:r>
            <a:r>
              <a:rPr lang="zh-CN" altLang="en-US">
                <a:solidFill>
                  <a:srgbClr val="004794"/>
                </a:solidFill>
              </a:rPr>
              <a:t> </a:t>
            </a:r>
            <a:r>
              <a:rPr lang="en-US" altLang="zh-CN">
                <a:solidFill>
                  <a:srgbClr val="004794"/>
                </a:solidFill>
              </a:rPr>
              <a:t>a</a:t>
            </a:r>
            <a:r>
              <a:rPr lang="zh-CN" altLang="en-US">
                <a:solidFill>
                  <a:srgbClr val="004794"/>
                </a:solidFill>
              </a:rPr>
              <a:t> </a:t>
            </a:r>
            <a:r>
              <a:rPr lang="en-US" altLang="zh-CN">
                <a:solidFill>
                  <a:srgbClr val="004794"/>
                </a:solidFill>
              </a:rPr>
              <a:t>input</a:t>
            </a:r>
            <a:r>
              <a:rPr lang="zh-CN" altLang="en-US">
                <a:solidFill>
                  <a:srgbClr val="004794"/>
                </a:solidFill>
              </a:rPr>
              <a:t> </a:t>
            </a:r>
            <a:r>
              <a:rPr lang="en-US" altLang="zh-CN">
                <a:solidFill>
                  <a:srgbClr val="004794"/>
                </a:solidFill>
              </a:rPr>
              <a:t>circuit</a:t>
            </a:r>
            <a:r>
              <a:rPr lang="zh-CN" altLang="en-US">
                <a:solidFill>
                  <a:srgbClr val="004794"/>
                </a:solidFill>
              </a:rPr>
              <a:t> </a:t>
            </a:r>
            <a:r>
              <a:rPr lang="en-US" altLang="zh-CN">
                <a:solidFill>
                  <a:srgbClr val="004794"/>
                </a:solidFill>
              </a:rPr>
              <a:t>order vector, and return the economic performance of this circuit.</a:t>
            </a:r>
            <a:endParaRPr lang="zh-CN" altLang="en-US">
              <a:solidFill>
                <a:srgbClr val="004794"/>
              </a:solidFill>
            </a:endParaRPr>
          </a:p>
        </p:txBody>
      </p:sp>
      <p:pic>
        <p:nvPicPr>
          <p:cNvPr id="9" name="图片 8" descr="upload_777659970"/>
          <p:cNvPicPr>
            <a:picLocks noChangeAspect="1"/>
          </p:cNvPicPr>
          <p:nvPr/>
        </p:nvPicPr>
        <p:blipFill>
          <a:blip r:embed="rId1"/>
          <a:stretch>
            <a:fillRect/>
          </a:stretch>
        </p:blipFill>
        <p:spPr>
          <a:xfrm>
            <a:off x="659402" y="2274265"/>
            <a:ext cx="2651067" cy="3148983"/>
          </a:xfrm>
          <a:prstGeom prst="rect">
            <a:avLst/>
          </a:prstGeom>
        </p:spPr>
      </p:pic>
      <p:graphicFrame>
        <p:nvGraphicFramePr>
          <p:cNvPr id="10" name="表格 9"/>
          <p:cNvGraphicFramePr/>
          <p:nvPr/>
        </p:nvGraphicFramePr>
        <p:xfrm>
          <a:off x="4037157" y="2274265"/>
          <a:ext cx="6189980" cy="2705100"/>
        </p:xfrm>
        <a:graphic>
          <a:graphicData uri="http://schemas.openxmlformats.org/drawingml/2006/table">
            <a:tbl>
              <a:tblPr/>
              <a:tblGrid>
                <a:gridCol w="1675130"/>
                <a:gridCol w="2004060"/>
                <a:gridCol w="2510790"/>
              </a:tblGrid>
              <a:tr h="231140">
                <a:tc rowSpan="3" gridSpan="3">
                  <a:txBody>
                    <a:bodyPr/>
                    <a:p>
                      <a:pPr indent="0" algn="ctr">
                        <a:buNone/>
                      </a:pPr>
                      <a:r>
                        <a:rPr lang="en-US" altLang="zh-CN" sz="1600" b="1">
                          <a:solidFill>
                            <a:srgbClr val="FFFFFF"/>
                          </a:solidFill>
                          <a:latin typeface="等线" charset="0"/>
                        </a:rPr>
                        <a:t>We set a vector for each units, and stores their detailed information as well</a:t>
                      </a:r>
                      <a:endParaRPr lang="en-US" altLang="en-US" sz="1200" b="1">
                        <a:solidFill>
                          <a:srgbClr val="FFFFFF"/>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c rowSpan="3" hMerge="1">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rowSpan="3" hMerge="1">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230505">
                <a:tc vMerge="1" gridSpan="3">
                  <a:tcPr>
                    <a:solidFill>
                      <a:srgbClr val="5B9BD5">
                        <a:alpha val="100000"/>
                      </a:srgbClr>
                    </a:solidFill>
                  </a:tcPr>
                </a:tc>
                <a:tc vMerge="1" hMerge="1">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vMerge="1" hMerge="1">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0">
                <a:tc vMerge="1" gridSpan="3">
                  <a:tcPr>
                    <a:lnB cap="flat">
                      <a:noFill/>
                    </a:lnB>
                    <a:solidFill>
                      <a:srgbClr val="5B9BD5">
                        <a:alpha val="100000"/>
                      </a:srgbClr>
                    </a:solidFill>
                  </a:tcPr>
                </a:tc>
                <a:tc vMerge="1" hMerge="1">
                  <a:tcPr marL="12700" marR="12700" marT="12700" vert="horz" anchor="ctr" anchorCtr="0">
                    <a:lnL>
                      <a:noFill/>
                    </a:lnL>
                    <a:lnR>
                      <a:noFill/>
                    </a:lnR>
                    <a:lnT cap="flat">
                      <a:noFill/>
                    </a:lnT>
                    <a:lnB cap="flat">
                      <a:noFill/>
                    </a:lnB>
                    <a:lnTlToBr>
                      <a:noFill/>
                    </a:lnTlToBr>
                    <a:lnBlToTr>
                      <a:noFill/>
                    </a:lnBlToTr>
                    <a:solidFill>
                      <a:srgbClr val="5B9BD5">
                        <a:alpha val="100000"/>
                      </a:srgbClr>
                    </a:solidFill>
                  </a:tcPr>
                </a:tc>
                <a:tc vMerge="1" hMerge="1">
                  <a:tcPr marL="12700" marR="12700" marT="12700" vert="horz" anchor="ctr" anchorCtr="0">
                    <a:lnL>
                      <a:noFill/>
                    </a:lnL>
                    <a:lnR cap="flat">
                      <a:noFill/>
                    </a:lnR>
                    <a:lnT cap="flat">
                      <a:noFill/>
                    </a:lnT>
                    <a:lnB cap="flat">
                      <a:noFill/>
                    </a:lnB>
                    <a:lnTlToBr>
                      <a:noFill/>
                    </a:lnTlToBr>
                    <a:lnBlToTr>
                      <a:noFill/>
                    </a:lnBlToTr>
                    <a:solidFill>
                      <a:srgbClr val="5B9BD5">
                        <a:alpha val="100000"/>
                      </a:srgbClr>
                    </a:solidFill>
                  </a:tcPr>
                </a:tc>
              </a:tr>
              <a:tr h="1079500">
                <a:tc>
                  <a:txBody>
                    <a:bodyPr/>
                    <a:p>
                      <a:pPr indent="0" algn="ctr">
                        <a:buNone/>
                      </a:pPr>
                      <a:r>
                        <a:rPr lang="en-US" altLang="zh-CN" sz="1400" b="0">
                          <a:solidFill>
                            <a:srgbClr val="002060"/>
                          </a:solidFill>
                          <a:latin typeface="等线" charset="0"/>
                        </a:rPr>
                        <a:t>Unit 0, 1, 2</a:t>
                      </a:r>
                      <a:endParaRPr lang="en-US" altLang="en-US" sz="1100" b="0">
                        <a:solidFill>
                          <a:srgbClr val="002060"/>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D2DEEF">
                        <a:alpha val="100000"/>
                      </a:srgbClr>
                    </a:solidFill>
                  </a:tcPr>
                </a:tc>
                <a:tc gridSpan="2">
                  <a:txBody>
                    <a:bodyPr/>
                    <a:p>
                      <a:pPr indent="0" algn="ctr">
                        <a:buNone/>
                      </a:pPr>
                      <a:endParaRPr lang="en-US" altLang="zh-CN" sz="1400">
                        <a:solidFill>
                          <a:srgbClr val="002060"/>
                        </a:solidFill>
                        <a:latin typeface="等线" charset="0"/>
                        <a:sym typeface="+mn-ea"/>
                      </a:endParaRPr>
                    </a:p>
                    <a:p>
                      <a:pPr indent="0" algn="l">
                        <a:buNone/>
                      </a:pPr>
                      <a:r>
                        <a:rPr lang="en-US" altLang="zh-CN" sz="1400">
                          <a:solidFill>
                            <a:srgbClr val="002060"/>
                          </a:solidFill>
                          <a:latin typeface="等线" charset="0"/>
                          <a:sym typeface="+mn-ea"/>
                        </a:rPr>
                        <a:t>id,</a:t>
                      </a:r>
                      <a:r>
                        <a:rPr lang="en-US" altLang="en-US" sz="1400">
                          <a:solidFill>
                            <a:srgbClr val="002060"/>
                          </a:solidFill>
                          <a:latin typeface="等线" charset="0"/>
                          <a:sym typeface="+mn-ea"/>
                        </a:rPr>
                        <a:t> </a:t>
                      </a:r>
                      <a:r>
                        <a:rPr lang="en-US" altLang="zh-CN" sz="1400">
                          <a:solidFill>
                            <a:srgbClr val="002060"/>
                          </a:solidFill>
                          <a:latin typeface="等线" charset="0"/>
                          <a:sym typeface="+mn-ea"/>
                        </a:rPr>
                        <a:t>mark,</a:t>
                      </a:r>
                      <a:r>
                        <a:rPr lang="en-US" altLang="en-US" sz="1400">
                          <a:solidFill>
                            <a:srgbClr val="002060"/>
                          </a:solidFill>
                          <a:latin typeface="等线" charset="0"/>
                          <a:sym typeface="+mn-ea"/>
                        </a:rPr>
                        <a:t> </a:t>
                      </a:r>
                      <a:endParaRPr lang="en-US" altLang="zh-CN" sz="1400" b="0">
                        <a:solidFill>
                          <a:srgbClr val="002060"/>
                        </a:solidFill>
                        <a:latin typeface="等线" charset="0"/>
                        <a:sym typeface="+mn-ea"/>
                      </a:endParaRPr>
                    </a:p>
                    <a:p>
                      <a:pPr indent="0" algn="l">
                        <a:buNone/>
                      </a:pPr>
                      <a:r>
                        <a:rPr lang="en-US" altLang="zh-CN" sz="1400" b="0">
                          <a:solidFill>
                            <a:srgbClr val="002060"/>
                          </a:solidFill>
                          <a:latin typeface="等线" charset="0"/>
                          <a:sym typeface="+mn-ea"/>
                        </a:rPr>
                        <a:t>next concentrate unit, next tailing units,</a:t>
                      </a:r>
                      <a:endParaRPr lang="en-US" altLang="zh-CN" sz="1400" b="0">
                        <a:solidFill>
                          <a:srgbClr val="002060"/>
                        </a:solidFill>
                        <a:latin typeface="等线" charset="0"/>
                        <a:sym typeface="+mn-ea"/>
                      </a:endParaRPr>
                    </a:p>
                    <a:p>
                      <a:pPr indent="0" algn="l">
                        <a:buNone/>
                      </a:pPr>
                      <a:r>
                        <a:rPr lang="en-US" altLang="zh-CN" sz="1400" b="0">
                          <a:solidFill>
                            <a:srgbClr val="002060"/>
                          </a:solidFill>
                          <a:latin typeface="等线" charset="0"/>
                          <a:sym typeface="+mn-ea"/>
                        </a:rPr>
                        <a:t>current input feed, old input feed</a:t>
                      </a:r>
                      <a:endParaRPr lang="en-US" altLang="zh-CN" sz="1200" b="0">
                        <a:solidFill>
                          <a:srgbClr val="002060"/>
                        </a:solidFill>
                        <a:latin typeface="等线" charset="0"/>
                      </a:endParaRPr>
                    </a:p>
                    <a:p>
                      <a:pPr indent="0" algn="ctr">
                        <a:buNone/>
                      </a:pPr>
                      <a:endParaRPr lang="en-US" altLang="en-US" sz="1100" b="0">
                        <a:solidFill>
                          <a:srgbClr val="002060"/>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D2DEEF">
                        <a:alpha val="100000"/>
                      </a:srgbClr>
                    </a:solidFill>
                  </a:tcPr>
                </a:tc>
                <a:tc hMerge="1">
                  <a:tcPr marL="12700" marR="12700" marT="12700" vert="horz" anchor="ctr" anchorCtr="0">
                    <a:lnR cap="flat">
                      <a:noFill/>
                    </a:lnR>
                    <a:lnT cap="flat">
                      <a:noFill/>
                    </a:lnT>
                    <a:lnB cap="flat">
                      <a:noFill/>
                    </a:lnB>
                    <a:solidFill>
                      <a:srgbClr val="D2DEEF">
                        <a:alpha val="100000"/>
                      </a:srgbClr>
                    </a:solidFill>
                  </a:tcPr>
                </a:tc>
              </a:tr>
              <a:tr h="1079500">
                <a:tc>
                  <a:txBody>
                    <a:bodyPr/>
                    <a:p>
                      <a:pPr indent="0" algn="ctr">
                        <a:buNone/>
                      </a:pPr>
                      <a:r>
                        <a:rPr lang="en-US" altLang="zh-CN" sz="1400" b="0">
                          <a:solidFill>
                            <a:srgbClr val="002060"/>
                          </a:solidFill>
                          <a:latin typeface="等线" charset="0"/>
                        </a:rPr>
                        <a:t>Destination unit</a:t>
                      </a:r>
                      <a:endParaRPr lang="en-US" altLang="zh-CN" sz="1400" b="0">
                        <a:solidFill>
                          <a:srgbClr val="002060"/>
                        </a:solidFill>
                        <a:latin typeface="等线" charset="0"/>
                      </a:endParaRPr>
                    </a:p>
                    <a:p>
                      <a:pPr indent="0" algn="ctr">
                        <a:buNone/>
                      </a:pPr>
                      <a:r>
                        <a:rPr lang="en-US" altLang="zh-CN" sz="1200" b="0">
                          <a:solidFill>
                            <a:srgbClr val="002060"/>
                          </a:solidFill>
                          <a:latin typeface="等线" charset="0"/>
                        </a:rPr>
                        <a:t>3, 4</a:t>
                      </a:r>
                      <a:endParaRPr lang="en-US" altLang="en-US" sz="1100" b="0">
                        <a:solidFill>
                          <a:srgbClr val="002060"/>
                        </a:solidFill>
                        <a:latin typeface="等线" charset="-122"/>
                      </a:endParaRPr>
                    </a:p>
                  </a:txBody>
                  <a:tcPr marL="12700" marR="12700" marT="12700" vert="horz" anchor="ctr" anchorCtr="0">
                    <a:lnL>
                      <a:noFill/>
                    </a:lnL>
                    <a:lnR>
                      <a:noFill/>
                    </a:lnR>
                    <a:lnT cap="flat">
                      <a:noFill/>
                    </a:lnT>
                    <a:lnB cap="flat">
                      <a:noFill/>
                    </a:lnB>
                    <a:lnTlToBr>
                      <a:noFill/>
                    </a:lnTlToBr>
                    <a:lnBlToTr>
                      <a:noFill/>
                    </a:lnBlToTr>
                    <a:solidFill>
                      <a:srgbClr val="D2DEEF">
                        <a:alpha val="100000"/>
                      </a:srgbClr>
                    </a:solidFill>
                  </a:tcPr>
                </a:tc>
                <a:tc gridSpan="2">
                  <a:txBody>
                    <a:bodyPr/>
                    <a:p>
                      <a:pPr indent="0" algn="l">
                        <a:buNone/>
                      </a:pPr>
                      <a:endParaRPr lang="en-US" altLang="zh-CN" sz="1400">
                        <a:solidFill>
                          <a:srgbClr val="002060"/>
                        </a:solidFill>
                        <a:latin typeface="等线" charset="0"/>
                        <a:sym typeface="+mn-ea"/>
                      </a:endParaRPr>
                    </a:p>
                    <a:p>
                      <a:pPr indent="0" algn="l">
                        <a:buNone/>
                      </a:pPr>
                      <a:r>
                        <a:rPr lang="en-US" altLang="zh-CN" sz="1400">
                          <a:solidFill>
                            <a:srgbClr val="002060"/>
                          </a:solidFill>
                          <a:latin typeface="等线" charset="0"/>
                          <a:sym typeface="+mn-ea"/>
                        </a:rPr>
                        <a:t>id,</a:t>
                      </a:r>
                      <a:r>
                        <a:rPr lang="en-US" altLang="en-US" sz="1400">
                          <a:solidFill>
                            <a:srgbClr val="002060"/>
                          </a:solidFill>
                          <a:latin typeface="等线" charset="0"/>
                          <a:sym typeface="+mn-ea"/>
                        </a:rPr>
                        <a:t> </a:t>
                      </a:r>
                      <a:r>
                        <a:rPr lang="en-US" altLang="zh-CN" sz="1400">
                          <a:solidFill>
                            <a:srgbClr val="002060"/>
                          </a:solidFill>
                          <a:latin typeface="等线" charset="0"/>
                          <a:sym typeface="+mn-ea"/>
                        </a:rPr>
                        <a:t>mark,</a:t>
                      </a:r>
                      <a:r>
                        <a:rPr lang="en-US" altLang="en-US" sz="1400">
                          <a:solidFill>
                            <a:srgbClr val="002060"/>
                          </a:solidFill>
                          <a:latin typeface="等线" charset="0"/>
                          <a:sym typeface="+mn-ea"/>
                        </a:rPr>
                        <a:t> </a:t>
                      </a:r>
                      <a:endParaRPr lang="en-US" altLang="zh-CN" sz="1400" b="0">
                        <a:solidFill>
                          <a:srgbClr val="002060"/>
                        </a:solidFill>
                        <a:latin typeface="等线" charset="0"/>
                        <a:sym typeface="+mn-ea"/>
                      </a:endParaRPr>
                    </a:p>
                    <a:p>
                      <a:pPr indent="0" algn="l">
                        <a:buNone/>
                      </a:pPr>
                      <a:r>
                        <a:rPr lang="en-US" altLang="zh-CN" sz="1400">
                          <a:solidFill>
                            <a:srgbClr val="002060"/>
                          </a:solidFill>
                          <a:latin typeface="等线" charset="0"/>
                          <a:sym typeface="+mn-ea"/>
                        </a:rPr>
                        <a:t>next concentrate unit </a:t>
                      </a:r>
                      <a:r>
                        <a:rPr lang="zh-CN" altLang="en-US" sz="1400">
                          <a:solidFill>
                            <a:srgbClr val="002060"/>
                          </a:solidFill>
                          <a:latin typeface="等线" charset="0"/>
                          <a:sym typeface="+mn-ea"/>
                        </a:rPr>
                        <a:t>= -</a:t>
                      </a:r>
                      <a:r>
                        <a:rPr lang="en-US" altLang="zh-CN" sz="1400">
                          <a:solidFill>
                            <a:srgbClr val="002060"/>
                          </a:solidFill>
                          <a:latin typeface="等线" charset="0"/>
                          <a:sym typeface="+mn-ea"/>
                        </a:rPr>
                        <a:t>1;  next tailing units</a:t>
                      </a:r>
                      <a:r>
                        <a:rPr lang="zh-CN" altLang="en-US" sz="1400">
                          <a:solidFill>
                            <a:srgbClr val="002060"/>
                          </a:solidFill>
                          <a:latin typeface="等线" charset="0"/>
                          <a:sym typeface="+mn-ea"/>
                        </a:rPr>
                        <a:t>=-</a:t>
                      </a:r>
                      <a:r>
                        <a:rPr lang="en-US" altLang="zh-CN" sz="1400">
                          <a:solidFill>
                            <a:srgbClr val="002060"/>
                          </a:solidFill>
                          <a:latin typeface="等线" charset="0"/>
                          <a:sym typeface="+mn-ea"/>
                        </a:rPr>
                        <a:t>1</a:t>
                      </a:r>
                      <a:endParaRPr lang="en-US" altLang="zh-CN" sz="1400" b="0">
                        <a:solidFill>
                          <a:srgbClr val="002060"/>
                        </a:solidFill>
                        <a:latin typeface="等线" charset="0"/>
                        <a:sym typeface="+mn-ea"/>
                      </a:endParaRPr>
                    </a:p>
                    <a:p>
                      <a:pPr indent="0" algn="l">
                        <a:buNone/>
                      </a:pPr>
                      <a:r>
                        <a:rPr lang="en-US" altLang="zh-CN" sz="1400">
                          <a:solidFill>
                            <a:srgbClr val="002060"/>
                          </a:solidFill>
                          <a:latin typeface="等线" charset="0"/>
                          <a:sym typeface="+mn-ea"/>
                        </a:rPr>
                        <a:t>current input feed, old input feed</a:t>
                      </a:r>
                      <a:endParaRPr lang="en-US" altLang="zh-CN" sz="1400">
                        <a:solidFill>
                          <a:srgbClr val="002060"/>
                        </a:solidFill>
                        <a:latin typeface="等线" charset="0"/>
                        <a:sym typeface="+mn-ea"/>
                      </a:endParaRPr>
                    </a:p>
                    <a:p>
                      <a:pPr indent="0" algn="l">
                        <a:buNone/>
                      </a:pPr>
                      <a:endParaRPr lang="en-US" altLang="en-US" sz="1100" b="0">
                        <a:solidFill>
                          <a:srgbClr val="002060"/>
                        </a:solidFill>
                        <a:latin typeface="等线" charset="-122"/>
                      </a:endParaRPr>
                    </a:p>
                  </a:txBody>
                  <a:tcPr marL="12700" marR="12700" marT="12700" vert="horz" anchor="ctr" anchorCtr="0">
                    <a:lnL>
                      <a:noFill/>
                    </a:lnL>
                    <a:lnR cap="flat">
                      <a:noFill/>
                    </a:lnR>
                    <a:lnT cap="flat">
                      <a:noFill/>
                    </a:lnT>
                    <a:lnB cap="flat">
                      <a:noFill/>
                    </a:lnB>
                    <a:lnTlToBr>
                      <a:noFill/>
                    </a:lnTlToBr>
                    <a:lnBlToTr>
                      <a:noFill/>
                    </a:lnBlToTr>
                    <a:solidFill>
                      <a:srgbClr val="D2DEEF">
                        <a:alpha val="100000"/>
                      </a:srgbClr>
                    </a:solidFill>
                  </a:tcPr>
                </a:tc>
                <a:tc hMerge="1">
                  <a:tcPr>
                    <a:lnR cap="flat">
                      <a:noFill/>
                    </a:lnR>
                    <a:lnT cap="flat">
                      <a:noFill/>
                    </a:lnT>
                    <a:lnB cap="flat">
                      <a:noFill/>
                    </a:lnB>
                    <a:solidFill>
                      <a:srgbClr val="D2DEEF">
                        <a:alpha val="100000"/>
                      </a:srgbClr>
                    </a:solidFill>
                  </a:tcPr>
                </a:tc>
              </a:tr>
            </a:tbl>
          </a:graphicData>
        </a:graphic>
      </p:graphicFrame>
      <p:sp>
        <p:nvSpPr>
          <p:cNvPr id="11" name="文本框 10"/>
          <p:cNvSpPr txBox="1"/>
          <p:nvPr/>
        </p:nvSpPr>
        <p:spPr>
          <a:xfrm>
            <a:off x="3768014" y="5019532"/>
            <a:ext cx="8181972" cy="834346"/>
          </a:xfrm>
          <a:prstGeom prst="rect">
            <a:avLst/>
          </a:prstGeom>
          <a:noFill/>
        </p:spPr>
        <p:txBody>
          <a:bodyPr wrap="square" rtlCol="0" anchor="t">
            <a:noAutofit/>
          </a:bodyPr>
          <a:p>
            <a:r>
              <a:rPr lang="en-US" altLang="zh-CN" sz="1600" spc="30">
                <a:solidFill>
                  <a:srgbClr val="004794"/>
                </a:solidFill>
                <a:latin typeface="Arial" panose="020B0604020202020204" pitchFamily="34" charset="0"/>
                <a:ea typeface="微软雅黑" charset="0"/>
                <a:sym typeface="+mn-ea"/>
              </a:rPr>
              <a:t>This is a loop to separete over and over again until:</a:t>
            </a:r>
            <a:endParaRPr lang="en-US" altLang="zh-CN" sz="1600" spc="30">
              <a:solidFill>
                <a:srgbClr val="004794"/>
              </a:solidFill>
              <a:latin typeface="Arial" panose="020B0604020202020204" pitchFamily="34" charset="0"/>
              <a:ea typeface="微软雅黑" charset="0"/>
              <a:sym typeface="+mn-ea"/>
            </a:endParaRPr>
          </a:p>
          <a:p>
            <a:r>
              <a:rPr lang="en-US" altLang="zh-CN" sz="1600">
                <a:solidFill>
                  <a:srgbClr val="004794"/>
                </a:solidFill>
              </a:rPr>
              <a:t>1. it reaches</a:t>
            </a:r>
            <a:r>
              <a:rPr lang="zh-CN" altLang="en-US" sz="1600">
                <a:solidFill>
                  <a:srgbClr val="004794"/>
                </a:solidFill>
              </a:rPr>
              <a:t> </a:t>
            </a:r>
            <a:r>
              <a:rPr lang="en-US" altLang="zh-CN" sz="1600">
                <a:solidFill>
                  <a:srgbClr val="004794"/>
                </a:solidFill>
              </a:rPr>
              <a:t>to</a:t>
            </a:r>
            <a:r>
              <a:rPr lang="zh-CN" altLang="en-US" sz="1600">
                <a:solidFill>
                  <a:srgbClr val="004794"/>
                </a:solidFill>
              </a:rPr>
              <a:t> </a:t>
            </a:r>
            <a:r>
              <a:rPr lang="en-US" altLang="zh-CN" sz="1600">
                <a:solidFill>
                  <a:srgbClr val="004794"/>
                </a:solidFill>
              </a:rPr>
              <a:t>iteration</a:t>
            </a:r>
            <a:r>
              <a:rPr lang="zh-CN" altLang="en-US" sz="1600">
                <a:solidFill>
                  <a:srgbClr val="004794"/>
                </a:solidFill>
              </a:rPr>
              <a:t> </a:t>
            </a:r>
            <a:r>
              <a:rPr lang="en-US" altLang="zh-CN" sz="1600">
                <a:solidFill>
                  <a:srgbClr val="004794"/>
                </a:solidFill>
              </a:rPr>
              <a:t>time, </a:t>
            </a:r>
            <a:endParaRPr lang="en-US" altLang="zh-CN" sz="1600">
              <a:solidFill>
                <a:srgbClr val="004794"/>
              </a:solidFill>
            </a:endParaRPr>
          </a:p>
          <a:p>
            <a:r>
              <a:rPr lang="en-US" altLang="zh-CN" sz="1600">
                <a:solidFill>
                  <a:srgbClr val="004794"/>
                </a:solidFill>
              </a:rPr>
              <a:t>2. the difference between the current and old input feed is small enough</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835981" y="6256591"/>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2" name="文本框 1"/>
          <p:cNvSpPr txBox="1"/>
          <p:nvPr/>
        </p:nvSpPr>
        <p:spPr>
          <a:xfrm>
            <a:off x="403715" y="726688"/>
            <a:ext cx="7315200" cy="429895"/>
          </a:xfrm>
          <a:prstGeom prst="rect">
            <a:avLst/>
          </a:prstGeom>
          <a:noFill/>
        </p:spPr>
        <p:txBody>
          <a:bodyPr wrap="square" rtlCol="0" anchor="t">
            <a:spAutoFit/>
          </a:bodyPr>
          <a:p>
            <a:r>
              <a:rPr lang="en-US" altLang="zh-CN" sz="2200" b="1">
                <a:solidFill>
                  <a:srgbClr val="004794"/>
                </a:solidFill>
                <a:sym typeface="+mn-ea"/>
              </a:rPr>
              <a:t>Circuit</a:t>
            </a:r>
            <a:r>
              <a:rPr lang="zh-CN" altLang="en-US" sz="2200" b="1">
                <a:solidFill>
                  <a:srgbClr val="004794"/>
                </a:solidFill>
                <a:sym typeface="+mn-ea"/>
              </a:rPr>
              <a:t> </a:t>
            </a:r>
            <a:r>
              <a:rPr lang="en-US" altLang="zh-CN" sz="2200" b="1">
                <a:solidFill>
                  <a:srgbClr val="004794"/>
                </a:solidFill>
                <a:sym typeface="+mn-ea"/>
              </a:rPr>
              <a:t>Validation</a:t>
            </a:r>
            <a:endParaRPr lang="zh-CN" altLang="en-US" sz="2200"/>
          </a:p>
        </p:txBody>
      </p:sp>
      <p:pic>
        <p:nvPicPr>
          <p:cNvPr id="22" name="图片 21" descr="upload_136686341"/>
          <p:cNvPicPr>
            <a:picLocks noChangeAspect="1"/>
          </p:cNvPicPr>
          <p:nvPr/>
        </p:nvPicPr>
        <p:blipFill>
          <a:blip r:embed="rId1"/>
          <a:stretch>
            <a:fillRect/>
          </a:stretch>
        </p:blipFill>
        <p:spPr>
          <a:xfrm>
            <a:off x="726281" y="2726531"/>
            <a:ext cx="5143500" cy="881063"/>
          </a:xfrm>
          <a:prstGeom prst="rect">
            <a:avLst/>
          </a:prstGeom>
        </p:spPr>
      </p:pic>
      <p:pic>
        <p:nvPicPr>
          <p:cNvPr id="15" name="图片 14" descr="upload_059029967"/>
          <p:cNvPicPr>
            <a:picLocks noChangeAspect="1"/>
          </p:cNvPicPr>
          <p:nvPr/>
        </p:nvPicPr>
        <p:blipFill>
          <a:blip r:embed="rId2"/>
          <a:stretch>
            <a:fillRect/>
          </a:stretch>
        </p:blipFill>
        <p:spPr>
          <a:xfrm>
            <a:off x="6941344" y="1583531"/>
            <a:ext cx="4155281" cy="3345656"/>
          </a:xfrm>
          <a:prstGeom prst="rect">
            <a:avLst/>
          </a:prstGeom>
        </p:spPr>
      </p:pic>
      <p:pic>
        <p:nvPicPr>
          <p:cNvPr id="16" name="图片 15" descr="upload_795753044"/>
          <p:cNvPicPr>
            <a:picLocks noChangeAspect="1"/>
          </p:cNvPicPr>
          <p:nvPr/>
        </p:nvPicPr>
        <p:blipFill>
          <a:blip r:embed="rId3"/>
          <a:stretch>
            <a:fillRect/>
          </a:stretch>
        </p:blipFill>
        <p:spPr>
          <a:xfrm>
            <a:off x="779859" y="2732484"/>
            <a:ext cx="5083969" cy="869156"/>
          </a:xfrm>
          <a:prstGeom prst="rect">
            <a:avLst/>
          </a:prstGeom>
        </p:spPr>
      </p:pic>
      <p:pic>
        <p:nvPicPr>
          <p:cNvPr id="18" name="图片 17" descr="upload_216018859"/>
          <p:cNvPicPr>
            <a:picLocks noChangeAspect="1"/>
          </p:cNvPicPr>
          <p:nvPr/>
        </p:nvPicPr>
        <p:blipFill>
          <a:blip r:embed="rId4"/>
          <a:stretch>
            <a:fillRect/>
          </a:stretch>
        </p:blipFill>
        <p:spPr>
          <a:xfrm>
            <a:off x="6840141" y="1851422"/>
            <a:ext cx="4357688" cy="3059906"/>
          </a:xfrm>
          <a:prstGeom prst="rect">
            <a:avLst/>
          </a:prstGeom>
        </p:spPr>
      </p:pic>
      <p:pic>
        <p:nvPicPr>
          <p:cNvPr id="21" name="图片 20" descr="upload_686193893"/>
          <p:cNvPicPr>
            <a:picLocks noChangeAspect="1"/>
          </p:cNvPicPr>
          <p:nvPr/>
        </p:nvPicPr>
        <p:blipFill>
          <a:blip r:embed="rId5"/>
          <a:stretch>
            <a:fillRect/>
          </a:stretch>
        </p:blipFill>
        <p:spPr>
          <a:xfrm>
            <a:off x="7066359" y="1732359"/>
            <a:ext cx="3917156" cy="3190875"/>
          </a:xfrm>
          <a:prstGeom prst="rect">
            <a:avLst/>
          </a:prstGeom>
        </p:spPr>
      </p:pic>
      <p:pic>
        <p:nvPicPr>
          <p:cNvPr id="23" name="图片 22" descr="upload_689355520"/>
          <p:cNvPicPr>
            <a:picLocks noChangeAspect="1"/>
          </p:cNvPicPr>
          <p:nvPr/>
        </p:nvPicPr>
        <p:blipFill>
          <a:blip r:embed="rId6"/>
          <a:stretch>
            <a:fillRect/>
          </a:stretch>
        </p:blipFill>
        <p:spPr>
          <a:xfrm>
            <a:off x="791766" y="2732484"/>
            <a:ext cx="5203031" cy="892969"/>
          </a:xfrm>
          <a:prstGeom prst="rect">
            <a:avLst/>
          </a:prstGeom>
        </p:spPr>
      </p:pic>
      <p:pic>
        <p:nvPicPr>
          <p:cNvPr id="24" name="图片 23" descr="upload_059925840"/>
          <p:cNvPicPr>
            <a:picLocks noChangeAspect="1"/>
          </p:cNvPicPr>
          <p:nvPr/>
        </p:nvPicPr>
        <p:blipFill>
          <a:blip r:embed="rId7"/>
          <a:stretch>
            <a:fillRect/>
          </a:stretch>
        </p:blipFill>
        <p:spPr>
          <a:xfrm>
            <a:off x="7078266" y="1863328"/>
            <a:ext cx="3905250" cy="2881313"/>
          </a:xfrm>
          <a:prstGeom prst="rect">
            <a:avLst/>
          </a:prstGeom>
        </p:spPr>
      </p:pic>
      <p:pic>
        <p:nvPicPr>
          <p:cNvPr id="25" name="图片 24" descr="upload_918144121"/>
          <p:cNvPicPr>
            <a:picLocks noChangeAspect="1"/>
          </p:cNvPicPr>
          <p:nvPr/>
        </p:nvPicPr>
        <p:blipFill>
          <a:blip r:embed="rId8"/>
          <a:stretch>
            <a:fillRect/>
          </a:stretch>
        </p:blipFill>
        <p:spPr>
          <a:xfrm>
            <a:off x="827484" y="2732484"/>
            <a:ext cx="5167313" cy="892969"/>
          </a:xfrm>
          <a:prstGeom prst="rect">
            <a:avLst/>
          </a:prstGeom>
        </p:spPr>
      </p:pic>
      <p:sp>
        <p:nvSpPr>
          <p:cNvPr id="26" name="文本框 25"/>
          <p:cNvSpPr txBox="1"/>
          <p:nvPr/>
        </p:nvSpPr>
        <p:spPr>
          <a:xfrm>
            <a:off x="738188" y="1976438"/>
            <a:ext cx="7315200" cy="306705"/>
          </a:xfrm>
          <a:prstGeom prst="rect">
            <a:avLst/>
          </a:prstGeom>
          <a:noFill/>
        </p:spPr>
        <p:txBody>
          <a:bodyPr wrap="square" rtlCol="0" anchor="t">
            <a:spAutoFit/>
          </a:bodyPr>
          <a:p>
            <a:r>
              <a:rPr lang="en-US" altLang="zh-CN" sz="1400" spc="100">
                <a:solidFill>
                  <a:srgbClr val="000000"/>
                </a:solidFill>
                <a:uFillTx/>
                <a:latin typeface="+mn-ea"/>
              </a:rPr>
              <a:t>1.Every unit must be accessible from the feed</a:t>
            </a:r>
          </a:p>
        </p:txBody>
      </p:sp>
      <p:sp>
        <p:nvSpPr>
          <p:cNvPr id="27" name="文本框 26"/>
          <p:cNvSpPr txBox="1"/>
          <p:nvPr/>
        </p:nvSpPr>
        <p:spPr>
          <a:xfrm>
            <a:off x="797719" y="1976437"/>
            <a:ext cx="7315200" cy="306705"/>
          </a:xfrm>
          <a:prstGeom prst="rect">
            <a:avLst/>
          </a:prstGeom>
          <a:noFill/>
        </p:spPr>
        <p:txBody>
          <a:bodyPr wrap="square" rtlCol="0" anchor="t">
            <a:spAutoFit/>
          </a:bodyPr>
          <a:p>
            <a:r>
              <a:rPr lang="en-US" altLang="zh-CN" sz="1400" spc="100">
                <a:solidFill>
                  <a:srgbClr val="000000"/>
                </a:solidFill>
                <a:uFillTx/>
                <a:latin typeface="+mn-ea"/>
              </a:rPr>
              <a:t>3. No self-recycle</a:t>
            </a:r>
          </a:p>
        </p:txBody>
      </p:sp>
      <p:sp>
        <p:nvSpPr>
          <p:cNvPr id="28" name="文本框 27"/>
          <p:cNvSpPr txBox="1"/>
          <p:nvPr/>
        </p:nvSpPr>
        <p:spPr>
          <a:xfrm>
            <a:off x="797719" y="1976438"/>
            <a:ext cx="7315200" cy="306705"/>
          </a:xfrm>
          <a:prstGeom prst="rect">
            <a:avLst/>
          </a:prstGeom>
          <a:noFill/>
        </p:spPr>
        <p:txBody>
          <a:bodyPr wrap="square" rtlCol="0" anchor="t">
            <a:spAutoFit/>
          </a:bodyPr>
          <a:p>
            <a:pPr marL="0" indent="0" algn="l" defTabSz="0" rtl="0" eaLnBrk="1" latinLnBrk="0" hangingPunct="1">
              <a:buNone/>
            </a:pPr>
            <a:r>
              <a:rPr lang="en-US" altLang="zh-CN" sz="1400" spc="100">
                <a:solidFill>
                  <a:srgbClr val="000000"/>
                </a:solidFill>
                <a:uFillTx/>
                <a:latin typeface="+mn-ea"/>
              </a:rPr>
              <a:t>4.Two different destinations of out stream</a:t>
            </a:r>
          </a:p>
        </p:txBody>
      </p:sp>
      <p:sp>
        <p:nvSpPr>
          <p:cNvPr id="29" name="文本框 28"/>
          <p:cNvSpPr txBox="1"/>
          <p:nvPr/>
        </p:nvSpPr>
        <p:spPr>
          <a:xfrm>
            <a:off x="750094" y="1964531"/>
            <a:ext cx="7315200" cy="306705"/>
          </a:xfrm>
          <a:prstGeom prst="rect">
            <a:avLst/>
          </a:prstGeom>
          <a:noFill/>
        </p:spPr>
        <p:txBody>
          <a:bodyPr wrap="square" rtlCol="0" anchor="t">
            <a:spAutoFit/>
          </a:bodyPr>
          <a:p>
            <a:r>
              <a:rPr lang="en-US" altLang="zh-CN" sz="1400" spc="100">
                <a:solidFill>
                  <a:srgbClr val="000000"/>
                </a:solidFill>
                <a:uFillTx/>
                <a:latin typeface="+mn-ea"/>
              </a:rPr>
              <a:t>2.Every unit must have a route forward to both of the outlet streams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p:cBhvr>
                                        <p:cTn id="17" dur="1000">
                                          <p:stCondLst>
                                            <p:cond delay="0"/>
                                          </p:stCondLst>
                                        </p:cTn>
                                        <p:tgtEl>
                                          <p:spTgt spid="26"/>
                                        </p:tgtEl>
                                      </p:cBhvr>
                                    </p:animEffect>
                                    <p:anim calcmode="lin" valueType="num">
                                      <p:cBhvr>
                                        <p:cTn id="18" dur="1000" fill="hold">
                                          <p:stCondLst>
                                            <p:cond delay="0"/>
                                          </p:stCondLst>
                                        </p:cTn>
                                        <p:tgtEl>
                                          <p:spTgt spid="26"/>
                                        </p:tgtEl>
                                        <p:attrNameLst>
                                          <p:attrName>ppt_x</p:attrName>
                                        </p:attrNameLst>
                                      </p:cBhvr>
                                      <p:tavLst>
                                        <p:tav tm="0">
                                          <p:val>
                                            <p:strVal val="#ppt_x"/>
                                          </p:val>
                                        </p:tav>
                                        <p:tav tm="100000">
                                          <p:val>
                                            <p:strVal val="#ppt_x"/>
                                          </p:val>
                                        </p:tav>
                                      </p:tavLst>
                                    </p:anim>
                                    <p:anim calcmode="lin" valueType="num">
                                      <p:cBhvr>
                                        <p:cTn id="19" dur="1000" fill="hold">
                                          <p:stCondLst>
                                            <p:cond delay="0"/>
                                          </p:stCondLst>
                                        </p:cTn>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15"/>
                                        </p:tgtEl>
                                      </p:cBhvr>
                                    </p:animEffect>
                                    <p:anim calcmode="lin" valueType="num">
                                      <p:cBhvr>
                                        <p:cTn id="24" dur="1000"/>
                                        <p:tgtEl>
                                          <p:spTgt spid="15"/>
                                        </p:tgtEl>
                                        <p:attrNameLst>
                                          <p:attrName>ppt_x</p:attrName>
                                        </p:attrNameLst>
                                      </p:cBhvr>
                                      <p:tavLst>
                                        <p:tav tm="0">
                                          <p:val>
                                            <p:strVal val="ppt_x"/>
                                          </p:val>
                                        </p:tav>
                                        <p:tav tm="100000">
                                          <p:val>
                                            <p:strVal val="ppt_x"/>
                                          </p:val>
                                        </p:tav>
                                      </p:tavLst>
                                    </p:anim>
                                    <p:anim calcmode="lin" valueType="num">
                                      <p:cBhvr>
                                        <p:cTn id="25" dur="1000"/>
                                        <p:tgtEl>
                                          <p:spTgt spid="15"/>
                                        </p:tgtEl>
                                        <p:attrNameLst>
                                          <p:attrName>ppt_y</p:attrName>
                                        </p:attrNameLst>
                                      </p:cBhvr>
                                      <p:tavLst>
                                        <p:tav tm="0">
                                          <p:val>
                                            <p:strVal val="ppt_y"/>
                                          </p:val>
                                        </p:tav>
                                        <p:tav tm="100000">
                                          <p:val>
                                            <p:strVal val="ppt_y+.1"/>
                                          </p:val>
                                        </p:tav>
                                      </p:tavLst>
                                    </p:anim>
                                    <p:set>
                                      <p:cBhvr>
                                        <p:cTn id="26" dur="1" fill="hold">
                                          <p:stCondLst>
                                            <p:cond delay="999"/>
                                          </p:stCondLst>
                                        </p:cTn>
                                        <p:tgtEl>
                                          <p:spTgt spid="15"/>
                                        </p:tgtEl>
                                        <p:attrNameLst>
                                          <p:attrName>style.visibility</p:attrName>
                                        </p:attrNameLst>
                                      </p:cBhvr>
                                      <p:to>
                                        <p:strVal val="hidden"/>
                                      </p:to>
                                    </p:set>
                                  </p:childTnLst>
                                </p:cTn>
                              </p:par>
                              <p:par>
                                <p:cTn id="27" presetID="42" presetClass="exit" presetSubtype="0" fill="hold" nodeType="withEffect">
                                  <p:stCondLst>
                                    <p:cond delay="0"/>
                                  </p:stCondLst>
                                  <p:childTnLst>
                                    <p:animEffect transition="out" filter="fade">
                                      <p:cBhvr>
                                        <p:cTn id="28" dur="1000"/>
                                        <p:tgtEl>
                                          <p:spTgt spid="22"/>
                                        </p:tgtEl>
                                      </p:cBhvr>
                                    </p:animEffect>
                                    <p:anim calcmode="lin" valueType="num">
                                      <p:cBhvr>
                                        <p:cTn id="29" dur="1000"/>
                                        <p:tgtEl>
                                          <p:spTgt spid="22"/>
                                        </p:tgtEl>
                                        <p:attrNameLst>
                                          <p:attrName>ppt_x</p:attrName>
                                        </p:attrNameLst>
                                      </p:cBhvr>
                                      <p:tavLst>
                                        <p:tav tm="0">
                                          <p:val>
                                            <p:strVal val="ppt_x"/>
                                          </p:val>
                                        </p:tav>
                                        <p:tav tm="100000">
                                          <p:val>
                                            <p:strVal val="ppt_x"/>
                                          </p:val>
                                        </p:tav>
                                      </p:tavLst>
                                    </p:anim>
                                    <p:anim calcmode="lin" valueType="num">
                                      <p:cBhvr>
                                        <p:cTn id="30" dur="1000"/>
                                        <p:tgtEl>
                                          <p:spTgt spid="22"/>
                                        </p:tgtEl>
                                        <p:attrNameLst>
                                          <p:attrName>ppt_y</p:attrName>
                                        </p:attrNameLst>
                                      </p:cBhvr>
                                      <p:tavLst>
                                        <p:tav tm="0">
                                          <p:val>
                                            <p:strVal val="ppt_y"/>
                                          </p:val>
                                        </p:tav>
                                        <p:tav tm="100000">
                                          <p:val>
                                            <p:strVal val="ppt_y+.1"/>
                                          </p:val>
                                        </p:tav>
                                      </p:tavLst>
                                    </p:anim>
                                    <p:set>
                                      <p:cBhvr>
                                        <p:cTn id="31" dur="1" fill="hold">
                                          <p:stCondLst>
                                            <p:cond delay="999"/>
                                          </p:stCondLst>
                                        </p:cTn>
                                        <p:tgtEl>
                                          <p:spTgt spid="22"/>
                                        </p:tgtEl>
                                        <p:attrNameLst>
                                          <p:attrName>style.visibility</p:attrName>
                                        </p:attrNameLst>
                                      </p:cBhvr>
                                      <p:to>
                                        <p:strVal val="hidden"/>
                                      </p:to>
                                    </p:set>
                                  </p:childTnLst>
                                </p:cTn>
                              </p:par>
                              <p:par>
                                <p:cTn id="32" presetID="42" presetClass="exit" presetSubtype="0" fill="hold" grpId="0" nodeType="withEffect">
                                  <p:stCondLst>
                                    <p:cond delay="0"/>
                                  </p:stCondLst>
                                  <p:childTnLst>
                                    <p:animEffect transition="out" filter="fade">
                                      <p:cBhvr>
                                        <p:cTn id="33" dur="1000"/>
                                        <p:tgtEl>
                                          <p:spTgt spid="26"/>
                                        </p:tgtEl>
                                      </p:cBhvr>
                                    </p:animEffect>
                                    <p:anim calcmode="lin" valueType="num">
                                      <p:cBhvr>
                                        <p:cTn id="34" dur="1000"/>
                                        <p:tgtEl>
                                          <p:spTgt spid="26"/>
                                        </p:tgtEl>
                                        <p:attrNameLst>
                                          <p:attrName>ppt_x</p:attrName>
                                        </p:attrNameLst>
                                      </p:cBhvr>
                                      <p:tavLst>
                                        <p:tav tm="0">
                                          <p:val>
                                            <p:strVal val="ppt_x"/>
                                          </p:val>
                                        </p:tav>
                                        <p:tav tm="100000">
                                          <p:val>
                                            <p:strVal val="ppt_x"/>
                                          </p:val>
                                        </p:tav>
                                      </p:tavLst>
                                    </p:anim>
                                    <p:anim calcmode="lin" valueType="num">
                                      <p:cBhvr>
                                        <p:cTn id="35" dur="1000"/>
                                        <p:tgtEl>
                                          <p:spTgt spid="26"/>
                                        </p:tgtEl>
                                        <p:attrNameLst>
                                          <p:attrName>ppt_y</p:attrName>
                                        </p:attrNameLst>
                                      </p:cBhvr>
                                      <p:tavLst>
                                        <p:tav tm="0">
                                          <p:val>
                                            <p:strVal val="ppt_y"/>
                                          </p:val>
                                        </p:tav>
                                        <p:tav tm="100000">
                                          <p:val>
                                            <p:strVal val="ppt_y+.1"/>
                                          </p:val>
                                        </p:tav>
                                      </p:tavLst>
                                    </p:anim>
                                    <p:set>
                                      <p:cBhvr>
                                        <p:cTn id="36" dur="1" fill="hold">
                                          <p:stCondLst>
                                            <p:cond delay="999"/>
                                          </p:stCondLst>
                                        </p:cTn>
                                        <p:tgtEl>
                                          <p:spTgt spid="26"/>
                                        </p:tgtEl>
                                        <p:attrNameLst>
                                          <p:attrName>style.visibility</p:attrName>
                                        </p:attrNameLst>
                                      </p:cBhvr>
                                      <p:to>
                                        <p:strVal val="hidden"/>
                                      </p:to>
                                    </p:set>
                                  </p:childTnLst>
                                </p:cTn>
                              </p:par>
                            </p:childTnLst>
                          </p:cTn>
                        </p:par>
                        <p:par>
                          <p:cTn id="37" fill="hold">
                            <p:stCondLst>
                              <p:cond delay="1000"/>
                            </p:stCondLst>
                            <p:childTnLst>
                              <p:par>
                                <p:cTn id="38" presetID="42"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1000"/>
                                        <p:tgtEl>
                                          <p:spTgt spid="29"/>
                                        </p:tgtEl>
                                      </p:cBhvr>
                                    </p:animEffect>
                                    <p:anim calcmode="lin" valueType="num">
                                      <p:cBhvr>
                                        <p:cTn id="51" dur="1000" fill="hold"/>
                                        <p:tgtEl>
                                          <p:spTgt spid="29"/>
                                        </p:tgtEl>
                                        <p:attrNameLst>
                                          <p:attrName>ppt_x</p:attrName>
                                        </p:attrNameLst>
                                      </p:cBhvr>
                                      <p:tavLst>
                                        <p:tav tm="0">
                                          <p:val>
                                            <p:strVal val="#ppt_x"/>
                                          </p:val>
                                        </p:tav>
                                        <p:tav tm="100000">
                                          <p:val>
                                            <p:strVal val="#ppt_x"/>
                                          </p:val>
                                        </p:tav>
                                      </p:tavLst>
                                    </p:anim>
                                    <p:anim calcmode="lin" valueType="num">
                                      <p:cBhvr>
                                        <p:cTn id="5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xit" presetSubtype="0" fill="hold" nodeType="clickEffect">
                                  <p:stCondLst>
                                    <p:cond delay="0"/>
                                  </p:stCondLst>
                                  <p:childTnLst>
                                    <p:animEffect transition="out" filter="fade">
                                      <p:cBhvr>
                                        <p:cTn id="56" dur="1000"/>
                                        <p:tgtEl>
                                          <p:spTgt spid="16"/>
                                        </p:tgtEl>
                                      </p:cBhvr>
                                    </p:animEffect>
                                    <p:anim calcmode="lin" valueType="num">
                                      <p:cBhvr>
                                        <p:cTn id="57" dur="1000"/>
                                        <p:tgtEl>
                                          <p:spTgt spid="16"/>
                                        </p:tgtEl>
                                        <p:attrNameLst>
                                          <p:attrName>ppt_x</p:attrName>
                                        </p:attrNameLst>
                                      </p:cBhvr>
                                      <p:tavLst>
                                        <p:tav tm="0">
                                          <p:val>
                                            <p:strVal val="ppt_x"/>
                                          </p:val>
                                        </p:tav>
                                        <p:tav tm="100000">
                                          <p:val>
                                            <p:strVal val="ppt_x"/>
                                          </p:val>
                                        </p:tav>
                                      </p:tavLst>
                                    </p:anim>
                                    <p:anim calcmode="lin" valueType="num">
                                      <p:cBhvr>
                                        <p:cTn id="58" dur="1000"/>
                                        <p:tgtEl>
                                          <p:spTgt spid="16"/>
                                        </p:tgtEl>
                                        <p:attrNameLst>
                                          <p:attrName>ppt_y</p:attrName>
                                        </p:attrNameLst>
                                      </p:cBhvr>
                                      <p:tavLst>
                                        <p:tav tm="0">
                                          <p:val>
                                            <p:strVal val="ppt_y"/>
                                          </p:val>
                                        </p:tav>
                                        <p:tav tm="100000">
                                          <p:val>
                                            <p:strVal val="ppt_y+.1"/>
                                          </p:val>
                                        </p:tav>
                                      </p:tavLst>
                                    </p:anim>
                                    <p:set>
                                      <p:cBhvr>
                                        <p:cTn id="59" dur="1" fill="hold">
                                          <p:stCondLst>
                                            <p:cond delay="999"/>
                                          </p:stCondLst>
                                        </p:cTn>
                                        <p:tgtEl>
                                          <p:spTgt spid="16"/>
                                        </p:tgtEl>
                                        <p:attrNameLst>
                                          <p:attrName>style.visibility</p:attrName>
                                        </p:attrNameLst>
                                      </p:cBhvr>
                                      <p:to>
                                        <p:strVal val="hidden"/>
                                      </p:to>
                                    </p:set>
                                  </p:childTnLst>
                                </p:cTn>
                              </p:par>
                              <p:par>
                                <p:cTn id="60" presetID="42" presetClass="exit" presetSubtype="0" fill="hold" nodeType="withEffect">
                                  <p:stCondLst>
                                    <p:cond delay="0"/>
                                  </p:stCondLst>
                                  <p:childTnLst>
                                    <p:animEffect transition="out" filter="fade">
                                      <p:cBhvr>
                                        <p:cTn id="61" dur="1000"/>
                                        <p:tgtEl>
                                          <p:spTgt spid="18"/>
                                        </p:tgtEl>
                                      </p:cBhvr>
                                    </p:animEffect>
                                    <p:anim calcmode="lin" valueType="num">
                                      <p:cBhvr>
                                        <p:cTn id="62" dur="1000"/>
                                        <p:tgtEl>
                                          <p:spTgt spid="18"/>
                                        </p:tgtEl>
                                        <p:attrNameLst>
                                          <p:attrName>ppt_x</p:attrName>
                                        </p:attrNameLst>
                                      </p:cBhvr>
                                      <p:tavLst>
                                        <p:tav tm="0">
                                          <p:val>
                                            <p:strVal val="ppt_x"/>
                                          </p:val>
                                        </p:tav>
                                        <p:tav tm="100000">
                                          <p:val>
                                            <p:strVal val="ppt_x"/>
                                          </p:val>
                                        </p:tav>
                                      </p:tavLst>
                                    </p:anim>
                                    <p:anim calcmode="lin" valueType="num">
                                      <p:cBhvr>
                                        <p:cTn id="63" dur="1000"/>
                                        <p:tgtEl>
                                          <p:spTgt spid="18"/>
                                        </p:tgtEl>
                                        <p:attrNameLst>
                                          <p:attrName>ppt_y</p:attrName>
                                        </p:attrNameLst>
                                      </p:cBhvr>
                                      <p:tavLst>
                                        <p:tav tm="0">
                                          <p:val>
                                            <p:strVal val="ppt_y"/>
                                          </p:val>
                                        </p:tav>
                                        <p:tav tm="100000">
                                          <p:val>
                                            <p:strVal val="ppt_y+.1"/>
                                          </p:val>
                                        </p:tav>
                                      </p:tavLst>
                                    </p:anim>
                                    <p:set>
                                      <p:cBhvr>
                                        <p:cTn id="64" dur="1" fill="hold">
                                          <p:stCondLst>
                                            <p:cond delay="999"/>
                                          </p:stCondLst>
                                        </p:cTn>
                                        <p:tgtEl>
                                          <p:spTgt spid="18"/>
                                        </p:tgtEl>
                                        <p:attrNameLst>
                                          <p:attrName>style.visibility</p:attrName>
                                        </p:attrNameLst>
                                      </p:cBhvr>
                                      <p:to>
                                        <p:strVal val="hidden"/>
                                      </p:to>
                                    </p:set>
                                  </p:childTnLst>
                                </p:cTn>
                              </p:par>
                              <p:par>
                                <p:cTn id="65" presetID="42" presetClass="exit" presetSubtype="0" fill="hold" grpId="1" nodeType="withEffect">
                                  <p:stCondLst>
                                    <p:cond delay="0"/>
                                  </p:stCondLst>
                                  <p:childTnLst>
                                    <p:animEffect transition="out" filter="fade">
                                      <p:cBhvr>
                                        <p:cTn id="66" dur="1000"/>
                                        <p:tgtEl>
                                          <p:spTgt spid="29"/>
                                        </p:tgtEl>
                                      </p:cBhvr>
                                    </p:animEffect>
                                    <p:anim calcmode="lin" valueType="num">
                                      <p:cBhvr>
                                        <p:cTn id="67" dur="1000"/>
                                        <p:tgtEl>
                                          <p:spTgt spid="29"/>
                                        </p:tgtEl>
                                        <p:attrNameLst>
                                          <p:attrName>ppt_x</p:attrName>
                                        </p:attrNameLst>
                                      </p:cBhvr>
                                      <p:tavLst>
                                        <p:tav tm="0">
                                          <p:val>
                                            <p:strVal val="ppt_x"/>
                                          </p:val>
                                        </p:tav>
                                        <p:tav tm="100000">
                                          <p:val>
                                            <p:strVal val="ppt_x"/>
                                          </p:val>
                                        </p:tav>
                                      </p:tavLst>
                                    </p:anim>
                                    <p:anim calcmode="lin" valueType="num">
                                      <p:cBhvr>
                                        <p:cTn id="68" dur="1000"/>
                                        <p:tgtEl>
                                          <p:spTgt spid="29"/>
                                        </p:tgtEl>
                                        <p:attrNameLst>
                                          <p:attrName>ppt_y</p:attrName>
                                        </p:attrNameLst>
                                      </p:cBhvr>
                                      <p:tavLst>
                                        <p:tav tm="0">
                                          <p:val>
                                            <p:strVal val="ppt_y"/>
                                          </p:val>
                                        </p:tav>
                                        <p:tav tm="100000">
                                          <p:val>
                                            <p:strVal val="ppt_y+.1"/>
                                          </p:val>
                                        </p:tav>
                                      </p:tavLst>
                                    </p:anim>
                                    <p:set>
                                      <p:cBhvr>
                                        <p:cTn id="69" dur="1" fill="hold">
                                          <p:stCondLst>
                                            <p:cond delay="999"/>
                                          </p:stCondLst>
                                        </p:cTn>
                                        <p:tgtEl>
                                          <p:spTgt spid="29"/>
                                        </p:tgtEl>
                                        <p:attrNameLst>
                                          <p:attrName>style.visibility</p:attrName>
                                        </p:attrNameLst>
                                      </p:cBhvr>
                                      <p:to>
                                        <p:strVal val="hidden"/>
                                      </p:to>
                                    </p:set>
                                  </p:childTnLst>
                                </p:cTn>
                              </p:par>
                            </p:childTnLst>
                          </p:cTn>
                        </p:par>
                        <p:par>
                          <p:cTn id="70" fill="hold">
                            <p:stCondLst>
                              <p:cond delay="1000"/>
                            </p:stCondLst>
                            <p:childTnLst>
                              <p:par>
                                <p:cTn id="71" presetID="42" presetClass="entr" presetSubtype="0" fill="hold"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1000"/>
                                        <p:tgtEl>
                                          <p:spTgt spid="23"/>
                                        </p:tgtEl>
                                      </p:cBhvr>
                                    </p:animEffect>
                                    <p:anim calcmode="lin" valueType="num">
                                      <p:cBhvr>
                                        <p:cTn id="74" dur="1000" fill="hold"/>
                                        <p:tgtEl>
                                          <p:spTgt spid="23"/>
                                        </p:tgtEl>
                                        <p:attrNameLst>
                                          <p:attrName>ppt_x</p:attrName>
                                        </p:attrNameLst>
                                      </p:cBhvr>
                                      <p:tavLst>
                                        <p:tav tm="0">
                                          <p:val>
                                            <p:strVal val="#ppt_x"/>
                                          </p:val>
                                        </p:tav>
                                        <p:tav tm="100000">
                                          <p:val>
                                            <p:strVal val="#ppt_x"/>
                                          </p:val>
                                        </p:tav>
                                      </p:tavLst>
                                    </p:anim>
                                    <p:anim calcmode="lin" valueType="num">
                                      <p:cBhvr>
                                        <p:cTn id="75" dur="1000" fill="hold"/>
                                        <p:tgtEl>
                                          <p:spTgt spid="2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1000"/>
                                        <p:tgtEl>
                                          <p:spTgt spid="21"/>
                                        </p:tgtEl>
                                      </p:cBhvr>
                                    </p:animEffect>
                                    <p:anim calcmode="lin" valueType="num">
                                      <p:cBhvr>
                                        <p:cTn id="79" dur="1000" fill="hold"/>
                                        <p:tgtEl>
                                          <p:spTgt spid="21"/>
                                        </p:tgtEl>
                                        <p:attrNameLst>
                                          <p:attrName>ppt_x</p:attrName>
                                        </p:attrNameLst>
                                      </p:cBhvr>
                                      <p:tavLst>
                                        <p:tav tm="0">
                                          <p:val>
                                            <p:strVal val="#ppt_x"/>
                                          </p:val>
                                        </p:tav>
                                        <p:tav tm="100000">
                                          <p:val>
                                            <p:strVal val="#ppt_x"/>
                                          </p:val>
                                        </p:tav>
                                      </p:tavLst>
                                    </p:anim>
                                    <p:anim calcmode="lin" valueType="num">
                                      <p:cBhvr>
                                        <p:cTn id="80" dur="1000" fill="hold"/>
                                        <p:tgtEl>
                                          <p:spTgt spid="2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1000"/>
                                        <p:tgtEl>
                                          <p:spTgt spid="27"/>
                                        </p:tgtEl>
                                      </p:cBhvr>
                                    </p:animEffect>
                                    <p:anim calcmode="lin" valueType="num">
                                      <p:cBhvr>
                                        <p:cTn id="84" dur="1000" fill="hold"/>
                                        <p:tgtEl>
                                          <p:spTgt spid="27"/>
                                        </p:tgtEl>
                                        <p:attrNameLst>
                                          <p:attrName>ppt_x</p:attrName>
                                        </p:attrNameLst>
                                      </p:cBhvr>
                                      <p:tavLst>
                                        <p:tav tm="0">
                                          <p:val>
                                            <p:strVal val="#ppt_x"/>
                                          </p:val>
                                        </p:tav>
                                        <p:tav tm="100000">
                                          <p:val>
                                            <p:strVal val="#ppt_x"/>
                                          </p:val>
                                        </p:tav>
                                      </p:tavLst>
                                    </p:anim>
                                    <p:anim calcmode="lin" valueType="num">
                                      <p:cBhvr>
                                        <p:cTn id="8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xit" presetSubtype="0" fill="hold" nodeType="clickEffect">
                                  <p:stCondLst>
                                    <p:cond delay="0"/>
                                  </p:stCondLst>
                                  <p:childTnLst>
                                    <p:animEffect transition="out" filter="fade">
                                      <p:cBhvr>
                                        <p:cTn id="89" dur="1000"/>
                                        <p:tgtEl>
                                          <p:spTgt spid="23"/>
                                        </p:tgtEl>
                                      </p:cBhvr>
                                    </p:animEffect>
                                    <p:anim calcmode="lin" valueType="num">
                                      <p:cBhvr>
                                        <p:cTn id="90" dur="1000"/>
                                        <p:tgtEl>
                                          <p:spTgt spid="23"/>
                                        </p:tgtEl>
                                        <p:attrNameLst>
                                          <p:attrName>ppt_x</p:attrName>
                                        </p:attrNameLst>
                                      </p:cBhvr>
                                      <p:tavLst>
                                        <p:tav tm="0">
                                          <p:val>
                                            <p:strVal val="ppt_x"/>
                                          </p:val>
                                        </p:tav>
                                        <p:tav tm="100000">
                                          <p:val>
                                            <p:strVal val="ppt_x"/>
                                          </p:val>
                                        </p:tav>
                                      </p:tavLst>
                                    </p:anim>
                                    <p:anim calcmode="lin" valueType="num">
                                      <p:cBhvr>
                                        <p:cTn id="91" dur="1000"/>
                                        <p:tgtEl>
                                          <p:spTgt spid="23"/>
                                        </p:tgtEl>
                                        <p:attrNameLst>
                                          <p:attrName>ppt_y</p:attrName>
                                        </p:attrNameLst>
                                      </p:cBhvr>
                                      <p:tavLst>
                                        <p:tav tm="0">
                                          <p:val>
                                            <p:strVal val="ppt_y"/>
                                          </p:val>
                                        </p:tav>
                                        <p:tav tm="100000">
                                          <p:val>
                                            <p:strVal val="ppt_y+.1"/>
                                          </p:val>
                                        </p:tav>
                                      </p:tavLst>
                                    </p:anim>
                                    <p:set>
                                      <p:cBhvr>
                                        <p:cTn id="92" dur="1" fill="hold">
                                          <p:stCondLst>
                                            <p:cond delay="999"/>
                                          </p:stCondLst>
                                        </p:cTn>
                                        <p:tgtEl>
                                          <p:spTgt spid="23"/>
                                        </p:tgtEl>
                                        <p:attrNameLst>
                                          <p:attrName>style.visibility</p:attrName>
                                        </p:attrNameLst>
                                      </p:cBhvr>
                                      <p:to>
                                        <p:strVal val="hidden"/>
                                      </p:to>
                                    </p:set>
                                  </p:childTnLst>
                                </p:cTn>
                              </p:par>
                              <p:par>
                                <p:cTn id="93" presetID="42" presetClass="exit" presetSubtype="0" fill="hold" nodeType="withEffect">
                                  <p:stCondLst>
                                    <p:cond delay="0"/>
                                  </p:stCondLst>
                                  <p:childTnLst>
                                    <p:animEffect transition="out" filter="fade">
                                      <p:cBhvr>
                                        <p:cTn id="94" dur="1000"/>
                                        <p:tgtEl>
                                          <p:spTgt spid="21"/>
                                        </p:tgtEl>
                                      </p:cBhvr>
                                    </p:animEffect>
                                    <p:anim calcmode="lin" valueType="num">
                                      <p:cBhvr>
                                        <p:cTn id="95" dur="1000"/>
                                        <p:tgtEl>
                                          <p:spTgt spid="21"/>
                                        </p:tgtEl>
                                        <p:attrNameLst>
                                          <p:attrName>ppt_x</p:attrName>
                                        </p:attrNameLst>
                                      </p:cBhvr>
                                      <p:tavLst>
                                        <p:tav tm="0">
                                          <p:val>
                                            <p:strVal val="ppt_x"/>
                                          </p:val>
                                        </p:tav>
                                        <p:tav tm="100000">
                                          <p:val>
                                            <p:strVal val="ppt_x"/>
                                          </p:val>
                                        </p:tav>
                                      </p:tavLst>
                                    </p:anim>
                                    <p:anim calcmode="lin" valueType="num">
                                      <p:cBhvr>
                                        <p:cTn id="96" dur="1000"/>
                                        <p:tgtEl>
                                          <p:spTgt spid="21"/>
                                        </p:tgtEl>
                                        <p:attrNameLst>
                                          <p:attrName>ppt_y</p:attrName>
                                        </p:attrNameLst>
                                      </p:cBhvr>
                                      <p:tavLst>
                                        <p:tav tm="0">
                                          <p:val>
                                            <p:strVal val="ppt_y"/>
                                          </p:val>
                                        </p:tav>
                                        <p:tav tm="100000">
                                          <p:val>
                                            <p:strVal val="ppt_y+.1"/>
                                          </p:val>
                                        </p:tav>
                                      </p:tavLst>
                                    </p:anim>
                                    <p:set>
                                      <p:cBhvr>
                                        <p:cTn id="97" dur="1" fill="hold">
                                          <p:stCondLst>
                                            <p:cond delay="999"/>
                                          </p:stCondLst>
                                        </p:cTn>
                                        <p:tgtEl>
                                          <p:spTgt spid="21"/>
                                        </p:tgtEl>
                                        <p:attrNameLst>
                                          <p:attrName>style.visibility</p:attrName>
                                        </p:attrNameLst>
                                      </p:cBhvr>
                                      <p:to>
                                        <p:strVal val="hidden"/>
                                      </p:to>
                                    </p:set>
                                  </p:childTnLst>
                                </p:cTn>
                              </p:par>
                              <p:par>
                                <p:cTn id="98" presetID="42" presetClass="exit" presetSubtype="0" fill="hold" grpId="1" nodeType="withEffect">
                                  <p:stCondLst>
                                    <p:cond delay="0"/>
                                  </p:stCondLst>
                                  <p:childTnLst>
                                    <p:animEffect transition="out" filter="fade">
                                      <p:cBhvr>
                                        <p:cTn id="99" dur="1000"/>
                                        <p:tgtEl>
                                          <p:spTgt spid="27"/>
                                        </p:tgtEl>
                                      </p:cBhvr>
                                    </p:animEffect>
                                    <p:anim calcmode="lin" valueType="num">
                                      <p:cBhvr>
                                        <p:cTn id="100" dur="1000"/>
                                        <p:tgtEl>
                                          <p:spTgt spid="27"/>
                                        </p:tgtEl>
                                        <p:attrNameLst>
                                          <p:attrName>ppt_x</p:attrName>
                                        </p:attrNameLst>
                                      </p:cBhvr>
                                      <p:tavLst>
                                        <p:tav tm="0">
                                          <p:val>
                                            <p:strVal val="ppt_x"/>
                                          </p:val>
                                        </p:tav>
                                        <p:tav tm="100000">
                                          <p:val>
                                            <p:strVal val="ppt_x"/>
                                          </p:val>
                                        </p:tav>
                                      </p:tavLst>
                                    </p:anim>
                                    <p:anim calcmode="lin" valueType="num">
                                      <p:cBhvr>
                                        <p:cTn id="101" dur="1000"/>
                                        <p:tgtEl>
                                          <p:spTgt spid="27"/>
                                        </p:tgtEl>
                                        <p:attrNameLst>
                                          <p:attrName>ppt_y</p:attrName>
                                        </p:attrNameLst>
                                      </p:cBhvr>
                                      <p:tavLst>
                                        <p:tav tm="0">
                                          <p:val>
                                            <p:strVal val="ppt_y"/>
                                          </p:val>
                                        </p:tav>
                                        <p:tav tm="100000">
                                          <p:val>
                                            <p:strVal val="ppt_y+.1"/>
                                          </p:val>
                                        </p:tav>
                                      </p:tavLst>
                                    </p:anim>
                                    <p:set>
                                      <p:cBhvr>
                                        <p:cTn id="102" dur="1" fill="hold">
                                          <p:stCondLst>
                                            <p:cond delay="999"/>
                                          </p:stCondLst>
                                        </p:cTn>
                                        <p:tgtEl>
                                          <p:spTgt spid="27"/>
                                        </p:tgtEl>
                                        <p:attrNameLst>
                                          <p:attrName>style.visibility</p:attrName>
                                        </p:attrNameLst>
                                      </p:cBhvr>
                                      <p:to>
                                        <p:strVal val="hidden"/>
                                      </p:to>
                                    </p:set>
                                  </p:childTnLst>
                                </p:cTn>
                              </p:par>
                            </p:childTnLst>
                          </p:cTn>
                        </p:par>
                        <p:par>
                          <p:cTn id="103" fill="hold">
                            <p:stCondLst>
                              <p:cond delay="1000"/>
                            </p:stCondLst>
                            <p:childTnLst>
                              <p:par>
                                <p:cTn id="104" presetID="42" presetClass="entr" presetSubtype="0" fill="hold"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fade">
                                      <p:cBhvr>
                                        <p:cTn id="106" dur="1000"/>
                                        <p:tgtEl>
                                          <p:spTgt spid="25"/>
                                        </p:tgtEl>
                                      </p:cBhvr>
                                    </p:animEffect>
                                    <p:anim calcmode="lin" valueType="num">
                                      <p:cBhvr>
                                        <p:cTn id="107" dur="1000" fill="hold"/>
                                        <p:tgtEl>
                                          <p:spTgt spid="25"/>
                                        </p:tgtEl>
                                        <p:attrNameLst>
                                          <p:attrName>ppt_x</p:attrName>
                                        </p:attrNameLst>
                                      </p:cBhvr>
                                      <p:tavLst>
                                        <p:tav tm="0">
                                          <p:val>
                                            <p:strVal val="#ppt_x"/>
                                          </p:val>
                                        </p:tav>
                                        <p:tav tm="100000">
                                          <p:val>
                                            <p:strVal val="#ppt_x"/>
                                          </p:val>
                                        </p:tav>
                                      </p:tavLst>
                                    </p:anim>
                                    <p:anim calcmode="lin" valueType="num">
                                      <p:cBhvr>
                                        <p:cTn id="108" dur="1000" fill="hold"/>
                                        <p:tgtEl>
                                          <p:spTgt spid="25"/>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fade">
                                      <p:cBhvr>
                                        <p:cTn id="111" dur="1000"/>
                                        <p:tgtEl>
                                          <p:spTgt spid="24"/>
                                        </p:tgtEl>
                                      </p:cBhvr>
                                    </p:animEffect>
                                    <p:anim calcmode="lin" valueType="num">
                                      <p:cBhvr>
                                        <p:cTn id="112" dur="1000" fill="hold"/>
                                        <p:tgtEl>
                                          <p:spTgt spid="24"/>
                                        </p:tgtEl>
                                        <p:attrNameLst>
                                          <p:attrName>ppt_x</p:attrName>
                                        </p:attrNameLst>
                                      </p:cBhvr>
                                      <p:tavLst>
                                        <p:tav tm="0">
                                          <p:val>
                                            <p:strVal val="#ppt_x"/>
                                          </p:val>
                                        </p:tav>
                                        <p:tav tm="100000">
                                          <p:val>
                                            <p:strVal val="#ppt_x"/>
                                          </p:val>
                                        </p:tav>
                                      </p:tavLst>
                                    </p:anim>
                                    <p:anim calcmode="lin" valueType="num">
                                      <p:cBhvr>
                                        <p:cTn id="113" dur="1000" fill="hold"/>
                                        <p:tgtEl>
                                          <p:spTgt spid="24"/>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fade">
                                      <p:cBhvr>
                                        <p:cTn id="116" dur="1000"/>
                                        <p:tgtEl>
                                          <p:spTgt spid="28"/>
                                        </p:tgtEl>
                                      </p:cBhvr>
                                    </p:animEffect>
                                    <p:anim calcmode="lin" valueType="num">
                                      <p:cBhvr>
                                        <p:cTn id="117" dur="1000" fill="hold"/>
                                        <p:tgtEl>
                                          <p:spTgt spid="28"/>
                                        </p:tgtEl>
                                        <p:attrNameLst>
                                          <p:attrName>ppt_x</p:attrName>
                                        </p:attrNameLst>
                                      </p:cBhvr>
                                      <p:tavLst>
                                        <p:tav tm="0">
                                          <p:val>
                                            <p:strVal val="#ppt_x"/>
                                          </p:val>
                                        </p:tav>
                                        <p:tav tm="100000">
                                          <p:val>
                                            <p:strVal val="#ppt_x"/>
                                          </p:val>
                                        </p:tav>
                                      </p:tavLst>
                                    </p:anim>
                                    <p:anim calcmode="lin" valueType="num">
                                      <p:cBhvr>
                                        <p:cTn id="1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29" grpId="1"/>
      <p:bldP spid="27" grpId="0"/>
      <p:bldP spid="27" grpId="1"/>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561988" y="6244137"/>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2" name="文本框 1"/>
          <p:cNvSpPr txBox="1"/>
          <p:nvPr/>
        </p:nvSpPr>
        <p:spPr>
          <a:xfrm>
            <a:off x="426249" y="478817"/>
            <a:ext cx="7315200" cy="429895"/>
          </a:xfrm>
          <a:prstGeom prst="rect">
            <a:avLst/>
          </a:prstGeom>
          <a:noFill/>
        </p:spPr>
        <p:txBody>
          <a:bodyPr wrap="square" rtlCol="0" anchor="t">
            <a:spAutoFit/>
          </a:bodyPr>
          <a:p>
            <a:r>
              <a:rPr lang="en-US" altLang="zh-CN" sz="2200" b="1">
                <a:solidFill>
                  <a:srgbClr val="004794"/>
                </a:solidFill>
              </a:rPr>
              <a:t>Genetic Algorithm</a:t>
            </a:r>
            <a:endParaRPr lang="zh-CN" altLang="en-US" sz="2200"/>
          </a:p>
        </p:txBody>
      </p:sp>
      <p:sp>
        <p:nvSpPr>
          <p:cNvPr id="6" name="文本框 5"/>
          <p:cNvSpPr txBox="1"/>
          <p:nvPr/>
        </p:nvSpPr>
        <p:spPr>
          <a:xfrm>
            <a:off x="450674" y="766146"/>
            <a:ext cx="11649929" cy="5205287"/>
          </a:xfrm>
          <a:prstGeom prst="rect">
            <a:avLst/>
          </a:prstGeom>
          <a:noFill/>
        </p:spPr>
        <p:txBody>
          <a:bodyPr wrap="square" rtlCol="0" anchor="t">
            <a:noAutofit/>
          </a:bodyPr>
          <a:p>
            <a:pPr>
              <a:lnSpc>
                <a:spcPct val="70000"/>
              </a:lnSpc>
            </a:pPr>
            <a:endParaRPr lang="en-US" sz="1800" b="0" u="none">
              <a:solidFill>
                <a:srgbClr val="000000"/>
              </a:solidFill>
              <a:latin typeface="Arial" panose="020B0604020202020204" pitchFamily="34" charset="0"/>
              <a:ea typeface="微软雅黑" charset="0"/>
              <a:cs typeface="+mn-cs" charset="0"/>
            </a:endParaRPr>
          </a:p>
          <a:p>
            <a:pPr lvl="0" algn="just">
              <a:lnSpc>
                <a:spcPct val="140000"/>
              </a:lnSpc>
            </a:pPr>
            <a:r>
              <a:rPr lang="en-US" altLang="zh-CN" sz="1800" b="0" u="none" spc="30">
                <a:solidFill>
                  <a:srgbClr val="004794"/>
                </a:solidFill>
                <a:latin typeface="Arial" panose="020B0604020202020204" pitchFamily="34" charset="0"/>
                <a:ea typeface="微软雅黑" charset="0"/>
                <a:cs typeface="+mn-cs" charset="0"/>
              </a:rPr>
              <a:t>1.</a:t>
            </a:r>
            <a:r>
              <a:rPr lang="zh-CN" altLang="en-US" sz="1800" b="0" u="none" spc="30">
                <a:solidFill>
                  <a:srgbClr val="004794"/>
                </a:solidFill>
                <a:latin typeface="Arial" panose="020B0604020202020204" pitchFamily="34" charset="0"/>
                <a:ea typeface="微软雅黑" charset="0"/>
                <a:cs typeface="+mn-cs" charset="0"/>
              </a:rPr>
              <a:t> </a:t>
            </a:r>
            <a:r>
              <a:rPr lang="en-US" sz="1800" b="0" u="none" spc="30">
                <a:solidFill>
                  <a:srgbClr val="004794"/>
                </a:solidFill>
                <a:latin typeface="Arial" panose="020B0604020202020204" pitchFamily="34" charset="0"/>
                <a:ea typeface="微软雅黑" charset="0"/>
                <a:cs typeface="+mn-cs" charset="0"/>
              </a:rPr>
              <a:t>Generate a certain number of parent vectors using initial random collection of valid circuits. </a:t>
            </a:r>
            <a:endParaRPr lang="en-US" sz="1800" b="0" u="none" spc="30">
              <a:solidFill>
                <a:srgbClr val="004794"/>
              </a:solidFill>
              <a:latin typeface="Arial" panose="020B0604020202020204" pitchFamily="34" charset="0"/>
              <a:ea typeface="微软雅黑" charset="0"/>
              <a:cs typeface="+mn-cs" charset="0"/>
            </a:endParaRPr>
          </a:p>
          <a:p>
            <a:pPr lvl="0" algn="just">
              <a:lnSpc>
                <a:spcPct val="100000"/>
              </a:lnSpc>
            </a:pPr>
            <a:r>
              <a:rPr lang="en-US" sz="1800" b="0" u="none" spc="30">
                <a:solidFill>
                  <a:srgbClr val="004794"/>
                </a:solidFill>
                <a:latin typeface="Arial" panose="020B0604020202020204" pitchFamily="34" charset="0"/>
                <a:ea typeface="微软雅黑" charset="0"/>
                <a:cs typeface="+mn-cs" charset="0"/>
              </a:rPr>
              <a:t>2.</a:t>
            </a:r>
            <a:r>
              <a:rPr b="0" u="none" spc="30">
                <a:solidFill>
                  <a:srgbClr val="004794"/>
                </a:solidFill>
              </a:rPr>
              <a:t> </a:t>
            </a:r>
            <a:r>
              <a:rPr lang="en-US" sz="1800" b="0" u="none" spc="30">
                <a:solidFill>
                  <a:srgbClr val="004794"/>
                </a:solidFill>
                <a:latin typeface="Arial" panose="020B0604020202020204" pitchFamily="34" charset="0"/>
                <a:ea typeface="微软雅黑" charset="0"/>
                <a:cs typeface="+mn-cs" charset="0"/>
              </a:rPr>
              <a:t>Calculate the fitness value </a:t>
            </a:r>
            <a:r>
              <a:rPr lang="en-US" altLang="zh-CN" sz="1800" b="0" u="none" spc="30">
                <a:solidFill>
                  <a:srgbClr val="004794"/>
                </a:solidFill>
                <a:latin typeface="Arial" panose="020B0604020202020204" pitchFamily="34" charset="0"/>
                <a:ea typeface="微软雅黑" charset="0"/>
                <a:cs typeface="+mn-cs" charset="0"/>
              </a:rPr>
              <a:t>based on</a:t>
            </a:r>
            <a:r>
              <a:rPr lang="en-US" sz="1800" b="0" u="none" spc="30">
                <a:solidFill>
                  <a:srgbClr val="004794"/>
                </a:solidFill>
                <a:latin typeface="Arial" panose="020B0604020202020204" pitchFamily="34" charset="0"/>
                <a:ea typeface="微软雅黑" charset="0"/>
                <a:cs typeface="+mn-cs" charset="0"/>
              </a:rPr>
              <a:t> our evaluate performance function.</a:t>
            </a:r>
            <a:endParaRPr lang="en-US" sz="1800" b="0" u="none" spc="30">
              <a:solidFill>
                <a:srgbClr val="004794"/>
              </a:solidFill>
              <a:latin typeface="Arial" panose="020B0604020202020204" pitchFamily="34" charset="0"/>
              <a:ea typeface="微软雅黑" charset="0"/>
              <a:cs typeface="+mn-cs" charset="0"/>
            </a:endParaRPr>
          </a:p>
          <a:p>
            <a:pPr lvl="0" algn="just">
              <a:lnSpc>
                <a:spcPct val="100000"/>
              </a:lnSpc>
            </a:pPr>
            <a:endParaRPr lang="en-US" sz="1800" b="0" u="none" spc="30">
              <a:solidFill>
                <a:srgbClr val="004794"/>
              </a:solidFill>
              <a:latin typeface="Arial" panose="020B0604020202020204" pitchFamily="34" charset="0"/>
              <a:ea typeface="微软雅黑" charset="0"/>
              <a:cs typeface="+mn-cs" charset="0"/>
            </a:endParaRPr>
          </a:p>
          <a:p>
            <a:pPr lvl="0" algn="l">
              <a:lnSpc>
                <a:spcPct val="100000"/>
              </a:lnSpc>
            </a:pPr>
            <a:endParaRPr lang="en-US" sz="1800" b="0" u="none">
              <a:solidFill>
                <a:srgbClr val="002060"/>
              </a:solidFill>
              <a:latin typeface="Arial" panose="020B0604020202020204" pitchFamily="34" charset="0"/>
              <a:ea typeface="微软雅黑" charset="0"/>
              <a:cs typeface="+mn-cs" charset="0"/>
            </a:endParaRPr>
          </a:p>
          <a:p>
            <a:endParaRPr lang="en-US" sz="1800" b="0" u="none">
              <a:solidFill>
                <a:srgbClr val="002060"/>
              </a:solidFill>
              <a:latin typeface="Arial" panose="020B0604020202020204" pitchFamily="34" charset="0"/>
              <a:ea typeface="微软雅黑" charset="0"/>
              <a:cs typeface="+mn-cs" charset="0"/>
            </a:endParaRPr>
          </a:p>
          <a:p>
            <a:r>
              <a:rPr lang="en-US" sz="1800" b="0" u="none">
                <a:solidFill>
                  <a:srgbClr val="000000"/>
                </a:solidFill>
                <a:latin typeface="Arial" panose="020B0604020202020204" pitchFamily="34" charset="0"/>
                <a:ea typeface="微软雅黑" charset="0"/>
                <a:cs typeface="+mn-cs" charset="0"/>
              </a:rPr>
              <a:t></a:t>
            </a:r>
            <a:endParaRPr lang="en-US" altLang="en-US" sz="1800" b="0" u="none">
              <a:solidFill>
                <a:srgbClr val="000000"/>
              </a:solidFill>
              <a:latin typeface="Arial" panose="020B0604020202020204" pitchFamily="34" charset="0"/>
              <a:ea typeface="微软雅黑" charset="0"/>
              <a:cs typeface="+mn-cs" charset="0"/>
            </a:endParaRPr>
          </a:p>
        </p:txBody>
      </p:sp>
      <p:sp>
        <p:nvSpPr>
          <p:cNvPr id="12" name="文本框 11"/>
          <p:cNvSpPr txBox="1"/>
          <p:nvPr userDrawn="1"/>
        </p:nvSpPr>
        <p:spPr>
          <a:xfrm>
            <a:off x="1553386" y="5187524"/>
            <a:ext cx="5289604" cy="368300"/>
          </a:xfrm>
          <a:prstGeom prst="rect">
            <a:avLst/>
          </a:prstGeom>
        </p:spPr>
        <p:txBody>
          <a:bodyPr wrap="square" rtlCol="0">
            <a:spAutoFit/>
          </a:bodyPr>
          <a:p>
            <a:r>
              <a:rPr lang="en-US" altLang="zh-CN">
                <a:solidFill>
                  <a:srgbClr val="004794"/>
                </a:solidFill>
              </a:rPr>
              <a:t>fitness value:         a         b          c          d</a:t>
            </a:r>
            <a:endParaRPr lang="zh-CN" altLang="en-US"/>
          </a:p>
        </p:txBody>
      </p:sp>
      <p:pic>
        <p:nvPicPr>
          <p:cNvPr id="14" name="图片 13" descr="upload_499578604"/>
          <p:cNvPicPr>
            <a:picLocks noChangeAspect="1"/>
          </p:cNvPicPr>
          <p:nvPr/>
        </p:nvPicPr>
        <p:blipFill>
          <a:blip r:embed="rId1"/>
          <a:stretch>
            <a:fillRect/>
          </a:stretch>
        </p:blipFill>
        <p:spPr>
          <a:xfrm>
            <a:off x="2417442" y="2134402"/>
            <a:ext cx="5020484" cy="3099523"/>
          </a:xfrm>
          <a:prstGeom prst="rect">
            <a:avLst/>
          </a:prstGeom>
        </p:spPr>
      </p:pic>
      <p:sp>
        <p:nvSpPr>
          <p:cNvPr id="15" name="文本框 14"/>
          <p:cNvSpPr txBox="1"/>
          <p:nvPr userDrawn="1"/>
        </p:nvSpPr>
        <p:spPr>
          <a:xfrm>
            <a:off x="6453230" y="3387203"/>
            <a:ext cx="1642561" cy="475615"/>
          </a:xfrm>
          <a:prstGeom prst="rect">
            <a:avLst/>
          </a:prstGeom>
        </p:spPr>
        <p:txBody>
          <a:bodyPr wrap="square" rtlCol="0">
            <a:spAutoFit/>
          </a:bodyPr>
          <a:p>
            <a:r>
              <a:rPr lang="en-US" altLang="zh-CN" sz="2500" b="1">
                <a:solidFill>
                  <a:srgbClr val="004794"/>
                </a:solidFill>
              </a:rPr>
              <a: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561988" y="6244137"/>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2" name="文本框 1"/>
          <p:cNvSpPr txBox="1"/>
          <p:nvPr/>
        </p:nvSpPr>
        <p:spPr>
          <a:xfrm>
            <a:off x="426249" y="478817"/>
            <a:ext cx="7315200" cy="429895"/>
          </a:xfrm>
          <a:prstGeom prst="rect">
            <a:avLst/>
          </a:prstGeom>
          <a:noFill/>
        </p:spPr>
        <p:txBody>
          <a:bodyPr wrap="square" rtlCol="0" anchor="t">
            <a:spAutoFit/>
          </a:bodyPr>
          <a:p>
            <a:r>
              <a:rPr lang="en-US" altLang="zh-CN" sz="2200" b="1">
                <a:solidFill>
                  <a:srgbClr val="004794"/>
                </a:solidFill>
              </a:rPr>
              <a:t>Genetic Algorithm</a:t>
            </a:r>
            <a:endParaRPr lang="zh-CN" altLang="en-US" sz="2200"/>
          </a:p>
        </p:txBody>
      </p:sp>
      <p:sp>
        <p:nvSpPr>
          <p:cNvPr id="6" name="文本框 5"/>
          <p:cNvSpPr txBox="1"/>
          <p:nvPr/>
        </p:nvSpPr>
        <p:spPr>
          <a:xfrm>
            <a:off x="450674" y="766146"/>
            <a:ext cx="11649929" cy="5205287"/>
          </a:xfrm>
          <a:prstGeom prst="rect">
            <a:avLst/>
          </a:prstGeom>
          <a:noFill/>
        </p:spPr>
        <p:txBody>
          <a:bodyPr wrap="square" rtlCol="0" anchor="t">
            <a:noAutofit/>
          </a:bodyPr>
          <a:p>
            <a:pPr>
              <a:lnSpc>
                <a:spcPct val="70000"/>
              </a:lnSpc>
            </a:pPr>
            <a:endParaRPr lang="en-US" spc="30">
              <a:solidFill>
                <a:srgbClr val="000000"/>
              </a:solidFill>
              <a:latin typeface="Arial" panose="020B0604020202020204" pitchFamily="34" charset="0"/>
              <a:ea typeface="微软雅黑" charset="0"/>
              <a:sym typeface="+mn-ea"/>
            </a:endParaRPr>
          </a:p>
          <a:p>
            <a:pPr>
              <a:lnSpc>
                <a:spcPct val="70000"/>
              </a:lnSpc>
            </a:pPr>
            <a:r>
              <a:rPr lang="en-US" spc="30">
                <a:solidFill>
                  <a:srgbClr val="004794"/>
                </a:solidFill>
                <a:latin typeface="Arial" panose="020B0604020202020204" pitchFamily="34" charset="0"/>
                <a:ea typeface="微软雅黑" charset="0"/>
                <a:sym typeface="+mn-ea"/>
              </a:rPr>
              <a:t>3. </a:t>
            </a:r>
            <a:r>
              <a:rPr lang="en-US" altLang="zh-CN" spc="30">
                <a:solidFill>
                  <a:srgbClr val="004794"/>
                </a:solidFill>
                <a:latin typeface="Arial" panose="020B0604020202020204" pitchFamily="34" charset="0"/>
                <a:ea typeface="微软雅黑" charset="0"/>
                <a:sym typeface="+mn-ea"/>
              </a:rPr>
              <a:t>I</a:t>
            </a:r>
            <a:r>
              <a:rPr lang="en-US" spc="30">
                <a:solidFill>
                  <a:srgbClr val="004794"/>
                </a:solidFill>
                <a:latin typeface="Arial" panose="020B0604020202020204" pitchFamily="34" charset="0"/>
                <a:ea typeface="微软雅黑" charset="0"/>
                <a:sym typeface="+mn-ea"/>
              </a:rPr>
              <a:t>teration</a:t>
            </a:r>
            <a:endParaRPr lang="en-US" b="0" u="none" spc="30">
              <a:solidFill>
                <a:srgbClr val="004794"/>
              </a:solidFill>
              <a:latin typeface="Arial" panose="020B0604020202020204" pitchFamily="34" charset="0"/>
              <a:ea typeface="微软雅黑" charset="0"/>
              <a:cs typeface="+mn-cs"/>
            </a:endParaRPr>
          </a:p>
          <a:p>
            <a:pPr lvl="0" algn="l">
              <a:lnSpc>
                <a:spcPct val="110000"/>
              </a:lnSpc>
            </a:pPr>
            <a:r>
              <a:rPr spc="30">
                <a:solidFill>
                  <a:srgbClr val="004794"/>
                </a:solidFill>
                <a:sym typeface="+mn-ea"/>
              </a:rPr>
              <a:t>(1) </a:t>
            </a:r>
            <a:r>
              <a:rPr lang="en-US" spc="30">
                <a:solidFill>
                  <a:srgbClr val="004794"/>
                </a:solidFill>
                <a:latin typeface="Arial" panose="020B0604020202020204" pitchFamily="34" charset="0"/>
                <a:ea typeface="微软雅黑" charset="0"/>
                <a:sym typeface="+mn-ea"/>
              </a:rPr>
              <a:t>Select the parent vector with the best performance and pass it into </a:t>
            </a:r>
            <a:r>
              <a:rPr lang="en-US" altLang="zh-CN" spc="30">
                <a:solidFill>
                  <a:srgbClr val="004794"/>
                </a:solidFill>
                <a:latin typeface="Arial" panose="020B0604020202020204" pitchFamily="34" charset="0"/>
                <a:ea typeface="微软雅黑" charset="0"/>
                <a:sym typeface="+mn-ea"/>
              </a:rPr>
              <a:t>the </a:t>
            </a:r>
            <a:r>
              <a:rPr lang="en-US" spc="30">
                <a:solidFill>
                  <a:srgbClr val="004794"/>
                </a:solidFill>
                <a:latin typeface="Arial" panose="020B0604020202020204" pitchFamily="34" charset="0"/>
                <a:ea typeface="微软雅黑" charset="0"/>
                <a:sym typeface="+mn-ea"/>
              </a:rPr>
              <a:t>next generation.</a:t>
            </a:r>
            <a:r>
              <a:rPr spc="30">
                <a:solidFill>
                  <a:srgbClr val="004794"/>
                </a:solidFill>
                <a:sym typeface="+mn-ea"/>
              </a:rPr>
              <a:t>(2) </a:t>
            </a:r>
            <a:r>
              <a:rPr lang="en-US" spc="30">
                <a:solidFill>
                  <a:srgbClr val="004794"/>
                </a:solidFill>
                <a:latin typeface="Arial" panose="020B0604020202020204" pitchFamily="34" charset="0"/>
                <a:ea typeface="微软雅黑" charset="0"/>
                <a:sym typeface="+mn-ea"/>
              </a:rPr>
              <a:t>Choose</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a</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pair</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of</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parent</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vectors and decide whether to crossover them randomly</a:t>
            </a:r>
            <a:r>
              <a:rPr lang="en-US" altLang="zh-CN" spc="30">
                <a:solidFill>
                  <a:srgbClr val="004794"/>
                </a:solidFill>
                <a:latin typeface="Arial" panose="020B0604020202020204" pitchFamily="34" charset="0"/>
                <a:ea typeface="微软雅黑" charset="0"/>
                <a:sym typeface="+mn-ea"/>
              </a:rPr>
              <a:t>; I</a:t>
            </a:r>
            <a:r>
              <a:rPr lang="en-US" spc="30">
                <a:solidFill>
                  <a:srgbClr val="004794"/>
                </a:solidFill>
                <a:latin typeface="Arial" panose="020B0604020202020204" pitchFamily="34" charset="0"/>
                <a:ea typeface="微软雅黑" charset="0"/>
                <a:sym typeface="+mn-ea"/>
              </a:rPr>
              <a:t>f crossover doesn’t happen, pass them into </a:t>
            </a:r>
            <a:r>
              <a:rPr lang="en-US" altLang="zh-CN" spc="30">
                <a:solidFill>
                  <a:srgbClr val="004794"/>
                </a:solidFill>
                <a:latin typeface="Arial" panose="020B0604020202020204" pitchFamily="34" charset="0"/>
                <a:ea typeface="微软雅黑" charset="0"/>
                <a:sym typeface="+mn-ea"/>
              </a:rPr>
              <a:t>the </a:t>
            </a:r>
            <a:r>
              <a:rPr lang="en-US" spc="30">
                <a:solidFill>
                  <a:srgbClr val="004794"/>
                </a:solidFill>
                <a:latin typeface="Arial" panose="020B0604020202020204" pitchFamily="34" charset="0"/>
                <a:ea typeface="微软雅黑" charset="0"/>
                <a:sym typeface="+mn-ea"/>
              </a:rPr>
              <a:t>next generation. And we make an improvement on calculating </a:t>
            </a:r>
            <a:r>
              <a:rPr lang="en-US" altLang="zh-CN" spc="30">
                <a:solidFill>
                  <a:srgbClr val="004794"/>
                </a:solidFill>
                <a:latin typeface="Arial" panose="020B0604020202020204" pitchFamily="34" charset="0"/>
                <a:ea typeface="微软雅黑" charset="0"/>
                <a:sym typeface="+mn-ea"/>
              </a:rPr>
              <a:t>the </a:t>
            </a:r>
            <a:r>
              <a:rPr lang="en-US" spc="30">
                <a:solidFill>
                  <a:srgbClr val="004794"/>
                </a:solidFill>
                <a:latin typeface="Arial" panose="020B0604020202020204" pitchFamily="34" charset="0"/>
                <a:ea typeface="微软雅黑" charset="0"/>
                <a:sym typeface="+mn-ea"/>
              </a:rPr>
              <a:t>probability</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of choosing </a:t>
            </a:r>
            <a:r>
              <a:rPr lang="en-US" altLang="zh-CN" spc="30">
                <a:solidFill>
                  <a:srgbClr val="004794"/>
                </a:solidFill>
                <a:latin typeface="Arial" panose="020B0604020202020204" pitchFamily="34" charset="0"/>
                <a:ea typeface="微软雅黑" charset="0"/>
                <a:sym typeface="+mn-ea"/>
              </a:rPr>
              <a:t>parent vector: </a:t>
            </a:r>
            <a:r>
              <a:rPr lang="en-US" spc="30">
                <a:solidFill>
                  <a:srgbClr val="004794"/>
                </a:solidFill>
                <a:latin typeface="Arial" panose="020B0604020202020204" pitchFamily="34" charset="0"/>
                <a:ea typeface="微软雅黑" charset="0"/>
                <a:sym typeface="+mn-ea"/>
              </a:rPr>
              <a:t>us</a:t>
            </a:r>
            <a:r>
              <a:rPr lang="en-US" altLang="zh-CN" spc="30">
                <a:solidFill>
                  <a:srgbClr val="004794"/>
                </a:solidFill>
                <a:latin typeface="Arial" panose="020B0604020202020204" pitchFamily="34" charset="0"/>
                <a:ea typeface="微软雅黑" charset="0"/>
                <a:sym typeface="+mn-ea"/>
              </a:rPr>
              <a:t>ing</a:t>
            </a:r>
            <a:r>
              <a:rPr lang="en-US" spc="30">
                <a:solidFill>
                  <a:srgbClr val="004794"/>
                </a:solidFill>
                <a:latin typeface="Arial" panose="020B0604020202020204" pitchFamily="34" charset="0"/>
                <a:ea typeface="微软雅黑" charset="0"/>
                <a:sym typeface="+mn-ea"/>
              </a:rPr>
              <a:t> a log calculation </a:t>
            </a:r>
            <a:r>
              <a:rPr lang="en-US" altLang="zh-CN" spc="30">
                <a:solidFill>
                  <a:srgbClr val="004794"/>
                </a:solidFill>
                <a:latin typeface="Arial" panose="020B0604020202020204" pitchFamily="34" charset="0"/>
                <a:ea typeface="微软雅黑" charset="0"/>
                <a:sym typeface="+mn-ea"/>
              </a:rPr>
              <a:t>i</a:t>
            </a:r>
            <a:r>
              <a:rPr lang="en-US" spc="30">
                <a:solidFill>
                  <a:srgbClr val="004794"/>
                </a:solidFill>
                <a:latin typeface="Arial" panose="020B0604020202020204" pitchFamily="34" charset="0"/>
                <a:ea typeface="微软雅黑" charset="0"/>
                <a:sym typeface="+mn-ea"/>
              </a:rPr>
              <a:t>nstead of making the probability varies linearly depending on the fitness value of each parent vector. </a:t>
            </a:r>
            <a:r>
              <a:rPr spc="30">
                <a:solidFill>
                  <a:srgbClr val="004794"/>
                </a:solidFill>
                <a:sym typeface="+mn-ea"/>
              </a:rPr>
              <a:t>(3) </a:t>
            </a:r>
            <a:r>
              <a:rPr lang="en-US" spc="30">
                <a:solidFill>
                  <a:srgbClr val="004794"/>
                </a:solidFill>
                <a:latin typeface="Arial" panose="020B0604020202020204" pitchFamily="34" charset="0"/>
                <a:ea typeface="微软雅黑" charset="0"/>
                <a:sym typeface="+mn-ea"/>
              </a:rPr>
              <a:t>For each number of child vectors generated last step, decide whether to mutate. </a:t>
            </a:r>
            <a:endParaRPr lang="en-US" spc="30">
              <a:solidFill>
                <a:srgbClr val="004794"/>
              </a:solidFill>
              <a:latin typeface="Arial" panose="020B0604020202020204" pitchFamily="34" charset="0"/>
              <a:ea typeface="微软雅黑" charset="0"/>
              <a:sym typeface="+mn-ea"/>
            </a:endParaRPr>
          </a:p>
          <a:p>
            <a:pPr lvl="0" algn="l">
              <a:lnSpc>
                <a:spcPct val="100000"/>
              </a:lnSpc>
            </a:pPr>
            <a:endParaRPr lang="en-US" sz="1800" b="0" u="none">
              <a:solidFill>
                <a:srgbClr val="000000"/>
              </a:solidFill>
              <a:latin typeface="Arial" panose="020B0604020202020204" pitchFamily="34" charset="0"/>
              <a:ea typeface="微软雅黑" charset="0"/>
              <a:cs typeface="+mn-cs"/>
            </a:endParaRPr>
          </a:p>
          <a:p>
            <a:endParaRPr lang="en-US" sz="1800" b="0" u="none">
              <a:solidFill>
                <a:srgbClr val="000000"/>
              </a:solidFill>
              <a:latin typeface="Arial" panose="020B0604020202020204" pitchFamily="34" charset="0"/>
              <a:ea typeface="微软雅黑" charset="0"/>
              <a:cs typeface="+mn-cs"/>
            </a:endParaRPr>
          </a:p>
          <a:p>
            <a:endParaRPr lang="en-US" altLang="en-US" sz="1800" b="0" u="none">
              <a:solidFill>
                <a:srgbClr val="000000"/>
              </a:solidFill>
              <a:latin typeface="Arial" panose="020B0604020202020204" pitchFamily="34" charset="0"/>
              <a:ea typeface="微软雅黑" charset="0"/>
              <a:cs typeface="+mn-cs"/>
            </a:endParaRPr>
          </a:p>
        </p:txBody>
      </p:sp>
      <p:pic>
        <p:nvPicPr>
          <p:cNvPr id="3" name="图片 2" descr="upload_036367971"/>
          <p:cNvPicPr>
            <a:picLocks noChangeAspect="1"/>
          </p:cNvPicPr>
          <p:nvPr/>
        </p:nvPicPr>
        <p:blipFill>
          <a:blip r:embed="rId1"/>
          <a:stretch>
            <a:fillRect/>
          </a:stretch>
        </p:blipFill>
        <p:spPr>
          <a:xfrm>
            <a:off x="2199362" y="3220163"/>
            <a:ext cx="1484801" cy="2487042"/>
          </a:xfrm>
          <a:prstGeom prst="rect">
            <a:avLst/>
          </a:prstGeom>
        </p:spPr>
      </p:pic>
      <p:pic>
        <p:nvPicPr>
          <p:cNvPr id="4" name="图片 3" descr="upload_309493384"/>
          <p:cNvPicPr>
            <a:picLocks noChangeAspect="1"/>
          </p:cNvPicPr>
          <p:nvPr/>
        </p:nvPicPr>
        <p:blipFill>
          <a:blip r:embed="rId2"/>
          <a:stretch>
            <a:fillRect/>
          </a:stretch>
        </p:blipFill>
        <p:spPr>
          <a:xfrm>
            <a:off x="5405605" y="3169123"/>
            <a:ext cx="1401281" cy="2579842"/>
          </a:xfrm>
          <a:prstGeom prst="rect">
            <a:avLst/>
          </a:prstGeom>
        </p:spPr>
      </p:pic>
      <p:pic>
        <p:nvPicPr>
          <p:cNvPr id="7" name="图片 6" descr="upload_252278522"/>
          <p:cNvPicPr>
            <a:picLocks noChangeAspect="1"/>
          </p:cNvPicPr>
          <p:nvPr/>
        </p:nvPicPr>
        <p:blipFill>
          <a:blip r:embed="rId3"/>
          <a:stretch>
            <a:fillRect/>
          </a:stretch>
        </p:blipFill>
        <p:spPr>
          <a:xfrm>
            <a:off x="8751047" y="3132003"/>
            <a:ext cx="1327041" cy="2570562"/>
          </a:xfrm>
          <a:prstGeom prst="rect">
            <a:avLst/>
          </a:prstGeom>
        </p:spPr>
      </p:pic>
      <p:sp>
        <p:nvSpPr>
          <p:cNvPr id="9" name="文本框 8"/>
          <p:cNvSpPr txBox="1"/>
          <p:nvPr userDrawn="1"/>
        </p:nvSpPr>
        <p:spPr>
          <a:xfrm>
            <a:off x="872321" y="4324484"/>
            <a:ext cx="1419841" cy="380480"/>
          </a:xfrm>
          <a:prstGeom prst="rect">
            <a:avLst/>
          </a:prstGeom>
        </p:spPr>
        <p:txBody>
          <a:bodyPr wrap="square" rtlCol="0">
            <a:noAutofit/>
          </a:bodyPr>
          <a:p>
            <a:r>
              <a:rPr lang="en-US" altLang="zh-CN" b="1">
                <a:solidFill>
                  <a:srgbClr val="004794"/>
                </a:solidFill>
              </a:rPr>
              <a:t>cross point</a:t>
            </a:r>
            <a:endParaRPr lang="zh-CN" altLang="en-US"/>
          </a:p>
        </p:txBody>
      </p:sp>
      <p:sp>
        <p:nvSpPr>
          <p:cNvPr id="11" name="文本框 10"/>
          <p:cNvSpPr txBox="1"/>
          <p:nvPr userDrawn="1"/>
        </p:nvSpPr>
        <p:spPr>
          <a:xfrm>
            <a:off x="3869763" y="4055363"/>
            <a:ext cx="1456961" cy="361920"/>
          </a:xfrm>
          <a:prstGeom prst="rect">
            <a:avLst/>
          </a:prstGeom>
        </p:spPr>
        <p:txBody>
          <a:bodyPr wrap="square" rtlCol="0">
            <a:noAutofit/>
          </a:bodyPr>
          <a:p>
            <a:r>
              <a:rPr lang="en-US" altLang="zh-CN" b="1">
                <a:solidFill>
                  <a:srgbClr val="004794"/>
                </a:solidFill>
              </a:rPr>
              <a:t>cross over</a:t>
            </a:r>
            <a:endParaRPr lang="zh-CN" altLang="en-US"/>
          </a:p>
        </p:txBody>
      </p:sp>
      <p:cxnSp>
        <p:nvCxnSpPr>
          <p:cNvPr id="13" name="直接箭头连接符 12"/>
          <p:cNvCxnSpPr/>
          <p:nvPr userDrawn="1"/>
        </p:nvCxnSpPr>
        <p:spPr>
          <a:xfrm>
            <a:off x="3826988" y="4463684"/>
            <a:ext cx="1531201" cy="9280"/>
          </a:xfrm>
          <a:prstGeom prst="straightConnector1">
            <a:avLst/>
          </a:prstGeom>
          <a:ln w="25400" cap="flat" cmpd="sng" algn="ctr">
            <a:solidFill>
              <a:srgbClr val="2E75B6">
                <a:alpha val="100000"/>
              </a:srgbClr>
            </a:solidFill>
            <a:prstDash val="solid"/>
            <a:miter lim="80000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userDrawn="1"/>
        </p:nvCxnSpPr>
        <p:spPr>
          <a:xfrm flipV="1">
            <a:off x="6443950" y="5326724"/>
            <a:ext cx="3312963" cy="18560"/>
          </a:xfrm>
          <a:prstGeom prst="straightConnector1">
            <a:avLst/>
          </a:prstGeom>
          <a:ln w="25400" cap="flat" cmpd="sng" algn="ctr">
            <a:solidFill>
              <a:srgbClr val="2E75B6">
                <a:alpha val="100000"/>
              </a:srgbClr>
            </a:solidFill>
            <a:prstDash val="solid"/>
            <a:miter lim="800000"/>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userDrawn="1"/>
        </p:nvSpPr>
        <p:spPr>
          <a:xfrm>
            <a:off x="7164166" y="4899844"/>
            <a:ext cx="1466241" cy="343360"/>
          </a:xfrm>
          <a:prstGeom prst="rect">
            <a:avLst/>
          </a:prstGeom>
        </p:spPr>
        <p:txBody>
          <a:bodyPr wrap="square" rtlCol="0">
            <a:noAutofit/>
          </a:bodyPr>
          <a:p>
            <a:r>
              <a:rPr lang="en-US" altLang="zh-CN" b="1">
                <a:solidFill>
                  <a:srgbClr val="004794"/>
                </a:solidFill>
              </a:rPr>
              <a:t>mutation</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a:xfrm>
            <a:off x="4561988" y="6244137"/>
            <a:ext cx="2879839" cy="605574"/>
          </a:xfrm>
        </p:spPr>
        <p:txBody>
          <a:bodyPr/>
          <a:p>
            <a:r>
              <a:rPr lang="en-US" altLang="zh-CN" sz="1800" b="1" spc="100">
                <a:solidFill>
                  <a:srgbClr val="004794"/>
                </a:solidFill>
                <a:sym typeface="+mn-ea"/>
              </a:rPr>
              <a:t>Team sphalerite</a:t>
            </a:r>
            <a:endParaRPr lang="zh-CN" altLang="en-US" sz="1400" spc="100">
              <a:solidFill>
                <a:srgbClr val="002060"/>
              </a:solidFill>
              <a:latin typeface="Tahoma" charset="0"/>
              <a:ea typeface="Tahoma" charset="0"/>
            </a:endParaRPr>
          </a:p>
        </p:txBody>
      </p:sp>
      <p:sp>
        <p:nvSpPr>
          <p:cNvPr id="5" name="文本框 4"/>
          <p:cNvSpPr txBox="1"/>
          <p:nvPr userDrawn="1"/>
        </p:nvSpPr>
        <p:spPr>
          <a:xfrm>
            <a:off x="13457" y="5961536"/>
            <a:ext cx="12192215" cy="282601"/>
          </a:xfrm>
          <a:prstGeom prst="rect">
            <a:avLst/>
          </a:prstGeom>
          <a:solidFill>
            <a:srgbClr val="9DC3E6">
              <a:alpha val="100000"/>
            </a:srgbClr>
          </a:solidFill>
        </p:spPr>
        <p:txBody>
          <a:bodyPr wrap="square" rtlCol="0">
            <a:noAutofit/>
          </a:bodyPr>
          <a:p>
            <a:endParaRPr lang="zh-CN" altLang="en-US"/>
          </a:p>
        </p:txBody>
      </p:sp>
      <p:sp>
        <p:nvSpPr>
          <p:cNvPr id="2" name="文本框 1"/>
          <p:cNvSpPr txBox="1"/>
          <p:nvPr/>
        </p:nvSpPr>
        <p:spPr>
          <a:xfrm>
            <a:off x="426249" y="478817"/>
            <a:ext cx="7315200" cy="429895"/>
          </a:xfrm>
          <a:prstGeom prst="rect">
            <a:avLst/>
          </a:prstGeom>
          <a:noFill/>
        </p:spPr>
        <p:txBody>
          <a:bodyPr wrap="square" rtlCol="0" anchor="t">
            <a:spAutoFit/>
          </a:bodyPr>
          <a:p>
            <a:r>
              <a:rPr lang="en-US" altLang="zh-CN" sz="2200" b="1">
                <a:solidFill>
                  <a:srgbClr val="004794"/>
                </a:solidFill>
              </a:rPr>
              <a:t>Genetic Algorithm</a:t>
            </a:r>
            <a:endParaRPr lang="zh-CN" altLang="en-US" sz="2200"/>
          </a:p>
        </p:txBody>
      </p:sp>
      <p:sp>
        <p:nvSpPr>
          <p:cNvPr id="6" name="文本框 5"/>
          <p:cNvSpPr txBox="1"/>
          <p:nvPr/>
        </p:nvSpPr>
        <p:spPr>
          <a:xfrm>
            <a:off x="450674" y="766146"/>
            <a:ext cx="11649929" cy="5205287"/>
          </a:xfrm>
          <a:prstGeom prst="rect">
            <a:avLst/>
          </a:prstGeom>
          <a:noFill/>
        </p:spPr>
        <p:txBody>
          <a:bodyPr wrap="square" rtlCol="0" anchor="t">
            <a:noAutofit/>
          </a:bodyPr>
          <a:p>
            <a:pPr>
              <a:lnSpc>
                <a:spcPct val="70000"/>
              </a:lnSpc>
            </a:pPr>
            <a:endParaRPr lang="en-US" sz="1800" b="0" u="none">
              <a:solidFill>
                <a:srgbClr val="000000"/>
              </a:solidFill>
              <a:latin typeface="Arial" panose="020B0604020202020204" pitchFamily="34" charset="0"/>
              <a:ea typeface="微软雅黑" charset="0"/>
              <a:cs typeface="+mn-cs"/>
            </a:endParaRPr>
          </a:p>
          <a:p>
            <a:pPr lvl="0" algn="just">
              <a:lnSpc>
                <a:spcPct val="140000"/>
              </a:lnSpc>
            </a:pPr>
            <a:endParaRPr lang="en-US" spc="30">
              <a:solidFill>
                <a:srgbClr val="000000"/>
              </a:solidFill>
              <a:latin typeface="Arial" panose="020B0604020202020204" pitchFamily="34" charset="0"/>
              <a:ea typeface="微软雅黑" charset="0"/>
              <a:sym typeface="+mn-ea"/>
            </a:endParaRPr>
          </a:p>
          <a:p>
            <a:pPr lvl="0" algn="l">
              <a:lnSpc>
                <a:spcPct val="100000"/>
              </a:lnSpc>
            </a:pPr>
            <a:r>
              <a:rPr lang="en-US" sz="1800" b="0" u="none" spc="30">
                <a:solidFill>
                  <a:srgbClr val="004794"/>
                </a:solidFill>
                <a:latin typeface="Arial" panose="020B0604020202020204" pitchFamily="34" charset="0"/>
                <a:ea typeface="微软雅黑" charset="0"/>
                <a:cs typeface="+mn-cs"/>
              </a:rPr>
              <a:t>4</a:t>
            </a:r>
            <a:r>
              <a:rPr lang="en-US" altLang="zh-CN" sz="1800" b="0" u="none" spc="30">
                <a:solidFill>
                  <a:srgbClr val="004794"/>
                </a:solidFill>
                <a:latin typeface="Arial" panose="020B0604020202020204" pitchFamily="34" charset="0"/>
                <a:ea typeface="微软雅黑" charset="0"/>
                <a:cs typeface="+mn-cs"/>
              </a:rPr>
              <a:t>.</a:t>
            </a:r>
            <a:r>
              <a:rPr lang="en-US" sz="1800" b="0" u="none" spc="30">
                <a:solidFill>
                  <a:srgbClr val="004794"/>
                </a:solidFill>
                <a:latin typeface="Arial" panose="020B0604020202020204" pitchFamily="34" charset="0"/>
                <a:ea typeface="微软雅黑" charset="0"/>
                <a:cs typeface="+mn-cs"/>
              </a:rPr>
              <a:t> Check the child vectors after crossover</a:t>
            </a:r>
            <a:r>
              <a:rPr b="0" u="none" spc="30">
                <a:solidFill>
                  <a:srgbClr val="004794"/>
                </a:solidFill>
              </a:rPr>
              <a:t> </a:t>
            </a:r>
            <a:r>
              <a:rPr lang="en-US" sz="1800" b="0" u="none" spc="30">
                <a:solidFill>
                  <a:srgbClr val="004794"/>
                </a:solidFill>
                <a:latin typeface="Arial" panose="020B0604020202020204" pitchFamily="34" charset="0"/>
                <a:ea typeface="微软雅黑" charset="0"/>
                <a:cs typeface="+mn-cs"/>
              </a:rPr>
              <a:t>and</a:t>
            </a:r>
            <a:r>
              <a:rPr b="0" u="none" spc="30">
                <a:solidFill>
                  <a:srgbClr val="004794"/>
                </a:solidFill>
              </a:rPr>
              <a:t> </a:t>
            </a:r>
            <a:r>
              <a:rPr lang="en-US" sz="1800" b="0" u="none" spc="30">
                <a:solidFill>
                  <a:srgbClr val="004794"/>
                </a:solidFill>
                <a:latin typeface="Arial" panose="020B0604020202020204" pitchFamily="34" charset="0"/>
                <a:ea typeface="微软雅黑" charset="0"/>
                <a:cs typeface="+mn-cs"/>
              </a:rPr>
              <a:t>mutation if they are vali</a:t>
            </a:r>
            <a:r>
              <a:rPr lang="en-US" altLang="zh-CN" sz="1800" b="0" u="none" spc="30">
                <a:solidFill>
                  <a:srgbClr val="004794"/>
                </a:solidFill>
                <a:latin typeface="Arial" panose="020B0604020202020204" pitchFamily="34" charset="0"/>
                <a:ea typeface="微软雅黑" charset="0"/>
                <a:cs typeface="+mn-cs"/>
              </a:rPr>
              <a:t>d.</a:t>
            </a:r>
            <a:endParaRPr lang="en-US" sz="1800" b="0" u="none">
              <a:solidFill>
                <a:srgbClr val="004794"/>
              </a:solidFill>
              <a:latin typeface="Arial" panose="020B0604020202020204" pitchFamily="34" charset="0"/>
              <a:ea typeface="微软雅黑" charset="0"/>
              <a:cs typeface="+mn-cs"/>
            </a:endParaRPr>
          </a:p>
          <a:p>
            <a:endParaRPr lang="en-US" sz="1800" b="0" u="none">
              <a:solidFill>
                <a:srgbClr val="004794"/>
              </a:solidFill>
              <a:latin typeface="Arial" panose="020B0604020202020204" pitchFamily="34" charset="0"/>
              <a:ea typeface="微软雅黑" charset="0"/>
              <a:cs typeface="+mn-cs"/>
            </a:endParaRPr>
          </a:p>
          <a:p>
            <a:r>
              <a:rPr lang="en-US" altLang="zh-CN" spc="30">
                <a:solidFill>
                  <a:srgbClr val="004794"/>
                </a:solidFill>
                <a:latin typeface="Arial" panose="020B0604020202020204" pitchFamily="34" charset="0"/>
                <a:ea typeface="微软雅黑" charset="0"/>
                <a:sym typeface="+mn-ea"/>
              </a:rPr>
              <a:t>5</a:t>
            </a:r>
            <a:r>
              <a:rPr lang="en-US" spc="30">
                <a:solidFill>
                  <a:srgbClr val="004794"/>
                </a:solidFill>
                <a:latin typeface="Arial" panose="020B0604020202020204" pitchFamily="34" charset="0"/>
                <a:ea typeface="微软雅黑" charset="0"/>
                <a:sym typeface="+mn-ea"/>
              </a:rPr>
              <a:t>.</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Keep on</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doing</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iteration</a:t>
            </a:r>
            <a:r>
              <a:rPr lang="en-US" altLang="zh-CN" spc="30">
                <a:solidFill>
                  <a:srgbClr val="004794"/>
                </a:solidFill>
                <a:latin typeface="Arial" panose="020B0604020202020204" pitchFamily="34" charset="0"/>
                <a:ea typeface="微软雅黑" charset="0"/>
                <a:sym typeface="+mn-ea"/>
              </a:rPr>
              <a:t>(step 3 ~ 4)</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until</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the</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number</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of</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child</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vectors</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is</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the</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same</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as</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parent</a:t>
            </a:r>
            <a:r>
              <a:rPr spc="30">
                <a:solidFill>
                  <a:srgbClr val="004794"/>
                </a:solidFill>
                <a:sym typeface="+mn-ea"/>
              </a:rPr>
              <a:t> </a:t>
            </a:r>
            <a:r>
              <a:rPr lang="en-US" spc="30">
                <a:solidFill>
                  <a:srgbClr val="004794"/>
                </a:solidFill>
                <a:latin typeface="Arial" panose="020B0604020202020204" pitchFamily="34" charset="0"/>
                <a:ea typeface="微软雅黑" charset="0"/>
                <a:sym typeface="+mn-ea"/>
              </a:rPr>
              <a:t>vectors.</a:t>
            </a:r>
            <a:endParaRPr lang="en-US" spc="30">
              <a:solidFill>
                <a:srgbClr val="004794"/>
              </a:solidFill>
              <a:latin typeface="Arial" panose="020B0604020202020204" pitchFamily="34" charset="0"/>
              <a:ea typeface="微软雅黑" charset="0"/>
              <a:sym typeface="+mn-ea"/>
            </a:endParaRPr>
          </a:p>
          <a:p>
            <a:endParaRPr lang="en-US" spc="30">
              <a:solidFill>
                <a:srgbClr val="004794"/>
              </a:solidFill>
              <a:latin typeface="Arial" panose="020B0604020202020204" pitchFamily="34" charset="0"/>
              <a:ea typeface="微软雅黑" charset="0"/>
              <a:sym typeface="+mn-ea"/>
            </a:endParaRPr>
          </a:p>
          <a:p>
            <a:r>
              <a:rPr lang="en-US" altLang="zh-CN" spc="30">
                <a:solidFill>
                  <a:srgbClr val="004794"/>
                </a:solidFill>
                <a:latin typeface="Arial" panose="020B0604020202020204" pitchFamily="34" charset="0"/>
                <a:ea typeface="微软雅黑" charset="0"/>
                <a:sym typeface="+mn-ea"/>
              </a:rPr>
              <a:t>6</a:t>
            </a:r>
            <a:r>
              <a:rPr lang="en-US" spc="30">
                <a:solidFill>
                  <a:srgbClr val="004794"/>
                </a:solidFill>
                <a:latin typeface="Arial" panose="020B0604020202020204" pitchFamily="34" charset="0"/>
                <a:ea typeface="微软雅黑" charset="0"/>
                <a:sym typeface="+mn-ea"/>
              </a:rPr>
              <a:t>. Keep on doing the whole algorithm until we reach the stopping criteria. </a:t>
            </a:r>
            <a:r>
              <a:rPr lang="en-US" altLang="zh-CN" spc="30">
                <a:solidFill>
                  <a:srgbClr val="004794"/>
                </a:solidFill>
                <a:latin typeface="Arial" panose="020B0604020202020204" pitchFamily="34" charset="0"/>
                <a:ea typeface="微软雅黑" charset="0"/>
                <a:sym typeface="+mn-ea"/>
              </a:rPr>
              <a:t>Here, the criterion we set is if all vectors in a generation are the same; </a:t>
            </a:r>
            <a:r>
              <a:rPr lang="en-US" spc="30">
                <a:solidFill>
                  <a:srgbClr val="004794"/>
                </a:solidFill>
                <a:latin typeface="Arial" panose="020B0604020202020204" pitchFamily="34" charset="0"/>
                <a:ea typeface="微软雅黑" charset="0"/>
                <a:sym typeface="+mn-ea"/>
              </a:rPr>
              <a:t>If </a:t>
            </a:r>
            <a:r>
              <a:rPr lang="en-US" altLang="zh-CN" spc="30">
                <a:solidFill>
                  <a:srgbClr val="004794"/>
                </a:solidFill>
                <a:latin typeface="Arial" panose="020B0604020202020204" pitchFamily="34" charset="0"/>
                <a:ea typeface="微软雅黑" charset="0"/>
                <a:sym typeface="+mn-ea"/>
              </a:rPr>
              <a:t>this criterion is </a:t>
            </a:r>
            <a:r>
              <a:rPr lang="en-US" spc="30">
                <a:solidFill>
                  <a:srgbClr val="004794"/>
                </a:solidFill>
                <a:latin typeface="Arial" panose="020B0604020202020204" pitchFamily="34" charset="0"/>
                <a:ea typeface="微软雅黑" charset="0"/>
                <a:sym typeface="+mn-ea"/>
              </a:rPr>
              <a:t>true, </a:t>
            </a:r>
            <a:r>
              <a:rPr lang="en-US" altLang="zh-CN" spc="30">
                <a:solidFill>
                  <a:srgbClr val="004794"/>
                </a:solidFill>
                <a:latin typeface="Arial" panose="020B0604020202020204" pitchFamily="34" charset="0"/>
                <a:ea typeface="微软雅黑" charset="0"/>
                <a:sym typeface="+mn-ea"/>
              </a:rPr>
              <a:t>which</a:t>
            </a:r>
            <a:r>
              <a:rPr lang="en-US" spc="30">
                <a:solidFill>
                  <a:srgbClr val="004794"/>
                </a:solidFill>
                <a:latin typeface="Arial" panose="020B0604020202020204" pitchFamily="34" charset="0"/>
                <a:ea typeface="微软雅黑" charset="0"/>
                <a:sym typeface="+mn-ea"/>
              </a:rPr>
              <a:t> means we have got the answer.</a:t>
            </a:r>
            <a:endParaRPr lang="en-US" spc="30">
              <a:solidFill>
                <a:srgbClr val="004794"/>
              </a:solidFill>
              <a:latin typeface="Arial" panose="020B0604020202020204" pitchFamily="34" charset="0"/>
              <a:ea typeface="微软雅黑" charset="0"/>
              <a:sym typeface="+mn-ea"/>
            </a:endParaRPr>
          </a:p>
          <a:p>
            <a:endParaRPr lang="en-US" sz="1800" b="0" u="none">
              <a:solidFill>
                <a:srgbClr val="004794"/>
              </a:solidFill>
              <a:latin typeface="Arial" panose="020B0604020202020204" pitchFamily="34" charset="0"/>
              <a:ea typeface="微软雅黑" charset="0"/>
              <a:cs typeface="+mn-cs"/>
            </a:endParaRPr>
          </a:p>
          <a:p>
            <a:endParaRPr lang="en-US" sz="1800" b="0" u="none">
              <a:solidFill>
                <a:srgbClr val="002060"/>
              </a:solidFill>
              <a:latin typeface="Arial" panose="020B0604020202020204" pitchFamily="34" charset="0"/>
              <a:ea typeface="微软雅黑" charset="0"/>
              <a:cs typeface="+mn-cs"/>
            </a:endParaRPr>
          </a:p>
          <a:p>
            <a:endParaRPr lang="en-US" altLang="en-US" sz="1800" b="0" u="none">
              <a:solidFill>
                <a:srgbClr val="000000"/>
              </a:solidFill>
              <a:latin typeface="Arial" panose="020B0604020202020204" pitchFamily="34" charset="0"/>
              <a:ea typeface="微软雅黑" charset="0"/>
              <a:cs typeface="+mn-cs"/>
            </a:endParaRPr>
          </a:p>
        </p:txBody>
      </p:sp>
    </p:spTree>
  </p:cSld>
  <p:clrMapOvr>
    <a:masterClrMapping/>
  </p:clrMapOvr>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8130</Words>
  <Application>WWO_wpscloud_20210325175106-1f52b2468d</Application>
  <PresentationFormat>宽屏</PresentationFormat>
  <Paragraphs>367</Paragraphs>
  <Slides>15</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15</vt:i4>
      </vt:variant>
    </vt:vector>
  </HeadingPairs>
  <TitlesOfParts>
    <vt:vector size="37" baseType="lpstr">
      <vt:lpstr>Arial</vt:lpstr>
      <vt:lpstr>宋体</vt:lpstr>
      <vt:lpstr>Wingdings</vt:lpstr>
      <vt:lpstr>微软雅黑</vt:lpstr>
      <vt:lpstr>汉仪旗黑KW 55S</vt:lpstr>
      <vt:lpstr>Calibri</vt:lpstr>
      <vt:lpstr>汉仪书宋二KW</vt:lpstr>
      <vt:lpstr>Kingsoft Confetti</vt:lpstr>
      <vt:lpstr>Segoe UI</vt:lpstr>
      <vt:lpstr>Tahoma</vt:lpstr>
      <vt:lpstr>微软雅黑</vt:lpstr>
      <vt:lpstr>等线</vt:lpstr>
      <vt:lpstr>汉仪中等线KW</vt:lpstr>
      <vt:lpstr>等线 Light</vt:lpstr>
      <vt:lpstr>+mn-cs</vt:lpstr>
      <vt:lpstr>Wingdings</vt:lpstr>
      <vt:lpstr>等线</vt:lpstr>
      <vt:lpstr>宋体</vt:lpstr>
      <vt:lpstr>Times New Roman</vt:lpstr>
      <vt:lpstr>Consolas</vt:lpstr>
      <vt:lpstr>webwppDefTheme</vt:lpstr>
      <vt:lpstr>Office 主题</vt:lpstr>
      <vt:lpstr>Team sphalerite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sphalerite</dc:title>
  <dc:creator/>
  <cp:lastModifiedBy/>
  <dcterms:created xsi:type="dcterms:W3CDTF">2021-03-26T14:56:35Z</dcterms:created>
  <dcterms:modified xsi:type="dcterms:W3CDTF">2021-03-26T14:56:35Z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