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Average"/>
      <p:regular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jbb4qltN8IYnYQfTrJ0c32Hs2y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2" Type="http://schemas.openxmlformats.org/officeDocument/2006/relationships/font" Target="fonts/Average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.fntdata"/><Relationship Id="rId21" Type="http://schemas.openxmlformats.org/officeDocument/2006/relationships/slide" Target="slides/slide17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bold.fntdata"/><Relationship Id="rId12" Type="http://schemas.openxmlformats.org/officeDocument/2006/relationships/slide" Target="slides/slide8.xml"/><Relationship Id="rId34" Type="http://schemas.openxmlformats.org/officeDocument/2006/relationships/font" Target="fonts/Raleway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-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f55816c8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f55816c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55816c8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55816c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f55816c8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f55816c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6e4794890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6e479489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6e4794890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6e479489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6e4794890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6e479489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6e4794890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6e47948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6f1b295f1_0_2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6f1b295f1_0_2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6f1b295f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6f1b29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6f1b295f1_0_2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6f1b295f1_0_2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6f1b295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6f1b295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6f1b295f1_0_2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6f1b295f1_0_2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6f1b295f1_0_2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6f1b295f1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6f1b295f1_0_2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6f1b295f1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f8097cf41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f8097cf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f8097cf4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f8097cf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6e4794890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6e479489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f8097cf4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f8097cf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f8097cf4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f8097cf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f8097cf4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f8097cf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6f1b295f1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6f1b295f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10d9f8f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d510d9f8fc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10d9f8f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2d510d9f8fc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510d9f8f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d510d9f8fc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6f1b295f1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6f1b295f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55816c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55816c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6f1b295f1_0_213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d6f1b295f1_0_213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2d6f1b295f1_0_21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d6f1b295f1_0_21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2d6f1b295f1_0_2139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2d6f1b295f1_0_213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2d6f1b295f1_0_21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d6f1b295f1_0_220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2d6f1b295f1_0_22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d6f1b295f1_0_22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2d6f1b295f1_0_2203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d6f1b295f1_0_2203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2d6f1b295f1_0_22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6f1b295f1_0_22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6f1b295f1_0_22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2d6f1b295f1_0_221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g2d6f1b295f1_0_221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d6f1b295f1_0_221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d6f1b295f1_0_221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2d6f1b295f1_0_214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2d6f1b295f1_0_21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2d6f1b295f1_0_21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2d6f1b295f1_0_214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2d6f1b295f1_0_214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d6f1b295f1_0_215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2d6f1b295f1_0_215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2d6f1b295f1_0_21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d6f1b295f1_0_21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2d6f1b295f1_0_215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2d6f1b295f1_0_215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2d6f1b295f1_0_215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d6f1b295f1_0_216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2d6f1b295f1_0_216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2d6f1b295f1_0_21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d6f1b295f1_0_21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2d6f1b295f1_0_216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2d6f1b295f1_0_216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2d6f1b295f1_0_2161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2d6f1b295f1_0_216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d6f1b295f1_0_217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2d6f1b295f1_0_217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2d6f1b295f1_0_21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d6f1b295f1_0_21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d6f1b295f1_0_217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2d6f1b295f1_0_217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d6f1b295f1_0_217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2d6f1b295f1_0_217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2d6f1b295f1_0_21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d6f1b295f1_0_21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d6f1b295f1_0_217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2d6f1b295f1_0_217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2d6f1b295f1_0_217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d6f1b295f1_0_218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2d6f1b295f1_0_218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2d6f1b295f1_0_218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2d6f1b295f1_0_2185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2d6f1b295f1_0_218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6f1b295f1_0_219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2d6f1b295f1_0_219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2d6f1b295f1_0_21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d6f1b295f1_0_21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d6f1b295f1_0_2191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2d6f1b295f1_0_219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2d6f1b295f1_0_2191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2d6f1b295f1_0_219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f1b295f1_0_220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2d6f1b295f1_0_220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d6f1b295f1_0_21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2d6f1b295f1_0_21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d6f1b295f1_0_21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alibri"/>
              <a:buNone/>
            </a:pPr>
            <a:r>
              <a:rPr b="1" lang="pt-BR" sz="4500"/>
              <a:t>Trabalho Final </a:t>
            </a:r>
            <a:br>
              <a:rPr b="1" lang="pt-BR" sz="4500"/>
            </a:br>
            <a:r>
              <a:rPr b="1" lang="pt-BR" sz="4500"/>
              <a:t>Aprendizado de Máquina II</a:t>
            </a:r>
            <a:endParaRPr b="1" sz="450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Antonio Carlos dos Santos Farias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José Carlos Ziegler de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f55816c85_0_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K-NN / Holdout - Dataset em 30% teste</a:t>
            </a:r>
            <a:endParaRPr/>
          </a:p>
        </p:txBody>
      </p:sp>
      <p:pic>
        <p:nvPicPr>
          <p:cNvPr id="161" name="Google Shape;161;g31f55816c8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900825"/>
            <a:ext cx="8004126" cy="4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1f55816c85_0_21"/>
          <p:cNvSpPr txBox="1"/>
          <p:nvPr/>
        </p:nvSpPr>
        <p:spPr>
          <a:xfrm>
            <a:off x="8317275" y="2902900"/>
            <a:ext cx="3554400" cy="29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Resultados de Acurácia: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</a:rPr>
              <a:t>Dataset          Acurácia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</a:rPr>
              <a:t>Treinamento</a:t>
            </a:r>
            <a:r>
              <a:rPr lang="pt-BR" sz="1800">
                <a:solidFill>
                  <a:schemeClr val="dk2"/>
                </a:solidFill>
              </a:rPr>
              <a:t>:  86,64%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</a:rPr>
              <a:t>Teste</a:t>
            </a:r>
            <a:r>
              <a:rPr lang="pt-BR" sz="1800">
                <a:solidFill>
                  <a:schemeClr val="dk2"/>
                </a:solidFill>
              </a:rPr>
              <a:t>:              85,62%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f55816c85_0_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1f55816c85_0_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31f55816c8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6600"/>
            <a:ext cx="11999799" cy="59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f55816c85_0_11"/>
          <p:cNvSpPr txBox="1"/>
          <p:nvPr>
            <p:ph type="title"/>
          </p:nvPr>
        </p:nvSpPr>
        <p:spPr>
          <a:xfrm>
            <a:off x="1097275" y="147175"/>
            <a:ext cx="10058400" cy="65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lang="pt-BR"/>
              <a:t>elhor acurácia de k na validação</a:t>
            </a:r>
            <a:endParaRPr/>
          </a:p>
        </p:txBody>
      </p:sp>
      <p:pic>
        <p:nvPicPr>
          <p:cNvPr id="175" name="Google Shape;175;g31f55816c8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783" y="804775"/>
            <a:ext cx="10088718" cy="60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6e4794890_1_31"/>
          <p:cNvSpPr txBox="1"/>
          <p:nvPr>
            <p:ph type="title"/>
          </p:nvPr>
        </p:nvSpPr>
        <p:spPr>
          <a:xfrm>
            <a:off x="1097275" y="286602"/>
            <a:ext cx="10058400" cy="70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Random Forest - Cross-Validation para 10 k-folds (cv =10)</a:t>
            </a:r>
            <a:endParaRPr/>
          </a:p>
        </p:txBody>
      </p:sp>
      <p:pic>
        <p:nvPicPr>
          <p:cNvPr id="181" name="Google Shape;181;g2d6e4794890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525"/>
            <a:ext cx="9525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d6e4794890_1_31"/>
          <p:cNvSpPr txBox="1"/>
          <p:nvPr/>
        </p:nvSpPr>
        <p:spPr>
          <a:xfrm>
            <a:off x="8959250" y="1697275"/>
            <a:ext cx="2928000" cy="4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Acurácia Média no Cross-Validation: </a:t>
            </a:r>
            <a:r>
              <a:rPr lang="pt-BR" sz="1800">
                <a:solidFill>
                  <a:schemeClr val="dk2"/>
                </a:solidFill>
              </a:rPr>
              <a:t>89.41%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Desvio Padrão da Acurácia:</a:t>
            </a:r>
            <a:r>
              <a:rPr lang="pt-BR" sz="1800">
                <a:solidFill>
                  <a:schemeClr val="dk2"/>
                </a:solidFill>
              </a:rPr>
              <a:t> 2.44%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</a:rPr>
              <a:t>Acurácias por Fold: </a:t>
            </a:r>
            <a:r>
              <a:rPr lang="pt-BR" sz="1800">
                <a:solidFill>
                  <a:schemeClr val="dk2"/>
                </a:solidFill>
              </a:rPr>
              <a:t>[0.8877551  0.91836735 0.87755102 0.90721649 0.92783505 0.89690722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0.90721649 0.88659794 0.83505155 0.89690722]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6e4794890_1_39"/>
          <p:cNvSpPr txBox="1"/>
          <p:nvPr>
            <p:ph type="title"/>
          </p:nvPr>
        </p:nvSpPr>
        <p:spPr>
          <a:xfrm>
            <a:off x="1097275" y="286602"/>
            <a:ext cx="10058400" cy="70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Random Forest / n_estimator = 1000</a:t>
            </a:r>
            <a:endParaRPr/>
          </a:p>
        </p:txBody>
      </p:sp>
      <p:sp>
        <p:nvSpPr>
          <p:cNvPr id="188" name="Google Shape;188;g2d6e4794890_1_39"/>
          <p:cNvSpPr txBox="1"/>
          <p:nvPr/>
        </p:nvSpPr>
        <p:spPr>
          <a:xfrm>
            <a:off x="8959250" y="1697275"/>
            <a:ext cx="2928000" cy="4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Acurácia Média no Cross-Validation: </a:t>
            </a:r>
            <a:r>
              <a:rPr lang="pt-BR" sz="1800">
                <a:solidFill>
                  <a:schemeClr val="dk2"/>
                </a:solidFill>
              </a:rPr>
              <a:t>90.44%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Desvio Padrão da Acurácia: </a:t>
            </a:r>
            <a:r>
              <a:rPr lang="pt-BR" sz="1800">
                <a:solidFill>
                  <a:schemeClr val="dk2"/>
                </a:solidFill>
              </a:rPr>
              <a:t>3.06%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</a:rPr>
              <a:t>Acurácias por Fold: </a:t>
            </a:r>
            <a:r>
              <a:rPr lang="pt-BR" sz="1800">
                <a:solidFill>
                  <a:schemeClr val="dk2"/>
                </a:solidFill>
              </a:rPr>
              <a:t>[0.89795918 0.92857143 0.89795918 0.91752577 0.94845361 0.89690722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0.91752577 0.90721649 0.82474227 0.90721649]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89" name="Google Shape;189;g2d6e4794890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5200"/>
            <a:ext cx="8885125" cy="51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6e4794890_1_47"/>
          <p:cNvSpPr txBox="1"/>
          <p:nvPr>
            <p:ph type="title"/>
          </p:nvPr>
        </p:nvSpPr>
        <p:spPr>
          <a:xfrm>
            <a:off x="1097275" y="286602"/>
            <a:ext cx="10058400" cy="51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Métricas de Avaliação do Modelo Random Forest (Melhor Configuração)</a:t>
            </a:r>
            <a:endParaRPr sz="2200"/>
          </a:p>
        </p:txBody>
      </p:sp>
      <p:sp>
        <p:nvSpPr>
          <p:cNvPr id="195" name="Google Shape;195;g2d6e4794890_1_47"/>
          <p:cNvSpPr txBox="1"/>
          <p:nvPr/>
        </p:nvSpPr>
        <p:spPr>
          <a:xfrm>
            <a:off x="7972825" y="1240075"/>
            <a:ext cx="392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2"/>
                </a:solidFill>
              </a:rPr>
              <a:t>Melhor Configuração Encontrada: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</a:rPr>
              <a:t>{'max_depth': 10, 'min_samples_leaf': 1, 'min_samples_split': 2, 'n_estimators': 100}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2"/>
                </a:solidFill>
              </a:rPr>
              <a:t>Média da Acurácia com Validação Cruzada: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2"/>
                </a:solidFill>
              </a:rPr>
              <a:t>89.41%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96" name="Google Shape;196;g2d6e4794890_1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7102"/>
            <a:ext cx="762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d6e4794890_1_47"/>
          <p:cNvSpPr txBox="1"/>
          <p:nvPr/>
        </p:nvSpPr>
        <p:spPr>
          <a:xfrm>
            <a:off x="7377825" y="4922725"/>
            <a:ext cx="45408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Random Forest apresentou um bom desempenho, com uma </a:t>
            </a:r>
            <a:r>
              <a:rPr b="1" lang="pt-BR"/>
              <a:t>acurácia</a:t>
            </a:r>
            <a:r>
              <a:rPr lang="pt-BR"/>
              <a:t> de 89,75%, indicando que cerca de 90% das previsões foram corretas. As outras métricas, </a:t>
            </a:r>
            <a:r>
              <a:rPr b="1" lang="pt-BR"/>
              <a:t>precisão</a:t>
            </a:r>
            <a:r>
              <a:rPr lang="pt-BR"/>
              <a:t> (90,50%), </a:t>
            </a:r>
            <a:r>
              <a:rPr b="1" lang="pt-BR"/>
              <a:t>recall</a:t>
            </a:r>
            <a:r>
              <a:rPr lang="pt-BR"/>
              <a:t> (89,75%) e </a:t>
            </a:r>
            <a:r>
              <a:rPr b="1" lang="pt-BR"/>
              <a:t>F1-score</a:t>
            </a:r>
            <a:r>
              <a:rPr lang="pt-BR"/>
              <a:t> (89,71%), também mostram que o modelo tem um equilíbrio entre identificar corretamente as classes e minimizar erros.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6e4794890_1_55"/>
          <p:cNvSpPr txBox="1"/>
          <p:nvPr>
            <p:ph type="title"/>
          </p:nvPr>
        </p:nvSpPr>
        <p:spPr>
          <a:xfrm>
            <a:off x="1097275" y="286602"/>
            <a:ext cx="10058400" cy="64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Random Forest / Holdout - Melhor configuração </a:t>
            </a:r>
            <a:endParaRPr sz="3400"/>
          </a:p>
        </p:txBody>
      </p:sp>
      <p:pic>
        <p:nvPicPr>
          <p:cNvPr id="203" name="Google Shape;203;g2d6e4794890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831"/>
            <a:ext cx="8618950" cy="5255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d6e4794890_1_55"/>
          <p:cNvSpPr txBox="1"/>
          <p:nvPr/>
        </p:nvSpPr>
        <p:spPr>
          <a:xfrm>
            <a:off x="8974900" y="1540700"/>
            <a:ext cx="2927700" cy="5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Métricas de Avaliação no 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Conjunto de Teste: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2"/>
                </a:solidFill>
              </a:rPr>
              <a:t>Acurácia: </a:t>
            </a:r>
            <a:r>
              <a:rPr lang="pt-BR" sz="2200">
                <a:solidFill>
                  <a:schemeClr val="dk2"/>
                </a:solidFill>
              </a:rPr>
              <a:t>89.75%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2"/>
                </a:solidFill>
              </a:rPr>
              <a:t>Precisão: </a:t>
            </a:r>
            <a:r>
              <a:rPr lang="pt-BR" sz="2200">
                <a:solidFill>
                  <a:schemeClr val="dk2"/>
                </a:solidFill>
              </a:rPr>
              <a:t>90.50%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2"/>
                </a:solidFill>
              </a:rPr>
              <a:t>Recall: </a:t>
            </a:r>
            <a:r>
              <a:rPr lang="pt-BR" sz="2200">
                <a:solidFill>
                  <a:schemeClr val="dk2"/>
                </a:solidFill>
              </a:rPr>
              <a:t>89.75%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2"/>
                </a:solidFill>
              </a:rPr>
              <a:t>F1-Score: </a:t>
            </a:r>
            <a:r>
              <a:rPr lang="pt-BR" sz="2200">
                <a:solidFill>
                  <a:schemeClr val="dk2"/>
                </a:solidFill>
              </a:rPr>
              <a:t>89.71%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6f1b295f1_0_2234"/>
          <p:cNvSpPr txBox="1"/>
          <p:nvPr/>
        </p:nvSpPr>
        <p:spPr>
          <a:xfrm>
            <a:off x="452575" y="1630125"/>
            <a:ext cx="5914800" cy="193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Melhores Parâmetros: {'C': 0.1, 'gamma': 'scale', 'kernel': 'rbf'}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Acurácia com Cross-Validation: 0.8787187039764358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Matriz de Confusão: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[[ 88  25   0]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[ 12 110   0]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  0   0  57]]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g2d6f1b295f1_0_2234"/>
          <p:cNvSpPr txBox="1"/>
          <p:nvPr>
            <p:ph type="title"/>
          </p:nvPr>
        </p:nvSpPr>
        <p:spPr>
          <a:xfrm>
            <a:off x="499330" y="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 - Cross-Validation</a:t>
            </a:r>
            <a:endParaRPr/>
          </a:p>
        </p:txBody>
      </p:sp>
      <p:pic>
        <p:nvPicPr>
          <p:cNvPr id="211" name="Google Shape;211;g2d6f1b295f1_0_2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775" y="1160753"/>
            <a:ext cx="5519825" cy="465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6f1b295f1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 - Holdout</a:t>
            </a:r>
            <a:endParaRPr/>
          </a:p>
        </p:txBody>
      </p:sp>
      <p:pic>
        <p:nvPicPr>
          <p:cNvPr id="217" name="Google Shape;217;g2d6f1b295f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800"/>
            <a:ext cx="6734376" cy="43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d6f1b295f1_0_0"/>
          <p:cNvSpPr txBox="1"/>
          <p:nvPr/>
        </p:nvSpPr>
        <p:spPr>
          <a:xfrm>
            <a:off x="6983050" y="2216850"/>
            <a:ext cx="4934400" cy="357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Relatório de Classificação: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precision    recall  f1-score   support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1     0.8800    0.7788    0.8263       113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2     0.8148    0.9016    0.8560       122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3     1.0000    1.0000    1.0000        57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accuracy                         0.8733       292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macro avg     0.8983    0.8935    0.8941       292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weighted avg     0.8762    0.8733    0.8726       292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6f1b295f1_0_23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- Aplicando os melhores parâmetros</a:t>
            </a:r>
            <a:endParaRPr/>
          </a:p>
        </p:txBody>
      </p:sp>
      <p:pic>
        <p:nvPicPr>
          <p:cNvPr id="224" name="Google Shape;224;g2d6f1b295f1_0_2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125" y="1737403"/>
            <a:ext cx="5489046" cy="481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097275" y="286602"/>
            <a:ext cx="10058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Dataset Gym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411825"/>
            <a:ext cx="5600000" cy="127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275" y="1630575"/>
            <a:ext cx="5600000" cy="8394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8750" y="2899175"/>
            <a:ext cx="8181425" cy="27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6f1b295f1_0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- Validação Cruzada</a:t>
            </a:r>
            <a:endParaRPr/>
          </a:p>
        </p:txBody>
      </p:sp>
      <p:pic>
        <p:nvPicPr>
          <p:cNvPr id="230" name="Google Shape;230;g2d6f1b295f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200" y="1661203"/>
            <a:ext cx="5713807" cy="4815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d6f1b295f1_0_5"/>
          <p:cNvSpPr txBox="1"/>
          <p:nvPr/>
        </p:nvSpPr>
        <p:spPr>
          <a:xfrm>
            <a:off x="2238600" y="3249050"/>
            <a:ext cx="2695800" cy="16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Resultados com validação cruzada: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Acurácia: 0.8838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Precisão: 0.8890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Recall: 0.8838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6f1b295f1_0_226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- Validação Cruzada</a:t>
            </a:r>
            <a:endParaRPr/>
          </a:p>
        </p:txBody>
      </p:sp>
      <p:sp>
        <p:nvSpPr>
          <p:cNvPr id="237" name="Google Shape;237;g2d6f1b295f1_0_2269"/>
          <p:cNvSpPr txBox="1"/>
          <p:nvPr/>
        </p:nvSpPr>
        <p:spPr>
          <a:xfrm>
            <a:off x="932275" y="2529675"/>
            <a:ext cx="4526100" cy="231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Relatório de Classificação: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1       0.87      0.81      0.84       113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2       0.84      0.89      0.86       122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3       1.00      1.00      1.00        57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accuracy                           0.88       292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macro avg       0.90      0.90      0.90       292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weighted avg       0.88      0.88      0.88       292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8" name="Google Shape;238;g2d6f1b295f1_0_2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375" y="2091778"/>
            <a:ext cx="6600475" cy="411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6f1b295f1_0_227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- Holdout</a:t>
            </a:r>
            <a:endParaRPr/>
          </a:p>
        </p:txBody>
      </p:sp>
      <p:sp>
        <p:nvSpPr>
          <p:cNvPr id="244" name="Google Shape;244;g2d6f1b295f1_0_2279"/>
          <p:cNvSpPr txBox="1"/>
          <p:nvPr/>
        </p:nvSpPr>
        <p:spPr>
          <a:xfrm>
            <a:off x="789475" y="2297400"/>
            <a:ext cx="2740500" cy="139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Resultados no conjunto Holdout: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Acurácia: 0.8116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Precisão: 0.8124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Recall: 0.8116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F1-score: 0.8111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5" name="Google Shape;245;g2d6f1b295f1_0_2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650" y="1737403"/>
            <a:ext cx="5634571" cy="481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6f1b295f1_0_229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- Holdout</a:t>
            </a:r>
            <a:endParaRPr/>
          </a:p>
        </p:txBody>
      </p:sp>
      <p:sp>
        <p:nvSpPr>
          <p:cNvPr id="251" name="Google Shape;251;g2d6f1b295f1_0_2290"/>
          <p:cNvSpPr txBox="1"/>
          <p:nvPr/>
        </p:nvSpPr>
        <p:spPr>
          <a:xfrm>
            <a:off x="789475" y="2297400"/>
            <a:ext cx="4789200" cy="200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Relatório de Classificação: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1       0.78      0.72      0.75       113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2       0.76      0.81      0.78       122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3       1.00      1.00      1.00        57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accuracy                           0.81       292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macro avg       0.84      0.84      0.84       292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weighted avg       0.81      0.81      0.81       292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2" name="Google Shape;252;g2d6f1b295f1_0_2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075" y="1889803"/>
            <a:ext cx="6308525" cy="393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f8097cf41_0_49"/>
          <p:cNvSpPr txBox="1"/>
          <p:nvPr>
            <p:ph type="title"/>
          </p:nvPr>
        </p:nvSpPr>
        <p:spPr>
          <a:xfrm>
            <a:off x="1097275" y="286599"/>
            <a:ext cx="10058400" cy="112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tributos contínuos / Classificador</a:t>
            </a:r>
            <a:endParaRPr/>
          </a:p>
        </p:txBody>
      </p:sp>
      <p:sp>
        <p:nvSpPr>
          <p:cNvPr id="258" name="Google Shape;258;g31f8097cf41_0_49"/>
          <p:cNvSpPr txBox="1"/>
          <p:nvPr>
            <p:ph idx="1" type="body"/>
          </p:nvPr>
        </p:nvSpPr>
        <p:spPr>
          <a:xfrm>
            <a:off x="1097275" y="1556349"/>
            <a:ext cx="10058400" cy="4312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dataset contém 15 colunas, com 7 atributos contínuos do tipo float64 e 6 inteiros (int64). Abaixo, estão as colunas contínuas identificadas: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Atributos Contínuos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Weight (kg)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Height (m)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Session_Duration (hours)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b="1" lang="pt-BR"/>
              <a:t>Calories_Burned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Fat_Percentage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Water_Intake (liters)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BMI</a:t>
            </a:r>
            <a:endParaRPr/>
          </a:p>
        </p:txBody>
      </p:sp>
      <p:sp>
        <p:nvSpPr>
          <p:cNvPr id="259" name="Google Shape;259;g31f8097cf41_0_49"/>
          <p:cNvSpPr txBox="1"/>
          <p:nvPr/>
        </p:nvSpPr>
        <p:spPr>
          <a:xfrm>
            <a:off x="6062600" y="2589750"/>
            <a:ext cx="50931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2"/>
                </a:solidFill>
              </a:rPr>
              <a:t>Resultados</a:t>
            </a:r>
            <a:endParaRPr b="1"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BR" sz="1700">
                <a:solidFill>
                  <a:schemeClr val="dk1"/>
                </a:solidFill>
              </a:rPr>
              <a:t>Erro Quadrático Médio (MSE):</a:t>
            </a:r>
            <a:r>
              <a:rPr lang="pt-BR" sz="1700">
                <a:solidFill>
                  <a:schemeClr val="dk1"/>
                </a:solidFill>
              </a:rPr>
              <a:t> 13785.48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BR" sz="1700">
                <a:solidFill>
                  <a:schemeClr val="dk1"/>
                </a:solidFill>
              </a:rPr>
              <a:t>Coeficiente de Determinação (R²):</a:t>
            </a:r>
            <a:r>
              <a:rPr lang="pt-BR" sz="1700">
                <a:solidFill>
                  <a:schemeClr val="dk1"/>
                </a:solidFill>
              </a:rPr>
              <a:t> 0.8348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Isso indica que o modelo explica cerca de </a:t>
            </a:r>
            <a:r>
              <a:rPr b="1" lang="pt-BR" sz="1700">
                <a:solidFill>
                  <a:schemeClr val="dk1"/>
                </a:solidFill>
              </a:rPr>
              <a:t>83,48%</a:t>
            </a:r>
            <a:r>
              <a:rPr lang="pt-BR" sz="1700">
                <a:solidFill>
                  <a:schemeClr val="dk1"/>
                </a:solidFill>
              </a:rPr>
              <a:t> da variabilidade nos dados de </a:t>
            </a:r>
            <a:r>
              <a:rPr lang="pt-BR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Calories_Burned</a:t>
            </a:r>
            <a:r>
              <a:rPr lang="pt-BR" sz="1700">
                <a:solidFill>
                  <a:schemeClr val="dk1"/>
                </a:solidFill>
              </a:rPr>
              <a:t>, o que é um bom desempenho.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f8097cf41_0_34"/>
          <p:cNvSpPr txBox="1"/>
          <p:nvPr>
            <p:ph type="title"/>
          </p:nvPr>
        </p:nvSpPr>
        <p:spPr>
          <a:xfrm>
            <a:off x="1097275" y="286600"/>
            <a:ext cx="10058400" cy="59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RandomForestRegressor com GridSearchCV</a:t>
            </a:r>
            <a:endParaRPr sz="3200"/>
          </a:p>
        </p:txBody>
      </p:sp>
      <p:sp>
        <p:nvSpPr>
          <p:cNvPr id="265" name="Google Shape;265;g31f8097cf41_0_34"/>
          <p:cNvSpPr txBox="1"/>
          <p:nvPr>
            <p:ph idx="1" type="body"/>
          </p:nvPr>
        </p:nvSpPr>
        <p:spPr>
          <a:xfrm>
            <a:off x="1097275" y="1845725"/>
            <a:ext cx="48243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Configurar o modelo e o GridSearchCV para RandomForestRegressor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param_grid =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"n_estimators": [50, 100, 200],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"max_depth": [None, 10, 20],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"min_samples_split": [2, 5, 10],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"min_samples_leaf": [1, 2, 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266" name="Google Shape;266;g31f8097cf41_0_34"/>
          <p:cNvSpPr txBox="1"/>
          <p:nvPr/>
        </p:nvSpPr>
        <p:spPr>
          <a:xfrm>
            <a:off x="6594950" y="1900825"/>
            <a:ext cx="4634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188038"/>
                </a:solidFill>
              </a:rPr>
              <a:t>Melhores parâmetros:</a:t>
            </a:r>
            <a:r>
              <a:rPr lang="pt-BR" sz="2400">
                <a:solidFill>
                  <a:schemeClr val="dk2"/>
                </a:solidFill>
              </a:rPr>
              <a:t> {'max_depth': 10, 'min_samples_leaf': 4, 'min_samples_split': 10, 'n_estimators': 100}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188038"/>
                </a:solidFill>
              </a:rPr>
              <a:t>Melhor desempenho (R²):</a:t>
            </a:r>
            <a:r>
              <a:rPr b="1" lang="pt-BR" sz="2400">
                <a:solidFill>
                  <a:schemeClr val="dk2"/>
                </a:solidFill>
              </a:rPr>
              <a:t> </a:t>
            </a:r>
            <a:r>
              <a:rPr lang="pt-BR" sz="2400">
                <a:solidFill>
                  <a:schemeClr val="dk2"/>
                </a:solidFill>
              </a:rPr>
              <a:t>0.8321646812616365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6e4794890_1_26"/>
          <p:cNvSpPr txBox="1"/>
          <p:nvPr>
            <p:ph type="title"/>
          </p:nvPr>
        </p:nvSpPr>
        <p:spPr>
          <a:xfrm>
            <a:off x="1097275" y="286601"/>
            <a:ext cx="100584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/>
              <a:t>Regressão Linear:</a:t>
            </a:r>
            <a:r>
              <a:rPr lang="pt-BR" sz="2300"/>
              <a:t> Determinação das variáveis mais relevantes usando coeficientes da regressão</a:t>
            </a:r>
            <a:endParaRPr sz="2300"/>
          </a:p>
        </p:txBody>
      </p:sp>
      <p:pic>
        <p:nvPicPr>
          <p:cNvPr id="272" name="Google Shape;272;g2d6e4794890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071100"/>
            <a:ext cx="8227525" cy="56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d6e4794890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875" y="1071101"/>
            <a:ext cx="3491625" cy="538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f8097cf41_0_6"/>
          <p:cNvSpPr txBox="1"/>
          <p:nvPr>
            <p:ph type="title"/>
          </p:nvPr>
        </p:nvSpPr>
        <p:spPr>
          <a:xfrm>
            <a:off x="1097275" y="286599"/>
            <a:ext cx="10058400" cy="59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Regressão Linear:</a:t>
            </a:r>
            <a:r>
              <a:rPr lang="pt-BR" sz="3400"/>
              <a:t> R</a:t>
            </a:r>
            <a:r>
              <a:rPr lang="pt-BR" sz="3400"/>
              <a:t>evisões vs Valores reais</a:t>
            </a:r>
            <a:endParaRPr sz="3400"/>
          </a:p>
        </p:txBody>
      </p:sp>
      <p:pic>
        <p:nvPicPr>
          <p:cNvPr id="279" name="Google Shape;279;g31f8097cf4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0" y="1008350"/>
            <a:ext cx="11171125" cy="5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f8097cf41_0_13"/>
          <p:cNvSpPr txBox="1"/>
          <p:nvPr>
            <p:ph type="title"/>
          </p:nvPr>
        </p:nvSpPr>
        <p:spPr>
          <a:xfrm>
            <a:off x="1097275" y="286602"/>
            <a:ext cx="10058400" cy="5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Regressão Linear:</a:t>
            </a:r>
            <a:r>
              <a:rPr lang="pt-BR" sz="2700"/>
              <a:t> Verificação de padrões nos erros do modelo</a:t>
            </a:r>
            <a:endParaRPr sz="2700"/>
          </a:p>
        </p:txBody>
      </p:sp>
      <p:pic>
        <p:nvPicPr>
          <p:cNvPr id="285" name="Google Shape;285;g31f8097cf4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625" y="958025"/>
            <a:ext cx="9370500" cy="5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f8097cf41_0_21"/>
          <p:cNvSpPr txBox="1"/>
          <p:nvPr>
            <p:ph type="title"/>
          </p:nvPr>
        </p:nvSpPr>
        <p:spPr>
          <a:xfrm>
            <a:off x="1097275" y="286601"/>
            <a:ext cx="10058400" cy="81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Regressão Linear: Distribuição dos Resíduos: Checagem da normalidade dos resíduos</a:t>
            </a:r>
            <a:endParaRPr sz="2400"/>
          </a:p>
        </p:txBody>
      </p:sp>
      <p:pic>
        <p:nvPicPr>
          <p:cNvPr id="291" name="Google Shape;291;g31f8097cf4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02300"/>
            <a:ext cx="9448800" cy="566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6f1b295f1_1_11"/>
          <p:cNvSpPr txBox="1"/>
          <p:nvPr>
            <p:ph type="title"/>
          </p:nvPr>
        </p:nvSpPr>
        <p:spPr>
          <a:xfrm>
            <a:off x="1097275" y="286602"/>
            <a:ext cx="10058400" cy="659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Classificadores e atributos alvo</a:t>
            </a:r>
            <a:endParaRPr/>
          </a:p>
        </p:txBody>
      </p:sp>
      <p:sp>
        <p:nvSpPr>
          <p:cNvPr id="107" name="Google Shape;107;g2d6f1b295f1_1_11"/>
          <p:cNvSpPr txBox="1"/>
          <p:nvPr>
            <p:ph idx="1" type="body"/>
          </p:nvPr>
        </p:nvSpPr>
        <p:spPr>
          <a:xfrm>
            <a:off x="1097275" y="1634650"/>
            <a:ext cx="10058400" cy="488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100"/>
              <a:t>Numerical Columns:</a:t>
            </a:r>
            <a:endParaRPr b="1"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 "/>
            </a:pPr>
            <a:r>
              <a:rPr lang="pt-BR" sz="2100"/>
              <a:t>Age, Weight (kg), Height (m), Max_BPM, Avg_BPM, Resting_BPM, Session_Duration (hours), Calories_Burned, Fat_Percentage, Water_Intake (liters), Workout_Frequency (days/week), BMI.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100"/>
              <a:t>Categorical Columns:</a:t>
            </a:r>
            <a:endParaRPr b="1"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 "/>
            </a:pPr>
            <a:r>
              <a:rPr lang="pt-BR" sz="2100"/>
              <a:t>Gender (Male/Female), Workout_Type (e.g., Yoga, HIIT, Cardio, etc.).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100"/>
              <a:t>Target Variable:</a:t>
            </a:r>
            <a:endParaRPr b="1"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 "/>
            </a:pPr>
            <a:r>
              <a:rPr lang="pt-BR" sz="2100"/>
              <a:t>Experience_Level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100"/>
              <a:t>LinearRegression:</a:t>
            </a:r>
            <a:endParaRPr b="1"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 "/>
            </a:pPr>
            <a:r>
              <a:rPr lang="pt-BR" sz="2100"/>
              <a:t>Calories_Burn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097275" y="286602"/>
            <a:ext cx="100584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Análise Exploratória dos Dados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200" y="1845725"/>
            <a:ext cx="6574700" cy="43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5649475" y="4255600"/>
            <a:ext cx="3826200" cy="83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Boxplots para as colunas com outliers detectados: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'Weight (kg)', 'Calories_Burned', 'BMI'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10d9f8fc_3_3"/>
          <p:cNvSpPr txBox="1"/>
          <p:nvPr>
            <p:ph type="title"/>
          </p:nvPr>
        </p:nvSpPr>
        <p:spPr>
          <a:xfrm>
            <a:off x="1097275" y="286602"/>
            <a:ext cx="10058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Análise Exploratória dos Dados</a:t>
            </a:r>
            <a:endParaRPr/>
          </a:p>
        </p:txBody>
      </p:sp>
      <p:sp>
        <p:nvSpPr>
          <p:cNvPr id="121" name="Google Shape;121;g2d510d9f8fc_3_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22" name="Google Shape;122;g2d510d9f8fc_3_3"/>
          <p:cNvSpPr txBox="1"/>
          <p:nvPr/>
        </p:nvSpPr>
        <p:spPr>
          <a:xfrm>
            <a:off x="7987200" y="1116525"/>
            <a:ext cx="3826200" cy="475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Mapa de Calo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 (Heat)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a) Weight (kg) e BMI: A correlação entre essas variáveis é de 0.85, o que indica uma forte correlação positiva. Isso faz sentido, pois o índice de massa corporal (BMI) é calculado com base no peso e altura.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b) Weight (kg) e Height (m): Há uma correlação positiva moderada de 0.37 entre peso e altura.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c) Height (m) e BMI: Existe uma correlação negativa moderada de -0.16 entre altura e índice de massa corporal (BMI), 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# o que também é esperado, dado que o BMI aumenta com o peso, mas diminui com o aumento da altura para o mesmo peso.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2d510d9f8fc_3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99" y="906449"/>
            <a:ext cx="7230301" cy="56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510d9f8fc_3_12"/>
          <p:cNvSpPr txBox="1"/>
          <p:nvPr>
            <p:ph type="title"/>
          </p:nvPr>
        </p:nvSpPr>
        <p:spPr>
          <a:xfrm>
            <a:off x="1097275" y="286602"/>
            <a:ext cx="10058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Análise Exploratória dos Dados</a:t>
            </a:r>
            <a:endParaRPr/>
          </a:p>
        </p:txBody>
      </p:sp>
      <p:sp>
        <p:nvSpPr>
          <p:cNvPr id="129" name="Google Shape;129;g2d510d9f8fc_3_1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30" name="Google Shape;130;g2d510d9f8fc_3_12"/>
          <p:cNvSpPr txBox="1"/>
          <p:nvPr/>
        </p:nvSpPr>
        <p:spPr>
          <a:xfrm>
            <a:off x="8010525" y="2644950"/>
            <a:ext cx="3826200" cy="156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Gráfico do Violino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Colunas com outliers detectados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'Weight (kg)', 'Calories_Burned', 'IMC'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d510d9f8fc_3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52650"/>
            <a:ext cx="8010525" cy="32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10d9f8fc_3_21"/>
          <p:cNvSpPr txBox="1"/>
          <p:nvPr>
            <p:ph type="title"/>
          </p:nvPr>
        </p:nvSpPr>
        <p:spPr>
          <a:xfrm>
            <a:off x="1097275" y="286602"/>
            <a:ext cx="10058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Análise Exploratória dos Dados</a:t>
            </a:r>
            <a:endParaRPr/>
          </a:p>
        </p:txBody>
      </p:sp>
      <p:sp>
        <p:nvSpPr>
          <p:cNvPr id="137" name="Google Shape;137;g2d510d9f8fc_3_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38" name="Google Shape;138;g2d510d9f8fc_3_21"/>
          <p:cNvSpPr txBox="1"/>
          <p:nvPr/>
        </p:nvSpPr>
        <p:spPr>
          <a:xfrm>
            <a:off x="8010525" y="2644950"/>
            <a:ext cx="3826200" cy="156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Scatter Matrix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Colunas com outliers detectados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'Weight (kg)', 'Calories_Burned', 'IMC'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d510d9f8fc_3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50" y="1102225"/>
            <a:ext cx="5938025" cy="50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f1b295f1_1_2"/>
          <p:cNvSpPr txBox="1"/>
          <p:nvPr>
            <p:ph type="title"/>
          </p:nvPr>
        </p:nvSpPr>
        <p:spPr>
          <a:xfrm>
            <a:off x="1097275" y="286602"/>
            <a:ext cx="10058400" cy="51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StandartScaler (Normalização dos Dados)</a:t>
            </a:r>
            <a:endParaRPr/>
          </a:p>
        </p:txBody>
      </p:sp>
      <p:pic>
        <p:nvPicPr>
          <p:cNvPr id="145" name="Google Shape;145;g2d6f1b295f1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5325"/>
            <a:ext cx="6278026" cy="52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d6f1b295f1_1_2"/>
          <p:cNvSpPr txBox="1"/>
          <p:nvPr/>
        </p:nvSpPr>
        <p:spPr>
          <a:xfrm>
            <a:off x="6782850" y="1149275"/>
            <a:ext cx="51045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O gráfico ao lado compara os dados antes e depois da normalização usando o StandardScaler. Ele exibe as distribuições das variáveis em um formato de boxplot:</a:t>
            </a:r>
            <a:endParaRPr sz="21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verage"/>
              <a:buAutoNum type="arabicPeriod"/>
            </a:pPr>
            <a:r>
              <a:rPr lang="pt-BR" sz="2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Antes da Normalização: Os valores das variáveis possuem escalas diferentes, o que pode dificultar o desempenho de alguns algoritmos.</a:t>
            </a:r>
            <a:endParaRPr sz="21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verage"/>
              <a:buAutoNum type="arabicPeriod"/>
            </a:pPr>
            <a:r>
              <a:rPr lang="pt-BR" sz="2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Depois da Normalização: Todas as variáveis são ajustadas para ter média 0 e desvio padrão 1, o que é ideal para algoritmos sensíveis às escalas dos dados.</a:t>
            </a:r>
            <a:endParaRPr sz="21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f55816c85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K-NN cross-validation - 10 KFolds</a:t>
            </a:r>
            <a:endParaRPr/>
          </a:p>
        </p:txBody>
      </p:sp>
      <p:sp>
        <p:nvSpPr>
          <p:cNvPr id="152" name="Google Shape;152;g31f55816c85_0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31f55816c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87" y="500263"/>
            <a:ext cx="11714976" cy="58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1f55816c85_0_0"/>
          <p:cNvSpPr txBox="1"/>
          <p:nvPr/>
        </p:nvSpPr>
        <p:spPr>
          <a:xfrm>
            <a:off x="6454025" y="4108525"/>
            <a:ext cx="422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###################################</a:t>
            </a:r>
            <a:endParaRPr sz="1150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Melhor valor de k: 20</a:t>
            </a:r>
            <a:endParaRPr sz="1150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Acurácia média com validação cruzada para k=20: 0.8509</a:t>
            </a:r>
            <a:endParaRPr sz="1150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###################################</a:t>
            </a:r>
            <a:endParaRPr sz="1150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g31f55816c85_0_0"/>
          <p:cNvSpPr txBox="1"/>
          <p:nvPr/>
        </p:nvSpPr>
        <p:spPr>
          <a:xfrm>
            <a:off x="284975" y="5909150"/>
            <a:ext cx="3992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Testa diferentes valores 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pt-BR" sz="1100"/>
              <a:t> (1 a 30) para encontrar o melhor valor que maximize a acurácia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2024-10-12T01:13:47Z</dcterms:created>
  <dc:creator>Renata de Paris</dc:creator>
</cp:coreProperties>
</file>