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napVertSplitter="1" vertBarState="minimized" horzBarState="maximized">
    <p:restoredLeft sz="34559" autoAdjust="0"/>
    <p:restoredTop sz="86441" autoAdjust="0"/>
  </p:normalViewPr>
  <p:slideViewPr>
    <p:cSldViewPr>
      <p:cViewPr varScale="1">
        <p:scale>
          <a:sx n="82" d="100"/>
          <a:sy n="82" d="100"/>
        </p:scale>
        <p:origin x="1190" y="72"/>
      </p:cViewPr>
      <p:guideLst>
        <p:guide orient="horz" pos="2880"/>
        <p:guide pos="2160"/>
      </p:guideLst>
    </p:cSldViewPr>
  </p:slideViewPr>
  <p:outlineViewPr>
    <p:cViewPr>
      <p:scale>
        <a:sx n="33" d="100"/>
        <a:sy n="33" d="100"/>
      </p:scale>
      <p:origin x="264" y="653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WETHA\Downloads\employee_data%20swet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swetha.xlsx]Sheet1!PivotTable2</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barChart>
        <c:barDir val="col"/>
        <c:grouping val="clustered"/>
        <c:varyColors val="0"/>
        <c:ser>
          <c:idx val="0"/>
          <c:order val="0"/>
          <c:tx>
            <c:strRef>
              <c:f>Sheet1!$B$3:$B$4</c:f>
              <c:strCache>
                <c:ptCount val="1"/>
                <c:pt idx="0">
                  <c:v>1</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Sheet1!$C$3:$C$4</c:f>
              <c:strCache>
                <c:ptCount val="1"/>
                <c:pt idx="0">
                  <c:v>2</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Sheet1!$D$3:$D$4</c:f>
              <c:strCache>
                <c:ptCount val="1"/>
                <c:pt idx="0">
                  <c:v>3</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Sheet1!$E$3:$E$4</c:f>
              <c:strCache>
                <c:ptCount val="1"/>
                <c:pt idx="0">
                  <c:v>4</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Sheet1!$F$3:$F$4</c:f>
              <c:strCache>
                <c:ptCount val="1"/>
                <c:pt idx="0">
                  <c:v>5</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150"/>
        <c:axId val="68650880"/>
        <c:axId val="68961792"/>
      </c:barChart>
      <c:catAx>
        <c:axId val="68650880"/>
        <c:scaling>
          <c:orientation val="minMax"/>
        </c:scaling>
        <c:delete val="0"/>
        <c:axPos val="b"/>
        <c:numFmt formatCode="General" sourceLinked="0"/>
        <c:majorTickMark val="out"/>
        <c:minorTickMark val="none"/>
        <c:tickLblPos val="nextTo"/>
        <c:crossAx val="68961792"/>
        <c:crosses val="autoZero"/>
        <c:auto val="1"/>
        <c:lblAlgn val="ctr"/>
        <c:lblOffset val="100"/>
        <c:noMultiLvlLbl val="0"/>
      </c:catAx>
      <c:valAx>
        <c:axId val="68961792"/>
        <c:scaling>
          <c:orientation val="minMax"/>
        </c:scaling>
        <c:delete val="0"/>
        <c:axPos val="l"/>
        <c:majorGridlines/>
        <c:numFmt formatCode="General" sourceLinked="1"/>
        <c:majorTickMark val="out"/>
        <c:minorTickMark val="none"/>
        <c:tickLblPos val="nextTo"/>
        <c:crossAx val="68650880"/>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4.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19" name=""/>
        <p:cNvGrpSpPr/>
        <p:nvPr/>
      </p:nvGrpSpPr>
      <p:grpSpPr>
        <a:xfrm>
          <a:off x="0" y="0"/>
          <a:ext cx="0" cy="0"/>
          <a:chOff x="0" y="0"/>
          <a:chExt cx="0" cy="0"/>
        </a:xfrm>
      </p:grpSpPr>
      <p:sp>
        <p:nvSpPr>
          <p:cNvPr id="1048600" name="object 7"/>
          <p:cNvSpPr txBox="1">
            <a:spLocks noGrp="1"/>
          </p:cNvSpPr>
          <p:nvPr>
            <p:ph type="ctrTitle"/>
          </p:nvPr>
        </p:nvSpPr>
        <p:spPr>
          <a:xfrm>
            <a:off x="-242907" y="0"/>
            <a:ext cx="11596325"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Acshalg.</a:t>
            </a:r>
            <a:r>
              <a:rPr dirty="0" sz="2400" lang="en-US"/>
              <a:t>G</a:t>
            </a:r>
            <a:endParaRPr altLang="en-US" lang="zh-CN"/>
          </a:p>
          <a:p>
            <a:r>
              <a:rPr dirty="0" sz="2400" lang="en-US"/>
              <a:t>REGISTER NO:1222038</a:t>
            </a:r>
            <a:r>
              <a:rPr dirty="0" sz="2400" lang="en-US"/>
              <a:t>7</a:t>
            </a:r>
            <a:r>
              <a:rPr dirty="0" sz="2400" lang="en-US"/>
              <a:t>0</a:t>
            </a:r>
            <a:r>
              <a:rPr dirty="0" sz="2400" lang="en-US"/>
              <a:t>/</a:t>
            </a:r>
            <a:r>
              <a:rPr dirty="0" sz="2400" lang="en-US"/>
              <a:t>asunm1621122203870</a:t>
            </a:r>
            <a:endParaRPr altLang="en-US" lang="zh-CN"/>
          </a:p>
          <a:p>
            <a:r>
              <a:rPr dirty="0" sz="2400" lang="en-US"/>
              <a:t>DEPARTMENT: BCOM CS SHIFT 2</a:t>
            </a:r>
          </a:p>
          <a:p>
            <a:r>
              <a:rPr dirty="0" sz="2400" lang="en-US"/>
              <a:t>COLLEGE: SHASUN JAIN COLLEGE FOR WOMEN </a:t>
            </a:r>
          </a:p>
          <a:p>
            <a:r>
              <a:rPr dirty="0" sz="2400" lang="en-US"/>
              <a:t>           </a:t>
            </a:r>
            <a:endParaRPr dirty="0" sz="2400" lang="en-IN"/>
          </a:p>
        </p:txBody>
      </p:sp>
      <p:grpSp>
        <p:nvGrpSpPr>
          <p:cNvPr id="47" name="object 3"/>
          <p:cNvGrpSpPr/>
          <p:nvPr/>
        </p:nvGrpSpPr>
        <p:grpSpPr>
          <a:xfrm>
            <a:off x="7443849" y="0"/>
            <a:ext cx="4752975" cy="6863080"/>
            <a:chOff x="7443849" y="0"/>
            <a:chExt cx="4752975" cy="6863080"/>
          </a:xfrm>
        </p:grpSpPr>
        <p:sp>
          <p:nvSpPr>
            <p:cNvPr id="10487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7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7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7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7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7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7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7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7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1325022" y="245105"/>
            <a:ext cx="4504278"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Rectangle 6"/>
          <p:cNvSpPr/>
          <p:nvPr/>
        </p:nvSpPr>
        <p:spPr>
          <a:xfrm>
            <a:off x="1143000" y="1524000"/>
            <a:ext cx="9372600" cy="4968240"/>
          </a:xfrm>
          <a:prstGeom prst="rect"/>
        </p:spPr>
        <p:txBody>
          <a:bodyPr wrap="square">
            <a:spAutoFit/>
          </a:bodyPr>
          <a:p>
            <a:pPr>
              <a:lnSpc>
                <a:spcPct val="150000"/>
              </a:lnSpc>
            </a:pPr>
            <a:r>
              <a:rPr dirty="0" lang="en-US"/>
              <a:t>Employee Performance Analysis</a:t>
            </a:r>
          </a:p>
          <a:p>
            <a:pPr indent="-342900" marL="342900">
              <a:lnSpc>
                <a:spcPct val="150000"/>
              </a:lnSpc>
              <a:buAutoNum type="arabicPeriod"/>
            </a:pPr>
            <a:r>
              <a:rPr b="1" dirty="0" lang="en-US">
                <a:latin typeface="Times New Roman" pitchFamily="18" charset="0"/>
                <a:cs typeface="Times New Roman" pitchFamily="18" charset="0"/>
              </a:rPr>
              <a:t>Data Collection- </a:t>
            </a:r>
            <a:r>
              <a:rPr dirty="0" lang="en-US"/>
              <a:t>Source: </a:t>
            </a:r>
            <a:r>
              <a:rPr dirty="0" lang="en-US" err="1"/>
              <a:t>Kaggle</a:t>
            </a:r>
            <a:r>
              <a:rPr dirty="0" lang="en-US"/>
              <a:t> dataset- Attributes: Employee ID, Full Name, Gender, Department Type, Performance Score, Employee Rating</a:t>
            </a:r>
          </a:p>
          <a:p>
            <a:pPr indent="-342900" marL="342900">
              <a:lnSpc>
                <a:spcPct val="150000"/>
              </a:lnSpc>
              <a:buAutoNum type="arabicPeriod"/>
            </a:pPr>
            <a:r>
              <a:rPr b="1" dirty="0" lang="en-US"/>
              <a:t>Data Cleaning- </a:t>
            </a:r>
            <a:r>
              <a:rPr dirty="0" lang="en-US"/>
              <a:t>Handled missing values through imputation or removal</a:t>
            </a:r>
          </a:p>
          <a:p>
            <a:pPr indent="-342900" marL="342900">
              <a:lnSpc>
                <a:spcPct val="150000"/>
              </a:lnSpc>
              <a:buAutoNum type="arabicPeriod"/>
            </a:pPr>
            <a:r>
              <a:rPr b="1" dirty="0" lang="en-US"/>
              <a:t> Features Considered- </a:t>
            </a:r>
            <a:r>
              <a:rPr dirty="0" lang="en-US"/>
              <a:t>Employee ID (unique identifier)- Gender (categorical data)- Department Type (key feature for classification)- Performance Score (ordinal data, standardized to numeric scale)- Employee Rating (additional performance metric)</a:t>
            </a:r>
          </a:p>
          <a:p>
            <a:pPr indent="-342900" marL="342900">
              <a:lnSpc>
                <a:spcPct val="150000"/>
              </a:lnSpc>
              <a:buAutoNum type="arabicPeriod"/>
            </a:pPr>
            <a:r>
              <a:rPr b="1" dirty="0" lang="en-US"/>
              <a:t> Techniques Used- </a:t>
            </a:r>
            <a:r>
              <a:rPr dirty="0" lang="en-US"/>
              <a:t>Pivot Tables (summarize and classify performance data by Department Type)- Multi-Bar Charts (visualize and compare performance ratings across departments)</a:t>
            </a:r>
          </a:p>
          <a:p>
            <a:pPr indent="-342900" marL="342900">
              <a:lnSpc>
                <a:spcPct val="150000"/>
              </a:lnSpc>
              <a:buAutoNum type="arabicPeriod"/>
            </a:pPr>
            <a:r>
              <a:rPr b="1" dirty="0" lang="en-US"/>
              <a:t> Visualizations- </a:t>
            </a:r>
            <a:r>
              <a:rPr dirty="0" lang="en-US"/>
              <a:t>Pivot Table Views (summary tables and cross-tabulations)- Multi-Bar Charts (visual representations of performance ratings across departments).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1"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580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0"/>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Rectangle 2"/>
          <p:cNvSpPr/>
          <p:nvPr/>
        </p:nvSpPr>
        <p:spPr>
          <a:xfrm>
            <a:off x="609600" y="1524000"/>
            <a:ext cx="9906000" cy="3749040"/>
          </a:xfrm>
          <a:prstGeom prst="rect"/>
        </p:spPr>
        <p:txBody>
          <a:bodyPr wrap="square">
            <a:spAutoFit/>
          </a:bodyPr>
          <a:p>
            <a:pPr>
              <a:lnSpc>
                <a:spcPct val="150000"/>
              </a:lnSpc>
            </a:pPr>
            <a:r>
              <a:rPr dirty="0" sz="2000" lang="en-US">
                <a:latin typeface="Times New Roman" pitchFamily="18" charset="0"/>
                <a:cs typeface="Times New Roman" pitchFamily="18" charset="0"/>
              </a:rPr>
              <a:t>The employee performance analysis project uncovered valuable insights into departmental performance variations. By leveraging data cleaning, pivot tables, and multi-bar charts, we classified, summarized, and visualized performance data, revealing key trends and patterns. Our findings enable data-driven decisions for HR, department heads, and executives to enhance employee development, optimize strategies, and drive organizational success. By addressing performance gaps and leveraging strengths, the organization can foster a more effective and motivated workforce, driving long-term growth and competitive advantage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5D87C2"/>
        </a:solidFill>
      </p:bgPr>
    </p:bg>
    <p:spTree>
      <p:nvGrpSpPr>
        <p:cNvPr id="26" name=""/>
        <p:cNvGrpSpPr/>
        <p:nvPr/>
      </p:nvGrpSpPr>
      <p:grpSpPr>
        <a:xfrm>
          <a:off x="0" y="0"/>
          <a:ext cx="0" cy="0"/>
          <a:chOff x="0" y="0"/>
          <a:chExt cx="0" cy="0"/>
        </a:xfrm>
      </p:grpSpPr>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7"/>
          <p:cNvSpPr txBox="1">
            <a:spLocks noGrp="1"/>
          </p:cNvSpPr>
          <p:nvPr>
            <p:ph type="title"/>
          </p:nvPr>
        </p:nvSpPr>
        <p:spPr>
          <a:xfrm>
            <a:off x="1217521" y="528320"/>
            <a:ext cx="5052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5D87C2"/>
        </a:solidFill>
      </p:bgPr>
    </p:bg>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prstDash val="solid"/>
          </a:ln>
        </p:spPr>
        <p:txBody>
          <a:bodyPr bIns="0" lIns="0" rIns="0" rtlCol="0" tIns="0" wrap="square"/>
          <a:p>
            <a:endParaRPr dirty="0"/>
          </a:p>
        </p:txBody>
      </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21"/>
          <p:cNvSpPr txBox="1">
            <a:spLocks noGrp="1"/>
          </p:cNvSpPr>
          <p:nvPr>
            <p:ph type="title"/>
          </p:nvPr>
        </p:nvSpPr>
        <p:spPr>
          <a:xfrm>
            <a:off x="739775" y="445388"/>
            <a:ext cx="444059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2" name=""/>
        <p:cNvGrpSpPr/>
        <p:nvPr/>
      </p:nvGrpSpPr>
      <p:grpSpPr>
        <a:xfrm>
          <a:off x="0" y="0"/>
          <a:ext cx="0" cy="0"/>
          <a:chOff x="0" y="0"/>
          <a:chExt cx="0" cy="0"/>
        </a:xfrm>
      </p:grpSpPr>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838200" y="2133600"/>
            <a:ext cx="6096000" cy="3291840"/>
          </a:xfrm>
          <a:prstGeom prst="rect"/>
        </p:spPr>
        <p:txBody>
          <a:bodyPr wrap="square">
            <a:spAutoFit/>
          </a:bodyPr>
          <a:p>
            <a:r>
              <a:rPr dirty="0" sz="2400" lang="en-US">
                <a:latin typeface="Times New Roman" pitchFamily="18" charset="0"/>
                <a:cs typeface="Times New Roman" pitchFamily="18" charset="0"/>
              </a:rPr>
              <a:t>Regular performance evaluations are vital for recognizing employee strengths, addressing areas for improvement, and driving success. They keep individuals focused on organizational priorities and encourage constant development. Neglecting this process can lead to disengagement and hinder performance growth</a:t>
            </a:r>
            <a:r>
              <a:rPr dirty="0" sz="2400"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34" name=""/>
        <p:cNvGrpSpPr/>
        <p:nvPr/>
      </p:nvGrpSpPr>
      <p:grpSpPr>
        <a:xfrm>
          <a:off x="0" y="0"/>
          <a:ext cx="0" cy="0"/>
          <a:chOff x="0" y="0"/>
          <a:chExt cx="0" cy="0"/>
        </a:xfrm>
      </p:grpSpPr>
      <p:sp>
        <p:nvSpPr>
          <p:cNvPr id="1048653" name="object 7"/>
          <p:cNvSpPr txBox="1">
            <a:spLocks noGrp="1"/>
          </p:cNvSpPr>
          <p:nvPr>
            <p:ph type="title"/>
          </p:nvPr>
        </p:nvSpPr>
        <p:spPr>
          <a:xfrm>
            <a:off x="990600" y="697993"/>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4206240"/>
          </a:xfrm>
          <a:prstGeom prst="rect"/>
          <a:noFill/>
        </p:spPr>
        <p:txBody>
          <a:bodyPr rtlCol="0" wrap="square">
            <a:spAutoFit/>
          </a:bodyPr>
          <a:p>
            <a:pPr>
              <a:lnSpc>
                <a:spcPct val="150000"/>
              </a:lnSpc>
            </a:pPr>
            <a:r>
              <a:rPr dirty="0" sz="2000" lang="en-US">
                <a:solidFill>
                  <a:srgbClr val="0D0D0D"/>
                </a:solidFill>
                <a:latin typeface="Times New Roman" panose="02020603050405020304" pitchFamily="18" charset="0"/>
                <a:cs typeface="Times New Roman" panose="02020603050405020304" pitchFamily="18" charset="0"/>
              </a:rPr>
              <a:t>This project seeks to uncover the relationship between department type and employee performance by examining a comprehensive dataset. By categorizing employees by department, we will investigate trends and correlations between departmental characteristics, performance metrics, and employee ratings. Our analysis will reveal critical factors influencing performance ratings within each department, enabling data-driven decisions to refine departmental strategies, elevate talent development, and boost organizational effectiveness.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36" name=""/>
        <p:cNvGrpSpPr/>
        <p:nvPr/>
      </p:nvGrpSpPr>
      <p:grpSpPr>
        <a:xfrm>
          <a:off x="0" y="0"/>
          <a:ext cx="0" cy="0"/>
          <a:chOff x="0" y="0"/>
          <a:chExt cx="0" cy="0"/>
        </a:xfrm>
      </p:grpSpPr>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685800" y="1828800"/>
            <a:ext cx="8229600" cy="4155440"/>
          </a:xfrm>
          <a:prstGeom prst="rect"/>
        </p:spPr>
        <p:txBody>
          <a:bodyPr wrap="square">
            <a:spAutoFit/>
          </a:bodyPr>
          <a:p>
            <a:pPr>
              <a:lnSpc>
                <a:spcPct val="150000"/>
              </a:lnSpc>
              <a:buFontTx/>
              <a:buChar char="-"/>
            </a:pPr>
            <a:r>
              <a:rPr dirty="0" lang="en-US">
                <a:latin typeface="Times New Roman" pitchFamily="18" charset="0"/>
                <a:cs typeface="Times New Roman" pitchFamily="18" charset="0"/>
              </a:rPr>
              <a:t>HR Managers: To create personalized development plans, tailored training programs, and informed talent management strategies.</a:t>
            </a:r>
          </a:p>
          <a:p>
            <a:pPr>
              <a:lnSpc>
                <a:spcPct val="150000"/>
              </a:lnSpc>
            </a:pPr>
            <a:r>
              <a:rPr dirty="0" lang="en-US">
                <a:latin typeface="Times New Roman" pitchFamily="18" charset="0"/>
                <a:cs typeface="Times New Roman" pitchFamily="18" charset="0"/>
              </a:rPr>
              <a:t>-Department Leaders: To address performance gaps, recognize high achievers, and optimize departmental performance.</a:t>
            </a:r>
          </a:p>
          <a:p>
            <a:pPr>
              <a:lnSpc>
                <a:spcPct val="150000"/>
              </a:lnSpc>
              <a:buFontTx/>
              <a:buChar char="-"/>
            </a:pPr>
            <a:r>
              <a:rPr dirty="0" lang="en-US">
                <a:latin typeface="Times New Roman" pitchFamily="18" charset="0"/>
                <a:cs typeface="Times New Roman" pitchFamily="18" charset="0"/>
              </a:rPr>
              <a:t>Executive Leadership: To align employee performance with business objectives, drive productivity, and foster engagement.</a:t>
            </a:r>
          </a:p>
          <a:p>
            <a:pPr>
              <a:lnSpc>
                <a:spcPct val="150000"/>
              </a:lnSpc>
              <a:buFontTx/>
              <a:buChar char="-"/>
            </a:pPr>
            <a:r>
              <a:rPr dirty="0" lang="en-US">
                <a:latin typeface="Times New Roman" pitchFamily="18" charset="0"/>
                <a:cs typeface="Times New Roman" pitchFamily="18" charset="0"/>
              </a:rPr>
              <a:t>- Performance Review Committees: To ensure fair, data-driven evaluations and effective performance improvement initiatives.</a:t>
            </a:r>
          </a:p>
          <a:p>
            <a:pPr>
              <a:lnSpc>
                <a:spcPct val="150000"/>
              </a:lnSpc>
              <a:buFontTx/>
              <a:buChar char="-"/>
            </a:pPr>
            <a:r>
              <a:rPr dirty="0" lang="en-US">
                <a:latin typeface="Times New Roman" pitchFamily="18" charset="0"/>
                <a:cs typeface="Times New Roman" pitchFamily="18" charset="0"/>
              </a:rPr>
              <a:t>- Business Analysts and Data Scientists: To uncover actionable insights, driving predictive analytics and strategic workforce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7"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9"/>
          <p:cNvSpPr/>
          <p:nvPr/>
        </p:nvSpPr>
        <p:spPr>
          <a:xfrm>
            <a:off x="558165" y="1404620"/>
            <a:ext cx="8153400" cy="4879340"/>
          </a:xfrm>
          <a:prstGeom prst="rect"/>
        </p:spPr>
        <p:txBody>
          <a:bodyPr wrap="square">
            <a:spAutoFit/>
          </a:bodyPr>
          <a:p>
            <a:pPr>
              <a:lnSpc>
                <a:spcPct val="150000"/>
              </a:lnSpc>
            </a:pPr>
            <a:r>
              <a:rPr dirty="0" sz="1600" lang="en-US">
                <a:latin typeface="Times New Roman" pitchFamily="18" charset="0"/>
                <a:cs typeface="Times New Roman" pitchFamily="18" charset="0"/>
              </a:rPr>
              <a:t>Unlock the full potential of your workforce with our data analytics solution, designed to uncover hidden insights into employee performance by department. Our methodology includes:- </a:t>
            </a:r>
          </a:p>
          <a:p>
            <a:pPr>
              <a:lnSpc>
                <a:spcPct val="150000"/>
              </a:lnSpc>
              <a:buFont typeface="Wingdings" pitchFamily="2" charset="2"/>
              <a:buChar char="v"/>
            </a:pPr>
            <a:r>
              <a:rPr b="1" dirty="0" sz="1600" lang="en-US">
                <a:latin typeface="Times New Roman" pitchFamily="18" charset="0"/>
                <a:cs typeface="Times New Roman" pitchFamily="18" charset="0"/>
              </a:rPr>
              <a:t>--Advanced data filtering and classification</a:t>
            </a:r>
          </a:p>
          <a:p>
            <a:pPr>
              <a:lnSpc>
                <a:spcPct val="150000"/>
              </a:lnSpc>
              <a:buFont typeface="Wingdings" pitchFamily="2" charset="2"/>
              <a:buChar char="v"/>
            </a:pPr>
            <a:r>
              <a:rPr b="1" dirty="0" sz="1600" lang="en-US">
                <a:latin typeface="Times New Roman" pitchFamily="18" charset="0"/>
                <a:cs typeface="Times New Roman" pitchFamily="18" charset="0"/>
              </a:rPr>
              <a:t>Conditional formatting for data integrity</a:t>
            </a:r>
          </a:p>
          <a:p>
            <a:pPr>
              <a:lnSpc>
                <a:spcPct val="150000"/>
              </a:lnSpc>
              <a:buFont typeface="Wingdings" pitchFamily="2" charset="2"/>
              <a:buChar char="v"/>
            </a:pPr>
            <a:r>
              <a:rPr b="1" dirty="0" sz="1600" lang="en-US">
                <a:latin typeface="Times New Roman" pitchFamily="18" charset="0"/>
                <a:cs typeface="Times New Roman" pitchFamily="18" charset="0"/>
              </a:rPr>
              <a:t>- Pivot tables for efficient data summarization</a:t>
            </a:r>
          </a:p>
          <a:p>
            <a:pPr>
              <a:lnSpc>
                <a:spcPct val="150000"/>
              </a:lnSpc>
              <a:buFont typeface="Wingdings" pitchFamily="2" charset="2"/>
              <a:buChar char="v"/>
            </a:pPr>
            <a:r>
              <a:rPr b="1" dirty="0" sz="1600" lang="en-US">
                <a:latin typeface="Times New Roman" pitchFamily="18" charset="0"/>
                <a:cs typeface="Times New Roman" pitchFamily="18" charset="0"/>
              </a:rPr>
              <a:t>- Multi-bar graphs for visual performance benchmarking </a:t>
            </a:r>
          </a:p>
          <a:p>
            <a:pPr>
              <a:lnSpc>
                <a:spcPct val="150000"/>
              </a:lnSpc>
            </a:pPr>
            <a:r>
              <a:rPr dirty="0" sz="1600" lang="en-US">
                <a:latin typeface="Times New Roman" pitchFamily="18" charset="0"/>
                <a:cs typeface="Times New Roman" pitchFamily="18" charset="0"/>
              </a:rPr>
              <a:t>By applying these techniques, we reveal actionable patterns and trends, enabling data-driven decisions.:-</a:t>
            </a:r>
          </a:p>
          <a:p>
            <a:pPr>
              <a:lnSpc>
                <a:spcPct val="150000"/>
              </a:lnSpc>
              <a:buFont typeface="Wingdings" pitchFamily="2" charset="2"/>
              <a:buChar char="v"/>
            </a:pPr>
            <a:r>
              <a:rPr dirty="0" sz="1600" lang="en-US">
                <a:latin typeface="Times New Roman" pitchFamily="18" charset="0"/>
                <a:cs typeface="Times New Roman" pitchFamily="18" charset="0"/>
              </a:rPr>
              <a:t> </a:t>
            </a:r>
            <a:r>
              <a:rPr b="1" dirty="0" sz="1600" lang="en-US">
                <a:latin typeface="Times New Roman" pitchFamily="18" charset="0"/>
                <a:cs typeface="Times New Roman" pitchFamily="18" charset="0"/>
              </a:rPr>
              <a:t>-Drive targeted performance enhancements</a:t>
            </a:r>
          </a:p>
          <a:p>
            <a:pPr>
              <a:lnSpc>
                <a:spcPct val="150000"/>
              </a:lnSpc>
              <a:buFont typeface="Wingdings" pitchFamily="2" charset="2"/>
              <a:buChar char="v"/>
            </a:pPr>
            <a:r>
              <a:rPr b="1" dirty="0" sz="1600" lang="en-US">
                <a:latin typeface="Times New Roman" pitchFamily="18" charset="0"/>
                <a:cs typeface="Times New Roman" pitchFamily="18" charset="0"/>
              </a:rPr>
              <a:t>Elevate talent management strategies</a:t>
            </a:r>
          </a:p>
          <a:p>
            <a:pPr>
              <a:lnSpc>
                <a:spcPct val="150000"/>
              </a:lnSpc>
              <a:buFont typeface="Wingdings" pitchFamily="2" charset="2"/>
              <a:buChar char="v"/>
            </a:pPr>
            <a:r>
              <a:rPr b="1" dirty="0" sz="1600" lang="en-US">
                <a:latin typeface="Times New Roman" pitchFamily="18" charset="0"/>
                <a:cs typeface="Times New Roman" pitchFamily="18" charset="0"/>
              </a:rPr>
              <a:t>- Optimize resource allocation for maximum ROI</a:t>
            </a:r>
          </a:p>
          <a:p>
            <a:pPr>
              <a:lnSpc>
                <a:spcPct val="150000"/>
              </a:lnSpc>
              <a:buFont typeface="Wingdings" pitchFamily="2" charset="2"/>
              <a:buChar char="v"/>
            </a:pPr>
            <a:r>
              <a:rPr b="1" dirty="0" sz="1600" lang="en-US">
                <a:latin typeface="Times New Roman" pitchFamily="18" charset="0"/>
                <a:cs typeface="Times New Roman" pitchFamily="18" charset="0"/>
              </a:rPr>
              <a:t>- Foster strategic growth through data-informed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838200" y="1447800"/>
            <a:ext cx="9753600" cy="3416320"/>
          </a:xfrm>
          <a:prstGeom prst="rect"/>
        </p:spPr>
        <p:txBody>
          <a:bodyPr wrap="square">
            <a:spAutoFit/>
          </a:bodyPr>
          <a:p>
            <a:pPr>
              <a:lnSpc>
                <a:spcPct val="150000"/>
              </a:lnSpc>
            </a:pPr>
            <a:r>
              <a:rPr dirty="0" sz="1600" lang="en-US"/>
              <a:t>The employee dataset, sourced from </a:t>
            </a:r>
            <a:r>
              <a:rPr dirty="0" sz="1600" lang="en-US" err="1"/>
              <a:t>Kaggle</a:t>
            </a:r>
            <a:r>
              <a:rPr dirty="0" sz="1600" lang="en-US"/>
              <a:t>, comprises the following key attributes:- </a:t>
            </a:r>
          </a:p>
          <a:p>
            <a:pPr>
              <a:lnSpc>
                <a:spcPct val="150000"/>
              </a:lnSpc>
              <a:buFont typeface="Wingdings" pitchFamily="2" charset="2"/>
              <a:buChar char="v"/>
            </a:pPr>
            <a:r>
              <a:rPr dirty="0" sz="1600" lang="en-US"/>
              <a:t>--</a:t>
            </a:r>
            <a:r>
              <a:rPr b="1" dirty="0" sz="1600" lang="en-US">
                <a:latin typeface="Times New Roman" pitchFamily="18" charset="0"/>
                <a:cs typeface="Times New Roman" pitchFamily="18" charset="0"/>
              </a:rPr>
              <a:t>Employee ID (Unique Identifier)</a:t>
            </a:r>
          </a:p>
          <a:p>
            <a:pPr>
              <a:lnSpc>
                <a:spcPct val="150000"/>
              </a:lnSpc>
              <a:buFont typeface="Wingdings" pitchFamily="2" charset="2"/>
              <a:buChar char="v"/>
            </a:pPr>
            <a:r>
              <a:rPr b="1" dirty="0" sz="1600" lang="en-US">
                <a:latin typeface="Times New Roman" pitchFamily="18" charset="0"/>
                <a:cs typeface="Times New Roman" pitchFamily="18" charset="0"/>
              </a:rPr>
              <a:t>Full Name (Employee's complete name)</a:t>
            </a:r>
          </a:p>
          <a:p>
            <a:pPr>
              <a:lnSpc>
                <a:spcPct val="150000"/>
              </a:lnSpc>
              <a:buFont typeface="Wingdings" pitchFamily="2" charset="2"/>
              <a:buChar char="v"/>
            </a:pPr>
            <a:r>
              <a:rPr b="1" dirty="0" sz="1600" lang="en-US">
                <a:latin typeface="Times New Roman" pitchFamily="18" charset="0"/>
                <a:cs typeface="Times New Roman" pitchFamily="18" charset="0"/>
              </a:rPr>
              <a:t>- Gender (Male, Female, Non-binary, etc.)</a:t>
            </a:r>
          </a:p>
          <a:p>
            <a:pPr>
              <a:lnSpc>
                <a:spcPct val="150000"/>
              </a:lnSpc>
              <a:buFont typeface="Wingdings" pitchFamily="2" charset="2"/>
              <a:buChar char="v"/>
            </a:pPr>
            <a:r>
              <a:rPr b="1" dirty="0" sz="1600" lang="en-US">
                <a:latin typeface="Times New Roman" pitchFamily="18" charset="0"/>
                <a:cs typeface="Times New Roman" pitchFamily="18" charset="0"/>
              </a:rPr>
              <a:t>- Department Type (Sales, Marketing, Engineering, etc.)</a:t>
            </a:r>
          </a:p>
          <a:p>
            <a:pPr>
              <a:lnSpc>
                <a:spcPct val="150000"/>
              </a:lnSpc>
              <a:buFont typeface="Wingdings" pitchFamily="2" charset="2"/>
              <a:buChar char="v"/>
            </a:pPr>
            <a:r>
              <a:rPr b="1" dirty="0" sz="1600" lang="en-US">
                <a:latin typeface="Times New Roman" pitchFamily="18" charset="0"/>
                <a:cs typeface="Times New Roman" pitchFamily="18" charset="0"/>
              </a:rPr>
              <a:t>- Performance Score (Textual rating: Excellent, Good, Average, Poor)</a:t>
            </a:r>
          </a:p>
          <a:p>
            <a:pPr>
              <a:lnSpc>
                <a:spcPct val="150000"/>
              </a:lnSpc>
              <a:buFont typeface="Wingdings" pitchFamily="2" charset="2"/>
              <a:buChar char="v"/>
            </a:pPr>
            <a:r>
              <a:rPr b="1" dirty="0" sz="1600" lang="en-US">
                <a:latin typeface="Times New Roman" pitchFamily="18" charset="0"/>
                <a:cs typeface="Times New Roman" pitchFamily="18" charset="0"/>
              </a:rPr>
              <a:t>- Employee Rating (Numerical or categorical performance rating)</a:t>
            </a:r>
          </a:p>
          <a:p>
            <a:pPr>
              <a:lnSpc>
                <a:spcPct val="150000"/>
              </a:lnSpc>
            </a:pPr>
            <a:r>
              <a:rPr dirty="0" sz="1600" lang="en-US"/>
              <a:t>This comprehensive dataset enables a detailed analysis of employee performance, allowing for insights into departmental dynamics, gender disparities, and performance trends.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914208" y="1765959"/>
            <a:ext cx="6096000" cy="2535566"/>
          </a:xfrm>
          <a:prstGeom prst="rect"/>
        </p:spPr>
        <p:txBody>
          <a:bodyPr>
            <a:spAutoFit/>
          </a:bodyPr>
          <a:p>
            <a:pPr>
              <a:lnSpc>
                <a:spcPct val="150000"/>
              </a:lnSpc>
              <a:buFont typeface="Wingdings" pitchFamily="2" charset="2"/>
              <a:buChar char="v"/>
            </a:pPr>
            <a:r>
              <a:rPr dirty="0" lang="en-US">
                <a:latin typeface="Times New Roman" pitchFamily="18" charset="0"/>
                <a:cs typeface="Times New Roman" pitchFamily="18" charset="0"/>
              </a:rPr>
              <a:t>Dynamic Pivot Table Analysis</a:t>
            </a:r>
          </a:p>
          <a:p>
            <a:pPr>
              <a:lnSpc>
                <a:spcPct val="150000"/>
              </a:lnSpc>
              <a:buFont typeface="Wingdings" pitchFamily="2" charset="2"/>
              <a:buChar char="v"/>
            </a:pPr>
            <a:r>
              <a:rPr dirty="0" lang="en-US">
                <a:latin typeface="Times New Roman" pitchFamily="18" charset="0"/>
                <a:cs typeface="Times New Roman" pitchFamily="18" charset="0"/>
              </a:rPr>
              <a:t> Advanced Multi-bar chart </a:t>
            </a:r>
          </a:p>
          <a:p>
            <a:pPr>
              <a:lnSpc>
                <a:spcPct val="150000"/>
              </a:lnSpc>
              <a:buFont typeface="Wingdings" pitchFamily="2" charset="2"/>
              <a:buChar char="v"/>
            </a:pPr>
            <a:r>
              <a:rPr dirty="0" lang="en-US" err="1">
                <a:latin typeface="Times New Roman" pitchFamily="18" charset="0"/>
                <a:cs typeface="Times New Roman" pitchFamily="18" charset="0"/>
              </a:rPr>
              <a:t>Visualisation</a:t>
            </a:r>
            <a:r>
              <a:rPr dirty="0" lang="en-US">
                <a:latin typeface="Times New Roman" pitchFamily="18" charset="0"/>
                <a:cs typeface="Times New Roman" pitchFamily="18" charset="0"/>
              </a:rPr>
              <a:t> Tailored Performance</a:t>
            </a:r>
          </a:p>
          <a:p>
            <a:pPr>
              <a:lnSpc>
                <a:spcPct val="150000"/>
              </a:lnSpc>
              <a:buFont typeface="Wingdings" pitchFamily="2" charset="2"/>
              <a:buChar char="v"/>
            </a:pPr>
            <a:r>
              <a:rPr dirty="0" lang="en-US">
                <a:latin typeface="Times New Roman" pitchFamily="18" charset="0"/>
                <a:cs typeface="Times New Roman" pitchFamily="18" charset="0"/>
              </a:rPr>
              <a:t> Insights Interactive</a:t>
            </a:r>
          </a:p>
          <a:p>
            <a:pPr>
              <a:lnSpc>
                <a:spcPct val="150000"/>
              </a:lnSpc>
              <a:buFont typeface="Wingdings" pitchFamily="2" charset="2"/>
              <a:buChar char="v"/>
            </a:pPr>
            <a:r>
              <a:rPr dirty="0" lang="en-US">
                <a:latin typeface="Times New Roman" pitchFamily="18" charset="0"/>
                <a:cs typeface="Times New Roman" pitchFamily="18" charset="0"/>
              </a:rPr>
              <a:t> Data Exploration Actionable</a:t>
            </a:r>
          </a:p>
          <a:p>
            <a:pPr>
              <a:lnSpc>
                <a:spcPct val="150000"/>
              </a:lnSpc>
              <a:buFont typeface="Wingdings" pitchFamily="2" charset="2"/>
              <a:buChar char="v"/>
            </a:pPr>
            <a:r>
              <a:rPr dirty="0" lang="en-US">
                <a:latin typeface="Times New Roman" pitchFamily="18" charset="0"/>
                <a:cs typeface="Times New Roman" pitchFamily="18" charset="0"/>
              </a:rPr>
              <a:t> Recommendation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DHARUL HICKMOTH</cp:lastModifiedBy>
  <dcterms:created xsi:type="dcterms:W3CDTF">2024-03-29T04:07:22Z</dcterms:created>
  <dcterms:modified xsi:type="dcterms:W3CDTF">2024-09-10T18:15:43Z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