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4" r:id="rId5"/>
    <p:sldId id="265" r:id="rId6"/>
    <p:sldId id="258" r:id="rId7"/>
    <p:sldId id="261" r:id="rId8"/>
    <p:sldId id="260" r:id="rId9"/>
    <p:sldId id="266" r:id="rId10"/>
    <p:sldId id="267"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1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88114-BD37-460D-BB54-83BD5DEF2032}" type="datetimeFigureOut">
              <a:rPr lang="en-IN" smtClean="0"/>
              <a:pPr/>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5EB1-92D4-4B82-9400-186703945177}" type="slidenum">
              <a:rPr lang="en-IN" smtClean="0"/>
              <a:pPr/>
              <a:t>‹#›</a:t>
            </a:fld>
            <a:endParaRPr lang="en-IN"/>
          </a:p>
        </p:txBody>
      </p:sp>
    </p:spTree>
    <p:extLst>
      <p:ext uri="{BB962C8B-B14F-4D97-AF65-F5344CB8AC3E}">
        <p14:creationId xmlns="" xmlns:p14="http://schemas.microsoft.com/office/powerpoint/2010/main" val="328718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1463F3-B26A-8E42-BC42-9617CBB19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479E0B4-093A-F1CE-C47C-B7C5E582C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E240D17-11DD-B1CE-C997-64457AF4DBD5}"/>
              </a:ext>
            </a:extLst>
          </p:cNvPr>
          <p:cNvSpPr>
            <a:spLocks noGrp="1"/>
          </p:cNvSpPr>
          <p:nvPr>
            <p:ph type="dt" sz="half" idx="10"/>
          </p:nvPr>
        </p:nvSpPr>
        <p:spPr/>
        <p:txBody>
          <a:bodyPr/>
          <a:lstStyle/>
          <a:p>
            <a:fld id="{94F0C91E-8BF2-46A6-BDCB-096208DB6DF3}" type="datetime1">
              <a:rPr lang="en-IN" smtClean="0"/>
              <a:pPr/>
              <a:t>03-11-2022</a:t>
            </a:fld>
            <a:endParaRPr lang="en-IN"/>
          </a:p>
        </p:txBody>
      </p:sp>
      <p:sp>
        <p:nvSpPr>
          <p:cNvPr id="5" name="Footer Placeholder 4">
            <a:extLst>
              <a:ext uri="{FF2B5EF4-FFF2-40B4-BE49-F238E27FC236}">
                <a16:creationId xmlns="" xmlns:a16="http://schemas.microsoft.com/office/drawing/2014/main" id="{3B4791C3-EA45-EA63-710F-5123668D7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ED492AA-D5F3-97A9-167D-FDBEEC1D7638}"/>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179859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2BD08A-A327-4033-FC42-C0015B8E58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5825ED4-886A-0807-B3BA-C989BC3BB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BFE064D-E8EB-ABFC-0D81-B75490A7BA51}"/>
              </a:ext>
            </a:extLst>
          </p:cNvPr>
          <p:cNvSpPr>
            <a:spLocks noGrp="1"/>
          </p:cNvSpPr>
          <p:nvPr>
            <p:ph type="dt" sz="half" idx="10"/>
          </p:nvPr>
        </p:nvSpPr>
        <p:spPr/>
        <p:txBody>
          <a:bodyPr/>
          <a:lstStyle/>
          <a:p>
            <a:fld id="{32FF8495-BE49-4322-ABE7-DA28A4AD6454}" type="datetime1">
              <a:rPr lang="en-IN" smtClean="0"/>
              <a:pPr/>
              <a:t>03-11-2022</a:t>
            </a:fld>
            <a:endParaRPr lang="en-IN"/>
          </a:p>
        </p:txBody>
      </p:sp>
      <p:sp>
        <p:nvSpPr>
          <p:cNvPr id="5" name="Footer Placeholder 4">
            <a:extLst>
              <a:ext uri="{FF2B5EF4-FFF2-40B4-BE49-F238E27FC236}">
                <a16:creationId xmlns="" xmlns:a16="http://schemas.microsoft.com/office/drawing/2014/main" id="{F86FD5DF-3638-7003-CB69-25A4622BE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7D0702D-DF05-B08A-1943-EE5B35132328}"/>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226517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B98D6CC-F110-C4E7-7D6F-1335508142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8F40A57-0D27-AD9F-A586-C86457237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5F41D9C-8822-A994-594E-007A0D45A338}"/>
              </a:ext>
            </a:extLst>
          </p:cNvPr>
          <p:cNvSpPr>
            <a:spLocks noGrp="1"/>
          </p:cNvSpPr>
          <p:nvPr>
            <p:ph type="dt" sz="half" idx="10"/>
          </p:nvPr>
        </p:nvSpPr>
        <p:spPr/>
        <p:txBody>
          <a:bodyPr/>
          <a:lstStyle/>
          <a:p>
            <a:fld id="{BD3E798C-04DF-414D-908C-1FD206C7D713}" type="datetime1">
              <a:rPr lang="en-IN" smtClean="0"/>
              <a:pPr/>
              <a:t>03-11-2022</a:t>
            </a:fld>
            <a:endParaRPr lang="en-IN"/>
          </a:p>
        </p:txBody>
      </p:sp>
      <p:sp>
        <p:nvSpPr>
          <p:cNvPr id="5" name="Footer Placeholder 4">
            <a:extLst>
              <a:ext uri="{FF2B5EF4-FFF2-40B4-BE49-F238E27FC236}">
                <a16:creationId xmlns="" xmlns:a16="http://schemas.microsoft.com/office/drawing/2014/main" id="{D74AA530-968A-66A9-F6A9-912931BD3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BD0A150-8FBE-218F-04E7-69DCA55764B6}"/>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401090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0D738-FB16-CFBD-4F0C-6BA7EAFD7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DBA9190-8A26-2885-B442-9B26BAF4B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39E230D-45E4-358F-8873-7DFF8E722B8C}"/>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Footer Placeholder 4">
            <a:extLst>
              <a:ext uri="{FF2B5EF4-FFF2-40B4-BE49-F238E27FC236}">
                <a16:creationId xmlns="" xmlns:a16="http://schemas.microsoft.com/office/drawing/2014/main" id="{4AD7658B-EAFD-D762-0822-A569D255C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8C21CE4-D7DF-2003-2A43-B6ED59CF5C53}"/>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73510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9D4E96-665B-F5F0-A606-68CF290CA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9B84E4A-5DD5-C4A9-99FD-60AAAE2CB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C9EAFBF-92A1-005C-9D1F-301D1CA93C5B}"/>
              </a:ext>
            </a:extLst>
          </p:cNvPr>
          <p:cNvSpPr>
            <a:spLocks noGrp="1"/>
          </p:cNvSpPr>
          <p:nvPr>
            <p:ph type="dt" sz="half" idx="10"/>
          </p:nvPr>
        </p:nvSpPr>
        <p:spPr/>
        <p:txBody>
          <a:bodyPr/>
          <a:lstStyle/>
          <a:p>
            <a:fld id="{8FFF0E58-B870-4545-8506-8BA59547F95C}" type="datetime1">
              <a:rPr lang="en-IN" smtClean="0"/>
              <a:pPr/>
              <a:t>03-11-2022</a:t>
            </a:fld>
            <a:endParaRPr lang="en-IN"/>
          </a:p>
        </p:txBody>
      </p:sp>
      <p:sp>
        <p:nvSpPr>
          <p:cNvPr id="5" name="Footer Placeholder 4">
            <a:extLst>
              <a:ext uri="{FF2B5EF4-FFF2-40B4-BE49-F238E27FC236}">
                <a16:creationId xmlns="" xmlns:a16="http://schemas.microsoft.com/office/drawing/2014/main" id="{A121225E-8722-3C16-E36E-C15C65AEA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42E0C37-0430-796D-1467-5362D3279218}"/>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301978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9406A5-2DBE-F2BC-7AF6-287BB55CB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05AD6BE-F258-B443-9AEF-5646D2E16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4A198AB-8848-06DA-CEA9-C1C2557A5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AD6E818-50EC-6783-173C-5BCCDA97A398}"/>
              </a:ext>
            </a:extLst>
          </p:cNvPr>
          <p:cNvSpPr>
            <a:spLocks noGrp="1"/>
          </p:cNvSpPr>
          <p:nvPr>
            <p:ph type="dt" sz="half" idx="10"/>
          </p:nvPr>
        </p:nvSpPr>
        <p:spPr/>
        <p:txBody>
          <a:bodyPr/>
          <a:lstStyle/>
          <a:p>
            <a:fld id="{43CDDD21-F00A-4C21-B958-FE6834571733}" type="datetime1">
              <a:rPr lang="en-IN" smtClean="0"/>
              <a:pPr/>
              <a:t>03-11-2022</a:t>
            </a:fld>
            <a:endParaRPr lang="en-IN"/>
          </a:p>
        </p:txBody>
      </p:sp>
      <p:sp>
        <p:nvSpPr>
          <p:cNvPr id="6" name="Footer Placeholder 5">
            <a:extLst>
              <a:ext uri="{FF2B5EF4-FFF2-40B4-BE49-F238E27FC236}">
                <a16:creationId xmlns="" xmlns:a16="http://schemas.microsoft.com/office/drawing/2014/main" id="{F5498661-1B0B-CEF7-CC42-883FFCD0A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E9AB1B-8C20-551F-E3A6-CA745BF4245F}"/>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352070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F08C6-8792-6C1B-41A0-3054466ABB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F8F12D4-312C-F2E5-6096-CB6A7F4A7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1A9F016-4CED-8CC2-BEB8-EFE258CDD6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1F5E64F-FE1F-18CD-0F1B-011AD4926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4A4494-723F-042F-036B-E6ACFBF30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31343D0-E503-865B-2631-8F2BE29FEAAE}"/>
              </a:ext>
            </a:extLst>
          </p:cNvPr>
          <p:cNvSpPr>
            <a:spLocks noGrp="1"/>
          </p:cNvSpPr>
          <p:nvPr>
            <p:ph type="dt" sz="half" idx="10"/>
          </p:nvPr>
        </p:nvSpPr>
        <p:spPr/>
        <p:txBody>
          <a:bodyPr/>
          <a:lstStyle/>
          <a:p>
            <a:fld id="{02886F2F-5E36-45C0-BC07-6E86FB66B6F8}" type="datetime1">
              <a:rPr lang="en-IN" smtClean="0"/>
              <a:pPr/>
              <a:t>03-11-2022</a:t>
            </a:fld>
            <a:endParaRPr lang="en-IN"/>
          </a:p>
        </p:txBody>
      </p:sp>
      <p:sp>
        <p:nvSpPr>
          <p:cNvPr id="8" name="Footer Placeholder 7">
            <a:extLst>
              <a:ext uri="{FF2B5EF4-FFF2-40B4-BE49-F238E27FC236}">
                <a16:creationId xmlns="" xmlns:a16="http://schemas.microsoft.com/office/drawing/2014/main" id="{D6524F58-A672-9FDE-1EF3-E25CB6089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6AC2F8E-64FA-79FC-EB0D-E02443BA4341}"/>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6457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A7934-CFA7-CA19-ABAB-C0203DCB58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874166-31EA-3E2C-5D41-9997CEF4D4F3}"/>
              </a:ext>
            </a:extLst>
          </p:cNvPr>
          <p:cNvSpPr>
            <a:spLocks noGrp="1"/>
          </p:cNvSpPr>
          <p:nvPr>
            <p:ph type="dt" sz="half" idx="10"/>
          </p:nvPr>
        </p:nvSpPr>
        <p:spPr/>
        <p:txBody>
          <a:bodyPr/>
          <a:lstStyle/>
          <a:p>
            <a:fld id="{9E09EC18-56FC-48E8-A9EF-4FF37BEDECD3}" type="datetime1">
              <a:rPr lang="en-IN" smtClean="0"/>
              <a:pPr/>
              <a:t>03-11-2022</a:t>
            </a:fld>
            <a:endParaRPr lang="en-IN"/>
          </a:p>
        </p:txBody>
      </p:sp>
      <p:sp>
        <p:nvSpPr>
          <p:cNvPr id="4" name="Footer Placeholder 3">
            <a:extLst>
              <a:ext uri="{FF2B5EF4-FFF2-40B4-BE49-F238E27FC236}">
                <a16:creationId xmlns="" xmlns:a16="http://schemas.microsoft.com/office/drawing/2014/main" id="{19512EA7-A379-5575-933B-1D5C95738D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A61F13E-5CB5-180A-1CA6-528D4DCB9C40}"/>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52348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F1AD3C-691A-8E5B-316D-C80BE497C9D7}"/>
              </a:ext>
            </a:extLst>
          </p:cNvPr>
          <p:cNvSpPr>
            <a:spLocks noGrp="1"/>
          </p:cNvSpPr>
          <p:nvPr>
            <p:ph type="dt" sz="half" idx="10"/>
          </p:nvPr>
        </p:nvSpPr>
        <p:spPr/>
        <p:txBody>
          <a:bodyPr/>
          <a:lstStyle/>
          <a:p>
            <a:fld id="{5F7A7BF9-55DA-4F73-8EFB-84F1FB5D71B8}" type="datetime1">
              <a:rPr lang="en-IN" smtClean="0"/>
              <a:pPr/>
              <a:t>03-11-2022</a:t>
            </a:fld>
            <a:endParaRPr lang="en-IN"/>
          </a:p>
        </p:txBody>
      </p:sp>
      <p:sp>
        <p:nvSpPr>
          <p:cNvPr id="3" name="Footer Placeholder 2">
            <a:extLst>
              <a:ext uri="{FF2B5EF4-FFF2-40B4-BE49-F238E27FC236}">
                <a16:creationId xmlns="" xmlns:a16="http://schemas.microsoft.com/office/drawing/2014/main" id="{3B7A588C-DA7C-84F8-E4C8-F8B38685D4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7729EBB2-E9CB-AF72-3EA1-5D5B5789B1EE}"/>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158669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E2FC20-642B-7B76-5CE0-EF5B4FBA1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F7DA74E-2A58-6174-0D9B-F1C03577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4D4786E-8C54-DAFD-2515-B4449F5E7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C1F92A6-B677-B2A1-A545-662E0BC8115C}"/>
              </a:ext>
            </a:extLst>
          </p:cNvPr>
          <p:cNvSpPr>
            <a:spLocks noGrp="1"/>
          </p:cNvSpPr>
          <p:nvPr>
            <p:ph type="dt" sz="half" idx="10"/>
          </p:nvPr>
        </p:nvSpPr>
        <p:spPr/>
        <p:txBody>
          <a:bodyPr/>
          <a:lstStyle/>
          <a:p>
            <a:fld id="{1B8681DD-3342-4135-8089-7806BB2B9488}" type="datetime1">
              <a:rPr lang="en-IN" smtClean="0"/>
              <a:pPr/>
              <a:t>03-11-2022</a:t>
            </a:fld>
            <a:endParaRPr lang="en-IN"/>
          </a:p>
        </p:txBody>
      </p:sp>
      <p:sp>
        <p:nvSpPr>
          <p:cNvPr id="6" name="Footer Placeholder 5">
            <a:extLst>
              <a:ext uri="{FF2B5EF4-FFF2-40B4-BE49-F238E27FC236}">
                <a16:creationId xmlns="" xmlns:a16="http://schemas.microsoft.com/office/drawing/2014/main" id="{EB4A88B7-2EE2-3EB4-70F3-206E2D8526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A8DF2E9-935D-F743-0AFD-C0885718CBF8}"/>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143129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0B484-C661-17B3-F961-1544C5D79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ADDE547-1BD3-A765-4569-9E7884102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6A095AA-F828-DE53-F1BE-71D9B6D0A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B0EEE9E-B8AA-CAD2-1187-0A96C7444872}"/>
              </a:ext>
            </a:extLst>
          </p:cNvPr>
          <p:cNvSpPr>
            <a:spLocks noGrp="1"/>
          </p:cNvSpPr>
          <p:nvPr>
            <p:ph type="dt" sz="half" idx="10"/>
          </p:nvPr>
        </p:nvSpPr>
        <p:spPr/>
        <p:txBody>
          <a:bodyPr/>
          <a:lstStyle/>
          <a:p>
            <a:fld id="{3E7854CE-D4E9-4B56-8CC6-46A4C727AAB3}" type="datetime1">
              <a:rPr lang="en-IN" smtClean="0"/>
              <a:pPr/>
              <a:t>03-11-2022</a:t>
            </a:fld>
            <a:endParaRPr lang="en-IN"/>
          </a:p>
        </p:txBody>
      </p:sp>
      <p:sp>
        <p:nvSpPr>
          <p:cNvPr id="6" name="Footer Placeholder 5">
            <a:extLst>
              <a:ext uri="{FF2B5EF4-FFF2-40B4-BE49-F238E27FC236}">
                <a16:creationId xmlns="" xmlns:a16="http://schemas.microsoft.com/office/drawing/2014/main" id="{1573F1C0-32C1-38BE-133F-93FF477E9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94BA022-554C-0D70-6E15-4D6F31DE1D12}"/>
              </a:ext>
            </a:extLst>
          </p:cNvPr>
          <p:cNvSpPr>
            <a:spLocks noGrp="1"/>
          </p:cNvSpPr>
          <p:nvPr>
            <p:ph type="sldNum" sz="quarter" idx="12"/>
          </p:nvPr>
        </p:nvSpPr>
        <p:spPr/>
        <p:txBody>
          <a:body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255246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44DD96E-F39D-4285-5E47-170A926A6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B2799BF-F5A4-434E-B099-A7D0F42B3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6C166BA-0018-B64B-2C53-55CA95AA1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149DD-C868-4671-A67D-0BC5A2E647F8}" type="datetime1">
              <a:rPr lang="en-IN" smtClean="0"/>
              <a:pPr/>
              <a:t>03-11-2022</a:t>
            </a:fld>
            <a:endParaRPr lang="en-IN"/>
          </a:p>
        </p:txBody>
      </p:sp>
      <p:sp>
        <p:nvSpPr>
          <p:cNvPr id="5" name="Footer Placeholder 4">
            <a:extLst>
              <a:ext uri="{FF2B5EF4-FFF2-40B4-BE49-F238E27FC236}">
                <a16:creationId xmlns="" xmlns:a16="http://schemas.microsoft.com/office/drawing/2014/main" id="{B5969418-B7D6-E2C3-17FF-993CD4B99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107045E-A326-8866-55D8-6F5B51421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90A-22A6-43F3-ABC3-AAAD0036C12E}" type="slidenum">
              <a:rPr lang="en-IN" smtClean="0"/>
              <a:pPr/>
              <a:t>‹#›</a:t>
            </a:fld>
            <a:endParaRPr lang="en-IN"/>
          </a:p>
        </p:txBody>
      </p:sp>
    </p:spTree>
    <p:extLst>
      <p:ext uri="{BB962C8B-B14F-4D97-AF65-F5344CB8AC3E}">
        <p14:creationId xmlns="" xmlns:p14="http://schemas.microsoft.com/office/powerpoint/2010/main" val="147705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807D9A-DF87-114B-301F-5CEDA935C7B2}"/>
              </a:ext>
            </a:extLst>
          </p:cNvPr>
          <p:cNvSpPr>
            <a:spLocks noGrp="1"/>
          </p:cNvSpPr>
          <p:nvPr>
            <p:ph type="ctrTitle"/>
          </p:nvPr>
        </p:nvSpPr>
        <p:spPr>
          <a:xfrm>
            <a:off x="1057275" y="2319337"/>
            <a:ext cx="9144000" cy="1109663"/>
          </a:xfrm>
        </p:spPr>
        <p:txBody>
          <a:bodyPr/>
          <a:lstStyle/>
          <a:p>
            <a:r>
              <a:rPr lang="en-IN" dirty="0">
                <a:latin typeface="Times New Roman" panose="02020603050405020304" pitchFamily="18" charset="0"/>
                <a:cs typeface="Times New Roman" panose="02020603050405020304" pitchFamily="18" charset="0"/>
              </a:rPr>
              <a:t>ARP spoofing</a:t>
            </a:r>
          </a:p>
        </p:txBody>
      </p:sp>
      <p:sp>
        <p:nvSpPr>
          <p:cNvPr id="3" name="Subtitle 2">
            <a:extLst>
              <a:ext uri="{FF2B5EF4-FFF2-40B4-BE49-F238E27FC236}">
                <a16:creationId xmlns="" xmlns:a16="http://schemas.microsoft.com/office/drawing/2014/main" id="{23255CC3-83A4-870B-5252-F227E54881B9}"/>
              </a:ext>
            </a:extLst>
          </p:cNvPr>
          <p:cNvSpPr>
            <a:spLocks noGrp="1"/>
          </p:cNvSpPr>
          <p:nvPr>
            <p:ph type="subTitle" idx="1"/>
          </p:nvPr>
        </p:nvSpPr>
        <p:spPr>
          <a:xfrm>
            <a:off x="323850" y="5202238"/>
            <a:ext cx="2952750" cy="1350962"/>
          </a:xfrm>
        </p:spPr>
        <p:txBody>
          <a:bodyPr>
            <a:normAutofit/>
          </a:bodyPr>
          <a:lstStyle/>
          <a:p>
            <a:r>
              <a:rPr lang="en-IN" sz="1900" b="1" dirty="0" err="1">
                <a:latin typeface="Times New Roman" panose="02020603050405020304" pitchFamily="18" charset="0"/>
                <a:cs typeface="Times New Roman" panose="02020603050405020304" pitchFamily="18" charset="0"/>
              </a:rPr>
              <a:t>Shahasiya</a:t>
            </a:r>
            <a:r>
              <a:rPr lang="en-IN" sz="1900" b="1" dirty="0">
                <a:latin typeface="Times New Roman" panose="02020603050405020304" pitchFamily="18" charset="0"/>
                <a:cs typeface="Times New Roman" panose="02020603050405020304" pitchFamily="18" charset="0"/>
              </a:rPr>
              <a:t> Muhammed AC</a:t>
            </a:r>
          </a:p>
          <a:p>
            <a:r>
              <a:rPr lang="en-IN" sz="1900" b="1" dirty="0">
                <a:latin typeface="Times New Roman" panose="02020603050405020304" pitchFamily="18" charset="0"/>
                <a:cs typeface="Times New Roman" panose="02020603050405020304" pitchFamily="18" charset="0"/>
              </a:rPr>
              <a:t>RCAS2021MCS208</a:t>
            </a:r>
          </a:p>
        </p:txBody>
      </p:sp>
      <p:sp>
        <p:nvSpPr>
          <p:cNvPr id="4" name="Subtitle 2">
            <a:extLst>
              <a:ext uri="{FF2B5EF4-FFF2-40B4-BE49-F238E27FC236}">
                <a16:creationId xmlns="" xmlns:a16="http://schemas.microsoft.com/office/drawing/2014/main" id="{826054C7-772D-1C99-4960-55C5E2FF0E4F}"/>
              </a:ext>
            </a:extLst>
          </p:cNvPr>
          <p:cNvSpPr txBox="1">
            <a:spLocks/>
          </p:cNvSpPr>
          <p:nvPr/>
        </p:nvSpPr>
        <p:spPr>
          <a:xfrm>
            <a:off x="8010525" y="5202238"/>
            <a:ext cx="2952750" cy="1350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Mr. Saravana </a:t>
            </a:r>
            <a:r>
              <a:rPr lang="en-IN" b="1" dirty="0" err="1">
                <a:latin typeface="Times New Roman" panose="02020603050405020304" pitchFamily="18" charset="0"/>
                <a:cs typeface="Times New Roman" panose="02020603050405020304" pitchFamily="18" charset="0"/>
              </a:rPr>
              <a:t>kumar</a:t>
            </a:r>
            <a:r>
              <a:rPr lang="en-IN" b="1" dirty="0">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 xmlns:a16="http://schemas.microsoft.com/office/drawing/2014/main" id="{0F1B0245-A2C5-7DB7-7D40-FC592B00ECBD}"/>
              </a:ext>
            </a:extLst>
          </p:cNvPr>
          <p:cNvSpPr txBox="1">
            <a:spLocks/>
          </p:cNvSpPr>
          <p:nvPr/>
        </p:nvSpPr>
        <p:spPr>
          <a:xfrm>
            <a:off x="1314450" y="395287"/>
            <a:ext cx="9144000" cy="11096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Rathinam College of Arts and Science</a:t>
            </a:r>
            <a:endParaRPr lang="en-IN" sz="4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A9EC4033-FA1D-5C48-8775-03564208551D}"/>
              </a:ext>
            </a:extLst>
          </p:cNvPr>
          <p:cNvPicPr>
            <a:picLocks noChangeAspect="1"/>
          </p:cNvPicPr>
          <p:nvPr/>
        </p:nvPicPr>
        <p:blipFill>
          <a:blip r:embed="rId2" cstate="print"/>
          <a:stretch>
            <a:fillRect/>
          </a:stretch>
        </p:blipFill>
        <p:spPr>
          <a:xfrm>
            <a:off x="114300" y="534194"/>
            <a:ext cx="1438275" cy="1238250"/>
          </a:xfrm>
          <a:prstGeom prst="rect">
            <a:avLst/>
          </a:prstGeom>
        </p:spPr>
      </p:pic>
      <p:pic>
        <p:nvPicPr>
          <p:cNvPr id="9" name="Picture 8">
            <a:extLst>
              <a:ext uri="{FF2B5EF4-FFF2-40B4-BE49-F238E27FC236}">
                <a16:creationId xmlns="" xmlns:a16="http://schemas.microsoft.com/office/drawing/2014/main" id="{59198AB1-83BC-12B5-3180-D5DA95F12391}"/>
              </a:ext>
            </a:extLst>
          </p:cNvPr>
          <p:cNvPicPr>
            <a:picLocks noChangeAspect="1"/>
          </p:cNvPicPr>
          <p:nvPr/>
        </p:nvPicPr>
        <p:blipFill>
          <a:blip r:embed="rId3" cstate="print"/>
          <a:stretch>
            <a:fillRect/>
          </a:stretch>
        </p:blipFill>
        <p:spPr>
          <a:xfrm>
            <a:off x="9886950" y="395287"/>
            <a:ext cx="2419350" cy="1209675"/>
          </a:xfrm>
          <a:prstGeom prst="rect">
            <a:avLst/>
          </a:prstGeom>
        </p:spPr>
      </p:pic>
      <p:sp>
        <p:nvSpPr>
          <p:cNvPr id="10" name="Date Placeholder 9">
            <a:extLst>
              <a:ext uri="{FF2B5EF4-FFF2-40B4-BE49-F238E27FC236}">
                <a16:creationId xmlns="" xmlns:a16="http://schemas.microsoft.com/office/drawing/2014/main" id="{F2B81DAD-CDC4-AEFC-4FBA-93607A72CF1A}"/>
              </a:ext>
            </a:extLst>
          </p:cNvPr>
          <p:cNvSpPr>
            <a:spLocks noGrp="1"/>
          </p:cNvSpPr>
          <p:nvPr>
            <p:ph type="dt" sz="half" idx="10"/>
          </p:nvPr>
        </p:nvSpPr>
        <p:spPr/>
        <p:txBody>
          <a:bodyPr/>
          <a:lstStyle/>
          <a:p>
            <a:fld id="{2D7F9243-F050-4F54-8AC8-20B0FC55BE10}" type="datetime1">
              <a:rPr lang="en-IN" smtClean="0"/>
              <a:pPr/>
              <a:t>03-11-2022</a:t>
            </a:fld>
            <a:endParaRPr lang="en-IN" dirty="0"/>
          </a:p>
        </p:txBody>
      </p:sp>
      <p:sp>
        <p:nvSpPr>
          <p:cNvPr id="11" name="Slide Number Placeholder 10">
            <a:extLst>
              <a:ext uri="{FF2B5EF4-FFF2-40B4-BE49-F238E27FC236}">
                <a16:creationId xmlns="" xmlns:a16="http://schemas.microsoft.com/office/drawing/2014/main" id="{C5D0B1B4-FD9E-D65C-084C-F86F044A2875}"/>
              </a:ext>
            </a:extLst>
          </p:cNvPr>
          <p:cNvSpPr>
            <a:spLocks noGrp="1"/>
          </p:cNvSpPr>
          <p:nvPr>
            <p:ph type="sldNum" sz="quarter" idx="12"/>
          </p:nvPr>
        </p:nvSpPr>
        <p:spPr/>
        <p:txBody>
          <a:bodyPr/>
          <a:lstStyle/>
          <a:p>
            <a:fld id="{F16E590A-22A6-43F3-ABC3-AAAD0036C12E}" type="slidenum">
              <a:rPr lang="en-IN" smtClean="0"/>
              <a:pPr/>
              <a:t>1</a:t>
            </a:fld>
            <a:endParaRPr lang="en-IN"/>
          </a:p>
        </p:txBody>
      </p:sp>
    </p:spTree>
    <p:extLst>
      <p:ext uri="{BB962C8B-B14F-4D97-AF65-F5344CB8AC3E}">
        <p14:creationId xmlns="" xmlns:p14="http://schemas.microsoft.com/office/powerpoint/2010/main" val="226305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85AB9-7681-5B4B-BD72-20EDB6FB5B4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FEA464F-9C02-794F-8295-B6B066E8725E}"/>
              </a:ext>
            </a:extLst>
          </p:cNvPr>
          <p:cNvSpPr>
            <a:spLocks noGrp="1"/>
          </p:cNvSpPr>
          <p:nvPr>
            <p:ph idx="1"/>
          </p:nvPr>
        </p:nvSpPr>
        <p:spPr/>
        <p:txBody>
          <a:bodyPr>
            <a:normAutofit/>
          </a:bodyPr>
          <a:lstStyle/>
          <a:p>
            <a:r>
              <a:rPr lang="en-IN" sz="2600" dirty="0">
                <a:latin typeface="Times New Roman" panose="02020603050405020304" pitchFamily="18" charset="0"/>
                <a:cs typeface="Times New Roman" panose="02020603050405020304" pitchFamily="18" charset="0"/>
              </a:rPr>
              <a:t>ARP spoof detector: All devices are uniquely identified by a Media Access Control (MAC) address. Legitimate MAC addresses can easily be spoofed and used for various attacks such as MITM and DOS attacks. In ARP spoofing attacks, NAC address plays an important role</a:t>
            </a:r>
          </a:p>
          <a:p>
            <a:r>
              <a:rPr lang="en-IN" sz="2600" dirty="0">
                <a:latin typeface="Times New Roman" panose="02020603050405020304" pitchFamily="18" charset="0"/>
                <a:cs typeface="Times New Roman" panose="02020603050405020304" pitchFamily="18" charset="0"/>
              </a:rPr>
              <a:t>Alert Administrator: Email alert / notification is an email sent to inform the administrator about any spoofed or updates in the ARP spoofing attacks </a:t>
            </a:r>
            <a:endParaRPr lang="en-US"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7614D42C-A22B-FC46-AF92-EAB1EE14502E}"/>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Slide Number Placeholder 4">
            <a:extLst>
              <a:ext uri="{FF2B5EF4-FFF2-40B4-BE49-F238E27FC236}">
                <a16:creationId xmlns="" xmlns:a16="http://schemas.microsoft.com/office/drawing/2014/main" id="{45BA4ED9-6E7B-BD49-8C95-6308AC477019}"/>
              </a:ext>
            </a:extLst>
          </p:cNvPr>
          <p:cNvSpPr>
            <a:spLocks noGrp="1"/>
          </p:cNvSpPr>
          <p:nvPr>
            <p:ph type="sldNum" sz="quarter" idx="12"/>
          </p:nvPr>
        </p:nvSpPr>
        <p:spPr/>
        <p:txBody>
          <a:bodyPr/>
          <a:lstStyle/>
          <a:p>
            <a:fld id="{F16E590A-22A6-43F3-ABC3-AAAD0036C12E}" type="slidenum">
              <a:rPr lang="en-IN" smtClean="0"/>
              <a:pPr/>
              <a:t>10</a:t>
            </a:fld>
            <a:endParaRPr lang="en-IN"/>
          </a:p>
        </p:txBody>
      </p:sp>
    </p:spTree>
    <p:extLst>
      <p:ext uri="{BB962C8B-B14F-4D97-AF65-F5344CB8AC3E}">
        <p14:creationId xmlns="" xmlns:p14="http://schemas.microsoft.com/office/powerpoint/2010/main" val="222925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6B3FF0-7AFF-8341-B802-03540F016C88}"/>
              </a:ext>
            </a:extLst>
          </p:cNvPr>
          <p:cNvSpPr>
            <a:spLocks noGrp="1"/>
          </p:cNvSpPr>
          <p:nvPr>
            <p:ph type="title"/>
          </p:nvPr>
        </p:nvSpPr>
        <p:spPr/>
        <p:txBody>
          <a:bodyPr/>
          <a:lstStyle/>
          <a:p>
            <a:pPr algn="ctr"/>
            <a:r>
              <a:rPr lang="en-IN" b="1" dirty="0"/>
              <a:t>Flow diagram</a:t>
            </a:r>
            <a:endParaRPr lang="en-US" b="1" dirty="0"/>
          </a:p>
        </p:txBody>
      </p:sp>
      <p:sp>
        <p:nvSpPr>
          <p:cNvPr id="4" name="Date Placeholder 3">
            <a:extLst>
              <a:ext uri="{FF2B5EF4-FFF2-40B4-BE49-F238E27FC236}">
                <a16:creationId xmlns="" xmlns:a16="http://schemas.microsoft.com/office/drawing/2014/main" id="{D878D7F7-7512-AC48-A7A5-E7EF07FB58DD}"/>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Slide Number Placeholder 4">
            <a:extLst>
              <a:ext uri="{FF2B5EF4-FFF2-40B4-BE49-F238E27FC236}">
                <a16:creationId xmlns="" xmlns:a16="http://schemas.microsoft.com/office/drawing/2014/main" id="{9BEA00CB-9C27-3A40-8E5D-360165D08BD1}"/>
              </a:ext>
            </a:extLst>
          </p:cNvPr>
          <p:cNvSpPr>
            <a:spLocks noGrp="1"/>
          </p:cNvSpPr>
          <p:nvPr>
            <p:ph type="sldNum" sz="quarter" idx="12"/>
          </p:nvPr>
        </p:nvSpPr>
        <p:spPr/>
        <p:txBody>
          <a:bodyPr/>
          <a:lstStyle/>
          <a:p>
            <a:fld id="{F16E590A-22A6-43F3-ABC3-AAAD0036C12E}" type="slidenum">
              <a:rPr lang="en-IN" smtClean="0"/>
              <a:pPr/>
              <a:t>11</a:t>
            </a:fld>
            <a:endParaRPr lang="en-IN"/>
          </a:p>
        </p:txBody>
      </p:sp>
      <p:sp>
        <p:nvSpPr>
          <p:cNvPr id="6" name="Terminator 5">
            <a:extLst>
              <a:ext uri="{FF2B5EF4-FFF2-40B4-BE49-F238E27FC236}">
                <a16:creationId xmlns="" xmlns:a16="http://schemas.microsoft.com/office/drawing/2014/main" id="{5889E018-42BD-7F40-8CD0-5718E116549A}"/>
              </a:ext>
            </a:extLst>
          </p:cNvPr>
          <p:cNvSpPr/>
          <p:nvPr/>
        </p:nvSpPr>
        <p:spPr>
          <a:xfrm>
            <a:off x="1222917" y="3779024"/>
            <a:ext cx="1785814" cy="58931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endParaRPr lang="en-US" dirty="0"/>
          </a:p>
        </p:txBody>
      </p:sp>
      <p:sp>
        <p:nvSpPr>
          <p:cNvPr id="7" name="Process 6">
            <a:extLst>
              <a:ext uri="{FF2B5EF4-FFF2-40B4-BE49-F238E27FC236}">
                <a16:creationId xmlns="" xmlns:a16="http://schemas.microsoft.com/office/drawing/2014/main" id="{CF60C369-451B-FA41-9AB0-0378BED3F986}"/>
              </a:ext>
            </a:extLst>
          </p:cNvPr>
          <p:cNvSpPr/>
          <p:nvPr/>
        </p:nvSpPr>
        <p:spPr>
          <a:xfrm>
            <a:off x="4461108" y="3650752"/>
            <a:ext cx="2649037" cy="6868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ARP spoof detector</a:t>
            </a:r>
            <a:endParaRPr lang="en-US" dirty="0"/>
          </a:p>
        </p:txBody>
      </p:sp>
      <p:sp>
        <p:nvSpPr>
          <p:cNvPr id="8" name="Terminator 7">
            <a:extLst>
              <a:ext uri="{FF2B5EF4-FFF2-40B4-BE49-F238E27FC236}">
                <a16:creationId xmlns="" xmlns:a16="http://schemas.microsoft.com/office/drawing/2014/main" id="{E026F6F3-8E8E-504C-AB35-469F569DEB31}"/>
              </a:ext>
            </a:extLst>
          </p:cNvPr>
          <p:cNvSpPr/>
          <p:nvPr/>
        </p:nvSpPr>
        <p:spPr>
          <a:xfrm>
            <a:off x="8758017" y="3699496"/>
            <a:ext cx="1785815" cy="58931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a:t>
            </a:r>
            <a:endParaRPr lang="en-US" dirty="0"/>
          </a:p>
        </p:txBody>
      </p:sp>
      <p:cxnSp>
        <p:nvCxnSpPr>
          <p:cNvPr id="9" name="Straight Arrow Connector 8">
            <a:extLst>
              <a:ext uri="{FF2B5EF4-FFF2-40B4-BE49-F238E27FC236}">
                <a16:creationId xmlns="" xmlns:a16="http://schemas.microsoft.com/office/drawing/2014/main" id="{6BB7F760-014F-444A-9021-9CC209D5ED18}"/>
              </a:ext>
            </a:extLst>
          </p:cNvPr>
          <p:cNvCxnSpPr>
            <a:cxnSpLocks/>
          </p:cNvCxnSpPr>
          <p:nvPr/>
        </p:nvCxnSpPr>
        <p:spPr>
          <a:xfrm>
            <a:off x="3149249" y="4001620"/>
            <a:ext cx="1171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5FBF2182-123A-DD48-B233-61FC40AA2170}"/>
              </a:ext>
            </a:extLst>
          </p:cNvPr>
          <p:cNvCxnSpPr>
            <a:cxnSpLocks/>
          </p:cNvCxnSpPr>
          <p:nvPr/>
        </p:nvCxnSpPr>
        <p:spPr>
          <a:xfrm flipH="1">
            <a:off x="3149249" y="4303181"/>
            <a:ext cx="1171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9E399331-16F1-A14F-9238-F227F107DA32}"/>
              </a:ext>
            </a:extLst>
          </p:cNvPr>
          <p:cNvCxnSpPr>
            <a:cxnSpLocks/>
          </p:cNvCxnSpPr>
          <p:nvPr/>
        </p:nvCxnSpPr>
        <p:spPr>
          <a:xfrm flipH="1" flipV="1">
            <a:off x="7250663" y="4288815"/>
            <a:ext cx="13599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 xmlns:a16="http://schemas.microsoft.com/office/drawing/2014/main" id="{43E9DF09-31EA-7740-9509-F836BF514980}"/>
              </a:ext>
            </a:extLst>
          </p:cNvPr>
          <p:cNvCxnSpPr>
            <a:cxnSpLocks/>
          </p:cNvCxnSpPr>
          <p:nvPr/>
        </p:nvCxnSpPr>
        <p:spPr>
          <a:xfrm>
            <a:off x="7250663" y="3994155"/>
            <a:ext cx="13599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 xmlns:a16="http://schemas.microsoft.com/office/drawing/2014/main" id="{31E3A525-7FFA-C945-896A-05F39C14917F}"/>
              </a:ext>
            </a:extLst>
          </p:cNvPr>
          <p:cNvSpPr txBox="1"/>
          <p:nvPr/>
        </p:nvSpPr>
        <p:spPr>
          <a:xfrm>
            <a:off x="3211578" y="3635621"/>
            <a:ext cx="1828800" cy="369332"/>
          </a:xfrm>
          <a:prstGeom prst="rect">
            <a:avLst/>
          </a:prstGeom>
          <a:noFill/>
        </p:spPr>
        <p:txBody>
          <a:bodyPr wrap="square" rtlCol="0">
            <a:spAutoFit/>
          </a:bodyPr>
          <a:lstStyle/>
          <a:p>
            <a:pPr algn="l"/>
            <a:r>
              <a:rPr lang="en-IN" dirty="0"/>
              <a:t>Request</a:t>
            </a:r>
            <a:endParaRPr lang="en-US" dirty="0"/>
          </a:p>
        </p:txBody>
      </p:sp>
      <p:sp>
        <p:nvSpPr>
          <p:cNvPr id="58" name="TextBox 57">
            <a:extLst>
              <a:ext uri="{FF2B5EF4-FFF2-40B4-BE49-F238E27FC236}">
                <a16:creationId xmlns="" xmlns:a16="http://schemas.microsoft.com/office/drawing/2014/main" id="{6B2B2471-3CC8-7E4D-86E1-8625B77FEDB9}"/>
              </a:ext>
            </a:extLst>
          </p:cNvPr>
          <p:cNvSpPr txBox="1"/>
          <p:nvPr/>
        </p:nvSpPr>
        <p:spPr>
          <a:xfrm>
            <a:off x="7445275" y="3594358"/>
            <a:ext cx="1828800" cy="369332"/>
          </a:xfrm>
          <a:prstGeom prst="rect">
            <a:avLst/>
          </a:prstGeom>
          <a:noFill/>
        </p:spPr>
        <p:txBody>
          <a:bodyPr wrap="square" rtlCol="0">
            <a:spAutoFit/>
          </a:bodyPr>
          <a:lstStyle/>
          <a:p>
            <a:pPr algn="l"/>
            <a:r>
              <a:rPr lang="en-IN" dirty="0"/>
              <a:t>Request </a:t>
            </a:r>
            <a:endParaRPr lang="en-US" dirty="0"/>
          </a:p>
        </p:txBody>
      </p:sp>
      <p:sp>
        <p:nvSpPr>
          <p:cNvPr id="59" name="TextBox 58">
            <a:extLst>
              <a:ext uri="{FF2B5EF4-FFF2-40B4-BE49-F238E27FC236}">
                <a16:creationId xmlns="" xmlns:a16="http://schemas.microsoft.com/office/drawing/2014/main" id="{23E62AA1-C8DC-9F40-BF03-CE4FFA010511}"/>
              </a:ext>
            </a:extLst>
          </p:cNvPr>
          <p:cNvSpPr txBox="1"/>
          <p:nvPr/>
        </p:nvSpPr>
        <p:spPr>
          <a:xfrm>
            <a:off x="3211578" y="4350263"/>
            <a:ext cx="1828800" cy="369332"/>
          </a:xfrm>
          <a:prstGeom prst="rect">
            <a:avLst/>
          </a:prstGeom>
          <a:noFill/>
        </p:spPr>
        <p:txBody>
          <a:bodyPr wrap="square" rtlCol="0">
            <a:spAutoFit/>
          </a:bodyPr>
          <a:lstStyle/>
          <a:p>
            <a:pPr algn="l"/>
            <a:r>
              <a:rPr lang="en-IN" dirty="0"/>
              <a:t>Response </a:t>
            </a:r>
            <a:endParaRPr lang="en-US" dirty="0"/>
          </a:p>
        </p:txBody>
      </p:sp>
      <p:sp>
        <p:nvSpPr>
          <p:cNvPr id="60" name="TextBox 59">
            <a:extLst>
              <a:ext uri="{FF2B5EF4-FFF2-40B4-BE49-F238E27FC236}">
                <a16:creationId xmlns="" xmlns:a16="http://schemas.microsoft.com/office/drawing/2014/main" id="{3E2DCA1C-91A3-CB45-9C52-F7244F113BA3}"/>
              </a:ext>
            </a:extLst>
          </p:cNvPr>
          <p:cNvSpPr txBox="1"/>
          <p:nvPr/>
        </p:nvSpPr>
        <p:spPr>
          <a:xfrm>
            <a:off x="7445275" y="4288815"/>
            <a:ext cx="1828800" cy="369332"/>
          </a:xfrm>
          <a:prstGeom prst="rect">
            <a:avLst/>
          </a:prstGeom>
          <a:noFill/>
        </p:spPr>
        <p:txBody>
          <a:bodyPr wrap="square" rtlCol="0">
            <a:spAutoFit/>
          </a:bodyPr>
          <a:lstStyle/>
          <a:p>
            <a:pPr algn="l"/>
            <a:r>
              <a:rPr lang="en-IN" dirty="0"/>
              <a:t>Response </a:t>
            </a:r>
            <a:endParaRPr lang="en-US" dirty="0"/>
          </a:p>
        </p:txBody>
      </p:sp>
    </p:spTree>
    <p:extLst>
      <p:ext uri="{BB962C8B-B14F-4D97-AF65-F5344CB8AC3E}">
        <p14:creationId xmlns="" xmlns:p14="http://schemas.microsoft.com/office/powerpoint/2010/main" val="46338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0957C-EDBF-DCF9-E7D0-97FFF2589656}"/>
              </a:ext>
            </a:extLst>
          </p:cNvPr>
          <p:cNvSpPr>
            <a:spLocks noGrp="1"/>
          </p:cNvSpPr>
          <p:nvPr>
            <p:ph type="title"/>
          </p:nvPr>
        </p:nvSpPr>
        <p:spPr/>
        <p:txBody>
          <a:bodyPr/>
          <a:lstStyle/>
          <a:p>
            <a:pPr algn="ctr"/>
            <a:r>
              <a:rPr lang="en-IN" dirty="0" smtClean="0">
                <a:latin typeface="Times New Roman" pitchFamily="18" charset="0"/>
                <a:cs typeface="Times New Roman" pitchFamily="18" charset="0"/>
              </a:rPr>
              <a:t>Code Explanation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8E82C99-05A8-5658-6436-EDFEF1BA207D}"/>
              </a:ext>
            </a:extLst>
          </p:cNvPr>
          <p:cNvSpPr>
            <a:spLocks noGrp="1"/>
          </p:cNvSpPr>
          <p:nvPr>
            <p:ph idx="1"/>
          </p:nvPr>
        </p:nvSpPr>
        <p:spPr/>
        <p:txBody>
          <a:bodyPr>
            <a:normAutofit/>
          </a:bodyPr>
          <a:lstStyle/>
          <a:p>
            <a:pPr>
              <a:buNone/>
            </a:pPr>
            <a:r>
              <a:rPr lang="en-IN" sz="1800" dirty="0" smtClean="0">
                <a:latin typeface="Times New Roman" pitchFamily="18" charset="0"/>
                <a:cs typeface="Times New Roman" pitchFamily="18" charset="0"/>
              </a:rPr>
              <a:t>import </a:t>
            </a:r>
            <a:r>
              <a:rPr lang="en-IN" sz="1800" dirty="0" err="1" smtClean="0">
                <a:latin typeface="Times New Roman" pitchFamily="18" charset="0"/>
                <a:cs typeface="Times New Roman" pitchFamily="18" charset="0"/>
              </a:rPr>
              <a:t>scapy.all</a:t>
            </a:r>
            <a:r>
              <a:rPr lang="en-IN" sz="1800" dirty="0" smtClean="0">
                <a:latin typeface="Times New Roman" pitchFamily="18" charset="0"/>
                <a:cs typeface="Times New Roman" pitchFamily="18" charset="0"/>
              </a:rPr>
              <a:t> as </a:t>
            </a:r>
            <a:r>
              <a:rPr lang="en-IN" sz="1800" dirty="0" err="1" smtClean="0">
                <a:latin typeface="Times New Roman" pitchFamily="18" charset="0"/>
                <a:cs typeface="Times New Roman" pitchFamily="18" charset="0"/>
              </a:rPr>
              <a:t>scapy</a:t>
            </a: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import </a:t>
            </a:r>
            <a:r>
              <a:rPr lang="en-IN" sz="1800" dirty="0" err="1" smtClean="0">
                <a:latin typeface="Times New Roman" pitchFamily="18" charset="0"/>
                <a:cs typeface="Times New Roman" pitchFamily="18" charset="0"/>
              </a:rPr>
              <a:t>netifaces</a:t>
            </a: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import </a:t>
            </a:r>
            <a:r>
              <a:rPr lang="en-IN" sz="1800" dirty="0" err="1" smtClean="0">
                <a:latin typeface="Times New Roman" pitchFamily="18" charset="0"/>
                <a:cs typeface="Times New Roman" pitchFamily="18" charset="0"/>
              </a:rPr>
              <a:t>os</a:t>
            </a: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from </a:t>
            </a:r>
            <a:r>
              <a:rPr lang="en-IN" sz="1800" dirty="0" err="1" smtClean="0">
                <a:latin typeface="Times New Roman" pitchFamily="18" charset="0"/>
                <a:cs typeface="Times New Roman" pitchFamily="18" charset="0"/>
              </a:rPr>
              <a:t>colorama</a:t>
            </a:r>
            <a:r>
              <a:rPr lang="en-IN" sz="1800" dirty="0" smtClean="0">
                <a:latin typeface="Times New Roman" pitchFamily="18" charset="0"/>
                <a:cs typeface="Times New Roman" pitchFamily="18" charset="0"/>
              </a:rPr>
              <a:t> import init, Back, Fore, Style</a:t>
            </a:r>
          </a:p>
          <a:p>
            <a:pPr>
              <a:buNone/>
            </a:pPr>
            <a:r>
              <a:rPr lang="en-IN" sz="1800" dirty="0" smtClean="0">
                <a:latin typeface="Times New Roman" pitchFamily="18" charset="0"/>
                <a:cs typeface="Times New Roman" pitchFamily="18" charset="0"/>
              </a:rPr>
              <a:t>from </a:t>
            </a:r>
            <a:r>
              <a:rPr lang="en-IN" sz="1800" dirty="0" err="1" smtClean="0">
                <a:latin typeface="Times New Roman" pitchFamily="18" charset="0"/>
                <a:cs typeface="Times New Roman" pitchFamily="18" charset="0"/>
              </a:rPr>
              <a:t>datetime</a:t>
            </a:r>
            <a:r>
              <a:rPr lang="en-IN" sz="1800" dirty="0" smtClean="0">
                <a:latin typeface="Times New Roman" pitchFamily="18" charset="0"/>
                <a:cs typeface="Times New Roman" pitchFamily="18" charset="0"/>
              </a:rPr>
              <a:t> import </a:t>
            </a:r>
            <a:r>
              <a:rPr lang="en-IN" sz="1800" dirty="0" err="1" smtClean="0">
                <a:latin typeface="Times New Roman" pitchFamily="18" charset="0"/>
                <a:cs typeface="Times New Roman" pitchFamily="18" charset="0"/>
              </a:rPr>
              <a:t>datetime</a:t>
            </a:r>
            <a:endParaRPr lang="en-IN" sz="1800" dirty="0" smtClean="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def </a:t>
            </a:r>
            <a:r>
              <a:rPr lang="en-IN" sz="1800" dirty="0" err="1" smtClean="0">
                <a:latin typeface="Times New Roman" pitchFamily="18" charset="0"/>
                <a:cs typeface="Times New Roman" pitchFamily="18" charset="0"/>
              </a:rPr>
              <a:t>get_mac</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ip</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arp_request</a:t>
            </a:r>
            <a:r>
              <a:rPr lang="en-IN" sz="1800" dirty="0" smtClean="0">
                <a:latin typeface="Times New Roman" pitchFamily="18" charset="0"/>
                <a:cs typeface="Times New Roman" pitchFamily="18" charset="0"/>
              </a:rPr>
              <a:t>=scapy.ARP(</a:t>
            </a:r>
            <a:r>
              <a:rPr lang="en-IN" sz="1800" dirty="0" err="1" smtClean="0">
                <a:latin typeface="Times New Roman" pitchFamily="18" charset="0"/>
                <a:cs typeface="Times New Roman" pitchFamily="18" charset="0"/>
              </a:rPr>
              <a:t>pdst</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ip</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broadcast_mac</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scapy.Ether</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dst</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ff:ff:ff:ff:ff:ff</a:t>
            </a:r>
            <a:r>
              <a:rPr lang="en-IN" sz="1800" dirty="0" smtClean="0">
                <a:latin typeface="Times New Roman" pitchFamily="18" charset="0"/>
                <a:cs typeface="Times New Roman" pitchFamily="18" charset="0"/>
              </a:rPr>
              <a:t>")</a:t>
            </a:r>
          </a:p>
          <a:p>
            <a:pP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arp_broadcast</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broadcast_mac</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arp_requst</a:t>
            </a:r>
            <a:endParaRPr lang="en-IN" sz="1800" dirty="0" smtClean="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55CF9A61-5336-FC5B-8338-B78C3788E7FF}"/>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Slide Number Placeholder 4">
            <a:extLst>
              <a:ext uri="{FF2B5EF4-FFF2-40B4-BE49-F238E27FC236}">
                <a16:creationId xmlns="" xmlns:a16="http://schemas.microsoft.com/office/drawing/2014/main" id="{3109E33D-E2EB-7F01-8888-B0DAA1EC6A91}"/>
              </a:ext>
            </a:extLst>
          </p:cNvPr>
          <p:cNvSpPr>
            <a:spLocks noGrp="1"/>
          </p:cNvSpPr>
          <p:nvPr>
            <p:ph type="sldNum" sz="quarter" idx="12"/>
          </p:nvPr>
        </p:nvSpPr>
        <p:spPr/>
        <p:txBody>
          <a:bodyPr/>
          <a:lstStyle/>
          <a:p>
            <a:fld id="{F16E590A-22A6-43F3-ABC3-AAAD0036C12E}" type="slidenum">
              <a:rPr lang="en-IN" smtClean="0"/>
              <a:pPr/>
              <a:t>12</a:t>
            </a:fld>
            <a:endParaRPr lang="en-IN"/>
          </a:p>
        </p:txBody>
      </p:sp>
    </p:spTree>
    <p:extLst>
      <p:ext uri="{BB962C8B-B14F-4D97-AF65-F5344CB8AC3E}">
        <p14:creationId xmlns="" xmlns:p14="http://schemas.microsoft.com/office/powerpoint/2010/main" val="259660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75AEA-881C-986B-A702-9A4033FF537E}"/>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Problem Statement</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 xmlns:a16="http://schemas.microsoft.com/office/drawing/2014/main" id="{EF828070-64E3-E1E8-2C0F-3BCDE42D9F95}"/>
              </a:ext>
            </a:extLst>
          </p:cNvPr>
          <p:cNvSpPr>
            <a:spLocks noGrp="1"/>
          </p:cNvSpPr>
          <p:nvPr>
            <p:ph idx="1"/>
          </p:nvPr>
        </p:nvSpPr>
        <p:spPr>
          <a:xfrm>
            <a:off x="838200" y="1690688"/>
            <a:ext cx="10515600" cy="4351338"/>
          </a:xfrm>
        </p:spPr>
        <p:txBody>
          <a:bodyPr>
            <a:normAutofit fontScale="92500" lnSpcReduction="10000"/>
          </a:bodyPr>
          <a:lstStyle/>
          <a:p>
            <a:pPr>
              <a:lnSpc>
                <a:spcPct val="150000"/>
              </a:lnSpc>
            </a:pPr>
            <a:r>
              <a:rPr lang="en-US" sz="2600" dirty="0">
                <a:latin typeface="Times New Roman" panose="02020603050405020304" pitchFamily="18" charset="0"/>
                <a:cs typeface="Times New Roman" panose="02020603050405020304" pitchFamily="18" charset="0"/>
              </a:rPr>
              <a:t>Address Resolution Protocol (ARP) spoofing is a type of cyber-attack carried out over a local area network (LAN) that involves sending malicious ARP packets to a default gateway on a LAN in order to change the pairings in its Internet Protocol (IP) to Media Access Control (MAC) address table. ARP protocol translates IP addresses into MAC addresses because the ARP protocol was designed purely for efficiency and not for security. ARP spoofing attacks are extremely easy to carry out as long as the attacker has control of a machine within the target LAN or is directly connected to it.</a:t>
            </a: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C79DDA6F-7F86-6A80-F88E-2A769BCF33B4}"/>
              </a:ext>
            </a:extLst>
          </p:cNvPr>
          <p:cNvSpPr>
            <a:spLocks noGrp="1"/>
          </p:cNvSpPr>
          <p:nvPr>
            <p:ph type="dt" sz="half" idx="10"/>
          </p:nvPr>
        </p:nvSpPr>
        <p:spPr/>
        <p:txBody>
          <a:bodyPr/>
          <a:lstStyle/>
          <a:p>
            <a:fld id="{8CD7EFB9-C64B-4AB4-87DD-B9F0265A91EF}" type="datetime1">
              <a:rPr lang="en-IN" smtClean="0"/>
              <a:pPr/>
              <a:t>03-11-2022</a:t>
            </a:fld>
            <a:endParaRPr lang="en-IN"/>
          </a:p>
        </p:txBody>
      </p:sp>
      <p:sp>
        <p:nvSpPr>
          <p:cNvPr id="5" name="Slide Number Placeholder 4">
            <a:extLst>
              <a:ext uri="{FF2B5EF4-FFF2-40B4-BE49-F238E27FC236}">
                <a16:creationId xmlns="" xmlns:a16="http://schemas.microsoft.com/office/drawing/2014/main" id="{228DC1DF-3B37-88F2-E3FF-0DE91A7649B9}"/>
              </a:ext>
            </a:extLst>
          </p:cNvPr>
          <p:cNvSpPr>
            <a:spLocks noGrp="1"/>
          </p:cNvSpPr>
          <p:nvPr>
            <p:ph type="sldNum" sz="quarter" idx="12"/>
          </p:nvPr>
        </p:nvSpPr>
        <p:spPr/>
        <p:txBody>
          <a:bodyPr/>
          <a:lstStyle/>
          <a:p>
            <a:fld id="{F16E590A-22A6-43F3-ABC3-AAAD0036C12E}" type="slidenum">
              <a:rPr lang="en-IN" smtClean="0"/>
              <a:pPr/>
              <a:t>2</a:t>
            </a:fld>
            <a:endParaRPr lang="en-IN"/>
          </a:p>
        </p:txBody>
      </p:sp>
    </p:spTree>
    <p:extLst>
      <p:ext uri="{BB962C8B-B14F-4D97-AF65-F5344CB8AC3E}">
        <p14:creationId xmlns="" xmlns:p14="http://schemas.microsoft.com/office/powerpoint/2010/main" val="56300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4A454-B853-860C-9016-05C0CD2E2318}"/>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Literature Review</a:t>
            </a:r>
            <a:endParaRPr lang="en-IN" b="1" dirty="0">
              <a:solidFill>
                <a:srgbClr val="000000"/>
              </a:solidFill>
              <a:latin typeface="Times New Roman" panose="02020603050405020304" pitchFamily="18" charset="0"/>
            </a:endParaRPr>
          </a:p>
        </p:txBody>
      </p:sp>
      <p:graphicFrame>
        <p:nvGraphicFramePr>
          <p:cNvPr id="4" name="Table 4">
            <a:extLst>
              <a:ext uri="{FF2B5EF4-FFF2-40B4-BE49-F238E27FC236}">
                <a16:creationId xmlns="" xmlns:a16="http://schemas.microsoft.com/office/drawing/2014/main" id="{F987C49E-2FBC-5134-B290-B744A03586BC}"/>
              </a:ext>
            </a:extLst>
          </p:cNvPr>
          <p:cNvGraphicFramePr>
            <a:graphicFrameLocks noGrp="1"/>
          </p:cNvGraphicFramePr>
          <p:nvPr>
            <p:extLst>
              <p:ext uri="{D42A27DB-BD31-4B8C-83A1-F6EECF244321}">
                <p14:modId xmlns="" xmlns:p14="http://schemas.microsoft.com/office/powerpoint/2010/main" val="1449206301"/>
              </p:ext>
            </p:extLst>
          </p:nvPr>
        </p:nvGraphicFramePr>
        <p:xfrm>
          <a:off x="838200" y="1566054"/>
          <a:ext cx="10674350" cy="3920099"/>
        </p:xfrm>
        <a:graphic>
          <a:graphicData uri="http://schemas.openxmlformats.org/drawingml/2006/table">
            <a:tbl>
              <a:tblPr firstRow="1" bandRow="1">
                <a:tableStyleId>{5C22544A-7EE6-4342-B048-85BDC9FD1C3A}</a:tableStyleId>
              </a:tblPr>
              <a:tblGrid>
                <a:gridCol w="893496">
                  <a:extLst>
                    <a:ext uri="{9D8B030D-6E8A-4147-A177-3AD203B41FA5}">
                      <a16:colId xmlns="" xmlns:a16="http://schemas.microsoft.com/office/drawing/2014/main" val="99850620"/>
                    </a:ext>
                  </a:extLst>
                </a:gridCol>
                <a:gridCol w="1998929">
                  <a:extLst>
                    <a:ext uri="{9D8B030D-6E8A-4147-A177-3AD203B41FA5}">
                      <a16:colId xmlns="" xmlns:a16="http://schemas.microsoft.com/office/drawing/2014/main" val="1450210136"/>
                    </a:ext>
                  </a:extLst>
                </a:gridCol>
                <a:gridCol w="2314575">
                  <a:extLst>
                    <a:ext uri="{9D8B030D-6E8A-4147-A177-3AD203B41FA5}">
                      <a16:colId xmlns="" xmlns:a16="http://schemas.microsoft.com/office/drawing/2014/main" val="2766976405"/>
                    </a:ext>
                  </a:extLst>
                </a:gridCol>
                <a:gridCol w="2333625">
                  <a:extLst>
                    <a:ext uri="{9D8B030D-6E8A-4147-A177-3AD203B41FA5}">
                      <a16:colId xmlns="" xmlns:a16="http://schemas.microsoft.com/office/drawing/2014/main" val="1219078018"/>
                    </a:ext>
                  </a:extLst>
                </a:gridCol>
                <a:gridCol w="3133725">
                  <a:extLst>
                    <a:ext uri="{9D8B030D-6E8A-4147-A177-3AD203B41FA5}">
                      <a16:colId xmlns="" xmlns:a16="http://schemas.microsoft.com/office/drawing/2014/main" val="2267088877"/>
                    </a:ext>
                  </a:extLst>
                </a:gridCol>
              </a:tblGrid>
              <a:tr h="408306">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Objective</a:t>
                      </a:r>
                      <a:endParaRPr lang="en-IN" dirty="0"/>
                    </a:p>
                  </a:txBody>
                  <a:tcPr/>
                </a:tc>
                <a:tc>
                  <a:txBody>
                    <a:bodyPr/>
                    <a:lstStyle/>
                    <a:p>
                      <a:r>
                        <a:rPr lang="en-US" dirty="0"/>
                        <a:t>Existing</a:t>
                      </a:r>
                      <a:endParaRPr lang="en-IN" dirty="0"/>
                    </a:p>
                  </a:txBody>
                  <a:tcPr/>
                </a:tc>
                <a:tc>
                  <a:txBody>
                    <a:bodyPr/>
                    <a:lstStyle/>
                    <a:p>
                      <a:r>
                        <a:rPr lang="en-US" dirty="0"/>
                        <a:t>Future Enhancement</a:t>
                      </a:r>
                      <a:endParaRPr lang="en-IN" dirty="0"/>
                    </a:p>
                  </a:txBody>
                  <a:tcPr/>
                </a:tc>
                <a:extLst>
                  <a:ext uri="{0D108BD9-81ED-4DB2-BD59-A6C34878D82A}">
                    <a16:rowId xmlns="" xmlns:a16="http://schemas.microsoft.com/office/drawing/2014/main" val="735994498"/>
                  </a:ext>
                </a:extLst>
              </a:tr>
              <a:tr h="402833">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ASD: ARP Spoofing Detector using </a:t>
                      </a:r>
                      <a:r>
                        <a:rPr lang="en-US" dirty="0" err="1">
                          <a:latin typeface="Times New Roman" panose="02020603050405020304" pitchFamily="18" charset="0"/>
                          <a:cs typeface="Times New Roman" panose="02020603050405020304" pitchFamily="18" charset="0"/>
                        </a:rPr>
                        <a:t>OpenWrt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Access point-based ARP Spoofing detector (ASD) that can detect ARP spoofing attacks without returning a false-positive rates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distinguishes between ARP spoofing and connections from VM guests using three information tables,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AssocList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ARP cache table, and DHCP table, which are commonly managed by the access point based on a Linux system</a:t>
                      </a:r>
                      <a:endParaRPr lang="en-IN" b="0" i="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 xmlns:a16="http://schemas.microsoft.com/office/drawing/2014/main" val="4039797497"/>
                  </a:ext>
                </a:extLst>
              </a:tr>
              <a:tr h="402833">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 xmlns:a16="http://schemas.microsoft.com/office/drawing/2014/main" val="4270080030"/>
                  </a:ext>
                </a:extLst>
              </a:tr>
            </a:tbl>
          </a:graphicData>
        </a:graphic>
      </p:graphicFrame>
      <p:sp>
        <p:nvSpPr>
          <p:cNvPr id="3" name="Date Placeholder 2">
            <a:extLst>
              <a:ext uri="{FF2B5EF4-FFF2-40B4-BE49-F238E27FC236}">
                <a16:creationId xmlns="" xmlns:a16="http://schemas.microsoft.com/office/drawing/2014/main" id="{06DE61F1-149E-0169-05FC-BE3408F17787}"/>
              </a:ext>
            </a:extLst>
          </p:cNvPr>
          <p:cNvSpPr>
            <a:spLocks noGrp="1"/>
          </p:cNvSpPr>
          <p:nvPr>
            <p:ph type="dt" sz="half" idx="10"/>
          </p:nvPr>
        </p:nvSpPr>
        <p:spPr/>
        <p:txBody>
          <a:bodyPr/>
          <a:lstStyle/>
          <a:p>
            <a:fld id="{A2AD4E02-EE3A-455E-B358-3ED8EE24D2D0}" type="datetime1">
              <a:rPr lang="en-IN" smtClean="0"/>
              <a:pPr/>
              <a:t>03-11-2022</a:t>
            </a:fld>
            <a:endParaRPr lang="en-IN"/>
          </a:p>
        </p:txBody>
      </p:sp>
      <p:sp>
        <p:nvSpPr>
          <p:cNvPr id="5" name="Slide Number Placeholder 4">
            <a:extLst>
              <a:ext uri="{FF2B5EF4-FFF2-40B4-BE49-F238E27FC236}">
                <a16:creationId xmlns="" xmlns:a16="http://schemas.microsoft.com/office/drawing/2014/main" id="{EF30687A-00A9-8400-55DD-D84147E26D33}"/>
              </a:ext>
            </a:extLst>
          </p:cNvPr>
          <p:cNvSpPr>
            <a:spLocks noGrp="1"/>
          </p:cNvSpPr>
          <p:nvPr>
            <p:ph type="sldNum" sz="quarter" idx="12"/>
          </p:nvPr>
        </p:nvSpPr>
        <p:spPr/>
        <p:txBody>
          <a:bodyPr/>
          <a:lstStyle/>
          <a:p>
            <a:fld id="{F16E590A-22A6-43F3-ABC3-AAAD0036C12E}" type="slidenum">
              <a:rPr lang="en-IN" smtClean="0"/>
              <a:pPr/>
              <a:t>3</a:t>
            </a:fld>
            <a:endParaRPr lang="en-IN"/>
          </a:p>
        </p:txBody>
      </p:sp>
    </p:spTree>
    <p:extLst>
      <p:ext uri="{BB962C8B-B14F-4D97-AF65-F5344CB8AC3E}">
        <p14:creationId xmlns="" xmlns:p14="http://schemas.microsoft.com/office/powerpoint/2010/main" val="193320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141DA5F-A751-DF4A-9BA7-AAF693539501}"/>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Slide Number Placeholder 4">
            <a:extLst>
              <a:ext uri="{FF2B5EF4-FFF2-40B4-BE49-F238E27FC236}">
                <a16:creationId xmlns="" xmlns:a16="http://schemas.microsoft.com/office/drawing/2014/main" id="{3E591F3B-A361-6F49-B12A-470923F356D9}"/>
              </a:ext>
            </a:extLst>
          </p:cNvPr>
          <p:cNvSpPr>
            <a:spLocks noGrp="1"/>
          </p:cNvSpPr>
          <p:nvPr>
            <p:ph type="sldNum" sz="quarter" idx="12"/>
          </p:nvPr>
        </p:nvSpPr>
        <p:spPr/>
        <p:txBody>
          <a:bodyPr/>
          <a:lstStyle/>
          <a:p>
            <a:fld id="{F16E590A-22A6-43F3-ABC3-AAAD0036C12E}" type="slidenum">
              <a:rPr lang="en-IN" smtClean="0"/>
              <a:pPr/>
              <a:t>4</a:t>
            </a:fld>
            <a:endParaRPr lang="en-IN"/>
          </a:p>
        </p:txBody>
      </p:sp>
      <p:graphicFrame>
        <p:nvGraphicFramePr>
          <p:cNvPr id="7" name="Table 4">
            <a:extLst>
              <a:ext uri="{FF2B5EF4-FFF2-40B4-BE49-F238E27FC236}">
                <a16:creationId xmlns="" xmlns:a16="http://schemas.microsoft.com/office/drawing/2014/main" id="{CF3FB5C2-241B-854D-927E-0186E288F9E8}"/>
              </a:ext>
            </a:extLst>
          </p:cNvPr>
          <p:cNvGraphicFramePr>
            <a:graphicFrameLocks noGrp="1"/>
          </p:cNvGraphicFramePr>
          <p:nvPr>
            <p:ph idx="1"/>
            <p:extLst>
              <p:ext uri="{D42A27DB-BD31-4B8C-83A1-F6EECF244321}">
                <p14:modId xmlns="" xmlns:p14="http://schemas.microsoft.com/office/powerpoint/2010/main" val="1314608081"/>
              </p:ext>
            </p:extLst>
          </p:nvPr>
        </p:nvGraphicFramePr>
        <p:xfrm>
          <a:off x="838203" y="1177073"/>
          <a:ext cx="10515597" cy="4943656"/>
        </p:xfrm>
        <a:graphic>
          <a:graphicData uri="http://schemas.openxmlformats.org/drawingml/2006/table">
            <a:tbl>
              <a:tblPr firstRow="1" bandRow="1">
                <a:tableStyleId>{5C22544A-7EE6-4342-B048-85BDC9FD1C3A}</a:tableStyleId>
              </a:tblPr>
              <a:tblGrid>
                <a:gridCol w="880207">
                  <a:extLst>
                    <a:ext uri="{9D8B030D-6E8A-4147-A177-3AD203B41FA5}">
                      <a16:colId xmlns="" xmlns:a16="http://schemas.microsoft.com/office/drawing/2014/main" val="99850620"/>
                    </a:ext>
                  </a:extLst>
                </a:gridCol>
                <a:gridCol w="1969200">
                  <a:extLst>
                    <a:ext uri="{9D8B030D-6E8A-4147-A177-3AD203B41FA5}">
                      <a16:colId xmlns="" xmlns:a16="http://schemas.microsoft.com/office/drawing/2014/main" val="1450210136"/>
                    </a:ext>
                  </a:extLst>
                </a:gridCol>
                <a:gridCol w="2280152">
                  <a:extLst>
                    <a:ext uri="{9D8B030D-6E8A-4147-A177-3AD203B41FA5}">
                      <a16:colId xmlns="" xmlns:a16="http://schemas.microsoft.com/office/drawing/2014/main" val="2766976405"/>
                    </a:ext>
                  </a:extLst>
                </a:gridCol>
                <a:gridCol w="2298919">
                  <a:extLst>
                    <a:ext uri="{9D8B030D-6E8A-4147-A177-3AD203B41FA5}">
                      <a16:colId xmlns="" xmlns:a16="http://schemas.microsoft.com/office/drawing/2014/main" val="1219078018"/>
                    </a:ext>
                  </a:extLst>
                </a:gridCol>
                <a:gridCol w="3087119">
                  <a:extLst>
                    <a:ext uri="{9D8B030D-6E8A-4147-A177-3AD203B41FA5}">
                      <a16:colId xmlns="" xmlns:a16="http://schemas.microsoft.com/office/drawing/2014/main" val="2267088877"/>
                    </a:ext>
                  </a:extLst>
                </a:gridCol>
              </a:tblGrid>
              <a:tr h="481240">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Objective</a:t>
                      </a:r>
                      <a:endParaRPr lang="en-IN" dirty="0"/>
                    </a:p>
                  </a:txBody>
                  <a:tcPr/>
                </a:tc>
                <a:tc>
                  <a:txBody>
                    <a:bodyPr/>
                    <a:lstStyle/>
                    <a:p>
                      <a:r>
                        <a:rPr lang="en-US" dirty="0"/>
                        <a:t>Existing</a:t>
                      </a:r>
                      <a:endParaRPr lang="en-IN" dirty="0"/>
                    </a:p>
                  </a:txBody>
                  <a:tcPr/>
                </a:tc>
                <a:tc>
                  <a:txBody>
                    <a:bodyPr/>
                    <a:lstStyle/>
                    <a:p>
                      <a:r>
                        <a:rPr lang="en-US" dirty="0"/>
                        <a:t>Future Enhancement</a:t>
                      </a:r>
                      <a:endParaRPr lang="en-IN" dirty="0"/>
                    </a:p>
                  </a:txBody>
                  <a:tcPr/>
                </a:tc>
                <a:extLst>
                  <a:ext uri="{0D108BD9-81ED-4DB2-BD59-A6C34878D82A}">
                    <a16:rowId xmlns="" xmlns:a16="http://schemas.microsoft.com/office/drawing/2014/main" val="735994498"/>
                  </a:ext>
                </a:extLst>
              </a:tr>
              <a:tr h="3987626">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r>
                        <a:rPr lang="en-IN" b="0" i="0" u="none" strike="noStrike" dirty="0">
                          <a:solidFill>
                            <a:srgbClr val="000000"/>
                          </a:solidFill>
                          <a:effectLst/>
                          <a:latin typeface="Times New Roman" panose="02020603050405020304" pitchFamily="18" charset="0"/>
                          <a:cs typeface="Times New Roman" panose="02020603050405020304" pitchFamily="18" charset="0"/>
                        </a:rPr>
                        <a:t>ARP Poisoning Detection and Prevention using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Scapy</a:t>
                      </a:r>
                      <a:endParaRPr lang="en-IN" dirty="0">
                        <a:latin typeface="Times New Roman" panose="02020603050405020304" pitchFamily="18" charset="0"/>
                        <a:cs typeface="Times New Roman" panose="02020603050405020304" pitchFamily="18" charset="0"/>
                      </a:endParaRPr>
                    </a:p>
                  </a:txBody>
                  <a:tcPr/>
                </a:tc>
                <a:tc>
                  <a:txBody>
                    <a:bodyPr/>
                    <a:lstStyle/>
                    <a:p>
                      <a:r>
                        <a:rPr lang="en-IN" b="0" i="0" u="none" strike="noStrike" dirty="0">
                          <a:solidFill>
                            <a:srgbClr val="000000"/>
                          </a:solidFill>
                          <a:effectLst/>
                          <a:latin typeface="Times New Roman" panose="02020603050405020304" pitchFamily="18" charset="0"/>
                          <a:cs typeface="Times New Roman" panose="02020603050405020304" pitchFamily="18" charset="0"/>
                        </a:rPr>
                        <a:t>ARP Spoof attack tool has been developed with a script written in Python </a:t>
                      </a:r>
                    </a:p>
                    <a:p>
                      <a:r>
                        <a:rPr lang="en-IN" b="0" i="0" u="none" strike="noStrike" dirty="0">
                          <a:solidFill>
                            <a:srgbClr val="000000"/>
                          </a:solidFill>
                          <a:effectLst/>
                          <a:latin typeface="Times New Roman" panose="02020603050405020304" pitchFamily="18" charset="0"/>
                          <a:cs typeface="Times New Roman" panose="02020603050405020304" pitchFamily="18" charset="0"/>
                        </a:rPr>
                        <a:t>Programming language using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scapy</a:t>
                      </a:r>
                      <a:r>
                        <a:rPr lang="en-IN" b="0" i="0" u="none" strike="noStrike" dirty="0">
                          <a:solidFill>
                            <a:srgbClr val="000000"/>
                          </a:solidFill>
                          <a:effectLst/>
                          <a:latin typeface="Times New Roman" panose="02020603050405020304" pitchFamily="18" charset="0"/>
                          <a:cs typeface="Times New Roman" panose="02020603050405020304" pitchFamily="18" charset="0"/>
                        </a:rPr>
                        <a:t> library.</a:t>
                      </a:r>
                    </a:p>
                  </a:txBody>
                  <a:tcPr/>
                </a:tc>
                <a:tc>
                  <a:txBody>
                    <a:bodyPr/>
                    <a:lstStyle/>
                    <a:p>
                      <a:r>
                        <a:rPr lang="en-IN" b="0" i="0" u="none" strike="noStrike" dirty="0">
                          <a:solidFill>
                            <a:srgbClr val="000000"/>
                          </a:solidFill>
                          <a:effectLst/>
                          <a:latin typeface="Times New Roman" panose="02020603050405020304" pitchFamily="18" charset="0"/>
                          <a:cs typeface="Times New Roman" panose="02020603050405020304" pitchFamily="18" charset="0"/>
                        </a:rPr>
                        <a:t>A detection algorithm has been proposed for </a:t>
                      </a:r>
                    </a:p>
                    <a:p>
                      <a:r>
                        <a:rPr lang="en-IN" b="0" i="0" u="none" strike="noStrike" dirty="0">
                          <a:solidFill>
                            <a:srgbClr val="000000"/>
                          </a:solidFill>
                          <a:effectLst/>
                          <a:latin typeface="Times New Roman" panose="02020603050405020304" pitchFamily="18" charset="0"/>
                          <a:cs typeface="Times New Roman" panose="02020603050405020304" pitchFamily="18" charset="0"/>
                        </a:rPr>
                        <a:t>detecting the above generated ARP Poisoning attack (or any ARP Poisoning attack in general) </a:t>
                      </a:r>
                    </a:p>
                    <a:p>
                      <a:r>
                        <a:rPr lang="en-IN" b="0" i="0" u="none" strike="noStrike" dirty="0">
                          <a:solidFill>
                            <a:srgbClr val="000000"/>
                          </a:solidFill>
                          <a:effectLst/>
                          <a:latin typeface="Times New Roman" panose="02020603050405020304" pitchFamily="18" charset="0"/>
                          <a:cs typeface="Times New Roman" panose="02020603050405020304" pitchFamily="18" charset="0"/>
                        </a:rPr>
                        <a:t>and implemented the same using a python script with </a:t>
                      </a:r>
                      <a:r>
                        <a:rPr lang="en-IN" b="0" i="0" u="none" strike="noStrike" dirty="0" err="1">
                          <a:solidFill>
                            <a:srgbClr val="000000"/>
                          </a:solidFill>
                          <a:effectLst/>
                          <a:latin typeface="Times New Roman" panose="02020603050405020304" pitchFamily="18" charset="0"/>
                          <a:cs typeface="Times New Roman" panose="02020603050405020304" pitchFamily="18" charset="0"/>
                        </a:rPr>
                        <a:t>scapy</a:t>
                      </a:r>
                      <a:r>
                        <a:rPr lang="en-IN" b="0" i="0" u="none" strike="noStrike" dirty="0">
                          <a:solidFill>
                            <a:srgbClr val="000000"/>
                          </a:solidFill>
                          <a:effectLst/>
                          <a:latin typeface="Times New Roman" panose="02020603050405020304" pitchFamily="18" charset="0"/>
                          <a:cs typeface="Times New Roman" panose="02020603050405020304" pitchFamily="18" charset="0"/>
                        </a:rPr>
                        <a:t> library.</a:t>
                      </a:r>
                    </a:p>
                    <a:p>
                      <a:endParaRPr lang="en-IN" b="0" i="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 xmlns:a16="http://schemas.microsoft.com/office/drawing/2014/main" val="4039797497"/>
                  </a:ext>
                </a:extLst>
              </a:tr>
              <a:tr h="47479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 xmlns:a16="http://schemas.microsoft.com/office/drawing/2014/main" val="4270080030"/>
                  </a:ext>
                </a:extLst>
              </a:tr>
            </a:tbl>
          </a:graphicData>
        </a:graphic>
      </p:graphicFrame>
    </p:spTree>
    <p:extLst>
      <p:ext uri="{BB962C8B-B14F-4D97-AF65-F5344CB8AC3E}">
        <p14:creationId xmlns="" xmlns:p14="http://schemas.microsoft.com/office/powerpoint/2010/main" val="66517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439503A-3A03-7044-BBC5-44C0351E7ED7}"/>
              </a:ext>
            </a:extLst>
          </p:cNvPr>
          <p:cNvSpPr>
            <a:spLocks noGrp="1"/>
          </p:cNvSpPr>
          <p:nvPr>
            <p:ph type="dt" sz="half" idx="10"/>
          </p:nvPr>
        </p:nvSpPr>
        <p:spPr/>
        <p:txBody>
          <a:bodyPr/>
          <a:lstStyle/>
          <a:p>
            <a:fld id="{942445A2-F19B-462D-8B19-B7BA8E7D9E1A}" type="datetime1">
              <a:rPr lang="en-IN" smtClean="0"/>
              <a:pPr/>
              <a:t>03-11-2022</a:t>
            </a:fld>
            <a:endParaRPr lang="en-IN" dirty="0"/>
          </a:p>
        </p:txBody>
      </p:sp>
      <p:sp>
        <p:nvSpPr>
          <p:cNvPr id="5" name="Slide Number Placeholder 4">
            <a:extLst>
              <a:ext uri="{FF2B5EF4-FFF2-40B4-BE49-F238E27FC236}">
                <a16:creationId xmlns="" xmlns:a16="http://schemas.microsoft.com/office/drawing/2014/main" id="{65F310DC-BF5B-684E-ADE0-3110257CAC20}"/>
              </a:ext>
            </a:extLst>
          </p:cNvPr>
          <p:cNvSpPr>
            <a:spLocks noGrp="1"/>
          </p:cNvSpPr>
          <p:nvPr>
            <p:ph type="sldNum" sz="quarter" idx="12"/>
          </p:nvPr>
        </p:nvSpPr>
        <p:spPr/>
        <p:txBody>
          <a:bodyPr/>
          <a:lstStyle/>
          <a:p>
            <a:fld id="{F16E590A-22A6-43F3-ABC3-AAAD0036C12E}" type="slidenum">
              <a:rPr lang="en-IN" smtClean="0"/>
              <a:pPr/>
              <a:t>5</a:t>
            </a:fld>
            <a:endParaRPr lang="en-IN"/>
          </a:p>
        </p:txBody>
      </p:sp>
      <p:graphicFrame>
        <p:nvGraphicFramePr>
          <p:cNvPr id="7" name="Table 4">
            <a:extLst>
              <a:ext uri="{FF2B5EF4-FFF2-40B4-BE49-F238E27FC236}">
                <a16:creationId xmlns="" xmlns:a16="http://schemas.microsoft.com/office/drawing/2014/main" id="{AC402D55-F6AA-104D-9C99-4E17F818A6D3}"/>
              </a:ext>
            </a:extLst>
          </p:cNvPr>
          <p:cNvGraphicFramePr>
            <a:graphicFrameLocks noGrp="1"/>
          </p:cNvGraphicFramePr>
          <p:nvPr>
            <p:ph idx="1"/>
            <p:extLst>
              <p:ext uri="{D42A27DB-BD31-4B8C-83A1-F6EECF244321}">
                <p14:modId xmlns="" xmlns:p14="http://schemas.microsoft.com/office/powerpoint/2010/main" val="3727946956"/>
              </p:ext>
            </p:extLst>
          </p:nvPr>
        </p:nvGraphicFramePr>
        <p:xfrm>
          <a:off x="838203" y="957172"/>
          <a:ext cx="10515597" cy="4943656"/>
        </p:xfrm>
        <a:graphic>
          <a:graphicData uri="http://schemas.openxmlformats.org/drawingml/2006/table">
            <a:tbl>
              <a:tblPr firstRow="1" bandRow="1">
                <a:tableStyleId>{5C22544A-7EE6-4342-B048-85BDC9FD1C3A}</a:tableStyleId>
              </a:tblPr>
              <a:tblGrid>
                <a:gridCol w="880207">
                  <a:extLst>
                    <a:ext uri="{9D8B030D-6E8A-4147-A177-3AD203B41FA5}">
                      <a16:colId xmlns="" xmlns:a16="http://schemas.microsoft.com/office/drawing/2014/main" val="99850620"/>
                    </a:ext>
                  </a:extLst>
                </a:gridCol>
                <a:gridCol w="1969200">
                  <a:extLst>
                    <a:ext uri="{9D8B030D-6E8A-4147-A177-3AD203B41FA5}">
                      <a16:colId xmlns="" xmlns:a16="http://schemas.microsoft.com/office/drawing/2014/main" val="1450210136"/>
                    </a:ext>
                  </a:extLst>
                </a:gridCol>
                <a:gridCol w="2280152">
                  <a:extLst>
                    <a:ext uri="{9D8B030D-6E8A-4147-A177-3AD203B41FA5}">
                      <a16:colId xmlns="" xmlns:a16="http://schemas.microsoft.com/office/drawing/2014/main" val="2766976405"/>
                    </a:ext>
                  </a:extLst>
                </a:gridCol>
                <a:gridCol w="2298919">
                  <a:extLst>
                    <a:ext uri="{9D8B030D-6E8A-4147-A177-3AD203B41FA5}">
                      <a16:colId xmlns="" xmlns:a16="http://schemas.microsoft.com/office/drawing/2014/main" val="1219078018"/>
                    </a:ext>
                  </a:extLst>
                </a:gridCol>
                <a:gridCol w="3087119">
                  <a:extLst>
                    <a:ext uri="{9D8B030D-6E8A-4147-A177-3AD203B41FA5}">
                      <a16:colId xmlns="" xmlns:a16="http://schemas.microsoft.com/office/drawing/2014/main" val="2267088877"/>
                    </a:ext>
                  </a:extLst>
                </a:gridCol>
              </a:tblGrid>
              <a:tr h="481240">
                <a:tc>
                  <a:txBody>
                    <a:bodyPr/>
                    <a:lstStyle/>
                    <a:p>
                      <a:r>
                        <a:rPr lang="en-US" dirty="0"/>
                        <a:t>Year</a:t>
                      </a:r>
                      <a:endParaRPr lang="en-IN" dirty="0"/>
                    </a:p>
                  </a:txBody>
                  <a:tcPr/>
                </a:tc>
                <a:tc>
                  <a:txBody>
                    <a:bodyPr/>
                    <a:lstStyle/>
                    <a:p>
                      <a:r>
                        <a:rPr lang="en-US" dirty="0"/>
                        <a:t>Title</a:t>
                      </a:r>
                      <a:endParaRPr lang="en-IN" dirty="0"/>
                    </a:p>
                  </a:txBody>
                  <a:tcPr/>
                </a:tc>
                <a:tc>
                  <a:txBody>
                    <a:bodyPr/>
                    <a:lstStyle/>
                    <a:p>
                      <a:r>
                        <a:rPr lang="en-US" dirty="0"/>
                        <a:t>Objective</a:t>
                      </a:r>
                      <a:endParaRPr lang="en-IN" dirty="0"/>
                    </a:p>
                  </a:txBody>
                  <a:tcPr/>
                </a:tc>
                <a:tc>
                  <a:txBody>
                    <a:bodyPr/>
                    <a:lstStyle/>
                    <a:p>
                      <a:r>
                        <a:rPr lang="en-US" dirty="0"/>
                        <a:t>Existing</a:t>
                      </a:r>
                      <a:endParaRPr lang="en-IN" dirty="0"/>
                    </a:p>
                  </a:txBody>
                  <a:tcPr/>
                </a:tc>
                <a:tc>
                  <a:txBody>
                    <a:bodyPr/>
                    <a:lstStyle/>
                    <a:p>
                      <a:r>
                        <a:rPr lang="en-US" dirty="0"/>
                        <a:t>Future Enhancement</a:t>
                      </a:r>
                      <a:endParaRPr lang="en-IN" dirty="0"/>
                    </a:p>
                  </a:txBody>
                  <a:tcPr/>
                </a:tc>
                <a:extLst>
                  <a:ext uri="{0D108BD9-81ED-4DB2-BD59-A6C34878D82A}">
                    <a16:rowId xmlns="" xmlns:a16="http://schemas.microsoft.com/office/drawing/2014/main" val="735994498"/>
                  </a:ext>
                </a:extLst>
              </a:tr>
              <a:tr h="3987626">
                <a:tc>
                  <a:txBody>
                    <a:bodyPr/>
                    <a:lstStyle/>
                    <a:p>
                      <a:r>
                        <a:rPr lang="en-IN" dirty="0">
                          <a:latin typeface="Times New Roman" panose="02020603050405020304" pitchFamily="18" charset="0"/>
                          <a:cs typeface="Times New Roman" panose="02020603050405020304" pitchFamily="18" charset="0"/>
                        </a:rPr>
                        <a:t>2015</a:t>
                      </a:r>
                    </a:p>
                  </a:txBody>
                  <a:tcPr/>
                </a:tc>
                <a:tc>
                  <a:txBody>
                    <a:bodyPr/>
                    <a:lstStyle/>
                    <a:p>
                      <a:r>
                        <a:rPr lang="en-IN" b="0" i="0" u="none" strike="noStrike" dirty="0">
                          <a:solidFill>
                            <a:srgbClr val="111111"/>
                          </a:solidFill>
                          <a:effectLst/>
                          <a:latin typeface="Times New Roman" panose="02020603050405020304" pitchFamily="18" charset="0"/>
                          <a:cs typeface="Times New Roman" panose="02020603050405020304" pitchFamily="18" charset="0"/>
                        </a:rPr>
                        <a:t>Detection and Prevention of ARP spoofing using </a:t>
                      </a:r>
                      <a:r>
                        <a:rPr lang="en-IN" b="0" i="0" u="none" strike="noStrike" dirty="0" err="1">
                          <a:solidFill>
                            <a:srgbClr val="111111"/>
                          </a:solidFill>
                          <a:effectLst/>
                          <a:latin typeface="Times New Roman" panose="02020603050405020304" pitchFamily="18" charset="0"/>
                          <a:cs typeface="Times New Roman" panose="02020603050405020304" pitchFamily="18" charset="0"/>
                        </a:rPr>
                        <a:t>Centralized</a:t>
                      </a:r>
                      <a:r>
                        <a:rPr lang="en-IN" b="0" i="0" u="none" strike="noStrike" dirty="0">
                          <a:solidFill>
                            <a:srgbClr val="111111"/>
                          </a:solidFill>
                          <a:effectLst/>
                          <a:latin typeface="Times New Roman" panose="02020603050405020304" pitchFamily="18" charset="0"/>
                          <a:cs typeface="Times New Roman" panose="02020603050405020304" pitchFamily="18" charset="0"/>
                        </a:rPr>
                        <a:t> Server</a:t>
                      </a:r>
                    </a:p>
                  </a:txBody>
                  <a:tcPr/>
                </a:tc>
                <a:tc>
                  <a:txBody>
                    <a:bodyPr/>
                    <a:lstStyle/>
                    <a:p>
                      <a:r>
                        <a:rPr lang="en-IN" b="0" i="0" u="none" strike="noStrike" dirty="0">
                          <a:solidFill>
                            <a:srgbClr val="333333"/>
                          </a:solidFill>
                          <a:effectLst/>
                          <a:latin typeface="Times New Roman" panose="02020603050405020304" pitchFamily="18" charset="0"/>
                          <a:cs typeface="Times New Roman" panose="02020603050405020304" pitchFamily="18" charset="0"/>
                        </a:rPr>
                        <a:t>Destination host checks the ip-mac conflict in the LAN and informs about the hacker to the </a:t>
                      </a:r>
                      <a:r>
                        <a:rPr lang="en-IN" b="0" i="0" u="none" strike="noStrike" dirty="0" err="1">
                          <a:solidFill>
                            <a:srgbClr val="333333"/>
                          </a:solidFill>
                          <a:effectLst/>
                          <a:latin typeface="Times New Roman" panose="02020603050405020304" pitchFamily="18" charset="0"/>
                          <a:cs typeface="Times New Roman" panose="02020603050405020304" pitchFamily="18" charset="0"/>
                        </a:rPr>
                        <a:t>centralized</a:t>
                      </a:r>
                      <a:r>
                        <a:rPr lang="en-IN" b="0" i="0" u="none" strike="noStrike" dirty="0">
                          <a:solidFill>
                            <a:srgbClr val="333333"/>
                          </a:solidFill>
                          <a:effectLst/>
                          <a:latin typeface="Times New Roman" panose="02020603050405020304" pitchFamily="18" charset="0"/>
                          <a:cs typeface="Times New Roman" panose="02020603050405020304" pitchFamily="18" charset="0"/>
                        </a:rPr>
                        <a:t> server which takes care of the trusted communication between the participating hosts</a:t>
                      </a: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r>
                        <a:rPr lang="en-IN" b="0" i="0" u="none" strike="noStrike" dirty="0" err="1">
                          <a:solidFill>
                            <a:srgbClr val="000000"/>
                          </a:solidFill>
                          <a:effectLst/>
                          <a:latin typeface="Times New Roman" panose="02020603050405020304" pitchFamily="18" charset="0"/>
                          <a:cs typeface="Times New Roman" panose="02020603050405020304" pitchFamily="18" charset="0"/>
                        </a:rPr>
                        <a:t>centralized</a:t>
                      </a:r>
                      <a:r>
                        <a:rPr lang="en-IN" b="0" i="0" u="none" strike="noStrike" dirty="0">
                          <a:solidFill>
                            <a:srgbClr val="000000"/>
                          </a:solidFill>
                          <a:effectLst/>
                          <a:latin typeface="Times New Roman" panose="02020603050405020304" pitchFamily="18" charset="0"/>
                          <a:cs typeface="Times New Roman" panose="02020603050405020304" pitchFamily="18" charset="0"/>
                        </a:rPr>
                        <a:t> server will collects all the ip-mac pairs of </a:t>
                      </a:r>
                    </a:p>
                    <a:p>
                      <a:r>
                        <a:rPr lang="en-IN" b="0" i="0" u="none" strike="noStrike" dirty="0">
                          <a:solidFill>
                            <a:srgbClr val="000000"/>
                          </a:solidFill>
                          <a:effectLst/>
                          <a:latin typeface="Times New Roman" panose="02020603050405020304" pitchFamily="18" charset="0"/>
                          <a:cs typeface="Times New Roman" panose="02020603050405020304" pitchFamily="18" charset="0"/>
                        </a:rPr>
                        <a:t>every host in the LAN and maintains a table of legitimate </a:t>
                      </a:r>
                    </a:p>
                    <a:p>
                      <a:r>
                        <a:rPr lang="en-IN" b="0" i="0" u="none" strike="noStrike" dirty="0">
                          <a:solidFill>
                            <a:srgbClr val="000000"/>
                          </a:solidFill>
                          <a:effectLst/>
                          <a:latin typeface="Times New Roman" panose="02020603050405020304" pitchFamily="18" charset="0"/>
                          <a:cs typeface="Times New Roman" panose="02020603050405020304" pitchFamily="18" charset="0"/>
                        </a:rPr>
                        <a:t>host</a:t>
                      </a:r>
                    </a:p>
                    <a:p>
                      <a:endParaRPr lang="en-IN" b="0" i="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 xmlns:a16="http://schemas.microsoft.com/office/drawing/2014/main" val="4039797497"/>
                  </a:ext>
                </a:extLst>
              </a:tr>
              <a:tr h="47479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 xmlns:a16="http://schemas.microsoft.com/office/drawing/2014/main" val="4270080030"/>
                  </a:ext>
                </a:extLst>
              </a:tr>
            </a:tbl>
          </a:graphicData>
        </a:graphic>
      </p:graphicFrame>
    </p:spTree>
    <p:extLst>
      <p:ext uri="{BB962C8B-B14F-4D97-AF65-F5344CB8AC3E}">
        <p14:creationId xmlns="" xmlns:p14="http://schemas.microsoft.com/office/powerpoint/2010/main" val="261822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31BC93-5FBE-E750-1F5C-565D91EA8E2B}"/>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rPr>
              <a:t>Project Goals</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 xmlns:a16="http://schemas.microsoft.com/office/drawing/2014/main" id="{10EB458D-845B-EFAF-E164-683155E1B0FA}"/>
              </a:ext>
            </a:extLst>
          </p:cNvPr>
          <p:cNvSpPr>
            <a:spLocks noGrp="1"/>
          </p:cNvSpPr>
          <p:nvPr>
            <p:ph idx="1"/>
          </p:nvPr>
        </p:nvSpPr>
        <p:spPr/>
        <p:txBody>
          <a:bodyPr>
            <a:normAutofit fontScale="92500" lnSpcReduction="10000"/>
          </a:bodyPr>
          <a:lstStyle/>
          <a:p>
            <a:pPr>
              <a:lnSpc>
                <a:spcPct val="150000"/>
              </a:lnSpc>
            </a:pPr>
            <a:r>
              <a:rPr lang="en-IN" sz="2600" dirty="0">
                <a:latin typeface="Times New Roman" panose="02020603050405020304" pitchFamily="18" charset="0"/>
                <a:cs typeface="Times New Roman" panose="02020603050405020304" pitchFamily="18" charset="0"/>
              </a:rPr>
              <a:t>The attack itself consists of an attacker sending a false ARP reply message to the default network gateway, informing it that his or her MAC address should be associated with that of the target's IP address (and vice-versa, so the target's MAC is now associated with the attacker's IP address). Once the default gateway has received this message and broadcasts its changes to all other devices on the network, all of the target's traffic to any other device on the network travels through the attacker's computer, allowing the attacker to inspect or modify it before forwarding it to its real destination. </a:t>
            </a:r>
          </a:p>
        </p:txBody>
      </p:sp>
      <p:sp>
        <p:nvSpPr>
          <p:cNvPr id="4" name="Date Placeholder 3">
            <a:extLst>
              <a:ext uri="{FF2B5EF4-FFF2-40B4-BE49-F238E27FC236}">
                <a16:creationId xmlns="" xmlns:a16="http://schemas.microsoft.com/office/drawing/2014/main" id="{C42B08E7-663E-800C-E7E6-C27CF45BFDC4}"/>
              </a:ext>
            </a:extLst>
          </p:cNvPr>
          <p:cNvSpPr>
            <a:spLocks noGrp="1"/>
          </p:cNvSpPr>
          <p:nvPr>
            <p:ph type="dt" sz="half" idx="10"/>
          </p:nvPr>
        </p:nvSpPr>
        <p:spPr/>
        <p:txBody>
          <a:bodyPr/>
          <a:lstStyle/>
          <a:p>
            <a:fld id="{CFDA192C-5AE9-4EB5-9A6B-D1D0E535CDB2}" type="datetime1">
              <a:rPr lang="en-IN" smtClean="0"/>
              <a:pPr/>
              <a:t>03-11-2022</a:t>
            </a:fld>
            <a:endParaRPr lang="en-IN"/>
          </a:p>
        </p:txBody>
      </p:sp>
      <p:sp>
        <p:nvSpPr>
          <p:cNvPr id="5" name="Slide Number Placeholder 4">
            <a:extLst>
              <a:ext uri="{FF2B5EF4-FFF2-40B4-BE49-F238E27FC236}">
                <a16:creationId xmlns="" xmlns:a16="http://schemas.microsoft.com/office/drawing/2014/main" id="{2E2477BD-F9BE-25CB-D3E7-93468F1D117E}"/>
              </a:ext>
            </a:extLst>
          </p:cNvPr>
          <p:cNvSpPr>
            <a:spLocks noGrp="1"/>
          </p:cNvSpPr>
          <p:nvPr>
            <p:ph type="sldNum" sz="quarter" idx="12"/>
          </p:nvPr>
        </p:nvSpPr>
        <p:spPr>
          <a:xfrm>
            <a:off x="8610600" y="5722027"/>
            <a:ext cx="2743200" cy="365125"/>
          </a:xfrm>
        </p:spPr>
        <p:txBody>
          <a:bodyPr/>
          <a:lstStyle/>
          <a:p>
            <a:fld id="{F16E590A-22A6-43F3-ABC3-AAAD0036C12E}" type="slidenum">
              <a:rPr lang="en-IN" smtClean="0"/>
              <a:pPr/>
              <a:t>6</a:t>
            </a:fld>
            <a:endParaRPr lang="en-IN" dirty="0"/>
          </a:p>
        </p:txBody>
      </p:sp>
    </p:spTree>
    <p:extLst>
      <p:ext uri="{BB962C8B-B14F-4D97-AF65-F5344CB8AC3E}">
        <p14:creationId xmlns="" xmlns:p14="http://schemas.microsoft.com/office/powerpoint/2010/main" val="37799449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280211-5FAA-9A46-92FA-B10F3953430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EA60E28-10CA-B444-9351-969354648D4B}"/>
              </a:ext>
            </a:extLst>
          </p:cNvPr>
          <p:cNvSpPr>
            <a:spLocks noGrp="1"/>
          </p:cNvSpPr>
          <p:nvPr>
            <p:ph idx="1"/>
          </p:nvPr>
        </p:nvSpPr>
        <p:spPr>
          <a:xfrm>
            <a:off x="1163444" y="2005012"/>
            <a:ext cx="10515600" cy="4351338"/>
          </a:xfrm>
        </p:spPr>
        <p:txBody>
          <a:bodyPr>
            <a:normAutofit lnSpcReduction="10000"/>
          </a:bodyPr>
          <a:lstStyle/>
          <a:p>
            <a:pPr>
              <a:lnSpc>
                <a:spcPct val="150000"/>
              </a:lnSpc>
            </a:pPr>
            <a:r>
              <a:rPr lang="en-IN" sz="2600" dirty="0">
                <a:latin typeface="Times New Roman" panose="02020603050405020304" pitchFamily="18" charset="0"/>
                <a:cs typeface="Times New Roman" panose="02020603050405020304" pitchFamily="18" charset="0"/>
              </a:rPr>
              <a:t>To create a script which could effectively detect the ARP spoofing in realtime scenario </a:t>
            </a:r>
          </a:p>
          <a:p>
            <a:pPr>
              <a:lnSpc>
                <a:spcPct val="150000"/>
              </a:lnSpc>
            </a:pPr>
            <a:r>
              <a:rPr lang="en-IN" sz="2600" dirty="0">
                <a:latin typeface="Times New Roman" panose="02020603050405020304" pitchFamily="18" charset="0"/>
                <a:cs typeface="Times New Roman" panose="02020603050405020304" pitchFamily="18" charset="0"/>
              </a:rPr>
              <a:t>This will help in mitigation of false alarms/alerts, and provide better results to the organisation and in turn help maintain their security posture with respect to the ARP spoofing attacks.</a:t>
            </a:r>
          </a:p>
          <a:p>
            <a:pPr>
              <a:lnSpc>
                <a:spcPct val="150000"/>
              </a:lnSpc>
            </a:pPr>
            <a:r>
              <a:rPr lang="en-IN" sz="2600" dirty="0">
                <a:latin typeface="Times New Roman" panose="02020603050405020304" pitchFamily="18" charset="0"/>
                <a:cs typeface="Times New Roman" panose="02020603050405020304" pitchFamily="18" charset="0"/>
              </a:rPr>
              <a:t>The scripts will be written in python and bash as the operating system which is used is linux operating system </a:t>
            </a:r>
            <a:endParaRPr lang="en-US"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95BB9577-67D6-D247-87EC-F6599500CA71}"/>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Slide Number Placeholder 4">
            <a:extLst>
              <a:ext uri="{FF2B5EF4-FFF2-40B4-BE49-F238E27FC236}">
                <a16:creationId xmlns="" xmlns:a16="http://schemas.microsoft.com/office/drawing/2014/main" id="{998913BD-55A4-4543-AB98-0E3C668316EA}"/>
              </a:ext>
            </a:extLst>
          </p:cNvPr>
          <p:cNvSpPr>
            <a:spLocks noGrp="1"/>
          </p:cNvSpPr>
          <p:nvPr>
            <p:ph type="sldNum" sz="quarter" idx="12"/>
          </p:nvPr>
        </p:nvSpPr>
        <p:spPr/>
        <p:txBody>
          <a:bodyPr/>
          <a:lstStyle/>
          <a:p>
            <a:fld id="{F16E590A-22A6-43F3-ABC3-AAAD0036C12E}" type="slidenum">
              <a:rPr lang="en-IN" smtClean="0"/>
              <a:pPr/>
              <a:t>7</a:t>
            </a:fld>
            <a:endParaRPr lang="en-IN"/>
          </a:p>
        </p:txBody>
      </p:sp>
    </p:spTree>
    <p:extLst>
      <p:ext uri="{BB962C8B-B14F-4D97-AF65-F5344CB8AC3E}">
        <p14:creationId xmlns="" xmlns:p14="http://schemas.microsoft.com/office/powerpoint/2010/main" val="114194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06E0A-5882-1D8B-F298-1BF6596093F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Functional Requirements </a:t>
            </a:r>
          </a:p>
        </p:txBody>
      </p:sp>
      <p:sp>
        <p:nvSpPr>
          <p:cNvPr id="3" name="Content Placeholder 2">
            <a:extLst>
              <a:ext uri="{FF2B5EF4-FFF2-40B4-BE49-F238E27FC236}">
                <a16:creationId xmlns="" xmlns:a16="http://schemas.microsoft.com/office/drawing/2014/main" id="{C589B015-F60B-127F-70F0-3152E309A1D4}"/>
              </a:ext>
            </a:extLst>
          </p:cNvPr>
          <p:cNvSpPr>
            <a:spLocks noGrp="1"/>
          </p:cNvSpPr>
          <p:nvPr>
            <p:ph idx="1"/>
          </p:nvPr>
        </p:nvSpPr>
        <p:spPr/>
        <p:txBody>
          <a:bodyPr>
            <a:normAutofit/>
          </a:bodyPr>
          <a:lstStyle/>
          <a:p>
            <a:pPr>
              <a:lnSpc>
                <a:spcPct val="150000"/>
              </a:lnSpc>
            </a:pPr>
            <a:r>
              <a:rPr lang="en-IN" sz="2600" dirty="0">
                <a:latin typeface="Times New Roman" panose="02020603050405020304" pitchFamily="18" charset="0"/>
                <a:cs typeface="Times New Roman" panose="02020603050405020304" pitchFamily="18" charset="0"/>
              </a:rPr>
              <a:t>Network traffic</a:t>
            </a:r>
          </a:p>
          <a:p>
            <a:pPr>
              <a:lnSpc>
                <a:spcPct val="150000"/>
              </a:lnSpc>
            </a:pPr>
            <a:r>
              <a:rPr lang="en-IN" sz="2600" dirty="0">
                <a:latin typeface="Times New Roman" panose="02020603050405020304" pitchFamily="18" charset="0"/>
                <a:cs typeface="Times New Roman" panose="02020603050405020304" pitchFamily="18" charset="0"/>
              </a:rPr>
              <a:t>Network ARP sniffer</a:t>
            </a:r>
          </a:p>
          <a:p>
            <a:pPr>
              <a:lnSpc>
                <a:spcPct val="150000"/>
              </a:lnSpc>
            </a:pPr>
            <a:r>
              <a:rPr lang="en-IN" sz="2600" dirty="0">
                <a:latin typeface="Times New Roman" panose="02020603050405020304" pitchFamily="18" charset="0"/>
                <a:cs typeface="Times New Roman" panose="02020603050405020304" pitchFamily="18" charset="0"/>
              </a:rPr>
              <a:t>ARP spoof detector</a:t>
            </a:r>
          </a:p>
          <a:p>
            <a:pPr>
              <a:lnSpc>
                <a:spcPct val="150000"/>
              </a:lnSpc>
            </a:pPr>
            <a:r>
              <a:rPr lang="en-IN" sz="2600" dirty="0">
                <a:latin typeface="Times New Roman" panose="02020603050405020304" pitchFamily="18" charset="0"/>
                <a:cs typeface="Times New Roman" panose="02020603050405020304" pitchFamily="18" charset="0"/>
              </a:rPr>
              <a:t>Alert administrator</a:t>
            </a:r>
          </a:p>
        </p:txBody>
      </p:sp>
      <p:sp>
        <p:nvSpPr>
          <p:cNvPr id="4" name="Date Placeholder 3">
            <a:extLst>
              <a:ext uri="{FF2B5EF4-FFF2-40B4-BE49-F238E27FC236}">
                <a16:creationId xmlns="" xmlns:a16="http://schemas.microsoft.com/office/drawing/2014/main" id="{166EA1AD-5932-9D48-0A72-EC7613B59861}"/>
              </a:ext>
            </a:extLst>
          </p:cNvPr>
          <p:cNvSpPr>
            <a:spLocks noGrp="1"/>
          </p:cNvSpPr>
          <p:nvPr>
            <p:ph type="dt" sz="half" idx="10"/>
          </p:nvPr>
        </p:nvSpPr>
        <p:spPr/>
        <p:txBody>
          <a:bodyPr/>
          <a:lstStyle/>
          <a:p>
            <a:fld id="{3411BF2F-BBA4-4D34-9CC9-75DC795056A6}" type="datetime1">
              <a:rPr lang="en-IN" smtClean="0"/>
              <a:pPr/>
              <a:t>03-11-2022</a:t>
            </a:fld>
            <a:endParaRPr lang="en-IN"/>
          </a:p>
        </p:txBody>
      </p:sp>
      <p:sp>
        <p:nvSpPr>
          <p:cNvPr id="5" name="Slide Number Placeholder 4">
            <a:extLst>
              <a:ext uri="{FF2B5EF4-FFF2-40B4-BE49-F238E27FC236}">
                <a16:creationId xmlns="" xmlns:a16="http://schemas.microsoft.com/office/drawing/2014/main" id="{0B515D7E-BA3D-E70F-6670-1F22B92FD800}"/>
              </a:ext>
            </a:extLst>
          </p:cNvPr>
          <p:cNvSpPr>
            <a:spLocks noGrp="1"/>
          </p:cNvSpPr>
          <p:nvPr>
            <p:ph type="sldNum" sz="quarter" idx="12"/>
          </p:nvPr>
        </p:nvSpPr>
        <p:spPr/>
        <p:txBody>
          <a:bodyPr/>
          <a:lstStyle/>
          <a:p>
            <a:fld id="{F16E590A-22A6-43F3-ABC3-AAAD0036C12E}" type="slidenum">
              <a:rPr lang="en-IN" smtClean="0"/>
              <a:pPr/>
              <a:t>8</a:t>
            </a:fld>
            <a:endParaRPr lang="en-IN"/>
          </a:p>
        </p:txBody>
      </p:sp>
    </p:spTree>
    <p:extLst>
      <p:ext uri="{BB962C8B-B14F-4D97-AF65-F5344CB8AC3E}">
        <p14:creationId xmlns="" xmlns:p14="http://schemas.microsoft.com/office/powerpoint/2010/main" val="428644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BDD38-198A-9F4D-A3FB-98A5643D28F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B8231F1-44B0-BC49-89A1-9E1558908455}"/>
              </a:ext>
            </a:extLst>
          </p:cNvPr>
          <p:cNvSpPr>
            <a:spLocks noGrp="1"/>
          </p:cNvSpPr>
          <p:nvPr>
            <p:ph idx="1"/>
          </p:nvPr>
        </p:nvSpPr>
        <p:spPr/>
        <p:txBody>
          <a:bodyPr anchor="t">
            <a:normAutofit/>
          </a:bodyPr>
          <a:lstStyle/>
          <a:p>
            <a:r>
              <a:rPr lang="en-IN" sz="2600" dirty="0">
                <a:latin typeface="Times New Roman" panose="02020603050405020304" pitchFamily="18" charset="0"/>
                <a:cs typeface="Times New Roman" panose="02020603050405020304" pitchFamily="18" charset="0"/>
              </a:rPr>
              <a:t>Network traffic: Network traffic is the amount of data, which moves across a network during any given time. Network traffic is the main component for the network traffic measurement, network traffic control and simulation </a:t>
            </a:r>
          </a:p>
          <a:p>
            <a:r>
              <a:rPr lang="en-IN" sz="2600" dirty="0">
                <a:latin typeface="Times New Roman" panose="02020603050405020304" pitchFamily="18" charset="0"/>
                <a:cs typeface="Times New Roman" panose="02020603050405020304" pitchFamily="18" charset="0"/>
              </a:rPr>
              <a:t>Network ARP sniffer: A sniffer is a software or hardware tool that allows the user to “sniff” or monitor the internet or network traffic realtime, capturing all the data flowing to and from the user’s computer </a:t>
            </a:r>
            <a:endParaRPr lang="en-US"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A9B02CB2-EE6A-7F47-BB6A-1F0AA0C56EEC}"/>
              </a:ext>
            </a:extLst>
          </p:cNvPr>
          <p:cNvSpPr>
            <a:spLocks noGrp="1"/>
          </p:cNvSpPr>
          <p:nvPr>
            <p:ph type="dt" sz="half" idx="10"/>
          </p:nvPr>
        </p:nvSpPr>
        <p:spPr/>
        <p:txBody>
          <a:bodyPr/>
          <a:lstStyle/>
          <a:p>
            <a:fld id="{942445A2-F19B-462D-8B19-B7BA8E7D9E1A}" type="datetime1">
              <a:rPr lang="en-IN" smtClean="0"/>
              <a:pPr/>
              <a:t>03-11-2022</a:t>
            </a:fld>
            <a:endParaRPr lang="en-IN"/>
          </a:p>
        </p:txBody>
      </p:sp>
      <p:sp>
        <p:nvSpPr>
          <p:cNvPr id="5" name="Slide Number Placeholder 4">
            <a:extLst>
              <a:ext uri="{FF2B5EF4-FFF2-40B4-BE49-F238E27FC236}">
                <a16:creationId xmlns="" xmlns:a16="http://schemas.microsoft.com/office/drawing/2014/main" id="{13C8A214-CC51-ED42-B03D-C6C466DF69A7}"/>
              </a:ext>
            </a:extLst>
          </p:cNvPr>
          <p:cNvSpPr>
            <a:spLocks noGrp="1"/>
          </p:cNvSpPr>
          <p:nvPr>
            <p:ph type="sldNum" sz="quarter" idx="12"/>
          </p:nvPr>
        </p:nvSpPr>
        <p:spPr/>
        <p:txBody>
          <a:bodyPr/>
          <a:lstStyle/>
          <a:p>
            <a:fld id="{F16E590A-22A6-43F3-ABC3-AAAD0036C12E}" type="slidenum">
              <a:rPr lang="en-IN" smtClean="0"/>
              <a:pPr/>
              <a:t>9</a:t>
            </a:fld>
            <a:endParaRPr lang="en-IN"/>
          </a:p>
        </p:txBody>
      </p:sp>
    </p:spTree>
    <p:extLst>
      <p:ext uri="{BB962C8B-B14F-4D97-AF65-F5344CB8AC3E}">
        <p14:creationId xmlns="" xmlns:p14="http://schemas.microsoft.com/office/powerpoint/2010/main" val="1922709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TotalTime>
  <Words>725</Words>
  <Application>Microsoft Office PowerPoint</Application>
  <PresentationFormat>Custom</PresentationFormat>
  <Paragraphs>98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ARP spoofing</vt:lpstr>
      <vt:lpstr>Problem Statement</vt:lpstr>
      <vt:lpstr>Literature Review</vt:lpstr>
      <vt:lpstr>Slide 4</vt:lpstr>
      <vt:lpstr>Slide 5</vt:lpstr>
      <vt:lpstr>Project Goals</vt:lpstr>
      <vt:lpstr>Proposed system</vt:lpstr>
      <vt:lpstr>Functional Requirements </vt:lpstr>
      <vt:lpstr>Slide 9</vt:lpstr>
      <vt:lpstr>Slide 10</vt:lpstr>
      <vt:lpstr>Flow diagram</vt:lpstr>
      <vt:lpstr>Code Explanation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pradeep kumar</dc:creator>
  <cp:lastModifiedBy>sreelakshmi TS</cp:lastModifiedBy>
  <cp:revision>19</cp:revision>
  <dcterms:created xsi:type="dcterms:W3CDTF">2022-05-16T10:04:19Z</dcterms:created>
  <dcterms:modified xsi:type="dcterms:W3CDTF">2022-11-03T10:28:02Z</dcterms:modified>
</cp:coreProperties>
</file>