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2"/>
  </p:notesMasterIdLst>
  <p:sldIdLst>
    <p:sldId id="256" r:id="rId3"/>
    <p:sldId id="267" r:id="rId4"/>
    <p:sldId id="257" r:id="rId5"/>
    <p:sldId id="271" r:id="rId6"/>
    <p:sldId id="286" r:id="rId7"/>
    <p:sldId id="27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72" r:id="rId18"/>
    <p:sldId id="283" r:id="rId19"/>
    <p:sldId id="284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>
        <p:scale>
          <a:sx n="75" d="100"/>
          <a:sy n="75" d="100"/>
        </p:scale>
        <p:origin x="185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2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53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0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72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098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Objetivos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de la formación y resultados esperados y/o conocimientos desarrollados a partir de la formación.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428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Objetivos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de la formación y resultados esperados y/o conocimientos desarrollados a partir de la formación.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489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052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44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75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54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Notas introductorias.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95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5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3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60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83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Detalles introductorios del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 c</a:t>
            </a:r>
            <a:r>
              <a:rPr lang="es-ES_tradnl" sz="1200" b="0" i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urso </a:t>
            </a:r>
            <a:r>
              <a:rPr lang="es-ES_tradnl" sz="1200" b="0" i="0" baseline="0" noProof="1">
                <a:solidFill>
                  <a:schemeClr val="tx1"/>
                </a:solidFill>
                <a:latin typeface="Calibri"/>
                <a:ea typeface="+mn-ea"/>
                <a:cs typeface="+mn-cs"/>
              </a:rPr>
              <a:t>y/o libros/materiales necesarios para una clase/proyecto.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7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10/22/2018 10:50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‹Nº›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10/22/2018 10:50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10/22/2018 10:50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10/22/2018 10:50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10/22/2018 10:50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‹Nº›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10/22/2018 10:50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10/22/2018 10:50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10/22/2018 10:50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10/22/2018 10:50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10/22/2018 10:50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10/22/2018 10:50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‹Nº›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10/22/2018 10:50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‹Nº›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99592" y="2895600"/>
            <a:ext cx="8396808" cy="190155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ES_tradnl" noProof="1">
                <a:solidFill>
                  <a:schemeClr val="accent1">
                    <a:lumMod val="75000"/>
                  </a:schemeClr>
                </a:solidFill>
              </a:rPr>
              <a:t>Regresion Logistica</a:t>
            </a:r>
            <a:br>
              <a:rPr lang="es-ES_tradnl" noProof="1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_tradnl" sz="3600" i="1" noProof="1">
                <a:solidFill>
                  <a:schemeClr val="accent1">
                    <a:lumMod val="75000"/>
                  </a:schemeClr>
                </a:solidFill>
              </a:rPr>
              <a:t>Machine Learning</a:t>
            </a:r>
            <a:endParaRPr lang="es-ES_tradnl" i="1" noProof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_tradnl" sz="2600" b="0" i="0" noProof="1">
                <a:solidFill>
                  <a:srgbClr val="FFFFFF"/>
                </a:solidFill>
              </a:rPr>
              <a:t>Luis Orellana Altamirano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noProof="1">
                <a:solidFill>
                  <a:srgbClr val="444D26"/>
                </a:solidFill>
              </a:rPr>
              <a:t>Gradiente Descendente</a:t>
            </a:r>
            <a:endParaRPr lang="es-ES_tradnl" sz="4400" b="0" i="0" noProof="1">
              <a:solidFill>
                <a:srgbClr val="444D26"/>
              </a:solidFill>
              <a:latin typeface="Tw Cen MT"/>
              <a:ea typeface="+mj-ea"/>
              <a:cs typeface="+mj-cs"/>
            </a:endParaRPr>
          </a:p>
        </p:txBody>
      </p:sp>
      <p:pic>
        <p:nvPicPr>
          <p:cNvPr id="7170" name="Picture 2" descr="Resultado de imagen para descendant gradient">
            <a:extLst>
              <a:ext uri="{FF2B5EF4-FFF2-40B4-BE49-F238E27FC236}">
                <a16:creationId xmlns:a16="http://schemas.microsoft.com/office/drawing/2014/main" id="{98118DF3-3C71-462A-BA8F-F59A7EDC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" y="1575734"/>
            <a:ext cx="2982044" cy="14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descendant gradient">
            <a:extLst>
              <a:ext uri="{FF2B5EF4-FFF2-40B4-BE49-F238E27FC236}">
                <a16:creationId xmlns:a16="http://schemas.microsoft.com/office/drawing/2014/main" id="{C5080A0C-7752-410F-A936-9328B2C1F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963" y="1988840"/>
            <a:ext cx="564644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8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noProof="1">
                <a:solidFill>
                  <a:srgbClr val="444D26"/>
                </a:solidFill>
                <a:latin typeface="Tw Cen MT"/>
              </a:rPr>
              <a:t>Separación de Clases</a:t>
            </a:r>
            <a:endParaRPr lang="es-ES_tradnl" sz="4400" b="0" i="0" noProof="1">
              <a:solidFill>
                <a:srgbClr val="444D26"/>
              </a:solidFill>
              <a:latin typeface="Tw Cen MT"/>
              <a:ea typeface="+mj-ea"/>
              <a:cs typeface="+mj-cs"/>
            </a:endParaRPr>
          </a:p>
        </p:txBody>
      </p:sp>
      <p:pic>
        <p:nvPicPr>
          <p:cNvPr id="5" name="Imagen 2">
            <a:extLst>
              <a:ext uri="{FF2B5EF4-FFF2-40B4-BE49-F238E27FC236}">
                <a16:creationId xmlns:a16="http://schemas.microsoft.com/office/drawing/2014/main" id="{62996167-ADA2-4F62-82D8-C547320C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6" y="3617640"/>
            <a:ext cx="870846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Resultado de imagen para years old">
            <a:extLst>
              <a:ext uri="{FF2B5EF4-FFF2-40B4-BE49-F238E27FC236}">
                <a16:creationId xmlns:a16="http://schemas.microsoft.com/office/drawing/2014/main" id="{1299DADF-940B-4A6C-82ED-F7C114246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132855"/>
            <a:ext cx="1058211" cy="105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n para and">
            <a:extLst>
              <a:ext uri="{FF2B5EF4-FFF2-40B4-BE49-F238E27FC236}">
                <a16:creationId xmlns:a16="http://schemas.microsoft.com/office/drawing/2014/main" id="{526C49E8-3B62-4B4D-B460-744D03B4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5" y="2310133"/>
            <a:ext cx="995759" cy="70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n para salary">
            <a:extLst>
              <a:ext uri="{FF2B5EF4-FFF2-40B4-BE49-F238E27FC236}">
                <a16:creationId xmlns:a16="http://schemas.microsoft.com/office/drawing/2014/main" id="{53E68877-09D4-407E-A28B-BC85BFFB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024" y="2140920"/>
            <a:ext cx="1057795" cy="94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Imagen relacionada">
            <a:extLst>
              <a:ext uri="{FF2B5EF4-FFF2-40B4-BE49-F238E27FC236}">
                <a16:creationId xmlns:a16="http://schemas.microsoft.com/office/drawing/2014/main" id="{3EF07690-8B64-4196-B11A-97F36DE8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31289"/>
            <a:ext cx="1150320" cy="11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Resultado de imagen para buy">
            <a:extLst>
              <a:ext uri="{FF2B5EF4-FFF2-40B4-BE49-F238E27FC236}">
                <a16:creationId xmlns:a16="http://schemas.microsoft.com/office/drawing/2014/main" id="{35CDE787-6789-4609-BF98-BB4EEE00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80" y="2131289"/>
            <a:ext cx="2163270" cy="1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2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noProof="1">
                <a:solidFill>
                  <a:srgbClr val="444D26"/>
                </a:solidFill>
              </a:rPr>
              <a:t>Que???</a:t>
            </a:r>
            <a:endParaRPr lang="es-ES_tradnl" sz="4400" b="0" i="0" noProof="1">
              <a:solidFill>
                <a:srgbClr val="444D26"/>
              </a:solidFill>
              <a:latin typeface="Tw Cen MT"/>
              <a:ea typeface="+mj-ea"/>
              <a:cs typeface="+mj-cs"/>
            </a:endParaRPr>
          </a:p>
        </p:txBody>
      </p:sp>
      <p:pic>
        <p:nvPicPr>
          <p:cNvPr id="9" name="Imagen 4">
            <a:extLst>
              <a:ext uri="{FF2B5EF4-FFF2-40B4-BE49-F238E27FC236}">
                <a16:creationId xmlns:a16="http://schemas.microsoft.com/office/drawing/2014/main" id="{1DEB7D0E-BFFF-471E-AFF0-7852E87D7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722938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02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Espacio de Hilbert</a:t>
            </a:r>
          </a:p>
        </p:txBody>
      </p:sp>
      <p:pic>
        <p:nvPicPr>
          <p:cNvPr id="4" name="Imagen 4" descr="http://latex.codecogs.com/gif.latex?\inline%20T(~%5bx_1,%20x_2%5d~)%20=%20%5bx_1,%20x_2,%20%7bx_1%7d%5e2%20+%20%7bx_2%7d%5e2%5d">
            <a:extLst>
              <a:ext uri="{FF2B5EF4-FFF2-40B4-BE49-F238E27FC236}">
                <a16:creationId xmlns:a16="http://schemas.microsoft.com/office/drawing/2014/main" id="{100F420C-D019-4AA1-9FC0-7F34442C6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2176091"/>
            <a:ext cx="37957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">
            <a:extLst>
              <a:ext uri="{FF2B5EF4-FFF2-40B4-BE49-F238E27FC236}">
                <a16:creationId xmlns:a16="http://schemas.microsoft.com/office/drawing/2014/main" id="{1D540A2D-F8DA-4CB8-A086-F677E19E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0928"/>
            <a:ext cx="76104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12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¿Para que Sirve?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/>
          </a:bodyPr>
          <a:lstStyle/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dirty="0"/>
              <a:t>Predecir con antelación si un cliente que solicita un préstamo a un banco va a ser un cliente moroso.</a:t>
            </a:r>
            <a:endParaRPr lang="es-ES_tradnl" sz="2900" b="0" i="0" noProof="1">
              <a:solidFill>
                <a:schemeClr val="tx1"/>
              </a:solidFill>
              <a:latin typeface="Tw Cen MT"/>
              <a:ea typeface="+mn-ea"/>
              <a:cs typeface="+mn-cs"/>
            </a:endParaRPr>
          </a:p>
          <a:p>
            <a:pPr>
              <a:buClr>
                <a:srgbClr val="F3A447"/>
              </a:buClr>
              <a:buFont typeface="Wingdings"/>
              <a:buChar char="Ø"/>
            </a:pPr>
            <a:endParaRPr lang="es-ES_tradnl" sz="2900" b="0" i="0" noProof="1">
              <a:solidFill>
                <a:schemeClr val="tx1"/>
              </a:solidFill>
              <a:latin typeface="Tw Cen MT"/>
              <a:ea typeface="+mn-ea"/>
              <a:cs typeface="+mn-cs"/>
            </a:endParaRPr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dirty="0"/>
              <a:t>Predecir si una empresa va a entrar en bancarrota.</a:t>
            </a:r>
          </a:p>
          <a:p>
            <a:pPr>
              <a:buClr>
                <a:srgbClr val="F3A447"/>
              </a:buClr>
              <a:buFont typeface="Wingdings"/>
              <a:buChar char="Ø"/>
            </a:pPr>
            <a:endParaRPr lang="es-ES" dirty="0"/>
          </a:p>
          <a:p>
            <a:pPr>
              <a:buClr>
                <a:srgbClr val="F3A447"/>
              </a:buClr>
              <a:buFont typeface="Wingdings"/>
              <a:buChar char="Ø"/>
            </a:pPr>
            <a:r>
              <a:rPr lang="es-ES" dirty="0"/>
              <a:t>Predecir de antemano que un paciente corra riesgo de un infarto.</a:t>
            </a:r>
            <a:endParaRPr lang="es-ES_tradnl" noProof="1"/>
          </a:p>
        </p:txBody>
      </p:sp>
    </p:spTree>
    <p:extLst>
      <p:ext uri="{BB962C8B-B14F-4D97-AF65-F5344CB8AC3E}">
        <p14:creationId xmlns:p14="http://schemas.microsoft.com/office/powerpoint/2010/main" val="119280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Hands On</a:t>
            </a:r>
          </a:p>
        </p:txBody>
      </p:sp>
      <p:pic>
        <p:nvPicPr>
          <p:cNvPr id="11266" name="Picture 2" descr="Imagen relacionada">
            <a:extLst>
              <a:ext uri="{FF2B5EF4-FFF2-40B4-BE49-F238E27FC236}">
                <a16:creationId xmlns:a16="http://schemas.microsoft.com/office/drawing/2014/main" id="{4C6368A5-7396-44D6-A49A-203FDC125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8" b="21321"/>
          <a:stretch/>
        </p:blipFill>
        <p:spPr bwMode="auto">
          <a:xfrm>
            <a:off x="902226" y="2511388"/>
            <a:ext cx="383874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sultado de imagen para r machine learning">
            <a:extLst>
              <a:ext uri="{FF2B5EF4-FFF2-40B4-BE49-F238E27FC236}">
                <a16:creationId xmlns:a16="http://schemas.microsoft.com/office/drawing/2014/main" id="{DA823C71-65EF-4830-9ACE-862FDF40D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72" y="4005064"/>
            <a:ext cx="3321302" cy="25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Resultado de imagen para Hands On">
            <a:extLst>
              <a:ext uri="{FF2B5EF4-FFF2-40B4-BE49-F238E27FC236}">
                <a16:creationId xmlns:a16="http://schemas.microsoft.com/office/drawing/2014/main" id="{FF146F82-7C6A-4088-A5A7-7E7550E3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8369"/>
            <a:ext cx="888295" cy="117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9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Recuento</a:t>
            </a:r>
          </a:p>
        </p:txBody>
      </p:sp>
      <p:pic>
        <p:nvPicPr>
          <p:cNvPr id="5122" name="Picture 2" descr="Imagen relacionada">
            <a:extLst>
              <a:ext uri="{FF2B5EF4-FFF2-40B4-BE49-F238E27FC236}">
                <a16:creationId xmlns:a16="http://schemas.microsoft.com/office/drawing/2014/main" id="{C1AE5FFD-0585-437E-A731-11B9106C3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938"/>
            <a:ext cx="8153400" cy="35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6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Neurona Biológica</a:t>
            </a:r>
          </a:p>
        </p:txBody>
      </p:sp>
      <p:pic>
        <p:nvPicPr>
          <p:cNvPr id="5130" name="Picture 10" descr="Imagen relacionada">
            <a:extLst>
              <a:ext uri="{FF2B5EF4-FFF2-40B4-BE49-F238E27FC236}">
                <a16:creationId xmlns:a16="http://schemas.microsoft.com/office/drawing/2014/main" id="{B9E617B8-7FCB-4AC5-B550-EAAEC1265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4530" r="3896" b="4867"/>
          <a:stretch/>
        </p:blipFill>
        <p:spPr bwMode="auto">
          <a:xfrm>
            <a:off x="1907704" y="1709718"/>
            <a:ext cx="50405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636DCB0-79FA-49C0-91F8-DDE5BFA94F28}"/>
              </a:ext>
            </a:extLst>
          </p:cNvPr>
          <p:cNvSpPr/>
          <p:nvPr/>
        </p:nvSpPr>
        <p:spPr>
          <a:xfrm>
            <a:off x="2111362" y="6030198"/>
            <a:ext cx="4836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chemeClr val="accent1">
                    <a:lumMod val="50000"/>
                  </a:schemeClr>
                </a:solidFill>
              </a:rPr>
              <a:t>Modelo Neuronal - Santiago Ramon y Cajal (1906)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87510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Deep Learning</a:t>
            </a:r>
          </a:p>
        </p:txBody>
      </p:sp>
      <p:pic>
        <p:nvPicPr>
          <p:cNvPr id="15362" name="Picture 2" descr="Imagen relacionada">
            <a:extLst>
              <a:ext uri="{FF2B5EF4-FFF2-40B4-BE49-F238E27FC236}">
                <a16:creationId xmlns:a16="http://schemas.microsoft.com/office/drawing/2014/main" id="{A8DB8FAA-0CF8-4FBE-9AD5-639B73F9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3100"/>
            <a:ext cx="9144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4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Resultado de imagen para question">
            <a:extLst>
              <a:ext uri="{FF2B5EF4-FFF2-40B4-BE49-F238E27FC236}">
                <a16:creationId xmlns:a16="http://schemas.microsoft.com/office/drawing/2014/main" id="{75883789-4E53-4811-A854-98117DE0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624736" cy="469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3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¿Qué es?</a:t>
            </a:r>
          </a:p>
        </p:txBody>
      </p:sp>
      <p:pic>
        <p:nvPicPr>
          <p:cNvPr id="1026" name="Picture 2" descr="Resultado de imagen para machine learning">
            <a:extLst>
              <a:ext uri="{FF2B5EF4-FFF2-40B4-BE49-F238E27FC236}">
                <a16:creationId xmlns:a16="http://schemas.microsoft.com/office/drawing/2014/main" id="{347ABB3A-EC64-4A87-BF39-6FDF5C7D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20759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prendizaje maquina">
            <a:extLst>
              <a:ext uri="{FF2B5EF4-FFF2-40B4-BE49-F238E27FC236}">
                <a16:creationId xmlns:a16="http://schemas.microsoft.com/office/drawing/2014/main" id="{CD3FB691-CA89-45D9-9344-81CB2C0B4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142" y="3184506"/>
            <a:ext cx="3384798" cy="338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¿Magia?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B3A874E8-611D-4D6E-BC5F-B127B1F5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00808"/>
            <a:ext cx="759600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noProof="1">
                <a:solidFill>
                  <a:srgbClr val="444D26"/>
                </a:solidFill>
              </a:rPr>
              <a:t>A</a:t>
            </a:r>
            <a:r>
              <a:rPr lang="es-ES_tradnl" noProof="1">
                <a:solidFill>
                  <a:srgbClr val="444D26"/>
                </a:solidFill>
                <a:latin typeface="Tw Cen MT"/>
              </a:rPr>
              <a:t>plicabilida</a:t>
            </a:r>
            <a:r>
              <a:rPr lang="es-ES_tradnl" noProof="1">
                <a:solidFill>
                  <a:srgbClr val="444D26"/>
                </a:solidFill>
              </a:rPr>
              <a:t>d</a:t>
            </a:r>
            <a:endParaRPr lang="es-ES_tradnl" sz="4400" b="0" i="0" noProof="1">
              <a:solidFill>
                <a:srgbClr val="444D26"/>
              </a:solidFill>
              <a:latin typeface="Tw Cen MT"/>
              <a:ea typeface="+mj-ea"/>
              <a:cs typeface="+mj-cs"/>
            </a:endParaRPr>
          </a:p>
        </p:txBody>
      </p:sp>
      <p:pic>
        <p:nvPicPr>
          <p:cNvPr id="4098" name="Picture 2" descr="Resultado de imagen para marketing">
            <a:extLst>
              <a:ext uri="{FF2B5EF4-FFF2-40B4-BE49-F238E27FC236}">
                <a16:creationId xmlns:a16="http://schemas.microsoft.com/office/drawing/2014/main" id="{FFA7B102-6166-4FE6-94D1-8AE5836E3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0641">
            <a:off x="175064" y="2228677"/>
            <a:ext cx="2612189" cy="98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para health">
            <a:extLst>
              <a:ext uri="{FF2B5EF4-FFF2-40B4-BE49-F238E27FC236}">
                <a16:creationId xmlns:a16="http://schemas.microsoft.com/office/drawing/2014/main" id="{ACEBE8C9-C4DE-43AB-BE09-1E49C1D1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9347">
            <a:off x="6372746" y="2221357"/>
            <a:ext cx="2425721" cy="136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banking">
            <a:extLst>
              <a:ext uri="{FF2B5EF4-FFF2-40B4-BE49-F238E27FC236}">
                <a16:creationId xmlns:a16="http://schemas.microsoft.com/office/drawing/2014/main" id="{3645135A-61E9-476E-B562-9AAE39FF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761">
            <a:off x="925151" y="3800248"/>
            <a:ext cx="1658144" cy="151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n relacionada">
            <a:extLst>
              <a:ext uri="{FF2B5EF4-FFF2-40B4-BE49-F238E27FC236}">
                <a16:creationId xmlns:a16="http://schemas.microsoft.com/office/drawing/2014/main" id="{43CF3D04-6FC5-4060-B8E3-DC1430ED4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32482"/>
            <a:ext cx="1858501" cy="18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n para language">
            <a:extLst>
              <a:ext uri="{FF2B5EF4-FFF2-40B4-BE49-F238E27FC236}">
                <a16:creationId xmlns:a16="http://schemas.microsoft.com/office/drawing/2014/main" id="{B02D2456-89B9-4372-A869-4E10ECB03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82" y="1844824"/>
            <a:ext cx="2184791" cy="124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n relacionada">
            <a:extLst>
              <a:ext uri="{FF2B5EF4-FFF2-40B4-BE49-F238E27FC236}">
                <a16:creationId xmlns:a16="http://schemas.microsoft.com/office/drawing/2014/main" id="{CDBA0E16-114A-4927-8EC1-3439C8C7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8465">
            <a:off x="6300580" y="4708748"/>
            <a:ext cx="2091661" cy="12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ultado de imagen para agricultura icono">
            <a:extLst>
              <a:ext uri="{FF2B5EF4-FFF2-40B4-BE49-F238E27FC236}">
                <a16:creationId xmlns:a16="http://schemas.microsoft.com/office/drawing/2014/main" id="{FC762A26-68A7-43CC-81E2-A0EBC2B9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34" y="4886267"/>
            <a:ext cx="2357602" cy="188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7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_tradnl" noProof="1">
                <a:solidFill>
                  <a:srgbClr val="444D26"/>
                </a:solidFill>
              </a:rPr>
              <a:t>if x 100…</a:t>
            </a:r>
            <a:endParaRPr lang="es-ES_tradnl" sz="4400" b="0" i="0" noProof="1">
              <a:solidFill>
                <a:srgbClr val="444D26"/>
              </a:solidFill>
              <a:latin typeface="Tw Cen MT"/>
              <a:ea typeface="+mj-ea"/>
              <a:cs typeface="+mj-cs"/>
            </a:endParaRP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E69E8C46-1555-443B-B7DC-CBAD0477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81175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DCD876D-4EB9-4E17-9365-6AD24B6023CF}"/>
              </a:ext>
            </a:extLst>
          </p:cNvPr>
          <p:cNvSpPr/>
          <p:nvPr/>
        </p:nvSpPr>
        <p:spPr>
          <a:xfrm>
            <a:off x="3059832" y="263691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buClr>
                <a:srgbClr val="F3A447"/>
              </a:buClr>
              <a:buFont typeface="Wingdings"/>
              <a:buChar char="Ø"/>
            </a:pPr>
            <a:r>
              <a:rPr lang="es-ES" sz="3200" dirty="0" err="1">
                <a:solidFill>
                  <a:schemeClr val="accent1">
                    <a:lumMod val="50000"/>
                  </a:schemeClr>
                </a:solidFill>
              </a:rPr>
              <a:t>lblblblbl</a:t>
            </a:r>
            <a:endParaRPr lang="es-ES_tradnl" noProof="1"/>
          </a:p>
        </p:txBody>
      </p:sp>
    </p:spTree>
    <p:extLst>
      <p:ext uri="{BB962C8B-B14F-4D97-AF65-F5344CB8AC3E}">
        <p14:creationId xmlns:p14="http://schemas.microsoft.com/office/powerpoint/2010/main" val="234075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Modelos</a:t>
            </a:r>
          </a:p>
        </p:txBody>
      </p:sp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0B834235-141F-4654-993B-3C4075AA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440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Regresión Logística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69A753-2940-4083-BA76-12DD663DF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5" b="11545"/>
          <a:stretch/>
        </p:blipFill>
        <p:spPr>
          <a:xfrm>
            <a:off x="323849" y="4814931"/>
            <a:ext cx="8496301" cy="18722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4B6D3BA-A297-4D9E-9A83-3242BC1CC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611288"/>
            <a:ext cx="3816424" cy="302635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805FB2C-1019-4CB0-93C8-C24B664A5A24}"/>
              </a:ext>
            </a:extLst>
          </p:cNvPr>
          <p:cNvSpPr/>
          <p:nvPr/>
        </p:nvSpPr>
        <p:spPr>
          <a:xfrm>
            <a:off x="4514849" y="1221221"/>
            <a:ext cx="86049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}</a:t>
            </a:r>
            <a:endParaRPr lang="es-ES" sz="20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0ECC95-65CE-4B71-B0D0-A4A4D5C3E9F1}"/>
              </a:ext>
            </a:extLst>
          </p:cNvPr>
          <p:cNvSpPr/>
          <p:nvPr/>
        </p:nvSpPr>
        <p:spPr>
          <a:xfrm>
            <a:off x="5594917" y="2724678"/>
            <a:ext cx="3386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3A447"/>
              </a:buClr>
            </a:pPr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Estructura </a:t>
            </a:r>
            <a:r>
              <a:rPr lang="es-ES" sz="3200" dirty="0" err="1">
                <a:solidFill>
                  <a:schemeClr val="accent1">
                    <a:lumMod val="50000"/>
                  </a:schemeClr>
                </a:solidFill>
              </a:rPr>
              <a:t>Dataset</a:t>
            </a:r>
            <a:endParaRPr lang="es-ES_tradnl" sz="3200" noProof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4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CL" dirty="0"/>
              <a:t>Probabilidad</a:t>
            </a:r>
            <a:endParaRPr lang="es-ES_tradnl" sz="4400" b="0" i="0" noProof="1">
              <a:solidFill>
                <a:srgbClr val="444D26"/>
              </a:solidFill>
              <a:latin typeface="Tw Cen MT"/>
              <a:ea typeface="+mj-ea"/>
              <a:cs typeface="+mj-cs"/>
            </a:endParaRPr>
          </a:p>
        </p:txBody>
      </p:sp>
      <p:pic>
        <p:nvPicPr>
          <p:cNvPr id="6146" name="Picture 2" descr="Resultado de imagen para logistic regression">
            <a:extLst>
              <a:ext uri="{FF2B5EF4-FFF2-40B4-BE49-F238E27FC236}">
                <a16:creationId xmlns:a16="http://schemas.microsoft.com/office/drawing/2014/main" id="{8577CC12-9569-4CBD-B524-55809DC3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88840"/>
            <a:ext cx="6984776" cy="465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09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s-ES_tradnl" sz="4400" b="0" i="0" noProof="1">
                <a:solidFill>
                  <a:srgbClr val="444D26"/>
                </a:solidFill>
                <a:latin typeface="Tw Cen MT"/>
                <a:ea typeface="+mj-ea"/>
                <a:cs typeface="+mj-cs"/>
              </a:rPr>
              <a:t>Funcion de Costo (Error) </a:t>
            </a:r>
          </a:p>
        </p:txBody>
      </p:sp>
      <p:grpSp>
        <p:nvGrpSpPr>
          <p:cNvPr id="4" name="Grupo 6">
            <a:extLst>
              <a:ext uri="{FF2B5EF4-FFF2-40B4-BE49-F238E27FC236}">
                <a16:creationId xmlns:a16="http://schemas.microsoft.com/office/drawing/2014/main" id="{6D120F14-ACAC-4063-A75B-9B66004A29A8}"/>
              </a:ext>
            </a:extLst>
          </p:cNvPr>
          <p:cNvGrpSpPr>
            <a:grpSpLocks/>
          </p:cNvGrpSpPr>
          <p:nvPr/>
        </p:nvGrpSpPr>
        <p:grpSpPr bwMode="auto">
          <a:xfrm>
            <a:off x="313556" y="2060848"/>
            <a:ext cx="8383588" cy="985838"/>
            <a:chOff x="-192088" y="1266031"/>
            <a:chExt cx="11410764" cy="1243013"/>
          </a:xfrm>
        </p:grpSpPr>
        <p:pic>
          <p:nvPicPr>
            <p:cNvPr id="5" name="Imagen 1">
              <a:extLst>
                <a:ext uri="{FF2B5EF4-FFF2-40B4-BE49-F238E27FC236}">
                  <a16:creationId xmlns:a16="http://schemas.microsoft.com/office/drawing/2014/main" id="{C3E059FE-6E8C-46C0-BAC1-303C9D818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4676" y="1266031"/>
              <a:ext cx="9144000" cy="1243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n 8">
              <a:extLst>
                <a:ext uri="{FF2B5EF4-FFF2-40B4-BE49-F238E27FC236}">
                  <a16:creationId xmlns:a16="http://schemas.microsoft.com/office/drawing/2014/main" id="{E487775D-2458-447E-8F84-C7265B9D1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088" y="1558383"/>
              <a:ext cx="2461298" cy="690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upo 2">
            <a:extLst>
              <a:ext uri="{FF2B5EF4-FFF2-40B4-BE49-F238E27FC236}">
                <a16:creationId xmlns:a16="http://schemas.microsoft.com/office/drawing/2014/main" id="{5715F097-5D71-41A7-AB64-91616000B296}"/>
              </a:ext>
            </a:extLst>
          </p:cNvPr>
          <p:cNvGrpSpPr>
            <a:grpSpLocks/>
          </p:cNvGrpSpPr>
          <p:nvPr/>
        </p:nvGrpSpPr>
        <p:grpSpPr bwMode="auto">
          <a:xfrm>
            <a:off x="224657" y="3269432"/>
            <a:ext cx="8472487" cy="3338512"/>
            <a:chOff x="268941" y="3475377"/>
            <a:chExt cx="8471834" cy="3338364"/>
          </a:xfrm>
        </p:grpSpPr>
        <p:pic>
          <p:nvPicPr>
            <p:cNvPr id="8" name="Imagen 1">
              <a:extLst>
                <a:ext uri="{FF2B5EF4-FFF2-40B4-BE49-F238E27FC236}">
                  <a16:creationId xmlns:a16="http://schemas.microsoft.com/office/drawing/2014/main" id="{05A39B93-3AF8-4122-A6C2-93AD1521D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02"/>
            <a:stretch>
              <a:fillRect/>
            </a:stretch>
          </p:blipFill>
          <p:spPr bwMode="auto">
            <a:xfrm>
              <a:off x="268941" y="3475377"/>
              <a:ext cx="8471834" cy="3222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n 1">
              <a:extLst>
                <a:ext uri="{FF2B5EF4-FFF2-40B4-BE49-F238E27FC236}">
                  <a16:creationId xmlns:a16="http://schemas.microsoft.com/office/drawing/2014/main" id="{87B1D4B0-567E-47D4-A433-19CD9FC22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026" y="6453232"/>
              <a:ext cx="1147148" cy="354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C5F34F4-1C71-4174-8F20-94EB1E7AA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826" y="6459683"/>
              <a:ext cx="1147148" cy="354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8947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_TP01035248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académica para cursos universitarios (diseño de libro de texto)</Template>
  <TotalTime>0</TotalTime>
  <Words>418</Words>
  <Application>Microsoft Office PowerPoint</Application>
  <PresentationFormat>Presentación en pantalla (4:3)</PresentationFormat>
  <Paragraphs>65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Wingdings</vt:lpstr>
      <vt:lpstr>Wingdings 2</vt:lpstr>
      <vt:lpstr>AcademicPresentation2_TP010352480</vt:lpstr>
      <vt:lpstr>Regresion Logistica Machine Learning</vt:lpstr>
      <vt:lpstr>¿Qué es?</vt:lpstr>
      <vt:lpstr>¿Magia?</vt:lpstr>
      <vt:lpstr>Aplicabilidad</vt:lpstr>
      <vt:lpstr>if x 100…</vt:lpstr>
      <vt:lpstr>Modelos</vt:lpstr>
      <vt:lpstr>Regresión Logística</vt:lpstr>
      <vt:lpstr>Probabilidad</vt:lpstr>
      <vt:lpstr>Funcion de Costo (Error) </vt:lpstr>
      <vt:lpstr>Gradiente Descendente</vt:lpstr>
      <vt:lpstr>Separación de Clases</vt:lpstr>
      <vt:lpstr>Que???</vt:lpstr>
      <vt:lpstr>Espacio de Hilbert</vt:lpstr>
      <vt:lpstr>¿Para que Sirve?</vt:lpstr>
      <vt:lpstr>Hands On</vt:lpstr>
      <vt:lpstr>Recuento</vt:lpstr>
      <vt:lpstr>Neurona Biológica</vt:lpstr>
      <vt:lpstr>Deep Learning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2018-10-18T01:52:00Z</dcterms:created>
  <dcterms:modified xsi:type="dcterms:W3CDTF">2018-10-23T02:27:05Z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