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61" r:id="rId3"/>
    <p:sldId id="331" r:id="rId4"/>
    <p:sldId id="330" r:id="rId5"/>
    <p:sldId id="332" r:id="rId6"/>
    <p:sldId id="333" r:id="rId7"/>
    <p:sldId id="340" r:id="rId8"/>
    <p:sldId id="341" r:id="rId9"/>
    <p:sldId id="335" r:id="rId10"/>
    <p:sldId id="336" r:id="rId11"/>
    <p:sldId id="338" r:id="rId12"/>
    <p:sldId id="339" r:id="rId13"/>
    <p:sldId id="348" r:id="rId14"/>
    <p:sldId id="344" r:id="rId15"/>
    <p:sldId id="343" r:id="rId16"/>
    <p:sldId id="337" r:id="rId17"/>
    <p:sldId id="342" r:id="rId18"/>
    <p:sldId id="307" r:id="rId19"/>
    <p:sldId id="308" r:id="rId20"/>
    <p:sldId id="309" r:id="rId21"/>
    <p:sldId id="310" r:id="rId22"/>
    <p:sldId id="311" r:id="rId23"/>
    <p:sldId id="312" r:id="rId24"/>
    <p:sldId id="314" r:id="rId25"/>
    <p:sldId id="315" r:id="rId26"/>
    <p:sldId id="318" r:id="rId27"/>
    <p:sldId id="347" r:id="rId28"/>
    <p:sldId id="329" r:id="rId29"/>
    <p:sldId id="262" r:id="rId30"/>
    <p:sldId id="345" r:id="rId31"/>
    <p:sldId id="266" r:id="rId32"/>
    <p:sldId id="349" r:id="rId33"/>
    <p:sldId id="350" r:id="rId34"/>
    <p:sldId id="351" r:id="rId35"/>
    <p:sldId id="352" r:id="rId36"/>
    <p:sldId id="355" r:id="rId37"/>
    <p:sldId id="353" r:id="rId38"/>
    <p:sldId id="354" r:id="rId39"/>
    <p:sldId id="356" r:id="rId40"/>
    <p:sldId id="305" r:id="rId41"/>
    <p:sldId id="346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1DD269-ACBE-FBCA-B1B7-1CB57B339F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EBFA0-496E-574C-8386-92AD685FA6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F88BA23-449A-404B-A66B-AC583F90A299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5ABAE0-E097-98CD-7258-761C267FFD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11F630-1D80-0FED-0196-5E157ACAD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699C9-4939-B35D-6CD6-366583BC0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A120-96ED-56D4-70EE-662477500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C3BFC7-9F9A-4CF2-B5A5-D58BAC998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A2DD0116-5E16-D2ED-7755-647D6D3DF5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4F8119CC-E611-C6EA-716A-D7058EE11A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2C99E70-79AC-5CAB-168E-BE95B5C8C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4D6645-1B29-468C-AF33-625255CD9B9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99E123D7-1915-3490-552C-55AFF4C0E4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1A4A4361-81F8-6207-80C4-3CD0203264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EB726A81-0318-8D90-79EE-D08A939B4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6464E3-07F8-49C1-93B2-C22BA5BA76EC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3893B4EB-1A6A-F6CA-5CDA-BC75506DB1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3DD4CFE-8CCD-4EC9-C546-11681382FE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04BE485-ADCD-6F04-683C-F83D5F822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C7E28C-ACB3-41F0-981B-0AAEE3CAE25A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B15FF111-4F54-4FCD-9CD4-A6152A6A76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8536C96D-DF8C-B2AF-D281-FD882E3901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108D0A11-3D25-56E0-BECD-8F53FD3D1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2801E3-DD64-428C-A3DE-10406D15C7F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6E402FC-62D1-1E7F-902B-5EED092F1E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9A4913A-BB7C-5233-5718-2B87E1C9D8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1FFC0DAC-2936-1CB4-697B-BC83B20C7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871E0C-714D-49CC-842E-A29EF39073BC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E5A38733-3975-5E3A-B69C-77BFB1A5DC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EBD64ABE-FE3A-1896-7D4B-8E0173577A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CDF5726C-6C44-590E-474E-3C0DF9536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B672C6-BB71-4B84-BFCA-386EF4652527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88DFED73-FD20-13D3-0265-88AC6E55DB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C6B40CD3-E0F5-7875-C5DE-DFD0EEADE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092BB8A3-D0F2-8015-D0E4-73825E594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826280-C3CA-4343-8B42-2C6499A3971E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4D69621E-B5C9-8103-31AF-650397286D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8A743856-E7F7-BB4E-9170-CB6655A60F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6ADE7B7C-C48E-8760-CA96-AD8DAA43F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0FA6F4-6884-4198-A709-B8EBF6889F98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0958B7D-A382-ABD7-B838-4553545B19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32250213-89E3-D4BF-410E-75596B3F8A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6190E1C7-B9BD-F6A9-0705-BF7D66F91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DB805-28F9-4457-A095-454B93267669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656BD43A-2DFA-99A5-B9B3-5548180F49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4878D4BE-22E1-E84E-0AF1-1C85AF7985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BEBF7859-79C6-E922-96CB-D8659FBE8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466A03-0A27-40F3-AC9B-C4AECDFBC43A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B2AA113E-3119-D503-3D47-1DDF625CA4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12C37AE3-1818-D4B0-72B4-374A2C6903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CCD3B84F-D394-4BD0-E7BC-114AEB3E4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1A639B-9939-463C-A3A5-3C098781FF2F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45ABB405-9C3D-2994-4454-2EF379A36A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CAC7035E-841B-6558-62E8-C1C7DCA7D4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F1D7F32A-CCF9-D564-D2AD-A5299EE09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1C5533-5383-4322-9BCA-EF1A924DC6A4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6B9A7960-E833-D088-CFF0-C596B6C7DF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F499C396-D532-5F86-B5CA-F0D497460A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6F9F057-24C6-E8D9-05D8-C25F95C15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F4309A-D3EA-4ED2-85E3-2E60A316AA3E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DFD94B27-3A0C-7BE4-CF39-6CC5BEE860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10B90CB0-8585-56CB-3C6A-7E7F4EF815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7F8AB2DE-3728-8B84-F820-2EBC61E6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2D5F37-27D4-4331-9393-D292C911E15E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BD2E6455-DB8C-DBB4-FE78-555AEEDE1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F890B54-D621-36D8-FBC0-B62F86AA1E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D1D2FAFC-65DB-8B74-95BC-2B3FCC8AE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110804-5B9D-4E9C-8A73-BCA41382939C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72387D61-6869-525A-2E9C-A17E1FB8CC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BF9CA657-94FD-87B9-2E78-840F4CC9D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378825AB-D8D4-F110-D310-1A1B0EED2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507D03-FF22-460E-8257-90AFA2CA374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819DE1A-229C-FE5E-4728-5858633AB2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65030788-7487-A9DB-6760-D07DA0140A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535983D-E073-F809-44C4-81F8824C1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2E4F70-C994-467D-9D43-D8C49D994726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4D86668-BB5B-7755-42A1-606648D7BF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17E406AC-C321-6032-53FD-B048B26434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B41507E9-C10F-A2FB-F8D6-9CC32DADE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34160F-17FD-401B-A9D9-23C9ED542913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F0843F5-6C26-34F0-F509-687F73BFC6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2D199F36-CB54-0593-2309-EB9B1434F4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14104859-8216-CCCE-1F28-54AA49D23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DEBD10-D539-44B4-94ED-9FFF074A2C1F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7E25959D-38A4-FD9A-C14B-89FD9F56A4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0CD8CB78-9B9E-51AF-F35C-1AD432F64C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D05CC9BC-6583-BCB0-E7C7-BA45B315D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2CE2F4-0F78-4E00-B68B-B3CD87745390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A68E4011-EB6B-405F-DA10-E9A83BFF37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C4957DF3-A9D7-F3AD-A4C2-7317276EE0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A76E5D0E-7705-F363-BD3C-DC23490CE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BC8299-19EB-458B-9531-892C214F5BF3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CCAE4E-EA1F-0194-F707-2994C079A94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" name="Rounded Rectangle 10">
            <a:extLst>
              <a:ext uri="{FF2B5EF4-FFF2-40B4-BE49-F238E27FC236}">
                <a16:creationId xmlns:a16="http://schemas.microsoft.com/office/drawing/2014/main" id="{C2B324A7-927A-4CF6-89CE-D1F53EBBBF28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5885F7-1FA8-1573-575F-58A554BB848D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A1FEF-EA8D-24F8-922F-FC823875BE86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FC5C8-EEA3-C6E6-AEDC-7AE2CF670D4A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BCC7ABBB-8ECD-BBB9-8B16-B8FD1BD6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3C15-50AE-49A2-882B-0767807D0E8E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13F2E3A3-7A64-0CE9-2B92-DC1CDE67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FD2F5903-D47F-CBE2-3BA1-29F875F1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C53B4F-70C4-443D-9253-7BBC40F4A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A61AF46-4580-7D43-0B68-BB7AAEEE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8035-922F-4E92-ADBA-6C81CA0939FC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5C1FCB2-06CC-6B2E-028D-B4333561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709F5B2-18C9-2A09-7AD3-E76227D1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9705B-1213-453F-85AA-9CBA1B512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85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B7FBFDF-1C44-31BC-F48B-FCE19587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9D7B1-FBCE-4258-9563-7193C43FAA13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5A1433F-FF06-7290-523C-D16708C8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D3D5721-FEB0-0A90-2E91-B3AAD397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DB7DC-D75C-44FE-A44B-C2A5C3964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F9BC2975-8FAA-20BE-E237-6218A4A1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1C202-357E-4EC6-BD7E-7A02B88F8016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65E63C1-9BEE-E1B4-2FDE-2F19C5E7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5D66179C-0C6E-9D36-412D-FA69D34B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EED13-0ED7-4604-97CA-2066FE2064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66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AD214-4675-87B5-1F86-DDD8268EC4B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3A96BF85-7BD9-C1AB-AA68-9B92352B65F0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42383-2F26-6557-09BF-1BEA0DBD4C3A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2F3AF-4B6D-6DAA-3CDB-A3A07CD08BD8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AE0459-89F0-BC21-A9EE-C0A33A9518E9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2C79851-7A69-8A6D-DF0C-ED26DD91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AC956-140D-40C3-9468-3C736412D3AD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5C6B44C-1D95-892A-99EA-E2200FD8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055B9ED-B709-6EE1-F2F8-C8AC8AFF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8C6B5B-7F90-41FF-84C0-EA4C726E5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973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527824D0-6141-6E85-1379-F7881E89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117E8-55E6-4356-AD71-E5A7EFE3AA3C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42815B9-2EC5-5CE6-2F2E-D2F93B23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846189A-EA8E-5932-9B04-602420E7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4A654-546E-4E5F-8F5B-FFD17D3C9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30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E0CD6082-0661-9CEB-DB32-BD85C125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29E2F-02EC-4017-BF3D-2C885F878E81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C3F6DCD-54CB-96B7-8920-F622B389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EC6D7EBF-3A6E-AE1D-30D5-86BD7C51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66BAB-B3CD-4B4A-A0DB-831AE43DF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71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414005E3-DF70-5BF7-6EEB-B3615EC2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4A51-4A9A-4A00-9F29-163D09257376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9D6830C-088E-1872-3EC6-8516EA89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7AC3CCF-8804-2F22-1EB7-CA876A35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2EDF4-9D37-434D-A743-5C5CA62DA1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40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CA6B6CC5-F661-1C84-ADDB-F9BC677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AFC7F-C482-49A7-93E8-205F3DDE6ED4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9930A-8472-ABCE-46FA-76B902B5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A1B1175D-AB26-19EA-74A1-1F4AB5BC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F6AE4-DEE6-4473-BDDB-531AF6407B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0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F28E67-28FF-8639-B244-EBC3EDA8FE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68462ED5-ED14-7555-74FA-31B1D3941A3B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8AAC5CF-50BD-8F94-4A77-B86F5FF3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608ED-B1BD-42AE-A9DD-81A865D9D1EE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E4EBBCC-F34B-A54A-6D59-6B07D515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EF124D9-283B-CFD1-F30A-704C07BC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31FF69-45E5-4501-8A04-09B07EAD1C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3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2EDF9B-C4D6-91F9-DB28-CBC57979D182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27A0A-0FE6-2449-B76D-03D08F69E39D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4F56D-C0A6-05BA-EC7F-8E67549EB403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D574F67-69A8-3D94-587C-011BB11C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04C94-D606-42EC-A50A-2F942395C3AF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B4D37AE-81AC-9EC2-9EF2-9AE7F57D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CD53D9C-DF12-E947-7D68-98E2CB50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49E7EE-C920-4357-AD07-B5C284D18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7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329CD0-CCA6-44E1-BEF2-F13EB04DDF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662A15E7-D8C1-81F0-3B9A-434D7A7C33A2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13608EF5-EF1E-5832-8AFD-EB366D8C9E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EDFB8FC1-BD6C-601D-05F3-244631397D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451E2C4-E543-23BA-BF3C-417EAE6B3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43C007A0-D87C-4224-AE6F-391612A85E81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E8DF9-BBCD-3797-CE50-224BFEEB1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393E1DD-19BE-E830-BF64-97C21128D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35AF355C-CD2C-4C12-8A60-D5534F7F68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4" r:id="rId2"/>
    <p:sldLayoutId id="2147483882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4" r:id="rId9"/>
    <p:sldLayoutId id="2147483879" r:id="rId10"/>
    <p:sldLayoutId id="21474838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827B9ECA-8D31-DB3C-D5AB-6EAA96AA6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Dr. Xiaolan Zhang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Spring 2013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Dept. of Computer &amp; Information Sciences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Fordham University </a:t>
            </a: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DD46507F-AE76-6BF3-8893-D81119833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/>
              <a:t>Introduction to Bash Programming 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977560F-99BF-C300-6425-5F1FFD42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7CF188-C4D4-4739-B426-94CE5F282DF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0975F79-0806-AE9A-8B34-301BE3D3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E41DC72-0A4C-52F0-30DF-9986FBF876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1"/>
                </a:solidFill>
              </a:rPr>
              <a:t>A variable </a:t>
            </a:r>
            <a:r>
              <a:rPr lang="en-US" altLang="en-US"/>
              <a:t>is a name that you give to a particular piece of information. </a:t>
            </a:r>
          </a:p>
          <a:p>
            <a:r>
              <a:rPr lang="en-US" altLang="en-US"/>
              <a:t>Shell variable </a:t>
            </a:r>
            <a:r>
              <a:rPr lang="en-US" altLang="en-US" b="1">
                <a:solidFill>
                  <a:schemeClr val="accent1"/>
                </a:solidFill>
              </a:rPr>
              <a:t>names</a:t>
            </a:r>
            <a:r>
              <a:rPr lang="en-US" altLang="en-US"/>
              <a:t>: start with a letter or underscore, and may contain any number of following letters,digits,or underscores. </a:t>
            </a:r>
          </a:p>
          <a:p>
            <a:r>
              <a:rPr lang="en-US" altLang="en-US"/>
              <a:t>Shell variables </a:t>
            </a:r>
            <a:r>
              <a:rPr lang="en-US" altLang="en-US" b="1">
                <a:solidFill>
                  <a:schemeClr val="accent1"/>
                </a:solidFill>
              </a:rPr>
              <a:t>hold string values</a:t>
            </a:r>
            <a:r>
              <a:rPr lang="en-US" altLang="en-US"/>
              <a:t>, there is no limit on length of string value </a:t>
            </a:r>
          </a:p>
          <a:p>
            <a:pPr lvl="1"/>
            <a:r>
              <a:rPr lang="en-US" altLang="en-US"/>
              <a:t>variable values can be, and often are, empty—that is, they contain no characters. </a:t>
            </a:r>
          </a:p>
          <a:p>
            <a:pPr lvl="1"/>
            <a:r>
              <a:rPr lang="en-US" altLang="en-US"/>
              <a:t>Empty values are referred to as </a:t>
            </a:r>
            <a:r>
              <a:rPr lang="en-US" altLang="en-US" b="1" i="1">
                <a:solidFill>
                  <a:schemeClr val="accent1"/>
                </a:solidFill>
              </a:rPr>
              <a:t>null</a:t>
            </a: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F92D46A-D3CA-C5E0-C28C-9F1ADD97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A51ED3-7526-42E2-BA7D-6CBE68592BF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5C8F3F7-DC96-D127-EC9E-825237B9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1"/>
                </a:solidFill>
              </a:rPr>
              <a:t>Variable assignment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8E49354-6673-0754-FC75-0257C6842A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Assign value to variable: writing variable name, immediately followed by an = character, and new value, without any intervening spaces.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 err="1"/>
              <a:t>myvar</a:t>
            </a:r>
            <a:r>
              <a:rPr lang="en-US" altLang="en-US" dirty="0"/>
              <a:t>=</a:t>
            </a:r>
            <a:r>
              <a:rPr lang="en-US" altLang="en-US" dirty="0" err="1"/>
              <a:t>this_is_a_long_string_that_does_not_mean_much</a:t>
            </a:r>
            <a:endParaRPr lang="en-US" altLang="en-US" dirty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first=</a:t>
            </a:r>
            <a:r>
              <a:rPr lang="en-US" altLang="en-US" dirty="0" err="1"/>
              <a:t>isaac</a:t>
            </a:r>
            <a:r>
              <a:rPr lang="en-US" altLang="en-US" dirty="0"/>
              <a:t> middle=</a:t>
            </a:r>
            <a:r>
              <a:rPr lang="en-US" altLang="en-US" dirty="0" err="1"/>
              <a:t>bashevis</a:t>
            </a:r>
            <a:r>
              <a:rPr lang="en-US" altLang="en-US" dirty="0"/>
              <a:t> last=singer  ##Multiple assignments allowed on one line</a:t>
            </a:r>
          </a:p>
          <a:p>
            <a:r>
              <a:rPr lang="en-US" altLang="en-US" dirty="0"/>
              <a:t>Shell variable </a:t>
            </a:r>
            <a:r>
              <a:rPr lang="en-US" altLang="en-US" i="1" dirty="0"/>
              <a:t>values are </a:t>
            </a:r>
            <a:r>
              <a:rPr lang="en-US" altLang="en-US" b="1" dirty="0">
                <a:solidFill>
                  <a:schemeClr val="accent1"/>
                </a:solidFill>
              </a:rPr>
              <a:t>retrieved</a:t>
            </a:r>
            <a:r>
              <a:rPr lang="en-US" altLang="en-US" i="1" dirty="0"/>
              <a:t> </a:t>
            </a:r>
            <a:r>
              <a:rPr lang="en-US" altLang="en-US" dirty="0"/>
              <a:t>by prefixing the variable’s name with a $ character.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 dirty="0"/>
              <a:t>echo </a:t>
            </a:r>
            <a:r>
              <a:rPr lang="en-US" altLang="en-US" b="1" dirty="0">
                <a:solidFill>
                  <a:schemeClr val="accent1"/>
                </a:solidFill>
              </a:rPr>
              <a:t>$</a:t>
            </a:r>
            <a:r>
              <a:rPr lang="en-US" altLang="en-US" b="1" dirty="0" err="1"/>
              <a:t>myvar</a:t>
            </a:r>
            <a:r>
              <a:rPr lang="en-US" altLang="en-US" b="1" dirty="0"/>
              <a:t>    ## display </a:t>
            </a:r>
            <a:r>
              <a:rPr lang="en-US" altLang="en-US" b="1" i="1" dirty="0"/>
              <a:t>the value of </a:t>
            </a:r>
            <a:r>
              <a:rPr lang="en-US" altLang="en-US" b="1" i="1" dirty="0" err="1"/>
              <a:t>myvar</a:t>
            </a:r>
            <a:endParaRPr lang="en-US" altLang="en-US" b="1" i="1" dirty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 err="1"/>
              <a:t>this_is_a_long_string_that_does_not_mean_much</a:t>
            </a:r>
            <a:endParaRPr lang="en-US" altLang="en-US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F193807-0D11-AF10-D84C-0BA9144D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28870F-920A-4E8D-BDCA-E08D44B7521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4A928CE-8CFB-33D3-1571-4077CCEE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assignment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BD57B6A-25CF-36F8-C86E-BF0D2550BD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1412875"/>
            <a:ext cx="7858125" cy="5076825"/>
          </a:xfrm>
        </p:spPr>
        <p:txBody>
          <a:bodyPr/>
          <a:lstStyle/>
          <a:p>
            <a:r>
              <a:rPr lang="en-US" altLang="en-US" dirty="0"/>
              <a:t>Use quotes when assigning a literal value that contains spaces: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 err="1"/>
              <a:t>fullname</a:t>
            </a:r>
            <a:r>
              <a:rPr lang="en-US" altLang="en-US" dirty="0"/>
              <a:t>="</a:t>
            </a:r>
            <a:r>
              <a:rPr lang="en-US" altLang="en-US" dirty="0" err="1"/>
              <a:t>isaac</a:t>
            </a:r>
            <a:r>
              <a:rPr lang="en-US" altLang="en-US" dirty="0"/>
              <a:t> </a:t>
            </a:r>
            <a:r>
              <a:rPr lang="en-US" altLang="en-US" dirty="0" err="1"/>
              <a:t>bashevis</a:t>
            </a:r>
            <a:r>
              <a:rPr lang="en-US" altLang="en-US" dirty="0"/>
              <a:t> singer" #</a:t>
            </a:r>
            <a:r>
              <a:rPr lang="en-US" altLang="en-US" i="1" dirty="0"/>
              <a:t>Use quotes for whitespace in value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 err="1"/>
              <a:t>oldname</a:t>
            </a:r>
            <a:r>
              <a:rPr lang="en-US" altLang="en-US" dirty="0"/>
              <a:t>=$</a:t>
            </a:r>
            <a:r>
              <a:rPr lang="en-US" altLang="en-US" dirty="0" err="1"/>
              <a:t>fullname</a:t>
            </a:r>
            <a:r>
              <a:rPr lang="en-US" altLang="en-US" dirty="0"/>
              <a:t> #</a:t>
            </a:r>
            <a:r>
              <a:rPr lang="en-US" altLang="en-US" i="1" dirty="0"/>
              <a:t>Quotes not needed to preserve spaces in value</a:t>
            </a:r>
          </a:p>
          <a:p>
            <a:r>
              <a:rPr lang="en-US" altLang="en-US" dirty="0"/>
              <a:t>To concatenate variables: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 </a:t>
            </a:r>
            <a:r>
              <a:rPr lang="en-US" altLang="en-US" dirty="0" err="1"/>
              <a:t>fullname</a:t>
            </a:r>
            <a:r>
              <a:rPr lang="en-US" altLang="en-US" dirty="0"/>
              <a:t>="$first $middle $last" </a:t>
            </a:r>
            <a:r>
              <a:rPr lang="en-US" altLang="en-US" i="1" dirty="0"/>
              <a:t>Double quotes required here</a:t>
            </a:r>
          </a:p>
          <a:p>
            <a:pPr lvl="1"/>
            <a:endParaRPr lang="en-US" altLang="en-US" dirty="0"/>
          </a:p>
          <a:p>
            <a:pPr lvl="1"/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2E9E821-39CE-0F7E-DE56-2D553783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4D7303-F675-44B2-B3DF-DE2B0D5C113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E21569C-1D9C-880D-5035-F4D8D312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Substitution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B9118BB-2E66-E944-0FD3-ED4385962A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088" y="1447800"/>
            <a:ext cx="7859712" cy="5076825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We can save output of a command into variable</a:t>
            </a:r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en-US" altLang="en-US" dirty="0"/>
              <a:t>$</a:t>
            </a:r>
            <a:r>
              <a:rPr lang="en-US" altLang="en-US" dirty="0" err="1"/>
              <a:t>curr_dir</a:t>
            </a:r>
            <a:r>
              <a:rPr lang="en-US" altLang="en-US" dirty="0"/>
              <a:t>=`</a:t>
            </a:r>
            <a:r>
              <a:rPr lang="en-US" altLang="en-US" dirty="0" err="1"/>
              <a:t>pwd</a:t>
            </a:r>
            <a:r>
              <a:rPr lang="en-US" altLang="en-US" dirty="0"/>
              <a:t>`  ##save current directory in a var. </a:t>
            </a:r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en-US" altLang="en-US" dirty="0"/>
              <a:t>$</a:t>
            </a:r>
            <a:r>
              <a:rPr lang="en-US" altLang="en-US" dirty="0" err="1"/>
              <a:t>Curr_time</a:t>
            </a:r>
            <a:r>
              <a:rPr lang="en-US" altLang="en-US" dirty="0"/>
              <a:t>=`date`</a:t>
            </a:r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en-US" altLang="en-US" dirty="0"/>
              <a:t>$echo $</a:t>
            </a:r>
            <a:r>
              <a:rPr lang="en-US" altLang="en-US" dirty="0" err="1"/>
              <a:t>curr_time</a:t>
            </a:r>
            <a:endParaRPr lang="en-US" altLang="en-US" dirty="0"/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fr-FR" altLang="en-US" dirty="0"/>
              <a:t>Tue Jan 22 09:39:22 EST 2013</a:t>
            </a:r>
            <a:endParaRPr lang="en-US" altLang="en-US" dirty="0"/>
          </a:p>
          <a:p>
            <a:r>
              <a:rPr lang="en-US" altLang="en-US" b="1" dirty="0">
                <a:solidFill>
                  <a:srgbClr val="C00000"/>
                </a:solidFill>
              </a:rPr>
              <a:t>Command substitution</a:t>
            </a:r>
          </a:p>
          <a:p>
            <a:pPr marL="319088" lvl="1" indent="0"/>
            <a:r>
              <a:rPr lang="en-US" altLang="en-US" dirty="0"/>
              <a:t> One can embed a command with a backquote (`) in another command line</a:t>
            </a:r>
          </a:p>
          <a:p>
            <a:pPr marL="319088" lvl="1" indent="0"/>
            <a:r>
              <a:rPr lang="en-US" altLang="en-US" dirty="0"/>
              <a:t> Shell will run embedded command, and use its output to replace the quoted part of original command </a:t>
            </a:r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en-US" altLang="en-US" dirty="0"/>
              <a:t>echo  Time is now `date`</a:t>
            </a:r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en-US" altLang="en-US" dirty="0"/>
              <a:t>echo  There is `who | </a:t>
            </a:r>
            <a:r>
              <a:rPr lang="en-US" altLang="en-US" dirty="0" err="1"/>
              <a:t>wc</a:t>
            </a:r>
            <a:r>
              <a:rPr lang="en-US" altLang="en-US" dirty="0"/>
              <a:t> –l` users online. </a:t>
            </a:r>
          </a:p>
          <a:p>
            <a:pPr marL="319088" lvl="1" indent="0"/>
            <a:endParaRPr lang="en-US" altLang="en-US" dirty="0"/>
          </a:p>
          <a:p>
            <a:pPr marL="319088" lvl="1" indent="0"/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1261638F-D385-D04D-EE18-FEBDDC05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CD91C1-38AD-466A-A117-7788D823AF2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C8415ED-1D20-25F6-E6C5-683FA383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CountFiles script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9982CE0-C4A9-F754-7E9E-2BE66C24AD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Count files/directories in a directory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#!/bin/bash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# List the number of files (including those hidden files) and directories under the given directory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echo count the number of files under $1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ls -a -L $1 | </a:t>
            </a:r>
            <a:r>
              <a:rPr lang="en-US" altLang="en-US" dirty="0" err="1"/>
              <a:t>wc</a:t>
            </a:r>
            <a:r>
              <a:rPr lang="en-US" altLang="en-US" dirty="0"/>
              <a:t> -l 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88BF054D-E93D-0445-29AD-79A66FBA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95C43E-BCE4-4302-995A-58B65D946A1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EC8240B-703C-F898-B8B0-FCC51EE6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Positional/argument parameters</a:t>
            </a:r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6AC0E17-E86E-D246-0751-C4E5835A8E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Positional parameters </a:t>
            </a:r>
            <a:r>
              <a:rPr lang="en-US" altLang="en-US" dirty="0"/>
              <a:t>represent a shell script’s command-line arguments, also represent a function’s arguments within shell functions.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echo first </a:t>
            </a:r>
            <a:r>
              <a:rPr lang="en-US" altLang="en-US" dirty="0" err="1"/>
              <a:t>arg</a:t>
            </a:r>
            <a:r>
              <a:rPr lang="en-US" altLang="en-US" dirty="0"/>
              <a:t> is $1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echo tenth </a:t>
            </a:r>
            <a:r>
              <a:rPr lang="en-US" altLang="en-US" dirty="0" err="1"/>
              <a:t>arg</a:t>
            </a:r>
            <a:r>
              <a:rPr lang="en-US" altLang="en-US" dirty="0"/>
              <a:t> is ${10} ## For historical reasons, you have to enclose number in braces if it’s greater than nine</a:t>
            </a:r>
          </a:p>
          <a:p>
            <a:r>
              <a:rPr lang="en-US" altLang="en-US" dirty="0"/>
              <a:t>Other special argument variables:</a:t>
            </a:r>
          </a:p>
          <a:p>
            <a:pPr lvl="1" eaLnBrk="1" hangingPunct="1"/>
            <a:r>
              <a:rPr lang="en-US" altLang="en-US" dirty="0"/>
              <a:t>$#: the number of parameters</a:t>
            </a:r>
          </a:p>
          <a:p>
            <a:pPr lvl="1" eaLnBrk="1" hangingPunct="1"/>
            <a:r>
              <a:rPr lang="en-US" altLang="en-US" dirty="0"/>
              <a:t>$0: the command/script name</a:t>
            </a:r>
          </a:p>
          <a:p>
            <a:pPr lvl="1" eaLnBrk="1" hangingPunct="1"/>
            <a:r>
              <a:rPr lang="en-US" altLang="en-US" dirty="0"/>
              <a:t>$*, $@: the list of all parameters ($1, $2, …), not including $0</a:t>
            </a:r>
          </a:p>
          <a:p>
            <a:pPr lvl="1"/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7B115C2-B169-A599-3BFC-E3457657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3EF4DD-5AC1-43AA-A2A1-E4365A72D7A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5137EC5-4DD5-2BBA-C54C-EC3B1F8D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B827D54-D3E7-6C1F-9FD4-FC8DD4395F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Shell command line syntax </a:t>
            </a:r>
          </a:p>
          <a:p>
            <a:pPr eaLnBrk="1" hangingPunct="1"/>
            <a:r>
              <a:rPr lang="en-US" altLang="en-US" dirty="0"/>
              <a:t>Shell </a:t>
            </a:r>
            <a:r>
              <a:rPr lang="en-US" altLang="en-US" dirty="0" err="1"/>
              <a:t>builtin</a:t>
            </a:r>
            <a:r>
              <a:rPr lang="en-US" altLang="en-US" dirty="0"/>
              <a:t> commands</a:t>
            </a:r>
          </a:p>
          <a:p>
            <a:pPr eaLnBrk="1" hangingPunct="1"/>
            <a:r>
              <a:rPr lang="en-US" altLang="en-US" dirty="0"/>
              <a:t>Shell variables, arguments 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Standard I/O, I/O redirection, Pipeline</a:t>
            </a:r>
          </a:p>
          <a:p>
            <a:pPr eaLnBrk="1" hangingPunct="1"/>
            <a:r>
              <a:rPr lang="en-US" altLang="en-US" dirty="0"/>
              <a:t>Shell tracing</a:t>
            </a:r>
          </a:p>
          <a:p>
            <a:pPr eaLnBrk="1" hangingPunct="1"/>
            <a:r>
              <a:rPr lang="en-US" altLang="en-US" dirty="0"/>
              <a:t>Shell initialization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9314CEEE-6C4B-139D-819B-7CC1AAE7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85302D-92E6-4774-B4EB-16B38B76E3E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5317254-86BB-284E-43C0-0BCC8736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Standard I/O</a:t>
            </a:r>
            <a:endParaRPr lang="en-US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918D75A6-221C-6149-6A9F-9D95EBF7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D88A24-A5A8-444D-89F2-4E671843836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7652" name="Picture 2" descr="C:\Documents and Settings\owner\My Documents\CSRU3130\GNU_Linux\figures\ch19\figure19.1.tif">
            <a:extLst>
              <a:ext uri="{FF2B5EF4-FFF2-40B4-BE49-F238E27FC236}">
                <a16:creationId xmlns:a16="http://schemas.microsoft.com/office/drawing/2014/main" id="{1AAC6227-8CF8-E2B6-ED98-05A2AFD8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200"/>
            <a:ext cx="400208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5566-34E9-CA62-F59E-2C16D1AA21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1484313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All programs should have a </a:t>
            </a:r>
            <a:r>
              <a:rPr lang="en-US" sz="2400" dirty="0">
                <a:solidFill>
                  <a:srgbClr val="C00000"/>
                </a:solidFill>
              </a:rPr>
              <a:t>data source</a:t>
            </a:r>
            <a:r>
              <a:rPr lang="en-US" sz="2400" dirty="0"/>
              <a:t>, a </a:t>
            </a:r>
            <a:r>
              <a:rPr lang="en-US" sz="2400" dirty="0">
                <a:solidFill>
                  <a:srgbClr val="C00000"/>
                </a:solidFill>
              </a:rPr>
              <a:t>data sink </a:t>
            </a:r>
            <a:r>
              <a:rPr lang="en-US" sz="2400" dirty="0"/>
              <a:t>(where data goes),and </a:t>
            </a:r>
            <a:r>
              <a:rPr lang="en-US" sz="2400" dirty="0">
                <a:solidFill>
                  <a:srgbClr val="C00000"/>
                </a:solidFill>
              </a:rPr>
              <a:t>a place to report problems</a:t>
            </a:r>
            <a:r>
              <a:rPr lang="en-US" sz="2400" dirty="0"/>
              <a:t>. These are </a:t>
            </a:r>
            <a:r>
              <a:rPr lang="en-US" sz="2400" i="1" dirty="0"/>
              <a:t>standard input, standard output, standard error.</a:t>
            </a:r>
          </a:p>
          <a:p>
            <a:pPr marL="52546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</a:rPr>
              <a:t>Standard input</a:t>
            </a:r>
            <a:r>
              <a:rPr lang="en-US" sz="2400" dirty="0"/>
              <a:t>, </a:t>
            </a:r>
            <a:r>
              <a:rPr lang="en-US" sz="2400" u="sng" dirty="0"/>
              <a:t>by default </a:t>
            </a:r>
            <a:r>
              <a:rPr lang="en-US" sz="2400" dirty="0"/>
              <a:t>is linked to keyboard</a:t>
            </a:r>
          </a:p>
          <a:p>
            <a:pPr marL="52546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</a:rPr>
              <a:t>Standard output</a:t>
            </a:r>
            <a:r>
              <a:rPr lang="en-US" sz="2400" dirty="0"/>
              <a:t>, </a:t>
            </a:r>
            <a:r>
              <a:rPr lang="en-US" sz="2400" u="sng" dirty="0"/>
              <a:t>by default </a:t>
            </a:r>
            <a:r>
              <a:rPr lang="en-US" sz="2400" dirty="0"/>
              <a:t>is linked to terminal window</a:t>
            </a:r>
          </a:p>
          <a:p>
            <a:pPr marL="52546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</a:rPr>
              <a:t>Standard error</a:t>
            </a:r>
            <a:r>
              <a:rPr lang="en-US" sz="2400" dirty="0"/>
              <a:t>, </a:t>
            </a:r>
            <a:r>
              <a:rPr lang="en-US" sz="2400" u="sng" dirty="0"/>
              <a:t>by default </a:t>
            </a:r>
            <a:r>
              <a:rPr lang="en-US" sz="2400" dirty="0"/>
              <a:t>linked to terminal window</a:t>
            </a:r>
          </a:p>
          <a:p>
            <a:pPr>
              <a:defRPr/>
            </a:pPr>
            <a:r>
              <a:rPr lang="en-US" sz="2400" i="1" dirty="0"/>
              <a:t>A program should neither </a:t>
            </a:r>
            <a:r>
              <a:rPr lang="en-US" sz="2400" dirty="0"/>
              <a:t>know, nor care, what kind of device lies behind its input and outputs: disk files, terminals, tape drives, network connections, or even another running program! </a:t>
            </a:r>
          </a:p>
          <a:p>
            <a:pPr>
              <a:defRPr/>
            </a:pPr>
            <a:r>
              <a:rPr lang="en-US" sz="2400" dirty="0"/>
              <a:t>A program can expect these standard places to be already open and ready to use when it starts up.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2">
            <a:extLst>
              <a:ext uri="{FF2B5EF4-FFF2-40B4-BE49-F238E27FC236}">
                <a16:creationId xmlns:a16="http://schemas.microsoft.com/office/drawing/2014/main" id="{6E889E73-B436-DBCA-476B-0630CF88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A537B2-3228-4CDE-BE68-1EB2748D51A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675" name="Title 1">
            <a:extLst>
              <a:ext uri="{FF2B5EF4-FFF2-40B4-BE49-F238E27FC236}">
                <a16:creationId xmlns:a16="http://schemas.microsoft.com/office/drawing/2014/main" id="{4CBB9E0C-3D5B-0CF7-FAD1-168E5673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28676" name="Content Placeholder 2">
            <a:extLst>
              <a:ext uri="{FF2B5EF4-FFF2-40B4-BE49-F238E27FC236}">
                <a16:creationId xmlns:a16="http://schemas.microsoft.com/office/drawing/2014/main" id="{D5708B5C-28DA-8A47-3184-3D74D81466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28750"/>
            <a:ext cx="8229600" cy="5072063"/>
          </a:xfrm>
        </p:spPr>
        <p:txBody>
          <a:bodyPr/>
          <a:lstStyle/>
          <a:p>
            <a:pPr eaLnBrk="1" hangingPunct="1"/>
            <a:r>
              <a:rPr lang="en-US" altLang="en-US"/>
              <a:t>A very simple C program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#include &lt;stdio.h&gt;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main() {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        char yourName[256];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        </a:t>
            </a:r>
            <a:r>
              <a:rPr lang="en-US" altLang="en-US" b="1"/>
              <a:t>printf</a:t>
            </a:r>
            <a:r>
              <a:rPr lang="en-US" altLang="en-US"/>
              <a:t> ("Your name ?\n"); // Similar to cout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        if (</a:t>
            </a:r>
            <a:r>
              <a:rPr lang="en-US" altLang="en-US" b="1"/>
              <a:t>fgets</a:t>
            </a:r>
            <a:r>
              <a:rPr lang="en-US" altLang="en-US"/>
              <a:t> (yourName,256,</a:t>
            </a:r>
            <a:r>
              <a:rPr lang="en-US" altLang="en-US" b="1"/>
              <a:t>stdin</a:t>
            </a:r>
            <a:r>
              <a:rPr lang="en-US" altLang="en-US"/>
              <a:t>)==NULL)  //similar to cin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</a:t>
            </a:r>
            <a:r>
              <a:rPr lang="en-US" altLang="en-US" b="1"/>
              <a:t>fprintf</a:t>
            </a:r>
            <a:r>
              <a:rPr lang="en-US" altLang="en-US"/>
              <a:t> (</a:t>
            </a:r>
            <a:r>
              <a:rPr lang="en-US" altLang="en-US" b="1"/>
              <a:t>stderr</a:t>
            </a:r>
            <a:r>
              <a:rPr lang="en-US" altLang="en-US"/>
              <a:t>,"No input");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        else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</a:t>
            </a:r>
            <a:r>
              <a:rPr lang="en-US" altLang="en-US" b="1"/>
              <a:t>printf</a:t>
            </a:r>
            <a:r>
              <a:rPr lang="en-US" altLang="en-US"/>
              <a:t>("hello, %s\n", yourName);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 }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2">
            <a:extLst>
              <a:ext uri="{FF2B5EF4-FFF2-40B4-BE49-F238E27FC236}">
                <a16:creationId xmlns:a16="http://schemas.microsoft.com/office/drawing/2014/main" id="{19F1CC53-5809-E648-D8C3-BBA24621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4F9D77-2190-4BF4-B261-59D3671C5AE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0723" name="Title 1">
            <a:extLst>
              <a:ext uri="{FF2B5EF4-FFF2-40B4-BE49-F238E27FC236}">
                <a16:creationId xmlns:a16="http://schemas.microsoft.com/office/drawing/2014/main" id="{DA2FB524-83BB-FD44-B6D8-4EBFD949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Input/Output Redirection</a:t>
            </a:r>
          </a:p>
        </p:txBody>
      </p:sp>
      <p:sp>
        <p:nvSpPr>
          <p:cNvPr id="30724" name="Content Placeholder 2">
            <a:extLst>
              <a:ext uri="{FF2B5EF4-FFF2-40B4-BE49-F238E27FC236}">
                <a16:creationId xmlns:a16="http://schemas.microsoft.com/office/drawing/2014/main" id="{064CF26A-E3DD-826D-5BB0-480DA810F1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On command line, one can redirect these three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To redirect standard output to a disk file: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command [ [  - ] option (s) ]    [ option argument (s) ]    [ command argument (s) ] </a:t>
            </a:r>
            <a:r>
              <a:rPr lang="en-US" altLang="en-US" dirty="0">
                <a:solidFill>
                  <a:srgbClr val="FF0000"/>
                </a:solidFill>
              </a:rPr>
              <a:t>&gt; FILENAME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Execute the command, sending its standard output to specified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Existing content of the file is deleted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E.g.:   ls -</a:t>
            </a:r>
            <a:r>
              <a:rPr lang="en-US" altLang="en-US" dirty="0" err="1"/>
              <a:t>lt</a:t>
            </a:r>
            <a:r>
              <a:rPr lang="en-US" altLang="en-US" dirty="0"/>
              <a:t> &gt; InfoFilelist.txt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 </a:t>
            </a:r>
            <a:r>
              <a:rPr lang="en-US" altLang="en-US" dirty="0">
                <a:solidFill>
                  <a:srgbClr val="FF0000"/>
                </a:solidFill>
              </a:rPr>
              <a:t>append</a:t>
            </a:r>
            <a:r>
              <a:rPr lang="en-US" altLang="en-US" dirty="0"/>
              <a:t> standard output to a file: use </a:t>
            </a:r>
            <a:r>
              <a:rPr lang="en-US" altLang="en-US" dirty="0">
                <a:solidFill>
                  <a:srgbClr val="FF0000"/>
                </a:solidFill>
              </a:rPr>
              <a:t>&gt;&gt;</a:t>
            </a:r>
            <a:r>
              <a:rPr lang="en-US" altLang="en-US" dirty="0"/>
              <a:t> instead of &gt;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grep “tax reform” *.txt &gt;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grep “fuel efficiency” *.txt &gt;&gt; output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3646A25-50A7-1235-9431-7C5ABEEA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9329074-C58D-9333-2D70-A28F71EAA0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Shell command line syntax </a:t>
            </a:r>
          </a:p>
          <a:p>
            <a:pPr eaLnBrk="1" hangingPunct="1"/>
            <a:r>
              <a:rPr lang="en-US" altLang="en-US" dirty="0"/>
              <a:t>Shell </a:t>
            </a:r>
            <a:r>
              <a:rPr lang="en-US" altLang="en-US" dirty="0" err="1"/>
              <a:t>builtin</a:t>
            </a:r>
            <a:r>
              <a:rPr lang="en-US" altLang="en-US" dirty="0"/>
              <a:t> commands</a:t>
            </a:r>
          </a:p>
          <a:p>
            <a:pPr eaLnBrk="1" hangingPunct="1"/>
            <a:r>
              <a:rPr lang="en-US" altLang="en-US" dirty="0"/>
              <a:t>Shell variables, arguments </a:t>
            </a:r>
          </a:p>
          <a:p>
            <a:pPr eaLnBrk="1" hangingPunct="1"/>
            <a:r>
              <a:rPr lang="en-US" altLang="en-US" dirty="0"/>
              <a:t>I/O redirection</a:t>
            </a:r>
          </a:p>
          <a:p>
            <a:pPr eaLnBrk="1" hangingPunct="1"/>
            <a:r>
              <a:rPr lang="en-US" altLang="en-US" dirty="0"/>
              <a:t>Shell tracing</a:t>
            </a:r>
          </a:p>
          <a:p>
            <a:pPr eaLnBrk="1" hangingPunct="1"/>
            <a:r>
              <a:rPr lang="en-US" altLang="en-US" dirty="0"/>
              <a:t>Shell initialization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35E181F-087B-62FD-5657-FF1251CE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95B5B-3D3F-4B1B-85EF-5A2794720D5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2">
            <a:extLst>
              <a:ext uri="{FF2B5EF4-FFF2-40B4-BE49-F238E27FC236}">
                <a16:creationId xmlns:a16="http://schemas.microsoft.com/office/drawing/2014/main" id="{B9B1BDB3-C668-7DCE-EB44-C8C6ECB3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E9446D-FEEB-4ECA-8B72-3F6FEDC92DB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138A4578-5DCE-AD43-3A31-37D40304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Input/Output Redirection (cont’d)</a:t>
            </a:r>
          </a:p>
        </p:txBody>
      </p:sp>
      <p:sp>
        <p:nvSpPr>
          <p:cNvPr id="32772" name="Content Placeholder 2">
            <a:extLst>
              <a:ext uri="{FF2B5EF4-FFF2-40B4-BE49-F238E27FC236}">
                <a16:creationId xmlns:a16="http://schemas.microsoft.com/office/drawing/2014/main" id="{A7A0F049-2A55-B38D-A572-F54AB0E7AB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redirect </a:t>
            </a:r>
            <a:r>
              <a:rPr lang="en-US" altLang="en-US">
                <a:solidFill>
                  <a:srgbClr val="FF0000"/>
                </a:solidFill>
              </a:rPr>
              <a:t>standard error to a file</a:t>
            </a:r>
            <a:endParaRPr lang="en-US" altLang="en-US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$ command [ [  - ] option (s) ]    [ option argument (s) ]    [ command argument (s) ] </a:t>
            </a:r>
            <a:r>
              <a:rPr lang="en-US" altLang="en-US">
                <a:solidFill>
                  <a:srgbClr val="FF0000"/>
                </a:solidFill>
              </a:rPr>
              <a:t>2&gt; ERRORMSGS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[zhang@storm ~]$ ls abc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ls: cannot access abc: No such file or directory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[zhang@storm ~]$ ls abc 2&gt; error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[zhang@storm ~]$ more error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ls: cannot access abc: No such file or directory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2">
            <a:extLst>
              <a:ext uri="{FF2B5EF4-FFF2-40B4-BE49-F238E27FC236}">
                <a16:creationId xmlns:a16="http://schemas.microsoft.com/office/drawing/2014/main" id="{2A9C3DFE-2648-2D49-A216-5B74BC4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4F7A20-56A8-4460-9651-53486CB3A67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0B197679-19A0-3644-A283-E9F1F10A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</a:t>
            </a:r>
            <a:r>
              <a:rPr lang="en-US" altLang="en-US">
                <a:solidFill>
                  <a:srgbClr val="FF0000"/>
                </a:solidFill>
              </a:rPr>
              <a:t>&gt;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0000"/>
                </a:solidFill>
              </a:rPr>
              <a:t>2&gt;</a:t>
            </a:r>
            <a:r>
              <a:rPr lang="en-US" altLang="en-US"/>
              <a:t> together</a:t>
            </a:r>
          </a:p>
        </p:txBody>
      </p:sp>
      <p:sp>
        <p:nvSpPr>
          <p:cNvPr id="34820" name="Content Placeholder 2">
            <a:extLst>
              <a:ext uri="{FF2B5EF4-FFF2-40B4-BE49-F238E27FC236}">
                <a16:creationId xmlns:a16="http://schemas.microsoft.com/office/drawing/2014/main" id="{93ABCB8C-4025-5764-2EB0-E9ED727D1B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To split error messages from normal output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 b="1"/>
              <a:t>[zhang@storm ~]$ ls research.tex abc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/>
              <a:t>ls: cannot access abc: No such file or directory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/>
              <a:t>research.tex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 b="1"/>
              <a:t>[zhang@storm ~]$ ls research.tex abc  </a:t>
            </a:r>
            <a:r>
              <a:rPr lang="en-US" altLang="en-US" sz="2200" b="1">
                <a:solidFill>
                  <a:srgbClr val="C00000"/>
                </a:solidFill>
              </a:rPr>
              <a:t>2&gt;</a:t>
            </a:r>
            <a:r>
              <a:rPr lang="en-US" altLang="en-US" sz="2200" b="1"/>
              <a:t> error </a:t>
            </a:r>
            <a:r>
              <a:rPr lang="en-US" altLang="en-US" sz="2200" b="1">
                <a:solidFill>
                  <a:srgbClr val="C00000"/>
                </a:solidFill>
              </a:rPr>
              <a:t>&gt;</a:t>
            </a:r>
            <a:r>
              <a:rPr lang="en-US" altLang="en-US" sz="2200" b="1"/>
              <a:t> output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 b="1"/>
              <a:t>[zhang@storm ~]$ cat error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/>
              <a:t>ls: cannot access abc: No such file or directory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 b="1"/>
              <a:t>[zhang@storm ~]$ cat output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/>
              <a:t>research.tex</a:t>
            </a:r>
          </a:p>
          <a:p>
            <a:pPr eaLnBrk="1" hangingPunct="1"/>
            <a:r>
              <a:rPr lang="en-US" altLang="en-US" sz="2400" b="1"/>
              <a:t>This is useful for running a command that might take long time to finish, or generates very long output …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2">
            <a:extLst>
              <a:ext uri="{FF2B5EF4-FFF2-40B4-BE49-F238E27FC236}">
                <a16:creationId xmlns:a16="http://schemas.microsoft.com/office/drawing/2014/main" id="{C4425B7A-D4D9-E0CD-48B2-C1663C9C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C20929-0197-4EAB-8812-E08B2FD0688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67" name="Title 1">
            <a:extLst>
              <a:ext uri="{FF2B5EF4-FFF2-40B4-BE49-F238E27FC236}">
                <a16:creationId xmlns:a16="http://schemas.microsoft.com/office/drawing/2014/main" id="{1E4502E6-455E-74E2-BB4D-69A52E4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redirection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491CD3C-C00A-75B7-646D-9889CB71A0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</a:t>
            </a:r>
            <a:r>
              <a:rPr lang="en-US" altLang="en-US">
                <a:solidFill>
                  <a:srgbClr val="FF0000"/>
                </a:solidFill>
              </a:rPr>
              <a:t>redirect both output and error to same file: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./a.out &gt; dd 2&gt; dd : does not work. Error output is not captured.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sort file.txt </a:t>
            </a:r>
            <a:r>
              <a:rPr lang="en-US" altLang="en-US">
                <a:solidFill>
                  <a:srgbClr val="C00000"/>
                </a:solidFill>
              </a:rPr>
              <a:t>&gt;</a:t>
            </a:r>
            <a:r>
              <a:rPr lang="en-US" altLang="en-US"/>
              <a:t> dd </a:t>
            </a:r>
            <a:r>
              <a:rPr lang="en-US" altLang="en-US">
                <a:solidFill>
                  <a:srgbClr val="C00000"/>
                </a:solidFill>
              </a:rPr>
              <a:t>2&gt;&amp;1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2&gt;&amp;1: redirect error output to same place as standard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grep numOfStudents 2&gt;dd &gt;&amp;2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&gt;&amp;2: redirect standard output to same place as error output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</a:t>
            </a:r>
            <a:r>
              <a:rPr lang="en-US" altLang="en-US">
                <a:solidFill>
                  <a:srgbClr val="FF0000"/>
                </a:solidFill>
              </a:rPr>
              <a:t>discard output</a:t>
            </a:r>
            <a:r>
              <a:rPr lang="en-US" altLang="en-US"/>
              <a:t>, redirect it to /dev/null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/dev/null: a special virtual file, “a black hole”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./a.out &gt; /dev/null 2&gt;&amp;1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 don’t want to see the output or error message, nor do I want them saved to a file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2">
            <a:extLst>
              <a:ext uri="{FF2B5EF4-FFF2-40B4-BE49-F238E27FC236}">
                <a16:creationId xmlns:a16="http://schemas.microsoft.com/office/drawing/2014/main" id="{3F8461A7-2139-56FC-DDCC-1D04CF61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B5B58B-A407-4919-AE4E-DF5D898D8C9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5" name="Title 1">
            <a:extLst>
              <a:ext uri="{FF2B5EF4-FFF2-40B4-BE49-F238E27FC236}">
                <a16:creationId xmlns:a16="http://schemas.microsoft.com/office/drawing/2014/main" id="{2A3CCFF7-6CD0-16B3-479F-E92233CB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Input/Output Redirection (cont’d)</a:t>
            </a:r>
          </a:p>
        </p:txBody>
      </p:sp>
      <p:sp>
        <p:nvSpPr>
          <p:cNvPr id="38916" name="Content Placeholder 2">
            <a:extLst>
              <a:ext uri="{FF2B5EF4-FFF2-40B4-BE49-F238E27FC236}">
                <a16:creationId xmlns:a16="http://schemas.microsoft.com/office/drawing/2014/main" id="{7B7C9434-40E7-7732-4A94-C05C2CBBB7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read </a:t>
            </a:r>
            <a:r>
              <a:rPr lang="en-US" altLang="en-US">
                <a:solidFill>
                  <a:srgbClr val="FF0000"/>
                </a:solidFill>
              </a:rPr>
              <a:t>standard input from a file</a:t>
            </a:r>
            <a:r>
              <a:rPr lang="en-US" altLang="en-US"/>
              <a:t>, instead of keyboard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$ command [ [  - ] option (s) ]    [ option argument (s) ]    [ command argument (s) ] </a:t>
            </a:r>
            <a:r>
              <a:rPr lang="en-US" altLang="en-US">
                <a:solidFill>
                  <a:srgbClr val="FF0000"/>
                </a:solidFill>
              </a:rPr>
              <a:t>&lt; FILENAME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lvl="1" eaLnBrk="1" hangingPunct="1"/>
            <a:r>
              <a:rPr lang="en-US" altLang="en-US"/>
              <a:t>mail zhang –s “Question” &lt; proj1.cpp</a:t>
            </a:r>
          </a:p>
          <a:p>
            <a:pPr lvl="1" eaLnBrk="1" hangingPunct="1"/>
            <a:r>
              <a:rPr lang="en-US" altLang="en-US"/>
              <a:t>./a.out &lt; values.txt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//a.out is your program that reads integers from standard input and calculate the sum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2">
            <a:extLst>
              <a:ext uri="{FF2B5EF4-FFF2-40B4-BE49-F238E27FC236}">
                <a16:creationId xmlns:a16="http://schemas.microsoft.com/office/drawing/2014/main" id="{8A2A9B51-7A1A-5CBB-DAF5-9E406CF3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4E920B-CBA6-46B1-AEB0-FC3C3B938B4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963" name="Title 1">
            <a:extLst>
              <a:ext uri="{FF2B5EF4-FFF2-40B4-BE49-F238E27FC236}">
                <a16:creationId xmlns:a16="http://schemas.microsoft.com/office/drawing/2014/main" id="{D77FEE90-D437-358F-AAA2-1DD77699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Combining commands together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446AA21-FFD4-D13C-6644-AFCFC0C10E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many files are there under current directory ?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ls &gt; tmp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wc –l &lt; tmp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rm tmp</a:t>
            </a:r>
          </a:p>
          <a:p>
            <a:pPr eaLnBrk="1" hangingPunct="1"/>
            <a:r>
              <a:rPr lang="en-US" altLang="en-US"/>
              <a:t>Sort current online user by alphabetic order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Is some user login to the system now ? (using grep)</a:t>
            </a:r>
          </a:p>
        </p:txBody>
      </p:sp>
      <p:sp>
        <p:nvSpPr>
          <p:cNvPr id="40965" name="TextBox 3">
            <a:extLst>
              <a:ext uri="{FF2B5EF4-FFF2-40B4-BE49-F238E27FC236}">
                <a16:creationId xmlns:a16="http://schemas.microsoft.com/office/drawing/2014/main" id="{A4EF6C31-5C20-26C2-9098-2783996F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708275"/>
            <a:ext cx="218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Is file “tmp” listed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2">
            <a:extLst>
              <a:ext uri="{FF2B5EF4-FFF2-40B4-BE49-F238E27FC236}">
                <a16:creationId xmlns:a16="http://schemas.microsoft.com/office/drawing/2014/main" id="{DDF1A61F-CF72-4F22-4B59-AC8DFF3B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180E9A-8C1C-49F0-B05C-D3390743E78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011" name="Title 1">
            <a:extLst>
              <a:ext uri="{FF2B5EF4-FFF2-40B4-BE49-F238E27FC236}">
                <a16:creationId xmlns:a16="http://schemas.microsoft.com/office/drawing/2014/main" id="{480FCE05-D913-35DD-ED6C-C936A029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Pipe: getting rid of temporary file</a:t>
            </a:r>
          </a:p>
        </p:txBody>
      </p:sp>
      <p:sp>
        <p:nvSpPr>
          <p:cNvPr id="43012" name="Content Placeholder 2">
            <a:extLst>
              <a:ext uri="{FF2B5EF4-FFF2-40B4-BE49-F238E27FC236}">
                <a16:creationId xmlns:a16="http://schemas.microsoft.com/office/drawing/2014/main" id="{7D3FADE7-B20C-F930-9ABF-69FB1B9A0B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Pipe:</a:t>
            </a:r>
          </a:p>
          <a:p>
            <a:pPr lvl="1" eaLnBrk="1" hangingPunct="1"/>
            <a:r>
              <a:rPr lang="en-US" altLang="en-US"/>
              <a:t>Has a reading end and a writing end</a:t>
            </a:r>
          </a:p>
          <a:p>
            <a:pPr lvl="1" eaLnBrk="1" hangingPunct="1"/>
            <a:r>
              <a:rPr lang="en-US" altLang="en-US"/>
              <a:t>Any data write to writing end can be read back from reading end</a:t>
            </a:r>
          </a:p>
          <a:p>
            <a:pPr lvl="1" eaLnBrk="1" hangingPunct="1"/>
            <a:r>
              <a:rPr lang="en-US" altLang="en-US"/>
              <a:t>Read/write pipe is no different from read/write files, i.e., any prog. that reads from standard input can read from pipe, similarly for the standard output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9ED04D45-F9BC-5C68-BA96-A1F09260474E}"/>
              </a:ext>
            </a:extLst>
          </p:cNvPr>
          <p:cNvSpPr/>
          <p:nvPr/>
        </p:nvSpPr>
        <p:spPr>
          <a:xfrm>
            <a:off x="4929188" y="5286375"/>
            <a:ext cx="1928812" cy="7858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78F9A-F198-2F24-DEA0-E2AFDE5D6822}"/>
              </a:ext>
            </a:extLst>
          </p:cNvPr>
          <p:cNvCxnSpPr/>
          <p:nvPr/>
        </p:nvCxnSpPr>
        <p:spPr>
          <a:xfrm>
            <a:off x="6643688" y="5643563"/>
            <a:ext cx="1071562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1F066D-ABC1-F775-28B2-82200B4476DA}"/>
              </a:ext>
            </a:extLst>
          </p:cNvPr>
          <p:cNvCxnSpPr/>
          <p:nvPr/>
        </p:nvCxnSpPr>
        <p:spPr>
          <a:xfrm>
            <a:off x="3643313" y="5715000"/>
            <a:ext cx="12144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TextBox 9">
            <a:extLst>
              <a:ext uri="{FF2B5EF4-FFF2-40B4-BE49-F238E27FC236}">
                <a16:creationId xmlns:a16="http://schemas.microsoft.com/office/drawing/2014/main" id="{B7063F78-9FC3-F908-E0C2-3CFE68650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5702300"/>
            <a:ext cx="149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Reading end</a:t>
            </a:r>
          </a:p>
        </p:txBody>
      </p:sp>
      <p:sp>
        <p:nvSpPr>
          <p:cNvPr id="43017" name="TextBox 10">
            <a:extLst>
              <a:ext uri="{FF2B5EF4-FFF2-40B4-BE49-F238E27FC236}">
                <a16:creationId xmlns:a16="http://schemas.microsoft.com/office/drawing/2014/main" id="{B84C1BF8-8D77-A556-BA33-2F9D96D3E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5702300"/>
            <a:ext cx="1347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Writing 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2">
            <a:extLst>
              <a:ext uri="{FF2B5EF4-FFF2-40B4-BE49-F238E27FC236}">
                <a16:creationId xmlns:a16="http://schemas.microsoft.com/office/drawing/2014/main" id="{D3615790-1ED1-60B1-7F28-74C725B4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0AB4C-6B77-4CBD-AE44-4FF97543FB4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059" name="Title 1">
            <a:extLst>
              <a:ext uri="{FF2B5EF4-FFF2-40B4-BE49-F238E27FC236}">
                <a16:creationId xmlns:a16="http://schemas.microsoft.com/office/drawing/2014/main" id="{4C571340-4424-B07E-0A79-C18CDA56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Command Pipeline</a:t>
            </a:r>
            <a:endParaRPr lang="en-US" altLang="en-US"/>
          </a:p>
        </p:txBody>
      </p:sp>
      <p:sp>
        <p:nvSpPr>
          <p:cNvPr id="45060" name="Content Placeholder 2">
            <a:extLst>
              <a:ext uri="{FF2B5EF4-FFF2-40B4-BE49-F238E27FC236}">
                <a16:creationId xmlns:a16="http://schemas.microsoft.com/office/drawing/2014/main" id="{D79ABB05-8E17-A570-A9C6-6F7296EAF7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188" y="1428750"/>
            <a:ext cx="8143875" cy="4786313"/>
          </a:xfrm>
        </p:spPr>
        <p:txBody>
          <a:bodyPr/>
          <a:lstStyle/>
          <a:p>
            <a:pPr eaLnBrk="1" hangingPunct="1"/>
            <a:r>
              <a:rPr lang="en-US" altLang="en-US"/>
              <a:t>Shell set things up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create a pipe</a:t>
            </a:r>
            <a:r>
              <a:rPr lang="en-US" altLang="en-US"/>
              <a:t>, “</a:t>
            </a:r>
            <a:r>
              <a:rPr lang="en-US" altLang="en-US">
                <a:solidFill>
                  <a:srgbClr val="C00000"/>
                </a:solidFill>
              </a:rPr>
              <a:t>start” two programs simultaneously,  </a:t>
            </a:r>
            <a:r>
              <a:rPr lang="en-US" altLang="en-US"/>
              <a:t>with the first program’s output </a:t>
            </a:r>
            <a:r>
              <a:rPr lang="en-US" altLang="en-US">
                <a:solidFill>
                  <a:srgbClr val="C00000"/>
                </a:solidFill>
              </a:rPr>
              <a:t>redirected</a:t>
            </a:r>
            <a:r>
              <a:rPr lang="en-US" altLang="en-US"/>
              <a:t> to writing end of pipe, second program’s input </a:t>
            </a:r>
            <a:r>
              <a:rPr lang="en-US" altLang="en-US">
                <a:solidFill>
                  <a:srgbClr val="C00000"/>
                </a:solidFill>
              </a:rPr>
              <a:t>redirected</a:t>
            </a:r>
            <a:r>
              <a:rPr lang="en-US" altLang="en-US"/>
              <a:t> to reading end of pipe</a:t>
            </a:r>
          </a:p>
          <a:p>
            <a:pPr lvl="1" eaLnBrk="1" hangingPunct="1"/>
            <a:r>
              <a:rPr lang="en-US" altLang="en-US"/>
              <a:t>individual program/command knows nothing about redirection and pipe</a:t>
            </a:r>
          </a:p>
        </p:txBody>
      </p:sp>
      <p:pic>
        <p:nvPicPr>
          <p:cNvPr id="45061" name="Picture 2" descr="C:\Documents and Settings\owner\My Documents\CSRU3130\GNU_Linux\figures\ch11\figure11.1.tif">
            <a:extLst>
              <a:ext uri="{FF2B5EF4-FFF2-40B4-BE49-F238E27FC236}">
                <a16:creationId xmlns:a16="http://schemas.microsoft.com/office/drawing/2014/main" id="{3CB1F36A-64E2-95F9-F31D-6ED09C34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786188"/>
            <a:ext cx="6361113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2">
            <a:extLst>
              <a:ext uri="{FF2B5EF4-FFF2-40B4-BE49-F238E27FC236}">
                <a16:creationId xmlns:a16="http://schemas.microsoft.com/office/drawing/2014/main" id="{9D8E088F-79D5-7A03-7B70-EDA7D501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EE0B41-51E4-4856-A39C-61659BEF13C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369779D1-AA91-C7BE-E6D8-047390BD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 of composition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377DA6AA-D38D-BACA-6C5E-A7EC4A2A6A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28750"/>
            <a:ext cx="8401050" cy="4697413"/>
          </a:xfrm>
        </p:spPr>
        <p:txBody>
          <a:bodyPr/>
          <a:lstStyle/>
          <a:p>
            <a:pPr eaLnBrk="1" hangingPunct="1"/>
            <a:r>
              <a:rPr lang="en-US" altLang="en-US" sz="2800"/>
              <a:t>Design programs to be connected with other programs</a:t>
            </a:r>
          </a:p>
          <a:p>
            <a:pPr lvl="1" eaLnBrk="1" hangingPunct="1"/>
            <a:r>
              <a:rPr lang="en-US" altLang="en-US"/>
              <a:t>Read/write simple, textual, stream-oriented formats</a:t>
            </a:r>
          </a:p>
          <a:p>
            <a:pPr lvl="1" eaLnBrk="1" hangingPunct="1"/>
            <a:r>
              <a:rPr lang="en-US" altLang="en-US"/>
              <a:t>Read from standard input and write to standard output</a:t>
            </a:r>
          </a:p>
          <a:p>
            <a:pPr eaLnBrk="1" hangingPunct="1"/>
            <a:r>
              <a:rPr lang="en-US" altLang="en-US" sz="2800">
                <a:solidFill>
                  <a:srgbClr val="C00000"/>
                </a:solidFill>
              </a:rPr>
              <a:t>Filter</a:t>
            </a:r>
            <a:r>
              <a:rPr lang="en-US" altLang="en-US" sz="2800"/>
              <a:t>: program that takes a simple text stream on input and process it into another simple text stream on 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2">
            <a:extLst>
              <a:ext uri="{FF2B5EF4-FFF2-40B4-BE49-F238E27FC236}">
                <a16:creationId xmlns:a16="http://schemas.microsoft.com/office/drawing/2014/main" id="{905DAF99-A427-7F65-A364-EADC8528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87D319-D3EB-4E4D-87EC-2AEF8A60C65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76D76332-7F07-A57F-FFF0-2BC477E9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Power of Pipe</a:t>
            </a:r>
          </a:p>
        </p:txBody>
      </p:sp>
      <p:sp>
        <p:nvSpPr>
          <p:cNvPr id="49156" name="Content Placeholder 2">
            <a:extLst>
              <a:ext uri="{FF2B5EF4-FFF2-40B4-BE49-F238E27FC236}">
                <a16:creationId xmlns:a16="http://schemas.microsoft.com/office/drawing/2014/main" id="{A2EADBF7-0209-AF37-6EC9-B15B046D74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 out how many subdirectories are there ?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Display the content of last edited file (under current directory)… </a:t>
            </a:r>
          </a:p>
          <a:p>
            <a:pPr lvl="1" eaLnBrk="1" hangingPunct="1"/>
            <a:r>
              <a:rPr lang="en-US" altLang="en-US"/>
              <a:t>cat  `ls –t | head -1`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47B1CFD-2C60-9BE8-5A8C-0B506932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command line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9450CEAC-DAC7-C7E9-06A7-92B6AF93A3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8625" y="12858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A command ends with a newline, or a semicolon (;), or an ampersand (&amp;)</a:t>
            </a:r>
          </a:p>
          <a:p>
            <a:pPr lvl="1" eaLnBrk="1" hangingPunct="1"/>
            <a:r>
              <a:rPr lang="en-US" altLang="en-US"/>
              <a:t>date;</a:t>
            </a:r>
          </a:p>
          <a:p>
            <a:pPr lvl="1" eaLnBrk="1" hangingPunct="1"/>
            <a:r>
              <a:rPr lang="en-US" altLang="en-US"/>
              <a:t>sleep 4; who</a:t>
            </a:r>
          </a:p>
          <a:p>
            <a:pPr lvl="1" eaLnBrk="1" hangingPunct="1"/>
            <a:r>
              <a:rPr lang="en-US" altLang="en-US"/>
              <a:t>sleep 20&amp;who</a:t>
            </a:r>
          </a:p>
          <a:p>
            <a:pPr eaLnBrk="1" hangingPunct="1"/>
            <a:r>
              <a:rPr lang="en-US" altLang="en-US"/>
              <a:t>What’s the output ? </a:t>
            </a:r>
          </a:p>
          <a:p>
            <a:pPr lvl="1" eaLnBrk="1" hangingPunct="1"/>
            <a:r>
              <a:rPr lang="en-US" altLang="en-US"/>
              <a:t>date; who | wc</a:t>
            </a:r>
          </a:p>
          <a:p>
            <a:pPr lvl="2" eaLnBrk="1" hangingPunct="1"/>
            <a:r>
              <a:rPr lang="en-US" altLang="en-US"/>
              <a:t>| has higher precedence over ; </a:t>
            </a:r>
          </a:p>
          <a:p>
            <a:pPr lvl="1" eaLnBrk="1" hangingPunct="1"/>
            <a:r>
              <a:rPr lang="en-US" altLang="en-US"/>
              <a:t>ls –l | grep ^d &amp;</a:t>
            </a:r>
          </a:p>
          <a:p>
            <a:pPr lvl="2" eaLnBrk="1" hangingPunct="1"/>
            <a:r>
              <a:rPr lang="en-US" altLang="en-US"/>
              <a:t>| has higher precedence over &amp;</a:t>
            </a:r>
          </a:p>
          <a:p>
            <a:pPr lvl="1" eaLnBrk="1" hangingPunct="1"/>
            <a:r>
              <a:rPr lang="en-US" altLang="en-US"/>
              <a:t>Use parenthesis to group commands</a:t>
            </a:r>
          </a:p>
          <a:p>
            <a:pPr lvl="2" eaLnBrk="1" hangingPunct="1"/>
            <a:r>
              <a:rPr lang="en-US" altLang="en-US"/>
              <a:t>(date;who) | wc</a:t>
            </a:r>
          </a:p>
          <a:p>
            <a:pPr lvl="2" eaLnBrk="1" hangingPunct="1"/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442E8265-F44D-D135-0A06-5B2796A0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C70A0C-F99E-4044-8812-57CC4D26819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944CFBD-41B1-9C12-866D-C5A99028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Last class 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12D0E86-2B90-DDA8-A2F0-C7B89977D0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Shell:</a:t>
            </a:r>
          </a:p>
          <a:p>
            <a:pPr lvl="1"/>
            <a:r>
              <a:rPr lang="en-US" altLang="en-US" dirty="0"/>
              <a:t>Interactive mode: </a:t>
            </a:r>
          </a:p>
          <a:p>
            <a:pPr lvl="1"/>
            <a:r>
              <a:rPr lang="en-US" altLang="en-US" dirty="0"/>
              <a:t>Scripting mode</a:t>
            </a:r>
          </a:p>
          <a:p>
            <a:r>
              <a:rPr lang="en-US" altLang="en-US" dirty="0"/>
              <a:t>Command line</a:t>
            </a:r>
          </a:p>
          <a:p>
            <a:r>
              <a:rPr lang="en-US" altLang="en-US" dirty="0"/>
              <a:t>File system</a:t>
            </a:r>
          </a:p>
          <a:p>
            <a:r>
              <a:rPr lang="en-US" altLang="en-US" dirty="0"/>
              <a:t>Some commands 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85D2969-5B4E-2A35-AC2F-68BEB012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0B520A-91CB-42D1-8AA4-D7347AA298A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76B23B2-DA51-9C65-FD35-7F4A5111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5DDB6633-002B-BC42-F4B4-2DF3BEE80B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Shell command line syntax </a:t>
            </a:r>
          </a:p>
          <a:p>
            <a:pPr eaLnBrk="1" hangingPunct="1"/>
            <a:r>
              <a:rPr lang="en-US" altLang="en-US" dirty="0"/>
              <a:t>Shell </a:t>
            </a:r>
            <a:r>
              <a:rPr lang="en-US" altLang="en-US" dirty="0" err="1"/>
              <a:t>builtin</a:t>
            </a:r>
            <a:r>
              <a:rPr lang="en-US" altLang="en-US" dirty="0"/>
              <a:t> commands</a:t>
            </a:r>
          </a:p>
          <a:p>
            <a:pPr eaLnBrk="1" hangingPunct="1"/>
            <a:r>
              <a:rPr lang="en-US" altLang="en-US" dirty="0"/>
              <a:t>Shell variables, arguments </a:t>
            </a:r>
          </a:p>
          <a:p>
            <a:pPr eaLnBrk="1" hangingPunct="1"/>
            <a:r>
              <a:rPr lang="en-US" altLang="en-US" dirty="0"/>
              <a:t>I/O redirection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Shell tracing</a:t>
            </a:r>
          </a:p>
          <a:p>
            <a:pPr eaLnBrk="1" hangingPunct="1"/>
            <a:r>
              <a:rPr lang="en-US" altLang="en-US" dirty="0"/>
              <a:t>Shell initialization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C54FA859-5B70-EDE3-241C-8F1E26EA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41DECB-7FBA-46C9-AB9D-EF8B7240D19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B333F7D-9CBB-82EE-A1AB-58D9E6A1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C/C++ topics: command line arguments 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7FB2661-778B-9A31-9E7D-AF2994C4FD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28750"/>
            <a:ext cx="8229600" cy="4697413"/>
          </a:xfrm>
        </p:spPr>
        <p:txBody>
          <a:bodyPr/>
          <a:lstStyle/>
          <a:p>
            <a:pPr eaLnBrk="1" hangingPunct="1"/>
            <a:r>
              <a:rPr lang="en-US" altLang="en-US"/>
              <a:t>We learnt how to access command line arguments from shell, how about in C/C++ Program? </a:t>
            </a:r>
          </a:p>
          <a:p>
            <a:pPr eaLnBrk="1" hangingPunct="1"/>
            <a:r>
              <a:rPr lang="en-US" altLang="en-US"/>
              <a:t>Example: write your own echo program</a:t>
            </a:r>
          </a:p>
          <a:p>
            <a:pPr lvl="1" eaLnBrk="1" hangingPunct="1"/>
            <a:r>
              <a:rPr lang="en-US" altLang="en-US"/>
              <a:t>echo: display a line of text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$echo Good morning, everyone ! 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Good morning, everyone!</a:t>
            </a:r>
          </a:p>
          <a:p>
            <a:pPr lvl="1" eaLnBrk="1" hangingPunct="1"/>
            <a:r>
              <a:rPr lang="en-US" altLang="en-US"/>
              <a:t>In C/C++, command line arguments are passed as parameters to main function </a:t>
            </a:r>
          </a:p>
          <a:p>
            <a:pPr lvl="2" eaLnBrk="1" hangingPunct="1"/>
            <a:r>
              <a:rPr lang="en-US" altLang="en-US"/>
              <a:t>main(int argc, char * argv[])</a:t>
            </a:r>
          </a:p>
          <a:p>
            <a:pPr lvl="2" eaLnBrk="1" hangingPunct="1"/>
            <a:r>
              <a:rPr lang="en-US" altLang="en-US"/>
              <a:t>argc: number of command line arguments, including command itself</a:t>
            </a:r>
          </a:p>
          <a:p>
            <a:pPr lvl="2" eaLnBrk="1" hangingPunct="1"/>
            <a:r>
              <a:rPr lang="en-US" altLang="en-US"/>
              <a:t>argv: the arguments</a:t>
            </a:r>
          </a:p>
          <a:p>
            <a:pPr lvl="3" eaLnBrk="1" hangingPunct="1"/>
            <a:r>
              <a:rPr lang="en-US" altLang="en-US"/>
              <a:t>argv[0]: the first word in the command line (the command name)</a:t>
            </a:r>
          </a:p>
          <a:p>
            <a:pPr lvl="3" eaLnBrk="1" hangingPunct="1"/>
            <a:r>
              <a:rPr lang="en-US" altLang="en-US"/>
              <a:t>argv[1]:  the second word in the command line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1E3E5F51-E83D-326B-4567-A5E8003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6BA379-456D-452B-9A0E-6364E530789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7F76188C-5ED7-E58A-0A14-180200D4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Simplified Echo program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4B63B7D-8B2E-F9C2-12DF-95638BEF9A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Does not take options yet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#include &lt;iostream&gt;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using namespace std;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000" b="1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int main(int argc, char *argv[])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        for (int i=1; i&lt;argc; i++)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       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                cout &lt;&lt; argv[i] &lt;&lt;" ";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 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        cout &lt;&lt; endl;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}</a:t>
            </a:r>
          </a:p>
          <a:p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99D24A6C-A357-DBC9-8EE2-3B932D6C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E353B8-06BD-4529-B3A5-D36FB221E43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7349" name="TextBox 4">
            <a:extLst>
              <a:ext uri="{FF2B5EF4-FFF2-40B4-BE49-F238E27FC236}">
                <a16:creationId xmlns:a16="http://schemas.microsoft.com/office/drawing/2014/main" id="{02131C85-2CC5-14DC-4EF3-03AC016F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276475"/>
            <a:ext cx="3775075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char * argv[ 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char argv[][[];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--- argv is an array of “char *”.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 C, there is no string class,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string is represented as an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of char.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char myName[256];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char * name;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name = myName;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array variable actually stores the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address of the first element.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920C2F18-7BA6-D935-D8B0-62A4DBCC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DD5B4A63-DB92-0D0E-A434-1B52F049BC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Shell command line syntax </a:t>
            </a:r>
          </a:p>
          <a:p>
            <a:pPr eaLnBrk="1" hangingPunct="1"/>
            <a:r>
              <a:rPr lang="en-US" altLang="en-US" dirty="0"/>
              <a:t>Shell </a:t>
            </a:r>
            <a:r>
              <a:rPr lang="en-US" altLang="en-US" dirty="0" err="1"/>
              <a:t>builtin</a:t>
            </a:r>
            <a:r>
              <a:rPr lang="en-US" altLang="en-US" dirty="0"/>
              <a:t> commands</a:t>
            </a:r>
          </a:p>
          <a:p>
            <a:pPr eaLnBrk="1" hangingPunct="1"/>
            <a:r>
              <a:rPr lang="en-US" altLang="en-US" dirty="0"/>
              <a:t>Shell variables, arguments </a:t>
            </a:r>
          </a:p>
          <a:p>
            <a:pPr eaLnBrk="1" hangingPunct="1"/>
            <a:r>
              <a:rPr lang="en-US" altLang="en-US" dirty="0"/>
              <a:t>I/O redirection</a:t>
            </a:r>
          </a:p>
          <a:p>
            <a:pPr eaLnBrk="1" hangingPunct="1"/>
            <a:r>
              <a:rPr lang="en-US" altLang="en-US" dirty="0"/>
              <a:t>Shell tracing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Shell Initialization and Termination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25DFAA8C-D281-2B9F-6882-5B565B77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26FBE8-2793-4A63-AC51-AF76A5B856A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E59CE545-DDFC-91A1-A8AA-F8331FA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Customization 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F2B1A9CC-8580-DEDA-9332-038D260961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shells read certain specified files on startup, and for some shells,also on termination. </a:t>
            </a:r>
          </a:p>
          <a:p>
            <a:r>
              <a:rPr lang="en-US" altLang="en-US"/>
              <a:t>We focus on bash here (different shell behaves differently)</a:t>
            </a:r>
          </a:p>
          <a:p>
            <a:r>
              <a:rPr lang="en-US" altLang="en-US"/>
              <a:t>If you write shell scripts that are intended to be used by others, you </a:t>
            </a:r>
            <a:r>
              <a:rPr lang="en-US" altLang="en-US" i="1"/>
              <a:t>cannot rely on </a:t>
            </a:r>
            <a:r>
              <a:rPr lang="en-US" altLang="en-US"/>
              <a:t>startup customizations. All of the shell scripts that we develop in this book set up their own environment (e.g., the value of $PATH) so that anyone can run them.</a:t>
            </a:r>
          </a:p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D6CB3496-FE21-08FF-29D5-50D0ED73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ADBC7F-EFD6-49C4-BF57-C2285D637C5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2FF97746-C5E5-11AC-5BCA-0B605C5F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Login Shell versus Non-login Shell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97650D03-893F-9775-C239-3AF185091C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088" y="1341438"/>
            <a:ext cx="8066087" cy="4678362"/>
          </a:xfrm>
        </p:spPr>
        <p:txBody>
          <a:bodyPr/>
          <a:lstStyle/>
          <a:p>
            <a:r>
              <a:rPr lang="en-US" altLang="en-US" sz="2000" b="1">
                <a:solidFill>
                  <a:srgbClr val="FF0000"/>
                </a:solidFill>
              </a:rPr>
              <a:t>Login shell</a:t>
            </a:r>
            <a:r>
              <a:rPr lang="en-US" altLang="en-US" sz="2000" b="1"/>
              <a:t>:  the shell that you talks to right after log in (from terminal, or remote log in using ssh command)</a:t>
            </a:r>
          </a:p>
          <a:p>
            <a:r>
              <a:rPr lang="en-US" altLang="en-US" sz="2000" b="1">
                <a:solidFill>
                  <a:srgbClr val="FF0000"/>
                </a:solidFill>
              </a:rPr>
              <a:t>Nonlogin shell: </a:t>
            </a:r>
            <a:r>
              <a:rPr lang="en-US" altLang="en-US" sz="2000" b="1"/>
              <a:t>the shell that you runs by typing “shell” command, or by running a shell script</a:t>
            </a:r>
          </a:p>
          <a:p>
            <a:r>
              <a:rPr lang="en-US" altLang="en-US" sz="2000" b="1"/>
              <a:t>Variable $0: indicates what shell you are in right now. Why?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/>
              <a:t>[zhang@storm Codes]$ echo $0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/>
              <a:t>-bash  				the “-” indicates it’s a login shell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/>
              <a:t>[zhang@storm Codes]$ bash ## run a bash program,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/>
              <a:t>[zhang@storm Codes]$ echo $0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/>
              <a:t>bash				this is non-login shell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/>
              <a:t>[zhang@storm Codes]$ exit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/>
              <a:t>exit				exit the bash program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/>
              <a:t>[zhang@storm Codes]$ echo $0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/>
              <a:t>-bash				back to login shell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8BDE2841-A501-41B3-9B92-CA134816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39A93C-B5E6-4DE9-BD24-BEEE7D1B8C6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2F846ECF-E06F-C526-2D6B-7F4410E3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Source command 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D68267C6-9E5A-5B6F-3D49-A28775AD86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A shell built-in command</a:t>
            </a:r>
          </a:p>
          <a:p>
            <a:r>
              <a:rPr lang="en-US" altLang="en-US"/>
              <a:t>Usage: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200" b="1">
                <a:solidFill>
                  <a:schemeClr val="accent1"/>
                </a:solidFill>
              </a:rPr>
              <a:t> .  </a:t>
            </a:r>
            <a:r>
              <a:rPr lang="en-US" altLang="en-US" sz="2200"/>
              <a:t>filename [arguments]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200"/>
              <a:t> source filename [arguments]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200"/>
              <a:t>Read and execute commands from filename in </a:t>
            </a:r>
            <a:r>
              <a:rPr lang="en-US" altLang="en-US" sz="2200">
                <a:solidFill>
                  <a:schemeClr val="accent1"/>
                </a:solidFill>
              </a:rPr>
              <a:t>current shell  environment,</a:t>
            </a:r>
            <a:r>
              <a:rPr lang="en-US" altLang="en-US" sz="2200"/>
              <a:t> and return exit status of last command executed from filename.</a:t>
            </a:r>
          </a:p>
          <a:p>
            <a:r>
              <a:rPr lang="en-US" altLang="en-US"/>
              <a:t>Demo: difference of running a script directly and source it 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$ ./CountFiles     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$ source CountFiles</a:t>
            </a:r>
          </a:p>
          <a:p>
            <a:r>
              <a:rPr lang="en-US" altLang="en-US"/>
              <a:t>Why? </a:t>
            </a:r>
          </a:p>
          <a:p>
            <a:pPr lvl="1"/>
            <a:r>
              <a:rPr lang="en-US" altLang="en-US" sz="2000"/>
              <a:t>When running a script directly, a new shell (non-login, non-interactive shell) is started to batch processing script … </a:t>
            </a: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85897767-5492-EE13-1A71-2B5CEA7E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029B75-A085-4268-B9F9-EBE3611417A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64C0663E-DE16-F330-C449-60BCCF2E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Bash: startup initialization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567C6E1-CC43-2F0D-13AE-ED49FF7E1F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For login shell: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test -r /etc/profile &amp;&amp; . /etc/profile 		</a:t>
            </a:r>
            <a:r>
              <a:rPr lang="en-US" altLang="en-US" sz="2000" i="1"/>
              <a:t>Try to read /etc/profile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if test -r $HOME</a:t>
            </a:r>
            <a:r>
              <a:rPr lang="en-US" altLang="en-US" sz="2000">
                <a:solidFill>
                  <a:schemeClr val="accent1"/>
                </a:solidFill>
              </a:rPr>
              <a:t>/.bash_profile </a:t>
            </a:r>
            <a:r>
              <a:rPr lang="en-US" altLang="en-US" sz="2000"/>
              <a:t>; then 		</a:t>
            </a:r>
            <a:r>
              <a:rPr lang="en-US" altLang="en-US" sz="2000" i="1"/>
              <a:t>Try three more possibilities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. $HOME/.bash_profile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elif test -r $HOME</a:t>
            </a:r>
            <a:r>
              <a:rPr lang="en-US" altLang="en-US" sz="2000">
                <a:solidFill>
                  <a:schemeClr val="accent1"/>
                </a:solidFill>
              </a:rPr>
              <a:t>/.bash_login</a:t>
            </a:r>
            <a:r>
              <a:rPr lang="en-US" altLang="en-US" sz="2000"/>
              <a:t> ; 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. $HOME/.bash_login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elif test -r $HOME</a:t>
            </a:r>
            <a:r>
              <a:rPr lang="en-US" altLang="en-US" sz="2000">
                <a:solidFill>
                  <a:schemeClr val="accent1"/>
                </a:solidFill>
              </a:rPr>
              <a:t>/.profile </a:t>
            </a:r>
            <a:r>
              <a:rPr lang="en-US" altLang="en-US" sz="2000"/>
              <a:t>; 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. $HOME/.profile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fi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FE1D7ECD-3750-3BBF-DD47-4E6F1D9F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C97ED0-B340-4E76-AEE4-6916CA7B3AD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3493" name="TextBox 4">
            <a:extLst>
              <a:ext uri="{FF2B5EF4-FFF2-40B4-BE49-F238E27FC236}">
                <a16:creationId xmlns:a16="http://schemas.microsoft.com/office/drawing/2014/main" id="{7863057E-6246-803A-B896-51893E5A9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300663"/>
            <a:ext cx="754697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/etc/profile: System wide default, setting environment for all shell.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/etc/bashrc: System wide function and aliases for bash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F1000CB-3683-05C8-E8B3-6431748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Shell: startup initialization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413DAF1D-A22C-3445-9BFA-5986B31869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1"/>
                </a:solidFill>
              </a:rPr>
              <a:t>Non-login interactive shell:</a:t>
            </a: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test -r </a:t>
            </a:r>
            <a:r>
              <a:rPr lang="en-US" altLang="en-US" dirty="0">
                <a:solidFill>
                  <a:schemeClr val="accent1"/>
                </a:solidFill>
              </a:rPr>
              <a:t>$HOME/.</a:t>
            </a:r>
            <a:r>
              <a:rPr lang="en-US" altLang="en-US" dirty="0" err="1">
                <a:solidFill>
                  <a:schemeClr val="accent1"/>
                </a:solidFill>
              </a:rPr>
              <a:t>bashrc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&amp;&amp; . $HOME/.</a:t>
            </a:r>
            <a:r>
              <a:rPr lang="en-US" altLang="en-US" dirty="0" err="1"/>
              <a:t>bashrc</a:t>
            </a:r>
            <a:r>
              <a:rPr lang="en-US" altLang="en-US" dirty="0"/>
              <a:t> </a:t>
            </a:r>
            <a:r>
              <a:rPr lang="en-US" altLang="en-US" i="1" dirty="0"/>
              <a:t>Try to read $HOME/.</a:t>
            </a:r>
            <a:r>
              <a:rPr lang="en-US" altLang="en-US" i="1" dirty="0" err="1"/>
              <a:t>bashrc</a:t>
            </a:r>
            <a:endParaRPr lang="en-US" altLang="en-US" i="1" dirty="0"/>
          </a:p>
          <a:p>
            <a:r>
              <a:rPr lang="en-US" altLang="en-US" b="1" dirty="0">
                <a:solidFill>
                  <a:schemeClr val="accent1"/>
                </a:solidFill>
              </a:rPr>
              <a:t>Non-login non-interactive shell:</a:t>
            </a:r>
            <a:r>
              <a:rPr lang="en-US" altLang="en-US" dirty="0"/>
              <a:t>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test -r </a:t>
            </a:r>
            <a:r>
              <a:rPr lang="en-US" altLang="en-US" dirty="0">
                <a:latin typeface="Trebuchet MS" panose="020B0603020202020204" pitchFamily="34" charset="0"/>
              </a:rPr>
              <a:t>″</a:t>
            </a:r>
            <a:r>
              <a:rPr lang="en-US" altLang="en-US" dirty="0"/>
              <a:t>$BASH_ENV</a:t>
            </a:r>
            <a:r>
              <a:rPr lang="en-US" altLang="en-US" dirty="0">
                <a:latin typeface="Trebuchet MS" panose="020B0603020202020204" pitchFamily="34" charset="0"/>
              </a:rPr>
              <a:t>″</a:t>
            </a:r>
            <a:r>
              <a:rPr lang="en-US" altLang="en-US" dirty="0"/>
              <a:t> &amp;&amp; eval . </a:t>
            </a:r>
            <a:r>
              <a:rPr lang="en-US" altLang="en-US" dirty="0">
                <a:latin typeface="Trebuchet MS" panose="020B0603020202020204" pitchFamily="34" charset="0"/>
              </a:rPr>
              <a:t>″</a:t>
            </a:r>
            <a:r>
              <a:rPr lang="en-US" altLang="en-US" dirty="0"/>
              <a:t>$BASH_ENV</a:t>
            </a:r>
            <a:r>
              <a:rPr lang="en-US" altLang="en-US" dirty="0">
                <a:latin typeface="Trebuchet MS" panose="020B0603020202020204" pitchFamily="34" charset="0"/>
              </a:rPr>
              <a:t>″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>
              <a:latin typeface="Trebuchet MS" panose="020B0603020202020204" pitchFamily="34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latin typeface="Trebuchet MS" panose="020B0603020202020204" pitchFamily="34" charset="0"/>
              </a:rPr>
              <a:t>  One can set BASH_ENV to point to an initialization file. </a:t>
            </a:r>
            <a:endParaRPr lang="en-US" altLang="en-US" dirty="0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B34A4E72-D509-AE63-1446-B31AAFD0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931FED-0150-40B6-912E-E1DC40A96A8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0D1FEB79-853F-1A1E-9F99-879A2CE6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Export command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D5136980-5496-14A7-CF97-E959A4CDE7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Take a look at typical settings </a:t>
            </a:r>
          </a:p>
          <a:p>
            <a:r>
              <a:rPr lang="en-US" altLang="en-US">
                <a:solidFill>
                  <a:srgbClr val="C00000"/>
                </a:solidFill>
              </a:rPr>
              <a:t>export </a:t>
            </a:r>
            <a:r>
              <a:rPr lang="en-US" altLang="en-US"/>
              <a:t>command: a bulit-in command </a:t>
            </a:r>
          </a:p>
          <a:p>
            <a:pPr lvl="1"/>
            <a:r>
              <a:rPr lang="en-US" altLang="en-US"/>
              <a:t>Puts given variable into </a:t>
            </a:r>
            <a:r>
              <a:rPr lang="en-US" altLang="en-US">
                <a:solidFill>
                  <a:srgbClr val="C00000"/>
                </a:solidFill>
              </a:rPr>
              <a:t>environment, a list of name-value pairs available to all programs</a:t>
            </a:r>
          </a:p>
          <a:p>
            <a:pPr lvl="2"/>
            <a:r>
              <a:rPr lang="en-US" altLang="en-US"/>
              <a:t>Will learn how to access environment from C/C++ program </a:t>
            </a:r>
          </a:p>
          <a:p>
            <a:pPr lvl="1"/>
            <a:r>
              <a:rPr lang="en-US" altLang="en-US">
                <a:solidFill>
                  <a:srgbClr val="C00000"/>
                </a:solidFill>
              </a:rPr>
              <a:t>A child process inherits environment from parent process</a:t>
            </a:r>
          </a:p>
          <a:p>
            <a:pPr lvl="2"/>
            <a:r>
              <a:rPr lang="en-US" altLang="en-US"/>
              <a:t>Variables not in environment not inherited </a:t>
            </a:r>
          </a:p>
          <a:p>
            <a:r>
              <a:rPr lang="en-US" altLang="en-US"/>
              <a:t>When setting PATH, needs to put it into environment, unless only for current script</a:t>
            </a:r>
          </a:p>
          <a:p>
            <a:pPr lvl="1"/>
            <a:r>
              <a:rPr lang="en-US" altLang="en-US"/>
              <a:t>examples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A14596E9-59DA-53E4-F1F3-2948CFBB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B4A917-E55D-4518-B2A3-0FDAF7712D9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7CEF9D0-CC6E-944E-481F-092507BA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line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4EC8A81-BABC-0A99-858B-19CD71E8F0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Short options (-) and long options (--)</a:t>
            </a:r>
          </a:p>
          <a:p>
            <a:r>
              <a:rPr lang="en-US" altLang="en-US" dirty="0"/>
              <a:t>In POSIX, use two dashes (--) to signify end of options, i.e., remaining arguments on command line that look like options are treated as arguments (for example, as filenames).</a:t>
            </a:r>
          </a:p>
          <a:p>
            <a:pPr lvl="1"/>
            <a:r>
              <a:rPr lang="en-US" altLang="en-US" dirty="0"/>
              <a:t>To delete a file named “-l”, rm -- -l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Semicolons</a:t>
            </a:r>
            <a:r>
              <a:rPr lang="en-US" altLang="en-US" dirty="0"/>
              <a:t> separate multiple commands on same line. The shell executes them sequentially. 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Ampersand (&amp;)</a:t>
            </a:r>
            <a:r>
              <a:rPr lang="en-US" altLang="en-US" dirty="0"/>
              <a:t>, tell shell to run preceding command in </a:t>
            </a:r>
            <a:r>
              <a:rPr lang="en-US" altLang="en-US" i="1" dirty="0">
                <a:solidFill>
                  <a:schemeClr val="accent1"/>
                </a:solidFill>
              </a:rPr>
              <a:t>background, which simply means that shell doesn’t </a:t>
            </a:r>
            <a:r>
              <a:rPr lang="en-US" altLang="en-US" dirty="0">
                <a:solidFill>
                  <a:schemeClr val="accent1"/>
                </a:solidFill>
              </a:rPr>
              <a:t>wait for command to finish before continuing to next command.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654F2DF-D0D8-16C0-026B-CB73870C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9D4555-67C3-45F6-807E-E5E7697D0AC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31E4398E-C152-B05C-29EA-F93648AB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 test your settings</a:t>
            </a: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A457B5CB-2CA4-733D-140D-CC3A8222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175941-5A9E-4DB0-9E9E-5BE516FA592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8F38-DCD2-7847-7BC2-EF9C4645F7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To test your changes to login shell initialization setting:</a:t>
            </a:r>
          </a:p>
          <a:p>
            <a:pPr lvl="1"/>
            <a:r>
              <a:rPr lang="en-US" altLang="en-US"/>
              <a:t>Reloggin</a:t>
            </a:r>
          </a:p>
          <a:p>
            <a:pPr lvl="1"/>
            <a:r>
              <a:rPr lang="en-US" altLang="en-US"/>
              <a:t>Run a script from current shell</a:t>
            </a:r>
          </a:p>
          <a:p>
            <a:pPr lvl="2"/>
            <a:r>
              <a:rPr lang="en-US" altLang="en-US"/>
              <a:t>source .bashrc , or . .bashrc</a:t>
            </a:r>
          </a:p>
          <a:p>
            <a:pPr lvl="2"/>
            <a:r>
              <a:rPr lang="en-US" altLang="en-US"/>
              <a:t>Change current shell’s settings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D1BCBCC6-6A87-A719-47E6-31C58C31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6921907D-A1D8-2B3F-BDA5-2E62D354F2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command line syntax </a:t>
            </a:r>
          </a:p>
          <a:p>
            <a:pPr eaLnBrk="1" hangingPunct="1"/>
            <a:r>
              <a:rPr lang="en-US" altLang="en-US"/>
              <a:t>Shell builtin commands</a:t>
            </a:r>
          </a:p>
          <a:p>
            <a:pPr eaLnBrk="1" hangingPunct="1"/>
            <a:r>
              <a:rPr lang="en-US" altLang="en-US"/>
              <a:t>Shell variables, arguments</a:t>
            </a:r>
          </a:p>
          <a:p>
            <a:pPr lvl="1" eaLnBrk="1" hangingPunct="1"/>
            <a:r>
              <a:rPr lang="en-US" altLang="en-US"/>
              <a:t>Argument variables </a:t>
            </a:r>
          </a:p>
          <a:p>
            <a:pPr lvl="1" eaLnBrk="1" hangingPunct="1"/>
            <a:r>
              <a:rPr lang="en-US" altLang="en-US"/>
              <a:t>Command substitution </a:t>
            </a:r>
          </a:p>
          <a:p>
            <a:pPr eaLnBrk="1" hangingPunct="1"/>
            <a:r>
              <a:rPr lang="en-US" altLang="en-US"/>
              <a:t>I/O redirection, pipe </a:t>
            </a:r>
          </a:p>
          <a:p>
            <a:pPr eaLnBrk="1" hangingPunct="1"/>
            <a:r>
              <a:rPr lang="en-US" altLang="en-US"/>
              <a:t>Shell initialization </a:t>
            </a:r>
          </a:p>
          <a:p>
            <a:pPr eaLnBrk="1" hangingPunct="1"/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F0AF6A8B-D998-0E3B-9F12-8EA89D7D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53E5D9-B031-451C-ADCA-3A2434625C7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218A3CC-CD43-9FBD-6D38-EC726934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Shell built-in commands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AADF9C1-23EF-F22B-9866-DCBEFEBA67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Shell recognizes three kinds of commands: </a:t>
            </a:r>
            <a:r>
              <a:rPr lang="en-US" altLang="en-US" b="1" dirty="0">
                <a:solidFill>
                  <a:srgbClr val="C00000"/>
                </a:solidFill>
              </a:rPr>
              <a:t>built-in commands, shell functions, and external commands</a:t>
            </a:r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Built-in commands</a:t>
            </a:r>
            <a:r>
              <a:rPr lang="en-US" altLang="en-US" dirty="0"/>
              <a:t>: commands that shell itself executes</a:t>
            </a:r>
          </a:p>
          <a:p>
            <a:pPr lvl="1"/>
            <a:r>
              <a:rPr lang="en-US" altLang="en-US" dirty="0"/>
              <a:t>some from necessity:</a:t>
            </a:r>
          </a:p>
          <a:p>
            <a:pPr lvl="2"/>
            <a:r>
              <a:rPr lang="en-US" altLang="en-US" dirty="0">
                <a:solidFill>
                  <a:schemeClr val="accent1"/>
                </a:solidFill>
              </a:rPr>
              <a:t>cd</a:t>
            </a:r>
            <a:r>
              <a:rPr lang="en-US" altLang="en-US" dirty="0"/>
              <a:t> to change current directory,</a:t>
            </a:r>
          </a:p>
          <a:p>
            <a:pPr lvl="2"/>
            <a:r>
              <a:rPr lang="en-US" altLang="en-US" dirty="0">
                <a:solidFill>
                  <a:schemeClr val="accent1"/>
                </a:solidFill>
              </a:rPr>
              <a:t>read</a:t>
            </a:r>
            <a:r>
              <a:rPr lang="en-US" altLang="en-US" dirty="0"/>
              <a:t> to get input from the user (or a file) into a shell variable. </a:t>
            </a:r>
          </a:p>
          <a:p>
            <a:pPr lvl="1"/>
            <a:r>
              <a:rPr lang="en-US" altLang="en-US" dirty="0"/>
              <a:t>Other for efficiency:</a:t>
            </a:r>
          </a:p>
          <a:p>
            <a:pPr lvl="2"/>
            <a:r>
              <a:rPr lang="en-US" altLang="en-US" dirty="0">
                <a:solidFill>
                  <a:schemeClr val="accent1"/>
                </a:solidFill>
              </a:rPr>
              <a:t>test</a:t>
            </a:r>
            <a:r>
              <a:rPr lang="en-US" altLang="en-US" dirty="0"/>
              <a:t> command, heavily used in shell scripting,</a:t>
            </a:r>
          </a:p>
          <a:p>
            <a:pPr lvl="2"/>
            <a:r>
              <a:rPr lang="en-US" altLang="en-US" dirty="0"/>
              <a:t>I/O commands such as </a:t>
            </a:r>
            <a:r>
              <a:rPr lang="en-US" altLang="en-US" dirty="0">
                <a:solidFill>
                  <a:schemeClr val="accent1"/>
                </a:solidFill>
              </a:rPr>
              <a:t>echo</a:t>
            </a:r>
            <a:r>
              <a:rPr lang="en-US" altLang="en-US" dirty="0"/>
              <a:t> or </a:t>
            </a:r>
            <a:r>
              <a:rPr lang="en-US" altLang="en-US" dirty="0" err="1">
                <a:solidFill>
                  <a:schemeClr val="accent1"/>
                </a:solidFill>
              </a:rPr>
              <a:t>printf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man cd</a:t>
            </a:r>
            <a:r>
              <a:rPr lang="en-US" altLang="en-US" dirty="0"/>
              <a:t> will show all other shell built-in commands 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Shell functions </a:t>
            </a:r>
            <a:r>
              <a:rPr lang="en-US" altLang="en-US" dirty="0"/>
              <a:t>are self-contained chunks of code, written in shell language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5597729-4544-F9BD-E783-9612580B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AB6AAF-5AB2-4BF6-809A-10A3658B5AB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E976F08-3B1B-450A-E290-6A336532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1"/>
                </a:solidFill>
              </a:rPr>
              <a:t>External commands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554C652-69F8-566A-BD68-26213A9A61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1"/>
                </a:solidFill>
              </a:rPr>
              <a:t>Implemented by another program</a:t>
            </a:r>
          </a:p>
          <a:p>
            <a:r>
              <a:rPr lang="en-US" altLang="en-US" dirty="0"/>
              <a:t>Shell runs by creating a separate process.</a:t>
            </a:r>
          </a:p>
          <a:p>
            <a:pPr marL="776288" lvl="1" indent="-457200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Create a new process. </a:t>
            </a:r>
          </a:p>
          <a:p>
            <a:pPr marL="776288" lvl="1" indent="-457200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In the new process, search directories listed in PATH variable for given command</a:t>
            </a:r>
          </a:p>
          <a:p>
            <a:pPr lvl="2"/>
            <a:r>
              <a:rPr lang="en-US" altLang="en-US" dirty="0"/>
              <a:t>/bin:/</a:t>
            </a:r>
            <a:r>
              <a:rPr lang="en-US" altLang="en-US" dirty="0" err="1"/>
              <a:t>usr</a:t>
            </a:r>
            <a:r>
              <a:rPr lang="en-US" altLang="en-US" dirty="0"/>
              <a:t>/bin:/</a:t>
            </a:r>
            <a:r>
              <a:rPr lang="en-US" altLang="en-US" dirty="0" err="1"/>
              <a:t>usr</a:t>
            </a:r>
            <a:r>
              <a:rPr lang="en-US" altLang="en-US" dirty="0"/>
              <a:t>/X11R6/bin:/</a:t>
            </a:r>
            <a:r>
              <a:rPr lang="en-US" altLang="en-US" dirty="0" err="1"/>
              <a:t>usr</a:t>
            </a:r>
            <a:r>
              <a:rPr lang="en-US" altLang="en-US" dirty="0"/>
              <a:t>/local/bin </a:t>
            </a:r>
          </a:p>
          <a:p>
            <a:pPr lvl="2"/>
            <a:r>
              <a:rPr lang="en-US" altLang="en-US" dirty="0"/>
              <a:t>Note: if command name contains /, skip this step</a:t>
            </a:r>
          </a:p>
          <a:p>
            <a:pPr marL="776288" lvl="1" indent="-457200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In the new process, execute found program</a:t>
            </a:r>
          </a:p>
          <a:p>
            <a:pPr marL="776288" lvl="1" indent="-457200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When the program finishes, shell continues</a:t>
            </a:r>
          </a:p>
          <a:p>
            <a:pPr lvl="2"/>
            <a:r>
              <a:rPr lang="en-US" altLang="en-US" dirty="0"/>
              <a:t>reading next command from terminal, or from the script.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5F50C95-966F-B9CD-13D7-C0F61A11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22FA74-BDD5-434F-8EFB-861E6A021B1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339031E0-775A-6F82-1834-20A3BC69C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4412" r="4309" b="6439"/>
          <a:stretch/>
        </p:blipFill>
        <p:spPr bwMode="auto">
          <a:xfrm>
            <a:off x="3732906" y="4783162"/>
            <a:ext cx="525658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90FBEE9-DEBB-4A77-41FF-E1460B32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echo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ED5CFF3-51EA-CB29-7645-A1AFFB0C4B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86687" cy="4606925"/>
          </a:xfrm>
        </p:spPr>
        <p:txBody>
          <a:bodyPr/>
          <a:lstStyle/>
          <a:p>
            <a:r>
              <a:rPr lang="en-US" altLang="en-US" dirty="0"/>
              <a:t>echo: produce output, prompting or to generate data for further processing.</a:t>
            </a:r>
          </a:p>
          <a:p>
            <a:r>
              <a:rPr lang="en-US" altLang="en-US" dirty="0"/>
              <a:t>printed its arguments to standard output, with each one separated from next by a space and terminated with a newline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 dirty="0"/>
              <a:t>$ </a:t>
            </a:r>
            <a:r>
              <a:rPr lang="en-US" altLang="en-US" sz="2000" b="1" dirty="0"/>
              <a:t>echo Now is the time for all good men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 dirty="0"/>
              <a:t>Now is the time for all good men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 dirty="0"/>
              <a:t>$ </a:t>
            </a:r>
            <a:r>
              <a:rPr lang="en-US" altLang="en-US" sz="2000" b="1" dirty="0"/>
              <a:t>echo to come to the aid of their country.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 dirty="0"/>
              <a:t>to come to the aid of their country.</a:t>
            </a:r>
          </a:p>
          <a:p>
            <a:r>
              <a:rPr lang="en-US" altLang="en-US" dirty="0"/>
              <a:t>Option: -n, omit trailing newline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dirty="0"/>
              <a:t>    </a:t>
            </a:r>
            <a:r>
              <a:rPr lang="en-US" altLang="en-US" sz="2000" dirty="0"/>
              <a:t>$ </a:t>
            </a:r>
            <a:r>
              <a:rPr lang="en-US" altLang="en-US" sz="2000" b="1" dirty="0"/>
              <a:t>echo -n "Enter your name: "   ##</a:t>
            </a:r>
            <a:r>
              <a:rPr lang="en-US" altLang="en-US" sz="2000" b="1" i="1" dirty="0"/>
              <a:t>Print prompt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 dirty="0"/>
              <a:t>Enter your name: _ </a:t>
            </a:r>
            <a:r>
              <a:rPr lang="en-US" altLang="en-US" sz="2000" i="1" dirty="0"/>
              <a:t>Enter data</a:t>
            </a:r>
            <a:endParaRPr lang="en-US" altLang="en-US" sz="2000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4334950-5E85-FBEE-3B10-6FF5591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E8E316-A3AA-45E9-BEA3-6FBDA88E93E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6107FEE-7F30-8AE0-E8B2-B4294AFD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Escape character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AC3DD346-FBCF-2417-5681-2C872C35B2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0925"/>
          </a:xfrm>
        </p:spPr>
        <p:txBody>
          <a:bodyPr/>
          <a:lstStyle/>
          <a:p>
            <a:r>
              <a:rPr lang="en-US" altLang="en-US" sz="2400" dirty="0"/>
              <a:t>To display special character, use -e option</a:t>
            </a:r>
          </a:p>
          <a:p>
            <a:pPr marL="319088" lvl="1" indent="0">
              <a:buFont typeface="Wingdings 2" panose="05020102010507070707" pitchFamily="18" charset="2"/>
              <a:buNone/>
            </a:pPr>
            <a:r>
              <a:rPr lang="en-US" altLang="en-US" sz="2200" dirty="0"/>
              <a:t>echo -e </a:t>
            </a:r>
            <a:r>
              <a:rPr lang="en-US" altLang="en-US" sz="2200" dirty="0">
                <a:latin typeface="Century Schoolbook" panose="02040604050505020304" pitchFamily="18" charset="0"/>
              </a:rPr>
              <a:t>″</a:t>
            </a:r>
            <a:r>
              <a:rPr lang="en-US" altLang="en-US" sz="2200" dirty="0"/>
              <a:t>Hello\</a:t>
            </a:r>
            <a:r>
              <a:rPr lang="en-US" altLang="en-US" sz="2200" dirty="0" err="1"/>
              <a:t>tWorld</a:t>
            </a:r>
            <a:r>
              <a:rPr lang="en-US" altLang="en-US" sz="2200" dirty="0">
                <a:latin typeface="Century Schoolbook" panose="02040604050505020304" pitchFamily="18" charset="0"/>
              </a:rPr>
              <a:t>″</a:t>
            </a:r>
            <a:endParaRPr lang="en-US" altLang="en-US" sz="2200" dirty="0"/>
          </a:p>
          <a:p>
            <a:r>
              <a:rPr lang="en-US" altLang="en-US" sz="2400" dirty="0"/>
              <a:t>Code for special character </a:t>
            </a:r>
          </a:p>
          <a:p>
            <a:pPr marL="319088" lvl="1" indent="0"/>
            <a:r>
              <a:rPr lang="en-US" altLang="en-US" sz="2000" dirty="0"/>
              <a:t>\a Alert character, usually the ASCII BEL character.</a:t>
            </a:r>
          </a:p>
          <a:p>
            <a:pPr marL="319088" lvl="1" indent="0"/>
            <a:r>
              <a:rPr lang="en-US" altLang="en-US" sz="2000" dirty="0"/>
              <a:t>\b Backspace.</a:t>
            </a:r>
          </a:p>
          <a:p>
            <a:pPr marL="319088" lvl="1" indent="0"/>
            <a:r>
              <a:rPr lang="en-US" altLang="en-US" sz="2000" dirty="0"/>
              <a:t>\c Suppress the final newline in the output. Furthermore, any characters left in the argument, and any following arguments, are ignored</a:t>
            </a:r>
          </a:p>
          <a:p>
            <a:pPr marL="319088" lvl="1" indent="0"/>
            <a:r>
              <a:rPr lang="en-US" altLang="en-US" sz="2000" dirty="0"/>
              <a:t>\f </a:t>
            </a:r>
            <a:r>
              <a:rPr lang="en-US" altLang="en-US" sz="2000" dirty="0" err="1"/>
              <a:t>Formfeed</a:t>
            </a:r>
            <a:r>
              <a:rPr lang="en-US" altLang="en-US" sz="2000" dirty="0"/>
              <a:t>.</a:t>
            </a:r>
          </a:p>
          <a:p>
            <a:pPr marL="319088" lvl="1" indent="0"/>
            <a:r>
              <a:rPr lang="en-US" altLang="en-US" sz="2000" dirty="0"/>
              <a:t>\n Newline.</a:t>
            </a:r>
          </a:p>
          <a:p>
            <a:pPr marL="319088" lvl="1" indent="0"/>
            <a:r>
              <a:rPr lang="en-US" altLang="en-US" sz="2000" dirty="0"/>
              <a:t>\r Carriage return.</a:t>
            </a:r>
          </a:p>
          <a:p>
            <a:pPr marL="319088" lvl="1" indent="0"/>
            <a:r>
              <a:rPr lang="en-US" altLang="en-US" sz="2000" dirty="0"/>
              <a:t>\t Horizontal tab.</a:t>
            </a:r>
          </a:p>
          <a:p>
            <a:pPr marL="319088" lvl="1" indent="0"/>
            <a:r>
              <a:rPr lang="en-US" altLang="en-US" sz="2000" dirty="0"/>
              <a:t>\v Vertical tab.</a:t>
            </a:r>
          </a:p>
          <a:p>
            <a:pPr marL="319088" lvl="1" indent="0"/>
            <a:r>
              <a:rPr lang="en-US" altLang="en-US" sz="2000" dirty="0"/>
              <a:t>\\ A literal backslash character.</a:t>
            </a:r>
          </a:p>
          <a:p>
            <a:pPr marL="319088" lvl="1" indent="0"/>
            <a:r>
              <a:rPr lang="en-US" altLang="en-US" sz="2000" dirty="0"/>
              <a:t>\0</a:t>
            </a:r>
            <a:r>
              <a:rPr lang="en-US" altLang="en-US" sz="2000" i="1" dirty="0"/>
              <a:t>ddd Character represented as a 1- to 3-digit octal value.</a:t>
            </a:r>
            <a:endParaRPr lang="en-US" altLang="en-US" sz="2000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C0A7F24-217A-DE1F-F600-2D708BF0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ED3D0D-73C3-444C-A206-CE7008AE095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FB64017-AFCC-9C65-5718-F24A03D5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43D0506-73A1-D84A-5C61-A6CB46EF4B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Shell command line syntax </a:t>
            </a:r>
          </a:p>
          <a:p>
            <a:pPr eaLnBrk="1" hangingPunct="1"/>
            <a:r>
              <a:rPr lang="en-US" altLang="en-US" dirty="0"/>
              <a:t>Shell </a:t>
            </a:r>
            <a:r>
              <a:rPr lang="en-US" altLang="en-US" dirty="0" err="1"/>
              <a:t>builtin</a:t>
            </a:r>
            <a:r>
              <a:rPr lang="en-US" altLang="en-US" dirty="0"/>
              <a:t> commands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Shell variables, arguments </a:t>
            </a:r>
          </a:p>
          <a:p>
            <a:pPr eaLnBrk="1" hangingPunct="1"/>
            <a:r>
              <a:rPr lang="en-US" altLang="en-US" dirty="0"/>
              <a:t>I/O redirection</a:t>
            </a:r>
          </a:p>
          <a:p>
            <a:pPr eaLnBrk="1" hangingPunct="1"/>
            <a:r>
              <a:rPr lang="en-US" altLang="en-US" dirty="0"/>
              <a:t>Shell tracing</a:t>
            </a:r>
          </a:p>
          <a:p>
            <a:pPr eaLnBrk="1" hangingPunct="1"/>
            <a:r>
              <a:rPr lang="en-US" altLang="en-US" dirty="0"/>
              <a:t>Shell initialization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48DE8E9-D1DB-7FC7-8B19-A600D354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AF877-D7F0-4024-A24A-8060BFDDCFC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FA8E49-AEEB-4CB7-84D4-CF6ACBE23B11}"/>
</file>

<file path=customXml/itemProps2.xml><?xml version="1.0" encoding="utf-8"?>
<ds:datastoreItem xmlns:ds="http://schemas.openxmlformats.org/officeDocument/2006/customXml" ds:itemID="{D0E2039A-BC34-49B2-A95F-D65C19AB70F4}"/>
</file>

<file path=customXml/itemProps3.xml><?xml version="1.0" encoding="utf-8"?>
<ds:datastoreItem xmlns:ds="http://schemas.openxmlformats.org/officeDocument/2006/customXml" ds:itemID="{D44931B5-4DA4-4DE6-842F-6CD072350A5D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1166</TotalTime>
  <Words>3091</Words>
  <Application>Microsoft Office PowerPoint</Application>
  <PresentationFormat>On-screen Show (4:3)</PresentationFormat>
  <Paragraphs>426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Century Schoolbook</vt:lpstr>
      <vt:lpstr>Franklin Gothic Book</vt:lpstr>
      <vt:lpstr>Perpetua</vt:lpstr>
      <vt:lpstr>Trebuchet MS</vt:lpstr>
      <vt:lpstr>Wingdings 2</vt:lpstr>
      <vt:lpstr>Equity</vt:lpstr>
      <vt:lpstr>Introduction to Bash Programming </vt:lpstr>
      <vt:lpstr>Outline</vt:lpstr>
      <vt:lpstr>Last class </vt:lpstr>
      <vt:lpstr>Command line</vt:lpstr>
      <vt:lpstr>Shell built-in commands</vt:lpstr>
      <vt:lpstr>External commands</vt:lpstr>
      <vt:lpstr>echo</vt:lpstr>
      <vt:lpstr>Escape character </vt:lpstr>
      <vt:lpstr>Outline</vt:lpstr>
      <vt:lpstr>Variables</vt:lpstr>
      <vt:lpstr>Variable assignment</vt:lpstr>
      <vt:lpstr>Variable assignment</vt:lpstr>
      <vt:lpstr>Command Substitution</vt:lpstr>
      <vt:lpstr>Example CountFiles script</vt:lpstr>
      <vt:lpstr>Positional/argument parameters</vt:lpstr>
      <vt:lpstr>Outline</vt:lpstr>
      <vt:lpstr>Standard I/O</vt:lpstr>
      <vt:lpstr>Simple example</vt:lpstr>
      <vt:lpstr>Input/Output Redirection</vt:lpstr>
      <vt:lpstr>Input/Output Redirection (cont’d)</vt:lpstr>
      <vt:lpstr>User &gt; and 2&gt; together</vt:lpstr>
      <vt:lpstr>More on redirection</vt:lpstr>
      <vt:lpstr>Input/Output Redirection (cont’d)</vt:lpstr>
      <vt:lpstr>Combining commands together</vt:lpstr>
      <vt:lpstr>Pipe: getting rid of temporary file</vt:lpstr>
      <vt:lpstr>Command Pipeline</vt:lpstr>
      <vt:lpstr>Rule of composition</vt:lpstr>
      <vt:lpstr>The Power of Pipe</vt:lpstr>
      <vt:lpstr>Shell command line</vt:lpstr>
      <vt:lpstr>Outline</vt:lpstr>
      <vt:lpstr>C/C++ topics: command line arguments </vt:lpstr>
      <vt:lpstr>Simplified Echo program</vt:lpstr>
      <vt:lpstr>Outline</vt:lpstr>
      <vt:lpstr>User Customization </vt:lpstr>
      <vt:lpstr>Login Shell versus Non-login Shell</vt:lpstr>
      <vt:lpstr>Source command </vt:lpstr>
      <vt:lpstr>Bash: startup initialization</vt:lpstr>
      <vt:lpstr>Shell: startup initialization</vt:lpstr>
      <vt:lpstr>Export command</vt:lpstr>
      <vt:lpstr>To test your settings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Bash Programming</dc:title>
  <dc:creator>Xiaolan Zhang</dc:creator>
  <cp:lastModifiedBy>Trung Kien</cp:lastModifiedBy>
  <cp:revision>132</cp:revision>
  <dcterms:created xsi:type="dcterms:W3CDTF">2008-01-21T18:34:03Z</dcterms:created>
  <dcterms:modified xsi:type="dcterms:W3CDTF">2023-04-06T03:49:40Z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