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16" r:id="rId3"/>
    <p:sldId id="471" r:id="rId4"/>
    <p:sldId id="472" r:id="rId5"/>
    <p:sldId id="473" r:id="rId6"/>
    <p:sldId id="317" r:id="rId7"/>
    <p:sldId id="470" r:id="rId8"/>
    <p:sldId id="371" r:id="rId9"/>
    <p:sldId id="372" r:id="rId10"/>
    <p:sldId id="474" r:id="rId11"/>
    <p:sldId id="332" r:id="rId12"/>
    <p:sldId id="468" r:id="rId13"/>
    <p:sldId id="476" r:id="rId14"/>
    <p:sldId id="415" r:id="rId15"/>
    <p:sldId id="417" r:id="rId16"/>
    <p:sldId id="416" r:id="rId17"/>
    <p:sldId id="336" r:id="rId18"/>
    <p:sldId id="337" r:id="rId19"/>
    <p:sldId id="338" r:id="rId20"/>
    <p:sldId id="341" r:id="rId21"/>
    <p:sldId id="419" r:id="rId22"/>
    <p:sldId id="343" r:id="rId23"/>
    <p:sldId id="486" r:id="rId24"/>
    <p:sldId id="478" r:id="rId25"/>
    <p:sldId id="479" r:id="rId26"/>
    <p:sldId id="480" r:id="rId27"/>
    <p:sldId id="484" r:id="rId28"/>
    <p:sldId id="346" r:id="rId29"/>
    <p:sldId id="352" r:id="rId30"/>
    <p:sldId id="353" r:id="rId31"/>
    <p:sldId id="374" r:id="rId32"/>
    <p:sldId id="359" r:id="rId33"/>
    <p:sldId id="356" r:id="rId34"/>
    <p:sldId id="487" r:id="rId35"/>
    <p:sldId id="488" r:id="rId36"/>
    <p:sldId id="361" r:id="rId37"/>
    <p:sldId id="375" r:id="rId38"/>
    <p:sldId id="489" r:id="rId39"/>
    <p:sldId id="323" r:id="rId40"/>
    <p:sldId id="485" r:id="rId41"/>
    <p:sldId id="430" r:id="rId42"/>
    <p:sldId id="432" r:id="rId43"/>
    <p:sldId id="431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90" r:id="rId57"/>
    <p:sldId id="492" r:id="rId58"/>
    <p:sldId id="408" r:id="rId59"/>
    <p:sldId id="411" r:id="rId60"/>
    <p:sldId id="491" r:id="rId61"/>
    <p:sldId id="409" r:id="rId62"/>
    <p:sldId id="424" r:id="rId63"/>
    <p:sldId id="405" r:id="rId64"/>
    <p:sldId id="425" r:id="rId65"/>
    <p:sldId id="428" r:id="rId66"/>
    <p:sldId id="426" r:id="rId67"/>
    <p:sldId id="427" r:id="rId68"/>
    <p:sldId id="429" r:id="rId69"/>
    <p:sldId id="423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428954-6B74-643A-7B0F-B781643A16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6000A-7B9B-6266-7153-4743AC7140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E99FC8-6659-4F4C-9743-E3440D4781CA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1A15AFC-327F-EC43-AFC9-FEBF198E67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7760C8-101C-328D-C646-54EDC56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D1AE-EA78-7A25-A33F-7192910A16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97F7-0092-F990-86B4-1ADBBC38D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AE291B-08FF-4FDB-9E5F-82A7A3366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16603776-9267-9EEF-D572-614404114E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DFC7550D-7F8E-8661-9EBF-20ED5B62D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AF2C6F4-33A0-7814-7C50-0222B866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BCA7C-BDA8-40FB-8C98-01F222D6C0E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24D49E7C-6C4D-38DE-5362-F77DAB9C1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CD4E1F6A-E057-4C7C-D92D-4815B1DA81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BA9DED1-E571-5B5C-BB1E-F56727F45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EA9BF1-E02C-4AD9-AA48-B0F06EEDB62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08AC9C4-FD02-9526-5317-6CE8C56AC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6532AE1-469C-160E-C7B1-5B59D59AD8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D00A13E-B9D6-FBF1-B48D-EB0E0F44C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F13CB-6A02-4536-891B-E8907D933A16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2504B36-BAA0-E1FB-8C15-71AD5C49C8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CE43928-8D47-E8E6-31F5-F764DDB6F8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4528F4B-EFEA-2AC8-6A0A-3C1B809485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0E9864C-4EF1-8ECC-656C-A75AB8BE2B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1D7733-7CC3-C606-7895-96435D81CF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0794F02-87DD-0B93-457C-1BA93DD314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EC33D4-2FDE-6E1E-ACEC-4BC15ABDA6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31B8129-E5E7-4442-E8E4-C4FAE36C6B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60AFE83-3451-F58D-3F82-C62521692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B4C4393-8360-918B-CB47-91D96A1C44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ACE7D05-DAAB-70F9-89F0-60077A3AF9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9E43AD2-3AF5-BF6A-E60B-B18D59DED8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1C77E67-E467-8DE3-21CD-035C23A6E8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68D6A5-2E81-3489-9E07-70C9B1DEA3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8D09920-6257-40E8-9F37-3F17E15659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5EC199F-180E-E070-2C08-CC85CCFD65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7339A8A9-FA34-F834-8824-DB869FA91F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79ED126-A7C3-C513-7CBE-85A783DD32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15D3384-DD9C-9D88-B061-BDA4FF332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22D29-0841-4816-831B-5F75F39CF4A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F6E4E95-4B56-D128-2868-D9871C43C7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E89CC97-4505-2542-9D81-A8016EE1C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FEBE796-5B88-29DB-6328-30A619CA1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AF4B6598-DE5C-3280-6551-BE6A14FAE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AD2334C-E389-9C0A-E8C1-2E3633DAD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2A818E-1E4B-4F41-9DA7-6FFCE1A1DA1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2AF91A8-0ABE-5901-6DF6-08E2E97D17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099F48-D1E4-2E3B-A8A4-283D322C90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21319253-3CC3-CA0D-AC48-EEE1E9D28F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61A02AF3-798E-FD48-FB45-848362A5D0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91E4A47-1E22-13CA-C6B6-2C3E4BF38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36300F-ADCB-4A0D-B4B2-A8E8C74656A8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0A45479E-4DF0-E22A-D81C-10D57B65BC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433A56A-B250-64B9-B2CB-C6AF36BB0C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8E24CD2-D646-29A6-9084-112376FCC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07A84-3A45-4771-8246-B04B08CEE827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AE7C5F7-BA46-1AAB-F341-BBC37204F0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853868D-42C3-2790-64B0-40FECC1791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DA1DA36-51D5-EFE2-2A70-DC2C02EEC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4A04756-202E-D506-D104-0071F989F6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865E866-12B4-4DEA-64AA-AE3F40E575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3411A16-4FCF-6760-27D2-4F86947456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EA2DBCA-AB8B-300D-4153-C09A536C0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87DC8FA-A877-8F3F-FDA0-B7C6D17916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FFC9BBB-95DA-C1F2-8851-9E45229E60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061F17E-7006-4139-6BAC-1619925FD9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C2D7310-3C1D-DBC3-FE3B-C08D0777CA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AD3B282-E201-76ED-0072-C30782DAFD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EC7E015-7245-AC4E-8D1A-CE817F52C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B99D4-8319-4A08-B35F-F58E80D8D25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6A8604C-C8A2-7AEA-EF38-6103E1A5F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1F9B718-2C77-9721-BCA9-C50AD2F1D8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CC441D4-634D-1BC8-69CA-CE950BD87F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1DFCAD2-70A8-DC7C-6E0C-4FE8B0D6CE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B9DB4A08-0AE3-7148-B5F3-DFE8C84A6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B98AF2EB-E47E-0AD0-51F3-DCAF6E5ADD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900EEE70-DBB4-D719-0EC6-902FC3BEA49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3EC8BE-2673-492D-8AD0-B94A97FD306A}" type="slidenum">
              <a:rPr lang="en-US" altLang="en-US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48501DE7-42E4-40FC-9EA2-33EE182BEE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78E2A896-095B-2E4A-107C-DED25C51AA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C4F7670B-8CE3-5CE0-D381-E4D4F2ED0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00328E-584C-42A7-BC59-4272DB7F9D5D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9740F71-1EA6-E334-752D-1F75DE9F85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A919176C-A285-9464-61DD-6CEE5F734C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5F75E91A-1C92-126A-FDED-9D6D865FD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4C4BE8-7A42-4044-8229-9DF18A16A570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75360CC2-7DE4-BB73-5D5F-47451DF73A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1148BF8-6C1C-1C95-F6C4-D5FB1A9A7C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05805113-F5CD-70C5-3CAB-8A4DA716A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6D8816-89CC-4A62-8A1F-AA3FBFBA6F0C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900CEA1D-67BE-BB1D-3C7F-A81A7B2DE0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7F253613-D662-8476-2ED2-686CFEF771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C5E79162-E989-B091-F73B-C08F4465D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B38D20-8FCB-4749-8EB1-8CC8073E1BDD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9D08921D-53F9-662D-AE80-6C208C203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0FCE0047-6B5B-3553-7389-E81CCBF6E3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206B0BCC-8CE2-9CF8-EF4F-10C84EEB2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62F6A0-C972-4C6A-90F6-6AC6FC71F52C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91122644-106E-4CA1-69C5-12E628FD5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DD5A3879-5B75-1CBF-3FE7-13303B5BE9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D376A51D-544D-3F50-F016-ABE0FDFC5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189F9C-63CA-443E-83C2-3A8FACE6BF8A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B142C8B3-6D79-CB3A-B25F-CA899FA669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4E59140B-A036-5869-4E5E-F52AE64E35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893D9E04-1465-62F1-493B-540A9856C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C81DA9-515A-4BC4-8C62-7F32D223F246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0272E99-8962-F086-B20B-CF59F052EC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DE82AE6-8EA9-776A-5089-DE37F273A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AE437CF-D2BA-979F-25B6-96236F41D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200CEF-43D4-47D1-8122-62FC29AD921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D3AFC024-C191-7278-A054-A46C82F847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25FAA3F7-1D4F-9516-008B-F785E1F35F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A7DFF108-F24E-25FB-0342-F4BAFA845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A98B56-E3D0-48A5-B9B6-0A8D85E08B1F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44136ACD-185D-0748-4B55-D4DF499F58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59944FF9-0885-7D99-CFCE-6A4137CCF5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99BF7FA6-9EEB-2F20-F743-18C35C9F8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3C5670-92BA-4F3A-BABC-31B9A8EB1A00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452E8980-F8F1-0097-F8E2-D2857D706A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ADC52B71-C681-3F89-66A4-D7C8FF1C2E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FC377661-06CB-FD1D-4B15-F91757C03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97C706-DBF4-4986-8788-FCC10E6A37D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6E10EC78-C6AD-5227-6CC8-66E60A60C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ABA79D57-05E7-1210-2F74-F6D1E66269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1CB19BB7-1148-355B-BE3D-FCAF8E3EC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1963BD-42FE-4339-A27C-5E90FF931681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7E185A32-FB19-D0F3-3C43-F3D411E78F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BF9B8A9A-7AF1-6649-5EE7-28DF09DA1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AE267F4E-B672-9D76-5250-9C2538B90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429508-768E-4CA7-9637-30F3600055CD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8217F038-9623-3FE3-F0A5-5D638E0A17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A62C24F4-2C23-0D96-1C90-D50A87155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F5037C68-305B-C53F-7C20-7EEE8D8ED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389686-20C9-4F79-B9E0-1EDF08848DBA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33C6D223-8E13-DFB9-47AB-A13967C0F0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D5536052-2C08-777A-F8D3-06F895CB13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97B578E4-7131-69B0-3E28-08B36C36B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7B9DC1-D0B5-441B-8B19-A2777DF3D8E8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744DF5F2-4D53-DA7C-10A5-5AE0C981E4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CA3B6C26-6BC2-7742-E81D-F3F119AC6B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948A81A-FABE-0A50-83E9-0BE50CFB4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2B6399-BF64-49C0-B112-CF5C62DB6C7D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02219D5-CE54-A61B-70C0-FFA6D2C79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CB74C6-0C4E-4B9F-9189-2C87B980F351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01FE1AC-A7C2-ACC1-F67C-788060CF9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68DAB07-CFF1-0409-9B30-31B8EE7A6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70A244A4-99E5-C6B7-9CEA-D1F6CA3F8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7F19E-A91B-4337-930B-22739625F1BD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81CC3E4-7E7C-77A8-B658-1B445D798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50D46EE-075B-1B54-AA35-52E6790F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8525E74-B831-9907-51C9-E96B0CD678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C9B7327-8E2A-DD28-5092-DB618D597B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206FCA67-A712-005C-50D6-AF572EFF7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4563C78F-97F4-5BE3-87B1-F1C6220843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085112DE-BDE8-B30C-019D-784269A93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238C93-1724-4718-ABAE-5CDABF5A1A1A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93239D99-B086-0974-8126-6A29BD6E0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17567B6E-45B4-1B6D-09ED-0D2C0EC2FD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FA7145AC-425F-83F7-B5B4-D1B65C46C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7531BE-AAB9-4C55-AADF-03A7FABBBF47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D71CE461-7952-CBE1-8A13-64321F6491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7D8DF1DE-6E9E-6D13-6A01-D7010680E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08D705E-7548-83B2-708D-AE1DDF705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E36CE3-3B17-40B0-8CFD-EB7279748506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ECDA387E-FC66-4A46-507C-2568697255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035B8662-95AA-3EF6-97FB-768846A4AD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C0743B94-F083-37CD-09BD-77EC417DC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AD29A1-2EB5-4487-8443-CF7C793034BD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605B7886-6A2E-D82A-DB2E-092797945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3C7132E9-4792-5FA7-8B26-2A2D07D07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28327DF5-3ADF-FB70-992E-82651560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0439F-7A71-4B83-99BD-203026D50FE9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959E34BA-06DE-1111-C625-781320F280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01CC6857-0D8D-C866-6037-D3E8EC9946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D1CC604-F6F9-E4A1-74D3-4BF1BB1F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DE0B4C-76B4-485B-A374-C1F668CCDA9E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9C3630FF-A953-4AE2-6C27-44961B294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5A90E31-D0C4-3FA1-B386-777CA233D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2A6261A1-B490-3042-02E0-DA6E7A1DA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B83358-4D73-42A1-8AD7-B65976BE605F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309025F3-2BE3-9650-AA31-E848CB0158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C2298386-1016-7D4B-445D-EC239E413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7F5A8B1C-4D0F-B0FA-2DE3-29B89DAAD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BE0EA-D4D9-44E6-8690-E9B300C3F1BA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6DECB7E-0138-3FDC-AC91-E64131D9E5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2FBB6189-B9F4-4C8C-9D3A-BF82DDFA3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F77665B0-8103-C75C-E29E-F8C3793E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98CE2-2D52-4E30-96E3-941061284ED3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CAFD496E-6510-B6BF-9FDF-60D9242848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E1B45CA1-F988-65D9-3EC5-FD1447C8C6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F349E854-28D0-5DA2-A115-49E95D26F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1FB99D-0D28-46E0-BE61-699D2E41C7E0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D62151F-2942-E15B-AE27-80D2039F2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9A30667-5EAF-1F10-5BAD-B86BC4ECD6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47F1A680-492C-0351-80C9-E22827F0E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9BBA934D-6948-D6EB-9BBF-FCAEFD3571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440A8CD6-4A64-FCED-3F9C-7F37ADCB7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83CD4A-1143-404E-87A8-37CB3CAE4888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48FC21E5-5283-014E-F1E4-EDEEEBEB3B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72F06094-536C-2A76-2106-A845EE2D24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39C1A577-AE62-B8D9-1E28-9AF7FC2BA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EA0FFB-C3E0-462A-85CB-324422C40E35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EBF799E-A355-5301-4002-37420578F8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15AD384-649F-ACF7-CA8D-E05E6E165F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F10DECC6-FC1D-4430-315B-11523CC00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2DA0D9-FAF0-4B60-B44D-92311131D42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DB50942-EE94-4FEB-2BBC-6AE7A1E79F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51E7E56-4B4F-C538-A217-D61A281F06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DB47D42-D4E1-148E-913E-CD72ADE96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063155-ED76-4603-BF44-22E227149E3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40747D-7A59-649E-BB1D-567E03932F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1A8D330-D162-5248-5484-19B696877D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6D479-FB3D-14CD-66FD-BCD6CE095A3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C09AF358-23A0-1362-6B3E-78004995E2BC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FACA1-6AFC-FF7C-F6D4-916C4AE65767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DF93A-8A97-4EDA-1E3D-ADBC25529CE7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4346D-1185-9537-16E9-C6B6676BEE7F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0D2770EB-95B3-2D90-412F-B19FADAA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F28F7-CF0B-4DCE-8D98-99900DEA8533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EBCF3203-1D66-5E1E-2535-BE5A463D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066E6718-3A89-753C-7E4E-FE2B61F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2DA45D-2ABE-41E7-8DA2-DD85FEFCD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08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AAEB5C7-3153-44DF-97B1-1D896E1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C44E3-3A8A-4AFB-972B-D187D2B5C2CC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E659792-3B66-3C19-4591-5D5B64F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BE19332-013C-87EF-F5D9-86A9159C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8A685-515B-4B8A-B19D-9A7339711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4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E1EA66E-62FC-768C-477A-B5E3D90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56CA2-589B-4118-9454-6B8BC525CA09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FE28CD8-5543-AF52-56B3-04AA81E7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ED26911-8DF1-2AC8-4F26-B78B8555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1062-B12D-4CBB-BC9C-0E3E4A7CD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A9F453E-A0A6-DD3A-A5C9-FBC2DFF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ED80-47D5-4204-9AC0-1C49E8192A71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EF2F97A-758E-AAF4-B4C0-1A6846E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1964623-3BA8-F5E5-3047-9F14F62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026BD-F6E1-4013-9448-AF1AB806AA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24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A0A18-F293-A3DA-7BBB-3A27150C2CF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DA4F9CF-F04C-AF9F-DC1B-3F9E47232ADE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0C1C-E786-EDDC-F886-017A1BCDE53A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FD310-34E1-0BE7-9A4C-1EBC4479E678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6B6A6-A321-42C0-87AA-9AEE88BB795F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752FC0F-0758-CE96-4AE2-878800B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F4916-2ECB-4634-944A-BD85D51B89AD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457F9C-7AA1-C871-6A21-C13B9C64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121E84-EA16-B8D7-BF14-615A9851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956F9C-115E-4684-9015-D758BA71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81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0B7A786-4A8E-D4ED-680D-3EFA5BAF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56905-BF2D-465C-AE90-551FF3AC9751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1EEC8E5-00F8-CA97-FD7E-B24FA223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F67267E-5764-BB1E-F5CC-DAD40B9B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6B22-4F06-4C85-9E66-F110840F8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4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0682683-765A-0631-7F15-05CE4941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EE46-AA70-49BC-83E6-E521718CD66F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948729E-7143-49CE-0EAE-10FED009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AFD24C0-190E-AFE4-59AC-23B96500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B680-D85E-4E63-9362-B398F91CB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1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83E8B51B-F252-2797-E100-D4C809A8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3C75D-C85A-4909-9F5F-24BE104DA240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E2308A-8318-B94D-B1A6-C2765475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126CBAC-EB6E-A34B-4DD4-DEDEA3AA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D93-82A1-4E4A-B19B-5860EDC1A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3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A546D14A-019C-DC9C-AD2B-608B951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CAE0E-B17F-403C-8B57-905EEF357A55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238A1-EF15-D7A7-B819-99ACA8D2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287B4F4-A73E-9B31-8E49-EEF44DD1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1790-464C-4059-A39F-93AEE895D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92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8BA0D-0E4D-322E-B755-B37BC1BF45B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961BC895-0713-2301-6FFA-2C7DD3E6750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15E6221-626C-69C7-C711-0F35969A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3A348-F96E-405E-8F1E-5B89E787F78A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EB7CA3B-5D14-92E8-CE1E-1829532B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BB2AFCF-654B-FB93-B415-46FE826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5C75DE-3F71-4806-BC83-D6DE258B8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819436-3163-86CD-7FAF-CE22C4EEF297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A0D5E9-45A5-CA4D-C4F9-28AEFC1C0ADA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EED14-65BA-A7E4-4332-6F3F550DA0DF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9E58C5E6-3281-3A6B-A22D-9FC414E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2FB6-5438-4F87-9174-73F5830A8143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51CB962-64EB-B97B-706D-15C87C6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FEF5777-3D0D-9EBD-7933-4C3C7837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E1A61F-97F8-4460-9FBB-652DC32BF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3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3A0C8-6B8A-3D3D-D59C-42C85F9D5E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ADE7D32E-4983-48C8-6837-FFACFF6009BA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DD57777C-A548-00E5-E0FC-1EF24713E4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CFEF7E55-43A0-835B-50EF-51BB137AC0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19F3541-A566-3679-F5F0-4CF12B70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0528DB45-E252-4146-A3C9-64B74EF115B9}" type="datetime1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637F0-C010-17EA-6B8B-A293F7912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233685A-1547-0F34-3277-D76382AE5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37EA3DAA-FBC5-4C60-B8F2-4CF8BFE6E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1" r:id="rId2"/>
    <p:sldLayoutId id="2147483909" r:id="rId3"/>
    <p:sldLayoutId id="2147483902" r:id="rId4"/>
    <p:sldLayoutId id="2147483903" r:id="rId5"/>
    <p:sldLayoutId id="2147483904" r:id="rId6"/>
    <p:sldLayoutId id="2147483905" r:id="rId7"/>
    <p:sldLayoutId id="2147483910" r:id="rId8"/>
    <p:sldLayoutId id="2147483911" r:id="rId9"/>
    <p:sldLayoutId id="2147483906" r:id="rId10"/>
    <p:sldLayoutId id="21474839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Regular-Express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#Tips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9E2B5E7F-AF6D-8B7C-7054-F876B9694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CISC3130, Spring 2013</a:t>
            </a:r>
          </a:p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Xiaolan Zhang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ECC457CF-CAF1-F5B3-6DFB-37CA8E42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C7B28-1E33-482A-A7A5-7B956BE41B7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134FD5A4-2E39-0532-D76F-E36134BD0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Chapter 3: Searching/Substitution: regular expression</a:t>
            </a:r>
          </a:p>
        </p:txBody>
      </p:sp>
      <p:sp>
        <p:nvSpPr>
          <p:cNvPr id="7173" name="Slide Number Placeholder 3">
            <a:extLst>
              <a:ext uri="{FF2B5EF4-FFF2-40B4-BE49-F238E27FC236}">
                <a16:creationId xmlns:a16="http://schemas.microsoft.com/office/drawing/2014/main" id="{89C0D19D-E3A0-9543-5C11-959182D446B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FCA3A3-1FE1-4ED7-90D5-4503F52BBBA6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F8AE01E-F556-61B6-5791-F2079B69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BD89FEFF-FB85-4104-C7E0-E232CF37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B2F38-9C64-4B1F-8125-5638F0298A4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811AF59-4BED-D83E-5BAD-AF2498BC1C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globbing</a:t>
            </a:r>
            <a:r>
              <a:rPr lang="en-US" altLang="en-US" dirty="0"/>
              <a:t>, or pathname expansion</a:t>
            </a:r>
          </a:p>
          <a:p>
            <a:pPr eaLnBrk="1" hangingPunct="1"/>
            <a:r>
              <a:rPr lang="en-US" altLang="en-US" dirty="0"/>
              <a:t>grep, </a:t>
            </a:r>
            <a:r>
              <a:rPr lang="en-US" altLang="en-US" dirty="0" err="1"/>
              <a:t>egrep</a:t>
            </a:r>
            <a:r>
              <a:rPr lang="en-US" altLang="en-US" dirty="0"/>
              <a:t>, </a:t>
            </a:r>
            <a:r>
              <a:rPr lang="en-US" altLang="en-US" dirty="0" err="1"/>
              <a:t>fgrep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Regular expression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Basics: BRE and ERE</a:t>
            </a:r>
          </a:p>
          <a:p>
            <a:pPr lvl="1" eaLnBrk="1" hangingPunct="1"/>
            <a:r>
              <a:rPr lang="en-US" altLang="en-US" dirty="0"/>
              <a:t>Common features of BRE and ERE</a:t>
            </a:r>
          </a:p>
          <a:p>
            <a:pPr lvl="1" eaLnBrk="1" hangingPunct="1"/>
            <a:r>
              <a:rPr lang="en-US" altLang="en-US" dirty="0"/>
              <a:t>BRE backreference</a:t>
            </a:r>
          </a:p>
          <a:p>
            <a:pPr lvl="1" eaLnBrk="1" hangingPunct="1"/>
            <a:r>
              <a:rPr lang="en-US" altLang="en-US" dirty="0"/>
              <a:t>ERE extensions</a:t>
            </a:r>
          </a:p>
          <a:p>
            <a:pPr eaLnBrk="1" hangingPunct="1"/>
            <a:r>
              <a:rPr lang="en-US" altLang="en-US" dirty="0"/>
              <a:t>sed</a:t>
            </a:r>
          </a:p>
          <a:p>
            <a:pPr eaLnBrk="1" hangingPunct="1"/>
            <a:r>
              <a:rPr lang="en-US" altLang="en-US" dirty="0"/>
              <a:t>cut, paste, comp, </a:t>
            </a:r>
            <a:r>
              <a:rPr lang="en-US" altLang="en-US" dirty="0" err="1"/>
              <a:t>uniq</a:t>
            </a:r>
            <a:r>
              <a:rPr lang="en-US" altLang="en-US" dirty="0"/>
              <a:t>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4F085F11-4E06-F221-8932-5661D643584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80D5D4-9E3D-4D31-B441-01F97C534C2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023B2E-82A6-B4DE-4B80-03ED7CFD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Regular Expression?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ABE7B6D5-C74C-73CC-9B78-C3FA19E3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49684-5619-491B-A504-1373F6EF1A2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E5FB6AF-4FF5-E48C-C8F4-1334D41E5A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7777162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C00000"/>
                </a:solidFill>
              </a:rPr>
              <a:t>regular expression (</a:t>
            </a:r>
            <a:r>
              <a:rPr lang="en-US" altLang="en-US" sz="2800" b="1" i="1" dirty="0">
                <a:solidFill>
                  <a:srgbClr val="C00000"/>
                </a:solidFill>
              </a:rPr>
              <a:t>regex</a:t>
            </a:r>
            <a:r>
              <a:rPr lang="en-US" altLang="en-US" sz="2800" b="1" dirty="0">
                <a:solidFill>
                  <a:srgbClr val="C00000"/>
                </a:solidFill>
              </a:rPr>
              <a:t>) </a:t>
            </a:r>
            <a:r>
              <a:rPr lang="en-US" altLang="en-US" sz="2800" dirty="0"/>
              <a:t>describes </a:t>
            </a:r>
            <a:r>
              <a:rPr lang="en-US" altLang="en-US" sz="2800" b="1" dirty="0"/>
              <a:t>a set of possible input strings, i.e., a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 ls -l | grep </a:t>
            </a:r>
            <a:r>
              <a:rPr lang="en-US" altLang="en-US" dirty="0">
                <a:solidFill>
                  <a:srgbClr val="C00000"/>
                </a:solidFill>
              </a:rPr>
              <a:t>^d</a:t>
            </a:r>
            <a:r>
              <a:rPr lang="en-US" altLang="en-US" dirty="0"/>
              <a:t>   ## list only directories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 grep MAX_INT *.h ## where is MAX_INT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Regular expressions are endemic to Unix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vi, ed,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grep, </a:t>
            </a:r>
            <a:r>
              <a:rPr lang="en-US" altLang="en-US" dirty="0" err="1"/>
              <a:t>egrep</a:t>
            </a:r>
            <a:r>
              <a:rPr lang="en-US" altLang="en-US" dirty="0"/>
              <a:t>, </a:t>
            </a:r>
            <a:r>
              <a:rPr lang="en-US" altLang="en-US" dirty="0" err="1"/>
              <a:t>fgrep</a:t>
            </a:r>
            <a:r>
              <a:rPr lang="en-US" altLang="en-US" dirty="0"/>
              <a:t>, 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emacs, awk, </a:t>
            </a:r>
            <a:r>
              <a:rPr lang="en-US" altLang="en-US" dirty="0" err="1"/>
              <a:t>tcl</a:t>
            </a:r>
            <a:r>
              <a:rPr lang="en-US" altLang="en-US" dirty="0"/>
              <a:t>, </a:t>
            </a:r>
            <a:r>
              <a:rPr lang="en-US" altLang="en-US" dirty="0" err="1"/>
              <a:t>perl</a:t>
            </a:r>
            <a:r>
              <a:rPr lang="en-US" altLang="en-US" dirty="0"/>
              <a:t>,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more, less, page, </a:t>
            </a:r>
            <a:r>
              <a:rPr lang="en-US" altLang="en-US" dirty="0" err="1"/>
              <a:t>pg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Libraries for matching regular expressions: </a:t>
            </a:r>
            <a:r>
              <a:rPr lang="en-US" altLang="en-US" dirty="0"/>
              <a:t>GNU C Library, and POSIX.2 interface (</a:t>
            </a:r>
            <a:r>
              <a:rPr lang="en-US" altLang="en-US" dirty="0">
                <a:hlinkClick r:id="rId3"/>
              </a:rPr>
              <a:t>link</a:t>
            </a:r>
            <a:r>
              <a:rPr lang="en-US" altLang="en-US" dirty="0"/>
              <a:t>)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1CE273D-B414-CA67-BA4F-28E7FDE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POSIX: BRE and ERE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9DBE265-5122-23D9-058D-D4047ECAB0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Basic Regular Expression</a:t>
            </a:r>
          </a:p>
          <a:p>
            <a:pPr lvl="1"/>
            <a:r>
              <a:rPr lang="en-US" altLang="en-US"/>
              <a:t>Original </a:t>
            </a:r>
          </a:p>
          <a:p>
            <a:pPr lvl="1"/>
            <a:r>
              <a:rPr lang="en-US" altLang="en-US"/>
              <a:t>Supported by </a:t>
            </a:r>
            <a:r>
              <a:rPr lang="en-US" altLang="en-US">
                <a:solidFill>
                  <a:srgbClr val="C00000"/>
                </a:solidFill>
              </a:rPr>
              <a:t>grep</a:t>
            </a:r>
          </a:p>
          <a:p>
            <a:r>
              <a:rPr lang="en-US" altLang="en-US"/>
              <a:t>Extended Regular Expression</a:t>
            </a:r>
          </a:p>
          <a:p>
            <a:pPr lvl="1"/>
            <a:r>
              <a:rPr lang="en-US" altLang="en-US"/>
              <a:t>more powerful, originally supported in </a:t>
            </a:r>
            <a:r>
              <a:rPr lang="en-US" altLang="en-US">
                <a:solidFill>
                  <a:srgbClr val="C00000"/>
                </a:solidFill>
              </a:rPr>
              <a:t>egrep</a:t>
            </a:r>
          </a:p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D07716A-DF2C-841D-F6A1-1ED23EC7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9A80F-A37F-4F72-A67A-54EA35CC519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93E4DDE4-0ACF-49D0-3A87-337D35B4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6700"/>
            <a:ext cx="8162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6B5CC6F-B48D-EF83-3A49-02B6F7A2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E39AE78E-C7B6-6991-337F-6F65650E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792C3-D929-40B5-BF37-688E74F4414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676" name="Content Placeholder 2">
            <a:extLst>
              <a:ext uri="{FF2B5EF4-FFF2-40B4-BE49-F238E27FC236}">
                <a16:creationId xmlns:a16="http://schemas.microsoft.com/office/drawing/2014/main" id="{5FC61FDD-D0E2-BBCF-4F42-DEB68C3BC3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Shell </a:t>
            </a:r>
            <a:r>
              <a:rPr lang="en-US" altLang="en-US" dirty="0" err="1"/>
              <a:t>globbing</a:t>
            </a:r>
            <a:r>
              <a:rPr lang="en-US" altLang="en-US" dirty="0"/>
              <a:t>, or pathname expansion</a:t>
            </a:r>
          </a:p>
          <a:p>
            <a:pPr eaLnBrk="1" hangingPunct="1"/>
            <a:r>
              <a:rPr lang="en-US" altLang="en-US" dirty="0"/>
              <a:t>Grep, </a:t>
            </a:r>
            <a:r>
              <a:rPr lang="en-US" altLang="en-US" dirty="0" err="1"/>
              <a:t>egrep</a:t>
            </a:r>
            <a:r>
              <a:rPr lang="en-US" altLang="en-US" dirty="0"/>
              <a:t>, </a:t>
            </a:r>
            <a:r>
              <a:rPr lang="en-US" altLang="en-US" dirty="0" err="1"/>
              <a:t>fgrep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Regular expression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Basics: BRE and ERE</a:t>
            </a:r>
          </a:p>
          <a:p>
            <a:pPr lvl="1" eaLnBrk="1" hangingPunct="1"/>
            <a:r>
              <a:rPr lang="en-US" altLang="en-US" dirty="0"/>
              <a:t>Common features of BRE and ERE</a:t>
            </a:r>
          </a:p>
          <a:p>
            <a:pPr lvl="1" eaLnBrk="1" hangingPunct="1"/>
            <a:r>
              <a:rPr lang="en-US" altLang="en-US" dirty="0"/>
              <a:t>BRE backreference</a:t>
            </a:r>
          </a:p>
          <a:p>
            <a:pPr lvl="1" eaLnBrk="1" hangingPunct="1"/>
            <a:r>
              <a:rPr lang="en-US" altLang="en-US" dirty="0"/>
              <a:t>ERE extensions</a:t>
            </a:r>
          </a:p>
          <a:p>
            <a:pPr eaLnBrk="1" hangingPunct="1"/>
            <a:r>
              <a:rPr lang="en-US" altLang="en-US" dirty="0"/>
              <a:t>sed</a:t>
            </a:r>
          </a:p>
          <a:p>
            <a:pPr eaLnBrk="1" hangingPunct="1"/>
            <a:r>
              <a:rPr lang="en-US" altLang="en-US" dirty="0"/>
              <a:t>cut, paste, comp, </a:t>
            </a:r>
            <a:r>
              <a:rPr lang="en-US" altLang="en-US" dirty="0" err="1"/>
              <a:t>uniq</a:t>
            </a:r>
            <a:r>
              <a:rPr lang="en-US" altLang="en-US" dirty="0"/>
              <a:t>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61814194-7496-7DF3-B1BB-874331DAD7D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0941875-8786-4330-BD47-FEE5F789C08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9E8F113-2C52-88CA-45BA-1D3DA6CA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BRE/ERE common </a:t>
            </a:r>
            <a:r>
              <a:rPr lang="en-US" altLang="en-US" b="1">
                <a:solidFill>
                  <a:srgbClr val="C00000"/>
                </a:solidFill>
              </a:rPr>
              <a:t>metacharacters</a:t>
            </a:r>
            <a:r>
              <a:rPr lang="en-US" altLang="en-US"/>
              <a:t>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6B027599-FAC6-7B37-46C5-3377B5E922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557338"/>
            <a:ext cx="77724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^ (Caret)           </a:t>
            </a:r>
            <a:r>
              <a:rPr lang="en-US" altLang="en-US" sz="2400" dirty="0"/>
              <a:t>match expression at start of a line, as in ^d.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$ (Dollar)          </a:t>
            </a:r>
            <a:r>
              <a:rPr lang="en-US" altLang="en-US" sz="2400" dirty="0"/>
              <a:t>match expression at end of a line, as in A$.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\ (Back slash)  </a:t>
            </a:r>
            <a:r>
              <a:rPr lang="en-US" altLang="en-US" sz="2400" dirty="0"/>
              <a:t>turn off special meaning of next character, as in \^.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[ ] (Brackets)   </a:t>
            </a:r>
            <a:r>
              <a:rPr lang="en-US" altLang="en-US" sz="2400" dirty="0"/>
              <a:t>match any one of the enclosed characters, as in [</a:t>
            </a:r>
            <a:r>
              <a:rPr lang="en-US" altLang="en-US" sz="2400" dirty="0" err="1"/>
              <a:t>aeiou</a:t>
            </a:r>
            <a:r>
              <a:rPr lang="en-US" altLang="en-US" sz="2400" dirty="0"/>
              <a:t>], use hyphen "-" for a range, as in [0-9].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[^ ] </a:t>
            </a:r>
            <a:r>
              <a:rPr lang="en-US" altLang="en-US" sz="2400" dirty="0"/>
              <a:t>                 match any one character except those enclosed in [ ], as in [^0-9].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. (Period) </a:t>
            </a:r>
            <a:r>
              <a:rPr lang="en-US" altLang="en-US" sz="2400" dirty="0"/>
              <a:t>       match a single character of any value, except end of line.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*(Asterisk)      </a:t>
            </a:r>
            <a:r>
              <a:rPr lang="en-US" altLang="en-US" sz="2400" dirty="0"/>
              <a:t>match zero or more of preceding character or expression.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4882DFC-CA4B-A5D2-25FD-1384F47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C0F9B-3157-4DF0-8050-3889E843394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F94FA85-688E-D9A6-7709-7BB0AD77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Protect Metacharacters from Shell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F74FD236-590C-7E22-AD72-86999C68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A13C9-158A-4FB6-BBFF-3C656559DFD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4E955B-8DB7-EA5F-DFE3-85582CB755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412875"/>
            <a:ext cx="8137525" cy="5184775"/>
          </a:xfrm>
        </p:spPr>
        <p:txBody>
          <a:bodyPr/>
          <a:lstStyle/>
          <a:p>
            <a:pPr eaLnBrk="1" hangingPunct="1"/>
            <a:r>
              <a:rPr lang="en-US" altLang="en-US" sz="2800"/>
              <a:t>Some regex metachars have special meaning for shell: globbing and variable reference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$ </a:t>
            </a:r>
            <a:r>
              <a:rPr lang="en-US" altLang="en-US" sz="2000"/>
              <a:t>grep e*  .bash_profile  ## suppose there are files email.txt, e_trace.txt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                                         # under current dir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Actual command executed is: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grep email.txt e_trace.txt .bash_profile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$ grep $PATH  file          ## $PATH will be replaced by value of PATH… </a:t>
            </a:r>
          </a:p>
          <a:p>
            <a:pPr eaLnBrk="1" hangingPunct="1"/>
            <a:r>
              <a:rPr lang="en-US" altLang="en-US"/>
              <a:t>Solution: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single quote regexs </a:t>
            </a:r>
            <a:r>
              <a:rPr lang="en-US" altLang="en-US"/>
              <a:t>so shell won’t interpret special characters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'e*' </a:t>
            </a:r>
            <a:r>
              <a:rPr lang="en-US" altLang="en-US"/>
              <a:t> .bash_profile 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double quotes </a:t>
            </a:r>
            <a:r>
              <a:rPr lang="en-US" altLang="en-US"/>
              <a:t>differs from single quotes: allows for variable substitution whereas single quotes do not.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6441C7-6D1C-D3B1-2A01-595561A0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Escaping</a:t>
            </a:r>
            <a:r>
              <a:rPr lang="en-US" altLang="en-US"/>
              <a:t> Special Characters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A547C581-7FBE-1E38-86FB-53ACF389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EAE4A3-B90E-41A3-A9C1-032AD75447E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2808B41-A914-4823-2136-024DB7D6A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628775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\ (backslash): match special character literally, i.e., </a:t>
            </a:r>
            <a:r>
              <a:rPr lang="en-US" altLang="en-US" sz="2800" i="1" dirty="0"/>
              <a:t>escape</a:t>
            </a:r>
            <a:r>
              <a:rPr lang="en-US" altLang="en-US" sz="2800" dirty="0"/>
              <a:t> it</a:t>
            </a:r>
          </a:p>
          <a:p>
            <a:pPr lvl="1" eaLnBrk="1" hangingPunct="1"/>
            <a:r>
              <a:rPr lang="en-US" altLang="en-US" dirty="0"/>
              <a:t>E.g., to match character sequence 'a*b*'</a:t>
            </a:r>
          </a:p>
          <a:p>
            <a:pPr lvl="1" eaLnBrk="1" hangingPunct="1"/>
            <a:r>
              <a:rPr lang="en-US" altLang="en-US" dirty="0"/>
              <a:t>'a*b*' : ## match zero or more ‘a’s followed by zero or more 		 ## ‘b’s, </a:t>
            </a:r>
            <a:r>
              <a:rPr lang="en-US" altLang="en-US" i="1" dirty="0"/>
              <a:t>not what we want</a:t>
            </a:r>
          </a:p>
          <a:p>
            <a:pPr lvl="1" eaLnBrk="1" hangingPunct="1"/>
            <a:r>
              <a:rPr lang="en-US" altLang="en-US" dirty="0"/>
              <a:t>'a\*b\*' ## asterisks are treated as regular characters</a:t>
            </a:r>
          </a:p>
          <a:p>
            <a:pPr eaLnBrk="1" hangingPunct="1"/>
            <a:r>
              <a:rPr lang="en-US" altLang="en-US" dirty="0"/>
              <a:t>Hyphen when used as first char in pattern needs to be escaped</a:t>
            </a:r>
          </a:p>
          <a:p>
            <a:pPr lvl="1" eaLnBrk="1" hangingPunct="1"/>
            <a:r>
              <a:rPr lang="en-US" altLang="en-US" dirty="0"/>
              <a:t>ls -l | grep '\-</a:t>
            </a:r>
            <a:r>
              <a:rPr lang="en-US" altLang="en-US" dirty="0" err="1"/>
              <a:t>rwxrwxrwx</a:t>
            </a:r>
            <a:r>
              <a:rPr lang="en-US" altLang="en-US" dirty="0"/>
              <a:t>'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# list all regular files that are readable, writable and executable to all</a:t>
            </a:r>
          </a:p>
          <a:p>
            <a:pPr eaLnBrk="1" hangingPunct="1"/>
            <a:r>
              <a:rPr lang="en-US" altLang="en-US" dirty="0"/>
              <a:t>To look for </a:t>
            </a:r>
            <a:r>
              <a:rPr lang="en-US" altLang="en-US" dirty="0">
                <a:solidFill>
                  <a:srgbClr val="C00000"/>
                </a:solidFill>
              </a:rPr>
              <a:t>reference to shell variable </a:t>
            </a:r>
            <a:r>
              <a:rPr lang="en-US" altLang="en-US" dirty="0"/>
              <a:t>PATH in a file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  grep '\$PATH' file.txt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6A638E9-849F-1369-E915-93B5FEB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Regex special char: Period (.) 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605B77DE-60A5-311F-325D-E7F0B542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43A9F9-B4BE-46D7-A67B-9BA72CF5DD9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A7C26CD-8516-E137-CF0C-0E4700AF90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8220075" cy="2044700"/>
          </a:xfrm>
        </p:spPr>
        <p:txBody>
          <a:bodyPr/>
          <a:lstStyle/>
          <a:p>
            <a:pPr eaLnBrk="1" hangingPunct="1"/>
            <a:r>
              <a:rPr lang="en-US" altLang="en-US" sz="2800"/>
              <a:t>Period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800"/>
              <a:t> in regex matches any character.</a:t>
            </a:r>
          </a:p>
          <a:p>
            <a:pPr lvl="1" eaLnBrk="1" hangingPunct="1"/>
            <a:r>
              <a:rPr lang="en-US" altLang="en-US" sz="2800"/>
              <a:t>grep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'o. '  </a:t>
            </a:r>
            <a:r>
              <a:rPr lang="en-US" altLang="en-US" sz="2800">
                <a:cs typeface="Times New Roman" panose="02020603050405020304" pitchFamily="18" charset="0"/>
              </a:rPr>
              <a:t>file.txt</a:t>
            </a: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How to list files with filename of 5 characters ?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ls | 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‘..... ' </a:t>
            </a:r>
            <a:r>
              <a:rPr lang="en-US" altLang="en-US">
                <a:cs typeface="Times New Roman" panose="02020603050405020304" pitchFamily="18" charset="0"/>
              </a:rPr>
              <a:t>## actually list files with filename 5 or more chars long? Why? 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How to list normal files that are executable by owners? 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ls -l | 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'\-..x '</a:t>
            </a:r>
            <a:endParaRPr lang="en-US" alt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6A5285D1-0016-6728-77A0-DB9383B5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843213"/>
            <a:ext cx="617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For me to poop on.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B4FEFDD2-6CED-8017-64BD-8A6445686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2919413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98853D8C-45D5-BDD4-EBE8-5F22437D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37576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match 1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2D6E10D3-D95B-B260-B4F0-C7E02061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37576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match 2</a:t>
            </a:r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DB1D4BAA-FBC9-7BAD-75F4-9C15D2B82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4313" y="3376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86175B12-7B3D-EFEC-8A6D-E45722AB6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3713" y="3376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F9D964FB-D9BE-FCDA-5BE4-E77BD348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17764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regular expression</a:t>
            </a:r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528C96D1-DDEA-7103-F07B-FA990CAB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20050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Rectangle 12">
            <a:extLst>
              <a:ext uri="{FF2B5EF4-FFF2-40B4-BE49-F238E27FC236}">
                <a16:creationId xmlns:a16="http://schemas.microsoft.com/office/drawing/2014/main" id="{99281A3F-DC28-6409-70D0-2E5CADE3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1700213"/>
            <a:ext cx="1447800" cy="609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8" name="Text Box 13">
            <a:extLst>
              <a:ext uri="{FF2B5EF4-FFF2-40B4-BE49-F238E27FC236}">
                <a16:creationId xmlns:a16="http://schemas.microsoft.com/office/drawing/2014/main" id="{06B923BC-C8C0-F13D-DAE6-A6674907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7002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C00000"/>
                </a:solidFill>
                <a:latin typeface="Courier New" panose="02070309020205020404" pitchFamily="49" charset="0"/>
              </a:rPr>
              <a:t>o .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6281121C-B702-87CB-C3DF-3522A765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113" y="17002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5">
            <a:extLst>
              <a:ext uri="{FF2B5EF4-FFF2-40B4-BE49-F238E27FC236}">
                <a16:creationId xmlns:a16="http://schemas.microsoft.com/office/drawing/2014/main" id="{122800E8-489C-FDEE-DDE9-A1A29EF49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002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D88BC583-2914-FC49-A2F5-F981024BF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713" y="17002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843E7C54-EF5C-9CCB-3F8B-21636CBD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2919413"/>
            <a:ext cx="7620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448493A-31B9-E63A-333E-FDE2708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Character Classes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8F1504F7-EDA7-9863-8643-4DF4833A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C4A10-7F69-435C-AB15-49A7814851A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08D2470-9028-8D08-3599-54FB5B5BD4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1484313"/>
            <a:ext cx="8229600" cy="46370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Character classes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can be used to match any char from the specific set of characters.</a:t>
            </a:r>
          </a:p>
          <a:p>
            <a:pPr lvl="1"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aeiou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dirty="0"/>
              <a:t> will match any of the characters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dirty="0"/>
              <a:t>,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u</a:t>
            </a:r>
          </a:p>
          <a:p>
            <a:pPr lvl="1"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orn</a:t>
            </a:r>
            <a:r>
              <a:rPr lang="en-US" altLang="en-US" dirty="0"/>
              <a:t> will match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korn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Korn</a:t>
            </a:r>
          </a:p>
          <a:p>
            <a:pPr eaLnBrk="1" hangingPunct="1"/>
            <a:r>
              <a:rPr lang="en-US" altLang="en-US" sz="3200" dirty="0"/>
              <a:t>Ranges can be specified in character classes</a:t>
            </a:r>
          </a:p>
          <a:p>
            <a:pPr lvl="1"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[1-9]</a:t>
            </a:r>
            <a:r>
              <a:rPr lang="en-US" altLang="en-US" dirty="0"/>
              <a:t> is the same as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[123456789]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abcde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dirty="0"/>
              <a:t> is equivalent to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[a-e]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You can also combine multiple ranges</a:t>
            </a:r>
          </a:p>
          <a:p>
            <a:pPr lvl="2"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[abcde123456789]</a:t>
            </a:r>
            <a:r>
              <a:rPr lang="en-US" altLang="en-US" dirty="0"/>
              <a:t> is equivalent to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[a-e1-9]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Note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has a special meaning in a character class </a:t>
            </a:r>
            <a:r>
              <a:rPr lang="en-US" altLang="en-US" b="1" i="1" dirty="0"/>
              <a:t>but only</a:t>
            </a:r>
            <a:r>
              <a:rPr lang="en-US" altLang="en-US" dirty="0"/>
              <a:t> if it is used within a range,</a:t>
            </a:r>
            <a:br>
              <a:rPr lang="en-US" altLang="en-US" dirty="0"/>
            </a:b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[-123]</a:t>
            </a:r>
            <a:r>
              <a:rPr lang="en-US" altLang="en-US" dirty="0"/>
              <a:t> would match the characters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dirty="0"/>
              <a:t>,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6C48FA5-3A3F-F0BA-A5EB-FEA847C5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Classes (cont’d)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C7E3D25C-D053-F27A-BC6A-F7D11AE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59172-8BFA-414C-A9EB-4A115C6D0DE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6AD6A8D-0C52-349E-420B-33C42F1B12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en-US" altLang="en-US" sz="2800"/>
              <a:t>Character classes can be negated with the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[^  ]</a:t>
            </a:r>
            <a:r>
              <a:rPr lang="en-US" altLang="en-US" sz="2800"/>
              <a:t> syntax</a:t>
            </a:r>
          </a:p>
          <a:p>
            <a:pPr lvl="1" eaLnBrk="1" hangingPunct="1"/>
            <a:r>
              <a:rPr lang="en-US" altLang="en-US"/>
              <a:t> [^1-9] ##match any non-digits char</a:t>
            </a:r>
          </a:p>
          <a:p>
            <a:pPr lvl="1" eaLnBrk="1" hangingPunct="1"/>
            <a:r>
              <a:rPr lang="en-US" altLang="en-US"/>
              <a:t>[^aeiou] ## match with letters other than a,e,i,o,u</a:t>
            </a:r>
          </a:p>
          <a:p>
            <a:pPr eaLnBrk="1" hangingPunct="1"/>
            <a:r>
              <a:rPr lang="en-US" altLang="en-US" sz="2800"/>
              <a:t>Commonly used character classes can be referred to by name (</a:t>
            </a:r>
            <a:r>
              <a:rPr lang="en-US" altLang="en-US" sz="2800" i="1">
                <a:solidFill>
                  <a:schemeClr val="accent2"/>
                </a:solidFill>
              </a:rPr>
              <a:t>alpha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lower</a:t>
            </a:r>
            <a:r>
              <a:rPr lang="en-US" altLang="en-US" sz="2800" i="1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upper</a:t>
            </a:r>
            <a:r>
              <a:rPr lang="en-US" altLang="en-US" sz="2800" i="1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alnum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digit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punct</a:t>
            </a:r>
            <a:r>
              <a:rPr lang="en-US" altLang="en-US" sz="2800"/>
              <a:t>, </a:t>
            </a:r>
            <a:r>
              <a:rPr lang="en-US" altLang="en-US" sz="2800" i="1">
                <a:solidFill>
                  <a:schemeClr val="accent2"/>
                </a:solidFill>
              </a:rPr>
              <a:t>cntrl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Syntax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[:</a:t>
            </a:r>
            <a:r>
              <a:rPr lang="en-US" altLang="en-US" sz="2800" b="1" i="1">
                <a:solidFill>
                  <a:schemeClr val="accent2"/>
                </a:solidFill>
              </a:rPr>
              <a:t>name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:]</a:t>
            </a:r>
          </a:p>
          <a:p>
            <a:pPr lvl="1" eaLnBrk="1" hangingPunct="1"/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[a-zA-Z]</a:t>
            </a:r>
            <a:r>
              <a:rPr lang="en-US" altLang="en-US" sz="2800" b="1">
                <a:latin typeface="Courier New" panose="02070309020205020404" pitchFamily="49" charset="0"/>
              </a:rPr>
              <a:t>      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[[:alpha:]]</a:t>
            </a:r>
          </a:p>
          <a:p>
            <a:pPr lvl="1" eaLnBrk="1" hangingPunct="1"/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[a-zA-Z0-9]</a:t>
            </a:r>
            <a:r>
              <a:rPr lang="en-US" altLang="en-US" sz="2800" b="1">
                <a:latin typeface="Courier New" panose="02070309020205020404" pitchFamily="49" charset="0"/>
              </a:rPr>
              <a:t>   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[[:alnum:]]</a:t>
            </a:r>
          </a:p>
          <a:p>
            <a:pPr lvl="1" eaLnBrk="1" hangingPunct="1"/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[45a-z]</a:t>
            </a:r>
            <a:r>
              <a:rPr lang="en-US" altLang="en-US" sz="2800" b="1">
                <a:latin typeface="Courier New" panose="02070309020205020404" pitchFamily="49" charset="0"/>
              </a:rPr>
              <a:t>	   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[45[:lower:]]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2D0C5EF-C747-F88C-EFF2-CE285BD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D52884DE-1621-4111-D6FB-B623295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8E82D-DBC1-40A4-AB7A-E03AB0C1C7A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89B83696-8400-12F2-21BC-6B2B7D4597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/>
              <a:t>grep, egrep, fgrep</a:t>
            </a:r>
          </a:p>
          <a:p>
            <a:pPr eaLnBrk="1" hangingPunct="1"/>
            <a:r>
              <a:rPr lang="en-US" altLang="en-US"/>
              <a:t>Regular expression</a:t>
            </a:r>
          </a:p>
          <a:p>
            <a:pPr eaLnBrk="1" hangingPunct="1"/>
            <a:r>
              <a:rPr lang="en-US" altLang="en-US"/>
              <a:t>sed</a:t>
            </a:r>
          </a:p>
          <a:p>
            <a:pPr eaLnBrk="1" hangingPunct="1"/>
            <a:r>
              <a:rPr lang="en-US" altLang="en-US"/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221" name="Slide Number Placeholder 3">
            <a:extLst>
              <a:ext uri="{FF2B5EF4-FFF2-40B4-BE49-F238E27FC236}">
                <a16:creationId xmlns:a16="http://schemas.microsoft.com/office/drawing/2014/main" id="{89FA7AB3-6E0F-2DAC-70AB-8D7D21DD450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05F46AC-57C7-44EB-83A3-AEFE41B79963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2F63F1C-4D8E-74AE-E801-56A84DCD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Anchors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F60239A-3189-A5E9-89A4-ABE57F73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9BE598-CBD4-4644-B6AB-784A586AA1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C31E9B2-758D-D8B6-BA57-6C7BDFD3C0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C00000"/>
                </a:solidFill>
              </a:rPr>
              <a:t>Anchors:</a:t>
            </a:r>
            <a:r>
              <a:rPr lang="en-US" altLang="en-US" sz="2800"/>
              <a:t> match at beginning or end of a line (or both).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^</a:t>
            </a:r>
            <a:r>
              <a:rPr lang="en-US" altLang="en-US" sz="2800"/>
              <a:t> means beginning of the line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800"/>
              <a:t> means end of the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 display all directories only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None/>
            </a:pPr>
            <a:r>
              <a:rPr lang="en-US" altLang="en-US"/>
              <a:t>ls -ld | grep ^d                   ## list all lines start with letter 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 display all lines end with period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None/>
            </a:pPr>
            <a:r>
              <a:rPr lang="en-US" altLang="en-US"/>
              <a:t>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/>
              <a:t>\.$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/>
              <a:t> .bash_profile      ## lines end with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1CCE2A4-44A8-D623-69F7-59D8285C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500DAE80-2267-48DF-8019-1B82A37E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9A6B1-AE3C-4180-BC50-3F643E44608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0724197-7C33-575A-EB72-54A98E40B4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513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To display all empty lines 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None/>
            </a:pPr>
            <a:r>
              <a:rPr lang="en-US" altLang="en-US" sz="2800" dirty="0"/>
              <a:t>grep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800" dirty="0"/>
              <a:t>^$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800" dirty="0"/>
              <a:t> .</a:t>
            </a:r>
            <a:r>
              <a:rPr lang="en-US" altLang="en-US" sz="2800" dirty="0" err="1"/>
              <a:t>bash_profile</a:t>
            </a:r>
            <a:r>
              <a:rPr lang="en-US" altLang="en-US" sz="2800" dirty="0"/>
              <a:t>        ## empty lines</a:t>
            </a:r>
          </a:p>
          <a:p>
            <a:pPr eaLnBrk="1" hangingPunct="1"/>
            <a:r>
              <a:rPr lang="en-US" altLang="en-US" sz="3200" dirty="0">
                <a:cs typeface="Times New Roman" panose="02020603050405020304" pitchFamily="18" charset="0"/>
              </a:rPr>
              <a:t>How to list files with filename of 5 characters ?</a:t>
            </a:r>
          </a:p>
          <a:p>
            <a:pPr lvl="1" indent="-273050" eaLnBrk="1" hangingPunct="1"/>
            <a:r>
              <a:rPr lang="en-US" altLang="en-US" sz="2800" dirty="0">
                <a:cs typeface="Times New Roman" panose="02020603050405020304" pitchFamily="18" charset="0"/>
              </a:rPr>
              <a:t>ls | grep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'^.....$ '          </a:t>
            </a:r>
            <a:r>
              <a:rPr lang="en-US" altLang="en-US" sz="2800" dirty="0">
                <a:cs typeface="Times New Roman" panose="02020603050405020304" pitchFamily="18" charset="0"/>
              </a:rPr>
              <a:t>## Now it’s right </a:t>
            </a:r>
          </a:p>
          <a:p>
            <a:pPr eaLnBrk="1" hangingPunct="1"/>
            <a:r>
              <a:rPr lang="en-US" altLang="en-US" sz="2800" dirty="0"/>
              <a:t>Find all executable files under current directory ? </a:t>
            </a:r>
          </a:p>
          <a:p>
            <a:pPr lvl="1" indent="-273050"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None/>
            </a:pPr>
            <a:endParaRPr lang="en-US" altLang="en-US" sz="3200" dirty="0"/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buFont typeface="Wingdings 2" panose="05020102010507070707" pitchFamily="18" charset="2"/>
              <a:buNone/>
            </a:pPr>
            <a:endParaRPr lang="en-US" altLang="en-US" sz="3400" dirty="0"/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</a:pPr>
            <a:endParaRPr lang="en-US" altLang="en-US" sz="3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504131C-187C-AA36-2C70-73A9B88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925C797D-1D03-7E63-D8BC-5696F6A7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0D8BC-0DE0-458D-A04A-6E927C134F7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57A66DC-FE18-7A7B-74F8-59A154A8E2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412875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/>
              <a:t> match </a:t>
            </a:r>
            <a:r>
              <a:rPr lang="en-US" altLang="en-US" b="1">
                <a:solidFill>
                  <a:srgbClr val="C00000"/>
                </a:solidFill>
              </a:rPr>
              <a:t>zero or more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occurrences of </a:t>
            </a:r>
            <a:r>
              <a:rPr lang="en-US" altLang="en-US" i="1"/>
              <a:t>character or character class </a:t>
            </a:r>
            <a:r>
              <a:rPr lang="en-US" altLang="en-US"/>
              <a:t>preceding it.</a:t>
            </a:r>
          </a:p>
          <a:p>
            <a:pPr lvl="1" eaLnBrk="1" hangingPunct="1"/>
            <a:r>
              <a:rPr lang="en-US" altLang="en-US"/>
              <a:t>x*      ## match with zero or more x</a:t>
            </a:r>
          </a:p>
          <a:p>
            <a:pPr lvl="1" eaLnBrk="1" hangingPunct="1"/>
            <a:r>
              <a:rPr lang="en-US" altLang="en-US"/>
              <a:t>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'x*' </a:t>
            </a:r>
            <a:r>
              <a:rPr lang="en-US" altLang="en-US">
                <a:cs typeface="Times New Roman" panose="02020603050405020304" pitchFamily="18" charset="0"/>
              </a:rPr>
              <a:t>.bash_profile  ## </a:t>
            </a:r>
            <a:r>
              <a:rPr lang="en-US" altLang="en-US" i="1">
                <a:cs typeface="Times New Roman" panose="02020603050405020304" pitchFamily="18" charset="0"/>
              </a:rPr>
              <a:t>display all lines, as all lines have zero or more x</a:t>
            </a:r>
            <a:endParaRPr lang="en-US" altLang="en-US" i="1"/>
          </a:p>
          <a:p>
            <a:pPr lvl="1" eaLnBrk="1" hangingPunct="1"/>
            <a:r>
              <a:rPr lang="en-US" altLang="en-US"/>
              <a:t>abc*  ## </a:t>
            </a:r>
            <a:r>
              <a:rPr lang="en-US" altLang="en-US" i="1"/>
              <a:t>match with ab, abc, abccc, …</a:t>
            </a:r>
          </a:p>
          <a:p>
            <a:pPr lvl="1" eaLnBrk="1" hangingPunct="1"/>
            <a:r>
              <a:rPr lang="en-US" altLang="en-US"/>
              <a:t>.*x   ## </a:t>
            </a:r>
            <a:r>
              <a:rPr lang="en-US" altLang="en-US" i="1"/>
              <a:t>matches anything up to and include last x in the line</a:t>
            </a:r>
          </a:p>
          <a:p>
            <a:pPr eaLnBrk="1" hangingPunct="1"/>
            <a:r>
              <a:rPr lang="en-US" altLang="en-US"/>
              <a:t>Ex: How to match C/C++ one-line comments, starting from // ?  (use sed to remove all comments…)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AD5981E-7F3E-94D6-D4CA-B8F68C8F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Interval Expression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9361CB08-1A5F-0CA8-9928-F99BF7B5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2CD24-72FB-4C4E-940A-DBC8B8DC9B4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0875B5D-5A6C-B245-05AF-2461CDCA85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84313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Interval expression: specify # of occurrences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\{n,m\}: between n and m occurrence of previous exp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\{n\}: exact n occurrence of previous exp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\{n,\}: at least n occurrence of previous exp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ERE: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 i="1">
                <a:solidFill>
                  <a:schemeClr val="accent2"/>
                </a:solidFill>
              </a:rPr>
              <a:t>n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/>
              <a:t> means exactly </a:t>
            </a:r>
            <a:r>
              <a:rPr lang="en-US" altLang="en-US" i="1"/>
              <a:t>n</a:t>
            </a:r>
            <a:r>
              <a:rPr lang="en-US" altLang="en-US"/>
              <a:t> occurrences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 i="1">
                <a:solidFill>
                  <a:schemeClr val="accent2"/>
                </a:solidFill>
              </a:rPr>
              <a:t>n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,}</a:t>
            </a:r>
            <a:r>
              <a:rPr lang="en-US" altLang="en-US"/>
              <a:t> means at least </a:t>
            </a:r>
            <a:r>
              <a:rPr lang="en-US" altLang="en-US" i="1"/>
              <a:t>n</a:t>
            </a:r>
            <a:r>
              <a:rPr lang="en-US" altLang="en-US"/>
              <a:t> occurrences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 i="1">
                <a:solidFill>
                  <a:schemeClr val="accent2"/>
                </a:solidFill>
              </a:rPr>
              <a:t>n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 i="1">
                <a:solidFill>
                  <a:schemeClr val="accent2"/>
                </a:solidFill>
              </a:rPr>
              <a:t>m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/>
              <a:t> means at least </a:t>
            </a:r>
            <a:r>
              <a:rPr lang="en-US" altLang="en-US" i="1"/>
              <a:t>n</a:t>
            </a:r>
            <a:r>
              <a:rPr lang="en-US" altLang="en-US"/>
              <a:t> occurrences but no more than </a:t>
            </a:r>
            <a:r>
              <a:rPr lang="en-US" altLang="en-US" i="1"/>
              <a:t>m</a:t>
            </a:r>
            <a:r>
              <a:rPr lang="en-US" altLang="en-US"/>
              <a:t> occurrences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.{0,}</a:t>
            </a:r>
            <a:r>
              <a:rPr lang="en-US" altLang="en-US"/>
              <a:t> same as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.*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a{2,}</a:t>
            </a:r>
            <a:r>
              <a:rPr lang="en-US" altLang="en-US"/>
              <a:t> same as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aaa*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/>
              <a:t>.{6} same as ……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9F7428B-D89D-BEC0-609B-D6BCF289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6ACF265B-5D7E-FEA1-81B9-B6070107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270B11-EF0E-4550-A985-96B2D64E2CF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1204" name="Content Placeholder 2">
            <a:extLst>
              <a:ext uri="{FF2B5EF4-FFF2-40B4-BE49-F238E27FC236}">
                <a16:creationId xmlns:a16="http://schemas.microsoft.com/office/drawing/2014/main" id="{7064DC7D-19DA-8AAC-F3C8-968A9E5E61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/>
              <a:t>Grep, egrep, fgrep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Regular expression</a:t>
            </a:r>
          </a:p>
          <a:p>
            <a:pPr lvl="1" eaLnBrk="1" hangingPunct="1"/>
            <a:r>
              <a:rPr lang="en-US" altLang="en-US"/>
              <a:t>Basics: BRE and ERE</a:t>
            </a:r>
          </a:p>
          <a:p>
            <a:pPr lvl="1" eaLnBrk="1" hangingPunct="1"/>
            <a:r>
              <a:rPr lang="en-US" altLang="en-US"/>
              <a:t>Common features of BRE and ERE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BRE backreference</a:t>
            </a:r>
          </a:p>
          <a:p>
            <a:pPr lvl="1" eaLnBrk="1" hangingPunct="1"/>
            <a:r>
              <a:rPr lang="en-US" altLang="en-US"/>
              <a:t>ERE extensions</a:t>
            </a:r>
          </a:p>
          <a:p>
            <a:pPr eaLnBrk="1" hangingPunct="1"/>
            <a:r>
              <a:rPr lang="en-US" altLang="en-US"/>
              <a:t>sed</a:t>
            </a:r>
          </a:p>
          <a:p>
            <a:pPr eaLnBrk="1" hangingPunct="1"/>
            <a:r>
              <a:rPr lang="en-US" altLang="en-US"/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1205" name="Slide Number Placeholder 3">
            <a:extLst>
              <a:ext uri="{FF2B5EF4-FFF2-40B4-BE49-F238E27FC236}">
                <a16:creationId xmlns:a16="http://schemas.microsoft.com/office/drawing/2014/main" id="{A3E57590-6DF7-29F9-3A1E-98E267A3FFD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8921F78-AC17-4691-8AF3-EB0CE6B541BA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89243A3-DC58-B76E-0340-15AB7F98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BRE: </a:t>
            </a:r>
            <a:r>
              <a:rPr lang="en-US" altLang="en-US">
                <a:solidFill>
                  <a:srgbClr val="C00000"/>
                </a:solidFill>
              </a:rPr>
              <a:t>Backreferences</a:t>
            </a:r>
            <a:endParaRPr lang="en-US" altLang="en-US"/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B033F7C0-EBE9-8E35-1FA7-6870512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6A88D-9C0D-4E3D-9A9C-BC3133DC926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CCAFA56-85EE-65C2-0909-11E90C915A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650" y="17002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C00000"/>
                </a:solidFill>
              </a:rPr>
              <a:t>Backreferences:  </a:t>
            </a:r>
            <a:r>
              <a:rPr lang="en-US" altLang="en-US" sz="2800"/>
              <a:t>refer to a match made earlier in a regex</a:t>
            </a:r>
          </a:p>
          <a:p>
            <a:pPr lvl="1" eaLnBrk="1" hangingPunct="1"/>
            <a:r>
              <a:rPr lang="en-US" altLang="en-US"/>
              <a:t>E.g., to find lines starting and ending with same words </a:t>
            </a:r>
          </a:p>
          <a:p>
            <a:pPr eaLnBrk="1" hangingPunct="1"/>
            <a:r>
              <a:rPr lang="en-US" altLang="en-US" sz="2800"/>
              <a:t>How: </a:t>
            </a:r>
            <a:endParaRPr lang="en-US" altLang="en-US" sz="2800" b="1">
              <a:solidFill>
                <a:srgbClr val="C000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en-US"/>
              <a:t>Use </a:t>
            </a:r>
            <a:r>
              <a:rPr lang="en-US" altLang="en-US">
                <a:solidFill>
                  <a:srgbClr val="C00000"/>
                </a:solidFill>
              </a:rPr>
              <a:t>\(</a:t>
            </a:r>
            <a:r>
              <a:rPr lang="en-US" altLang="en-US"/>
              <a:t> and </a:t>
            </a:r>
            <a:r>
              <a:rPr lang="en-US" altLang="en-US">
                <a:solidFill>
                  <a:srgbClr val="C00000"/>
                </a:solidFill>
              </a:rPr>
              <a:t>\)</a:t>
            </a:r>
            <a:r>
              <a:rPr lang="en-US" altLang="en-US"/>
              <a:t> to mark a sub-expression that we want to back reference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/>
              <a:t>Use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C00000"/>
                </a:solidFill>
              </a:rPr>
              <a:t>\</a:t>
            </a:r>
            <a:r>
              <a:rPr lang="en-US" altLang="en-US" b="1" i="1">
                <a:solidFill>
                  <a:srgbClr val="C00000"/>
                </a:solidFill>
              </a:rPr>
              <a:t>n</a:t>
            </a:r>
            <a:r>
              <a:rPr lang="en-US" altLang="en-US"/>
              <a:t> to refer to n-th marked subexpression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/>
              <a:t>One regex can have multiple backreferences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/>
              <a:t>Ex: to search for lines that start with two same characters</a:t>
            </a:r>
          </a:p>
          <a:p>
            <a:pPr eaLnBrk="1" hangingPunct="1">
              <a:buClr>
                <a:schemeClr val="tx1"/>
              </a:buClr>
              <a:buFont typeface="Wingdings 2" panose="05020102010507070707" pitchFamily="18" charset="2"/>
              <a:buNone/>
            </a:pPr>
            <a:r>
              <a:rPr lang="en-US" altLang="en-US"/>
              <a:t>		grep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/>
              <a:t>^</a:t>
            </a:r>
            <a:r>
              <a:rPr lang="en-US" altLang="en-US">
                <a:solidFill>
                  <a:srgbClr val="C00000"/>
                </a:solidFill>
              </a:rPr>
              <a:t>\(</a:t>
            </a:r>
            <a:r>
              <a:rPr lang="en-US" altLang="en-US"/>
              <a:t>.</a:t>
            </a:r>
            <a:r>
              <a:rPr lang="en-US" altLang="en-US">
                <a:solidFill>
                  <a:srgbClr val="C00000"/>
                </a:solidFill>
              </a:rPr>
              <a:t>\)\1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/>
              <a:t>  file.txt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83CF1901-8677-CA2C-A68E-EB6C8118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3BBDD-87F0-4B6F-BC38-BE9EDA2491D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C0C66DD-1838-97C3-0C28-1A6E48F8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Back-references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2430763-3564-7674-65F9-6A9B12DD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800"/>
              <a:t>Recall /etc/passwd stores info. about user account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head /etc/passwd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root:x:0:0:root:/root:/bin/bash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bin:x:1:1:bin:/bin:/sbin/nologin</a:t>
            </a:r>
          </a:p>
          <a:p>
            <a:pPr eaLnBrk="1" hangingPunct="1"/>
            <a:r>
              <a:rPr lang="en-US" altLang="en-US" sz="2800"/>
              <a:t>To find accounts whose uid is same as groupid</a:t>
            </a:r>
          </a:p>
          <a:p>
            <a:pPr lvl="1" eaLnBrk="1" hangingPunct="1"/>
            <a:r>
              <a:rPr lang="en-US" altLang="en-US"/>
              <a:t> grep '^[^:]*:[^:]*:</a:t>
            </a:r>
            <a:r>
              <a:rPr lang="en-US" altLang="en-US">
                <a:solidFill>
                  <a:schemeClr val="accent2"/>
                </a:solidFill>
              </a:rPr>
              <a:t>\(</a:t>
            </a:r>
            <a:r>
              <a:rPr lang="en-US" altLang="en-US"/>
              <a:t>[0-9]*</a:t>
            </a:r>
            <a:r>
              <a:rPr lang="en-US" altLang="en-US">
                <a:solidFill>
                  <a:schemeClr val="accent2"/>
                </a:solidFill>
              </a:rPr>
              <a:t>\)</a:t>
            </a:r>
            <a:r>
              <a:rPr lang="en-US" altLang="en-US"/>
              <a:t>:</a:t>
            </a:r>
            <a:r>
              <a:rPr lang="en-US" altLang="en-US">
                <a:solidFill>
                  <a:schemeClr val="accent2"/>
                </a:solidFill>
              </a:rPr>
              <a:t>\1</a:t>
            </a:r>
            <a:r>
              <a:rPr lang="en-US" altLang="en-US"/>
              <a:t>' /etc/passwd</a:t>
            </a:r>
          </a:p>
          <a:p>
            <a:pPr eaLnBrk="1" hangingPunct="1"/>
            <a:r>
              <a:rPr lang="en-US" altLang="en-US" sz="2800"/>
              <a:t>Find five-letter long palindrome in </a:t>
            </a:r>
            <a:r>
              <a:rPr lang="en-US" altLang="en-US" sz="2400" b="1">
                <a:latin typeface="Courier New" panose="02070309020205020404" pitchFamily="49" charset="0"/>
              </a:rPr>
              <a:t>wordlist</a:t>
            </a:r>
            <a:endParaRPr lang="en-US" altLang="en-US" sz="2800"/>
          </a:p>
          <a:p>
            <a:pPr lvl="1" eaLnBrk="1" hangingPunct="1"/>
            <a:r>
              <a:rPr lang="en-US" altLang="en-US"/>
              <a:t>grep '\(.\)\(.\).\2\1' wordlist</a:t>
            </a:r>
            <a:endParaRPr lang="en-US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B0CB72D-960B-49FB-6015-4C6EEC7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6D385A22-52A7-F0F8-7BB3-F6BD2FDB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FBF18E-1238-4B0C-8E1A-776136CACA5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8" name="Content Placeholder 2">
            <a:extLst>
              <a:ext uri="{FF2B5EF4-FFF2-40B4-BE49-F238E27FC236}">
                <a16:creationId xmlns:a16="http://schemas.microsoft.com/office/drawing/2014/main" id="{1DAF98D1-6053-618B-E07D-FFF5245EAA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/>
              <a:t>Grep, egrep, fgrep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Regular expression</a:t>
            </a:r>
          </a:p>
          <a:p>
            <a:pPr lvl="1" eaLnBrk="1" hangingPunct="1"/>
            <a:r>
              <a:rPr lang="en-US" altLang="en-US"/>
              <a:t>Basics: BRE and ERE</a:t>
            </a:r>
          </a:p>
          <a:p>
            <a:pPr lvl="1" eaLnBrk="1" hangingPunct="1"/>
            <a:r>
              <a:rPr lang="en-US" altLang="en-US"/>
              <a:t>Common features of BRE and ERE</a:t>
            </a:r>
          </a:p>
          <a:p>
            <a:pPr lvl="1" eaLnBrk="1" hangingPunct="1"/>
            <a:r>
              <a:rPr lang="en-US" altLang="en-US"/>
              <a:t>BRE backreference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ERE extensions</a:t>
            </a:r>
          </a:p>
          <a:p>
            <a:pPr eaLnBrk="1" hangingPunct="1"/>
            <a:r>
              <a:rPr lang="en-US" altLang="en-US"/>
              <a:t>sed</a:t>
            </a:r>
          </a:p>
          <a:p>
            <a:pPr eaLnBrk="1" hangingPunct="1"/>
            <a:r>
              <a:rPr lang="en-US" altLang="en-US"/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7349" name="Slide Number Placeholder 3">
            <a:extLst>
              <a:ext uri="{FF2B5EF4-FFF2-40B4-BE49-F238E27FC236}">
                <a16:creationId xmlns:a16="http://schemas.microsoft.com/office/drawing/2014/main" id="{778C320E-A3DC-AB77-B8C9-4CC23643400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87D3E27-8B0E-47C9-A50C-47512E98926C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BDE60B0-38B3-6F74-689E-37B4B79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ERE: Grouping, </a:t>
            </a:r>
            <a:r>
              <a:rPr lang="en-US" altLang="en-US">
                <a:solidFill>
                  <a:srgbClr val="C00000"/>
                </a:solidFill>
              </a:rPr>
              <a:t>Subexpressions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ED9D76E1-9823-FE3C-06E6-D17F4F3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DD171-7342-421F-BEEC-F0320D0B8F4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83D05EF-E890-8BFE-AAF7-9119F2FF6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C00000"/>
                </a:solidFill>
              </a:rPr>
              <a:t>( )</a:t>
            </a:r>
            <a:r>
              <a:rPr lang="en-US" altLang="en-US" sz="2800"/>
              <a:t> group part of an expression to a sub-expression</a:t>
            </a:r>
          </a:p>
          <a:p>
            <a:pPr eaLnBrk="1" hangingPunct="1"/>
            <a:r>
              <a:rPr lang="en-US" altLang="en-US" sz="2800"/>
              <a:t>Sub-expresssions are treated like a single character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/>
              <a:t> or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{ }</a:t>
            </a:r>
            <a:r>
              <a:rPr lang="en-US" altLang="en-US"/>
              <a:t> can be applied to them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Example:</a:t>
            </a:r>
            <a:endParaRPr lang="en-US" alt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a*</a:t>
            </a:r>
            <a:r>
              <a:rPr lang="en-US" altLang="en-US"/>
              <a:t> matches 0 or more occurrences of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abc*</a:t>
            </a:r>
            <a:r>
              <a:rPr lang="en-US" altLang="en-US"/>
              <a:t> matches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abcc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abccc</a:t>
            </a:r>
            <a:r>
              <a:rPr lang="en-US" altLang="en-US"/>
              <a:t>, …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(abc)*</a:t>
            </a:r>
            <a:r>
              <a:rPr lang="en-US" altLang="en-US"/>
              <a:t> matches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abcabc</a:t>
            </a:r>
            <a:r>
              <a:rPr lang="en-US" altLang="en-US"/>
              <a:t>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abcabcabc</a:t>
            </a:r>
            <a:r>
              <a:rPr lang="en-US" altLang="en-US"/>
              <a:t>, …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(abc){2,3}</a:t>
            </a:r>
            <a:r>
              <a:rPr lang="en-US" altLang="en-US"/>
              <a:t> matches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abcabc</a:t>
            </a:r>
            <a:r>
              <a:rPr lang="en-US" altLang="en-US"/>
              <a:t> or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abcabcabc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E2F72A9-B374-554F-4C01-F4C9F5F3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ERE: </a:t>
            </a:r>
            <a:r>
              <a:rPr lang="en-US" altLang="en-US">
                <a:solidFill>
                  <a:srgbClr val="C00000"/>
                </a:solidFill>
              </a:rPr>
              <a:t>Alternation</a:t>
            </a:r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F902DF12-61A3-847E-92EF-DB7A299D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9872CA-9CDD-4775-989B-5ED9D9EEC71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D1B7570-4B0A-AD2D-E2BD-485032FDBF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484313"/>
            <a:ext cx="79216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Alternation character </a:t>
            </a:r>
            <a:r>
              <a:rPr lang="en-US" altLang="en-US" sz="3200" b="1">
                <a:solidFill>
                  <a:schemeClr val="accent2"/>
                </a:solidFill>
                <a:latin typeface="Courier New" panose="02070309020205020404" pitchFamily="49" charset="0"/>
              </a:rPr>
              <a:t>|</a:t>
            </a:r>
            <a:r>
              <a:rPr lang="en-US" altLang="en-US" sz="3200"/>
              <a:t>: matching </a:t>
            </a:r>
            <a:r>
              <a:rPr lang="en-US" altLang="en-US" sz="3200">
                <a:solidFill>
                  <a:srgbClr val="C00000"/>
                </a:solidFill>
              </a:rPr>
              <a:t>one or another </a:t>
            </a:r>
            <a:r>
              <a:rPr lang="en-US" altLang="en-US" sz="3200"/>
              <a:t>sub-expression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(T|Fl)an</a:t>
            </a:r>
            <a:r>
              <a:rPr lang="en-US" altLang="en-US" sz="2800"/>
              <a:t> will match ‘Tan’ or ‘Flan’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^(From|Subject):</a:t>
            </a:r>
            <a:r>
              <a:rPr lang="en-US" altLang="en-US" sz="2800"/>
              <a:t> will match lines starting with From or Subject, followed by a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Sub-expressions are used to limit scope of alternation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At(ten|nine)tion</a:t>
            </a:r>
            <a:r>
              <a:rPr lang="en-US" altLang="en-US" sz="2800"/>
              <a:t> then matches “Attention” or “Atninetion”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400"/>
              <a:t>not “Atten” or “ninetion” as would happen without the parenthesis  - </a:t>
            </a: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Atten|ninetion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B229844-4DD6-D9D5-91C9-E84DE6F3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Globbing, </a:t>
            </a:r>
            <a:r>
              <a:rPr lang="en-US" altLang="en-US" i="1"/>
              <a:t>filename expansion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F6695A0-E7D7-5CA6-3F4D-F06A7490BB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8280400" cy="5221287"/>
          </a:xfrm>
        </p:spPr>
        <p:txBody>
          <a:bodyPr/>
          <a:lstStyle/>
          <a:p>
            <a:r>
              <a:rPr lang="en-US" altLang="en-US"/>
              <a:t>Globbing: shell expands </a:t>
            </a:r>
            <a:r>
              <a:rPr lang="en-US" altLang="en-US">
                <a:solidFill>
                  <a:srgbClr val="C00000"/>
                </a:solidFill>
              </a:rPr>
              <a:t>filename patterns or templates containing special characters</a:t>
            </a:r>
            <a:r>
              <a:rPr lang="en-US" altLang="en-US"/>
              <a:t>. </a:t>
            </a:r>
          </a:p>
          <a:p>
            <a:pPr lvl="1"/>
            <a:r>
              <a:rPr lang="en-US" altLang="en-US"/>
              <a:t>e.g., example.??? might expand to example.001 and example.txt</a:t>
            </a:r>
          </a:p>
          <a:p>
            <a:r>
              <a:rPr lang="en-US" altLang="en-US"/>
              <a:t>Demo using  echo command: echo *</a:t>
            </a:r>
          </a:p>
          <a:p>
            <a:pPr lvl="1"/>
            <a:r>
              <a:rPr lang="en-US" altLang="en-US"/>
              <a:t>Globbing is carried out by shell </a:t>
            </a:r>
          </a:p>
          <a:p>
            <a:r>
              <a:rPr lang="en-US" altLang="en-US"/>
              <a:t>recognizes and expands </a:t>
            </a:r>
            <a:r>
              <a:rPr lang="en-US" altLang="en-US" i="1"/>
              <a:t>wild cards</a:t>
            </a:r>
            <a:r>
              <a:rPr lang="en-US" altLang="en-US"/>
              <a:t>. </a:t>
            </a:r>
          </a:p>
          <a:p>
            <a:pPr lvl="1"/>
            <a:r>
              <a:rPr lang="en-US" altLang="en-US" b="1"/>
              <a:t>* (asterisk): </a:t>
            </a:r>
            <a:r>
              <a:rPr lang="en-US" altLang="en-US"/>
              <a:t>matches every filename in a given directory.</a:t>
            </a:r>
          </a:p>
          <a:p>
            <a:pPr lvl="1"/>
            <a:r>
              <a:rPr lang="en-US" altLang="en-US"/>
              <a:t>?:                    match a single-character </a:t>
            </a:r>
          </a:p>
          <a:p>
            <a:pPr lvl="1"/>
            <a:r>
              <a:rPr lang="en-US" altLang="en-US"/>
              <a:t>[ab]:                match a or b </a:t>
            </a:r>
          </a:p>
          <a:p>
            <a:pPr lvl="1"/>
            <a:r>
              <a:rPr lang="en-US" altLang="en-US"/>
              <a:t>^ :                   negating the match. </a:t>
            </a:r>
          </a:p>
          <a:p>
            <a:r>
              <a:rPr lang="en-US" altLang="en-US"/>
              <a:t>Strings containing </a:t>
            </a:r>
            <a:r>
              <a:rPr lang="en-US" altLang="en-US" i="1"/>
              <a:t>*</a:t>
            </a:r>
            <a:r>
              <a:rPr lang="en-US" altLang="en-US"/>
              <a:t> will not match filenames that start with a dot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888D899-4113-821D-88EA-0B4A6A0B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E98072-077B-4ED1-933F-68604A88239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B927D29-F555-DCD9-4E27-6284D51B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ERE: </a:t>
            </a:r>
            <a:r>
              <a:rPr lang="en-US" altLang="en-US">
                <a:solidFill>
                  <a:srgbClr val="C00000"/>
                </a:solidFill>
              </a:rPr>
              <a:t>Repetition </a:t>
            </a:r>
            <a:r>
              <a:rPr lang="en-US" altLang="en-US"/>
              <a:t>Shorthands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7ED5D45C-941E-9DB5-CDF2-2D77D4F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FB61E5-37A7-448B-9710-053CAB6FD03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8B089E1-F985-34EA-AF76-790B002DF1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/>
              <a:t>(asterisk): (BRE and ERE) match zero or more occurrences of preceding char (or expression for ERE)</a:t>
            </a:r>
            <a:endParaRPr lang="en-US" altLang="en-US" sz="2400"/>
          </a:p>
          <a:p>
            <a:pPr eaLnBrk="1" hangingPunct="1">
              <a:buClr>
                <a:schemeClr val="tx1"/>
              </a:buClr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800"/>
              <a:t> (plus) : one or more of preceding char/expression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abc+d</a:t>
            </a:r>
            <a:r>
              <a:rPr lang="en-US" altLang="en-US"/>
              <a:t> will match ‘abcd’, ‘abccd’, or ‘abccccccd’ but will not match ‘abd’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Equivalent to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{1,}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‘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/>
              <a:t>’ (question mark): single character that immediately precedes it is optional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July?</a:t>
            </a:r>
            <a:r>
              <a:rPr lang="en-US" altLang="en-US"/>
              <a:t> will match ‘Jul’ or ‘July’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Equivalent to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{0,1}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3C5B5B95-8CEF-E249-2379-3B88B465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0DF3DB-66EE-4F3C-AE85-46D075D819C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7513BF6-4625-AFB6-B9F9-8E7D2A9B08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8" y="549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egrep Examples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B0026324-B009-7DC1-9FD6-BD444FC8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8534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3818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73818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73818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73818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73818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73818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73818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73818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73818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Find all lines with signed numbers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	$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egrep</a:t>
            </a:r>
            <a:r>
              <a:rPr lang="en-US" altLang="en-US" sz="2000" b="1" i="1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’[-+][0-9]+\.?[0-9]*’ *.c</a:t>
            </a:r>
            <a:b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bsearch. c: return -1;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compile. c: strchr("+1-2*3", t-&gt; op)[1] - ’0’, dst,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convert. c: Print integers in a given base 2-16 (default 10)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convert. c: sscanf( argv[ i+1], "% d", &amp;base);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strcmp. c: return -1;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strcmp. c: return +1;</a:t>
            </a:r>
            <a:endParaRPr lang="en-US" altLang="en-US" sz="2000">
              <a:solidFill>
                <a:srgbClr val="000000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F004DC7-19A5-56F4-B815-97E830CE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good help with Crossword</a:t>
            </a:r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E7113962-CAC1-E04C-882E-C67FE5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81129-9578-4402-9C77-4E98E2D24E4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295E38-DA21-1FEC-9B3F-837C04C361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412875"/>
            <a:ext cx="80645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/>
              <a:t>How many words have 3 a’s one letter apart?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egrep a.a.a </a:t>
            </a:r>
            <a:r>
              <a:rPr lang="en-US" altLang="en-US" sz="2800"/>
              <a:t>wordlist</a:t>
            </a:r>
            <a:r>
              <a:rPr lang="en-US" altLang="en-US" b="1">
                <a:latin typeface="Courier New" panose="02070309020205020404" pitchFamily="49" charset="0"/>
              </a:rPr>
              <a:t>| wc </a:t>
            </a:r>
            <a:r>
              <a:rPr lang="en-US" altLang="en-US" b="1"/>
              <a:t>–</a:t>
            </a:r>
            <a:r>
              <a:rPr lang="en-US" altLang="en-US" b="1">
                <a:latin typeface="Courier New" panose="02070309020205020404" pitchFamily="49" charset="0"/>
              </a:rPr>
              <a:t>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/>
              <a:t>54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egrep u.u.u </a:t>
            </a:r>
            <a:r>
              <a:rPr lang="en-US" altLang="en-US" sz="2800"/>
              <a:t>wordlist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/>
              <a:t>Cumulus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Words of 7 letters that start with g, 4th letter is a, and 7</a:t>
            </a:r>
            <a:r>
              <a:rPr lang="en-US" altLang="en-US" sz="2800" baseline="30000"/>
              <a:t>th</a:t>
            </a:r>
            <a:r>
              <a:rPr lang="en-US" altLang="en-US" sz="2800"/>
              <a:t> letter is 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/>
              <a:t>egrep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en-US" sz="2800"/>
              <a:t>g..a..h$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en-US" sz="2800"/>
              <a:t> wordlist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800"/>
          </a:p>
          <a:p>
            <a:pPr lvl="2" eaLnBrk="1" hangingPunct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43962AC-3F79-CE2E-F702-CF749BD8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Practical Regex Examples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C58C9917-22B2-DF7E-AF4E-423956E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FF7F8-3048-4F84-86C6-F09F97D1828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A162640-7787-4A4D-93DC-56BEB7D6C4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Variable names in C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[a-zA-Z_][a-zA-Z_0-9]*</a:t>
            </a:r>
          </a:p>
          <a:p>
            <a:pPr eaLnBrk="1" hangingPunct="1"/>
            <a:r>
              <a:rPr lang="en-US" altLang="en-US"/>
              <a:t>Dollar amount with optional cents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\$[0-9]+(\.[0-9][0-9])?</a:t>
            </a:r>
          </a:p>
          <a:p>
            <a:pPr eaLnBrk="1" hangingPunct="1"/>
            <a:r>
              <a:rPr lang="en-US" altLang="en-US"/>
              <a:t>Time of day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(1[012]|[1-9]):[0-5][0-9] (am|pm)</a:t>
            </a:r>
          </a:p>
          <a:p>
            <a:pPr eaLnBrk="1" hangingPunct="1"/>
            <a:r>
              <a:rPr lang="en-US" altLang="en-US"/>
              <a:t>HTML headers </a:t>
            </a:r>
            <a:r>
              <a:rPr lang="en-US" altLang="en-US" sz="2800"/>
              <a:t>&lt;h1&gt; &lt;H1&gt; &lt;h2&gt; …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&lt;[hH][1-4]&gt;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262CAD35-E56D-2E57-DD5B-732BB8CD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309D86-CA31-41A5-9A39-6D24980F24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8A4CE3F0-80BD-E5C6-09CE-631A47C553E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063" y="1125538"/>
            <a:ext cx="8577262" cy="4103687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1DF84917-F67D-9754-A702-D2F1D832EC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3251B9FF-C002-6EFB-1DF2-70625763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93F223-8E7C-4164-9729-B5452D479F8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2708" name="Picture 2">
            <a:extLst>
              <a:ext uri="{FF2B5EF4-FFF2-40B4-BE49-F238E27FC236}">
                <a16:creationId xmlns:a16="http://schemas.microsoft.com/office/drawing/2014/main" id="{771BDBE3-A05B-A43E-9D13-6CB2F96C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5709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B8EC7DFD-2352-40A3-DCA5-E4CC021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B6A4D8-D462-4CDB-ACBA-8117254E7F7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73731" name="Object 2">
            <a:extLst>
              <a:ext uri="{FF2B5EF4-FFF2-40B4-BE49-F238E27FC236}">
                <a16:creationId xmlns:a16="http://schemas.microsoft.com/office/drawing/2014/main" id="{4F098415-ECD9-5E73-FAB2-3EC96DE52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1574800"/>
          <a:ext cx="523240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60264" imgH="5175504" progId="Word.Document.8">
                  <p:embed/>
                </p:oleObj>
              </mc:Choice>
              <mc:Fallback>
                <p:oleObj name="Document" r:id="rId3" imgW="5160264" imgH="51755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574800"/>
                        <a:ext cx="5232400" cy="524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3">
            <a:extLst>
              <a:ext uri="{FF2B5EF4-FFF2-40B4-BE49-F238E27FC236}">
                <a16:creationId xmlns:a16="http://schemas.microsoft.com/office/drawing/2014/main" id="{E1B427FE-5B08-5B67-B70D-6AA6F1FBE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fgrep, grep, egrep</a:t>
            </a: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E2BA70F8-2ED3-C334-CBA2-67D428971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grep, egrep</a:t>
            </a:r>
          </a:p>
        </p:txBody>
      </p:sp>
      <p:sp>
        <p:nvSpPr>
          <p:cNvPr id="73734" name="Text Box 5">
            <a:extLst>
              <a:ext uri="{FF2B5EF4-FFF2-40B4-BE49-F238E27FC236}">
                <a16:creationId xmlns:a16="http://schemas.microsoft.com/office/drawing/2014/main" id="{AFD34A91-88C5-F607-398C-94597D10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43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grep</a:t>
            </a:r>
          </a:p>
        </p:txBody>
      </p:sp>
      <p:sp>
        <p:nvSpPr>
          <p:cNvPr id="73735" name="Text Box 6">
            <a:extLst>
              <a:ext uri="{FF2B5EF4-FFF2-40B4-BE49-F238E27FC236}">
                <a16:creationId xmlns:a16="http://schemas.microsoft.com/office/drawing/2014/main" id="{7F32C5D0-8A16-A73A-9866-3D48B2F90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egrep</a:t>
            </a:r>
          </a:p>
        </p:txBody>
      </p:sp>
      <p:sp>
        <p:nvSpPr>
          <p:cNvPr id="73736" name="Rectangle 7">
            <a:extLst>
              <a:ext uri="{FF2B5EF4-FFF2-40B4-BE49-F238E27FC236}">
                <a16:creationId xmlns:a16="http://schemas.microsoft.com/office/drawing/2014/main" id="{65C785E9-FC59-1E18-12A1-FDAB514F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87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37" name="Text Box 8">
            <a:extLst>
              <a:ext uri="{FF2B5EF4-FFF2-40B4-BE49-F238E27FC236}">
                <a16:creationId xmlns:a16="http://schemas.microsoft.com/office/drawing/2014/main" id="{9781A01D-2F61-3164-49E3-C068728C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This is one line of text</a:t>
            </a:r>
          </a:p>
        </p:txBody>
      </p:sp>
      <p:sp>
        <p:nvSpPr>
          <p:cNvPr id="73738" name="Rectangle 9">
            <a:extLst>
              <a:ext uri="{FF2B5EF4-FFF2-40B4-BE49-F238E27FC236}">
                <a16:creationId xmlns:a16="http://schemas.microsoft.com/office/drawing/2014/main" id="{CF1BEADE-5354-9E48-3F12-8C588673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1828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39" name="Text Box 10">
            <a:extLst>
              <a:ext uri="{FF2B5EF4-FFF2-40B4-BE49-F238E27FC236}">
                <a16:creationId xmlns:a16="http://schemas.microsoft.com/office/drawing/2014/main" id="{452E2F0D-EAD8-F506-E55B-03924AEF2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o.*o</a:t>
            </a:r>
          </a:p>
        </p:txBody>
      </p:sp>
      <p:sp>
        <p:nvSpPr>
          <p:cNvPr id="73740" name="Line 11">
            <a:extLst>
              <a:ext uri="{FF2B5EF4-FFF2-40B4-BE49-F238E27FC236}">
                <a16:creationId xmlns:a16="http://schemas.microsoft.com/office/drawing/2014/main" id="{95C203D3-499F-BAC7-D965-E2CE11B45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Line 12">
            <a:extLst>
              <a:ext uri="{FF2B5EF4-FFF2-40B4-BE49-F238E27FC236}">
                <a16:creationId xmlns:a16="http://schemas.microsoft.com/office/drawing/2014/main" id="{7A3238DE-CF53-AA9E-80E1-5C8BAAD72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38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13">
            <a:extLst>
              <a:ext uri="{FF2B5EF4-FFF2-40B4-BE49-F238E27FC236}">
                <a16:creationId xmlns:a16="http://schemas.microsoft.com/office/drawing/2014/main" id="{C0A8F9F3-063E-498C-3F99-3F4AB60B1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Text Box 14">
            <a:extLst>
              <a:ext uri="{FF2B5EF4-FFF2-40B4-BE49-F238E27FC236}">
                <a16:creationId xmlns:a16="http://schemas.microsoft.com/office/drawing/2014/main" id="{2FB93B32-4053-E935-8D8F-76D03C62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7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input line</a:t>
            </a:r>
          </a:p>
        </p:txBody>
      </p:sp>
      <p:sp>
        <p:nvSpPr>
          <p:cNvPr id="73744" name="Line 15">
            <a:extLst>
              <a:ext uri="{FF2B5EF4-FFF2-40B4-BE49-F238E27FC236}">
                <a16:creationId xmlns:a16="http://schemas.microsoft.com/office/drawing/2014/main" id="{C1E4C430-968A-6846-BF2A-5768DF608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Text Box 16">
            <a:extLst>
              <a:ext uri="{FF2B5EF4-FFF2-40B4-BE49-F238E27FC236}">
                <a16:creationId xmlns:a16="http://schemas.microsoft.com/office/drawing/2014/main" id="{1603F119-1B58-FB5C-EFB6-C26B1545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914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regular expression</a:t>
            </a:r>
          </a:p>
        </p:txBody>
      </p:sp>
      <p:sp>
        <p:nvSpPr>
          <p:cNvPr id="73746" name="Text Box 17">
            <a:extLst>
              <a:ext uri="{FF2B5EF4-FFF2-40B4-BE49-F238E27FC236}">
                <a16:creationId xmlns:a16="http://schemas.microsoft.com/office/drawing/2014/main" id="{C389CD0E-D184-D8AD-AD40-1BBBB4666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2438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Times New Roman" panose="02020603050405020304" pitchFamily="18" charset="0"/>
              </a:rPr>
              <a:t>Quick</a:t>
            </a:r>
            <a:br>
              <a:rPr lang="en-US" altLang="en-US" sz="3600" b="1">
                <a:latin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5512570C-6710-5B55-D64B-805DA8F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760AD6-C2DC-47C7-9BD8-82DA7D2A541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7C5F2CB-EE40-0A2B-B732-D320879879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F172F06-A238-BD64-42AC-5C2470FD37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Interesting examples of grep commands</a:t>
            </a:r>
          </a:p>
          <a:p>
            <a:pPr lvl="1" eaLnBrk="1" hangingPunct="1"/>
            <a:r>
              <a:rPr lang="en-US" altLang="en-US"/>
              <a:t>To search lines that have no digit character:</a:t>
            </a:r>
          </a:p>
          <a:p>
            <a:pPr lvl="2" eaLnBrk="1" hangingPunct="1"/>
            <a:r>
              <a:rPr lang="en-US" altLang="en-US"/>
              <a:t>grep -v '^[0-9]*$'  filename</a:t>
            </a:r>
          </a:p>
          <a:p>
            <a:pPr lvl="1" eaLnBrk="1" hangingPunct="1"/>
            <a:r>
              <a:rPr lang="en-US" altLang="en-US"/>
              <a:t>Look for users with uid=0 (root permission)</a:t>
            </a:r>
          </a:p>
          <a:p>
            <a:pPr lvl="2" eaLnBrk="1" hangingPunct="1"/>
            <a:r>
              <a:rPr lang="en-US" altLang="en-US"/>
              <a:t>grep '^[^:]*:[^:]*:0:' /etc/passwd</a:t>
            </a:r>
          </a:p>
          <a:p>
            <a:pPr lvl="1" eaLnBrk="1" hangingPunct="1"/>
            <a:r>
              <a:rPr lang="en-US" altLang="en-US"/>
              <a:t>To search users without passwords:</a:t>
            </a:r>
          </a:p>
          <a:p>
            <a:pPr lvl="2" eaLnBrk="1" hangingPunct="1"/>
            <a:r>
              <a:rPr lang="en-US" altLang="en-US"/>
              <a:t>grep '^[^:]*::' /etc/passwd</a:t>
            </a:r>
          </a:p>
          <a:p>
            <a:pPr lvl="1" eaLnBrk="1" hangingPunct="1"/>
            <a:r>
              <a:rPr lang="en-US" altLang="en-US"/>
              <a:t>To search for binary numbers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To search for telephone numbers</a:t>
            </a:r>
          </a:p>
          <a:p>
            <a:pPr lvl="1" eaLnBrk="1" hangingPunct="1"/>
            <a:r>
              <a:rPr lang="en-US" altLang="en-US"/>
              <a:t>To match time of day, e.g., 12:14 am, 9:02pm, …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>
            <a:extLst>
              <a:ext uri="{FF2B5EF4-FFF2-40B4-BE49-F238E27FC236}">
                <a16:creationId xmlns:a16="http://schemas.microsoft.com/office/drawing/2014/main" id="{C6744214-D47E-47EF-1031-48DFCA2E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Extensions supported by GNU implementations </a:t>
            </a:r>
          </a:p>
        </p:txBody>
      </p:sp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FA6B1531-F5F3-EBD0-23CB-56BDB5A19E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Usually use \ followed by a letter</a:t>
            </a:r>
          </a:p>
          <a:p>
            <a:r>
              <a:rPr lang="en-US" altLang="en-US"/>
              <a:t>Word matching</a:t>
            </a:r>
          </a:p>
          <a:p>
            <a:pPr lvl="1"/>
            <a:r>
              <a:rPr lang="en-US" altLang="en-US"/>
              <a:t>\&lt;chop   chop appears at beginning of word</a:t>
            </a:r>
          </a:p>
          <a:p>
            <a:pPr lvl="1"/>
            <a:r>
              <a:rPr lang="en-US" altLang="en-US"/>
              <a:t>chop\&gt;   chop appears at end of word</a:t>
            </a:r>
          </a:p>
        </p:txBody>
      </p:sp>
      <p:sp>
        <p:nvSpPr>
          <p:cNvPr id="77828" name="Slide Number Placeholder 1">
            <a:extLst>
              <a:ext uri="{FF2B5EF4-FFF2-40B4-BE49-F238E27FC236}">
                <a16:creationId xmlns:a16="http://schemas.microsoft.com/office/drawing/2014/main" id="{9978F51E-4A13-DDF1-D0F5-D6603B02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A8127-6426-483F-B37E-CCC9D0F2425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7829" name="Picture 2">
            <a:extLst>
              <a:ext uri="{FF2B5EF4-FFF2-40B4-BE49-F238E27FC236}">
                <a16:creationId xmlns:a16="http://schemas.microsoft.com/office/drawing/2014/main" id="{3A85F93A-8899-2FFC-D726-BBE73FC0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3100"/>
            <a:ext cx="756126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6986811-D712-3421-E47E-5784593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 pattern in files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80938D70-D466-58C8-EC8B-D062FF0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81CC16-C924-48DB-B95C-A2DF518B1A7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15CA1F4-A652-80EF-9A82-B08A0B2EAC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650" y="1412875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800"/>
              <a:t>-f option: useful for complicated patterns, also don’t need to worry about shell interpretation. </a:t>
            </a:r>
          </a:p>
          <a:p>
            <a:pPr eaLnBrk="1" hangingPunct="1"/>
            <a:r>
              <a:rPr lang="en-US" altLang="en-US" sz="2800"/>
              <a:t>Example</a:t>
            </a:r>
          </a:p>
          <a:p>
            <a:pPr lvl="1" eaLnBrk="1" hangingPunct="1"/>
            <a:r>
              <a:rPr lang="en-US" altLang="en-US" sz="2800"/>
              <a:t>$ cat alphvowels ^[^aeiou]*a[^aeiou]*e[^aeiou]*i[^aeiou]*o[^aeiou]*u[^aeiou]*$ </a:t>
            </a:r>
          </a:p>
          <a:p>
            <a:pPr lvl="1" eaLnBrk="1" hangingPunct="1"/>
            <a:r>
              <a:rPr lang="en-US" altLang="en-US" sz="2800"/>
              <a:t>$ egrep -f alphvowels /usr/share/dict/words abstemious ... tragedious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3DD35D-1506-F9A8-2926-B68F6780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1A8F71A-FBEC-B85A-7568-3DF65CA8E7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</a:t>
            </a: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a.1 b.1 c.1 t2.sh test1.txt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 t?.sh</a:t>
            </a:r>
            <a:r>
              <a:rPr lang="en-US" altLang="en-US" sz="200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t2.sh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 [ab]*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a.1 b.1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 [a-c]*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a.1  b.1 c.1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 [^ab]*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c.1 t2.sh test1.txt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 </a:t>
            </a:r>
            <a:r>
              <a:rPr lang="en-US" altLang="en-US" sz="2000" b="1"/>
              <a:t>ls {b*,c*,*est*}</a:t>
            </a:r>
            <a:r>
              <a:rPr lang="en-US" altLang="en-US" sz="200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b.1 c.1 test1.txt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E65C6936-486F-4068-2353-E4F0C7F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AB6CA8-AA6F-4CA7-8820-1EF54662FE0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B6BFE849-EE24-A056-B7E3-E0509202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A1698713-B3E7-3D9E-07FA-7B487B4D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597B4-F26B-4D1E-A344-7D0A68EA560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900" name="Content Placeholder 2">
            <a:extLst>
              <a:ext uri="{FF2B5EF4-FFF2-40B4-BE49-F238E27FC236}">
                <a16:creationId xmlns:a16="http://schemas.microsoft.com/office/drawing/2014/main" id="{69FEF4E2-23C8-E682-6880-0D37BD82ED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/>
              <a:t>grep, egrep, fgrep</a:t>
            </a:r>
          </a:p>
          <a:p>
            <a:pPr eaLnBrk="1" hangingPunct="1"/>
            <a:r>
              <a:rPr lang="en-US" altLang="en-US"/>
              <a:t>Regular expression</a:t>
            </a:r>
          </a:p>
          <a:p>
            <a:pPr lvl="1" eaLnBrk="1" hangingPunct="1"/>
            <a:r>
              <a:rPr lang="en-US" altLang="en-US"/>
              <a:t>Basics: BRE and ERE</a:t>
            </a:r>
          </a:p>
          <a:p>
            <a:pPr lvl="1" eaLnBrk="1" hangingPunct="1"/>
            <a:r>
              <a:rPr lang="en-US" altLang="en-US"/>
              <a:t>Common features of BRE and ERE</a:t>
            </a:r>
          </a:p>
          <a:p>
            <a:pPr lvl="1" eaLnBrk="1" hangingPunct="1"/>
            <a:r>
              <a:rPr lang="en-US" altLang="en-US"/>
              <a:t>BRE backreference</a:t>
            </a:r>
          </a:p>
          <a:p>
            <a:pPr lvl="1" eaLnBrk="1" hangingPunct="1"/>
            <a:r>
              <a:rPr lang="en-US" altLang="en-US"/>
              <a:t>ERE extensions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sed: stream editor</a:t>
            </a:r>
          </a:p>
          <a:p>
            <a:pPr eaLnBrk="1" hangingPunct="1"/>
            <a:r>
              <a:rPr lang="en-US" altLang="en-US"/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0901" name="Slide Number Placeholder 3">
            <a:extLst>
              <a:ext uri="{FF2B5EF4-FFF2-40B4-BE49-F238E27FC236}">
                <a16:creationId xmlns:a16="http://schemas.microsoft.com/office/drawing/2014/main" id="{D404914D-6CF7-74E9-5F25-4A0FC64434B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18841BA-DACD-441D-B9CC-94E65C672A56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0718F702-2B52-0B0A-9604-4F881C5B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sed: substitution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A0491234-A44E-A2D5-8D25-B4EF7B158C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0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S</a:t>
            </a:r>
            <a:r>
              <a:rPr lang="en-US" altLang="en-US"/>
              <a:t>tream </a:t>
            </a:r>
            <a:r>
              <a:rPr lang="en-US" altLang="en-US" b="1">
                <a:solidFill>
                  <a:srgbClr val="C00000"/>
                </a:solidFill>
              </a:rPr>
              <a:t>Ed</a:t>
            </a:r>
            <a:r>
              <a:rPr lang="en-US" altLang="en-US"/>
              <a:t>itor: perform text substitution in batch mode</a:t>
            </a:r>
          </a:p>
          <a:p>
            <a:pPr lvl="1" eaLnBrk="1" hangingPunct="1"/>
            <a:r>
              <a:rPr lang="en-US" altLang="en-US"/>
              <a:t>E.g., formatting data </a:t>
            </a:r>
          </a:p>
          <a:p>
            <a:pPr lvl="1" eaLnBrk="1" hangingPunct="1"/>
            <a:r>
              <a:rPr lang="en-US" altLang="en-US"/>
              <a:t>E.g., batch modification, change variable names, function names in source code</a:t>
            </a:r>
          </a:p>
          <a:p>
            <a:pPr eaLnBrk="1" hangingPunct="1"/>
            <a:r>
              <a:rPr lang="en-US" altLang="en-US"/>
              <a:t>Replace occurrence of a pattern in standard input with a given string, and display result in standard output</a:t>
            </a:r>
          </a:p>
          <a:p>
            <a:pPr lvl="1" eaLnBrk="1" hangingPunct="1">
              <a:spcBef>
                <a:spcPts val="575"/>
              </a:spcBef>
            </a:pPr>
            <a:r>
              <a:rPr lang="en-US" altLang="en-US"/>
              <a:t>sed  s/regular_expression/replace_string/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Substitute “command”: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endParaRPr lang="en-US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/>
              <a:t>changes all occurrences of a regular expression into a new string</a:t>
            </a:r>
          </a:p>
          <a:p>
            <a:pPr lvl="1" eaLnBrk="1" hangingPunct="1"/>
            <a:r>
              <a:rPr lang="en-US" altLang="en-US"/>
              <a:t>to change "day" in file old to "night" in "new" file: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	sed 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/day/night/ &lt;old   &gt;new </a:t>
            </a:r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DABC7E2B-2B14-DE77-AB01-B1743442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Delimiter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F3BBB70-0E14-1373-D795-2A9C98A843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/>
            </a:pPr>
            <a:r>
              <a:rPr lang="en-US" dirty="0" err="1"/>
              <a:t>sed</a:t>
            </a:r>
            <a:r>
              <a:rPr lang="en-US" dirty="0"/>
              <a:t>  s/</a:t>
            </a:r>
            <a:r>
              <a:rPr lang="en-US" dirty="0" err="1"/>
              <a:t>regular_expression</a:t>
            </a:r>
            <a:r>
              <a:rPr lang="en-US" dirty="0"/>
              <a:t>/</a:t>
            </a:r>
            <a:r>
              <a:rPr lang="en-US" dirty="0" err="1"/>
              <a:t>replace_string</a:t>
            </a:r>
            <a:r>
              <a:rPr lang="en-US" dirty="0"/>
              <a:t>/ </a:t>
            </a:r>
          </a:p>
          <a:p>
            <a:pPr eaLnBrk="1" hangingPunct="1">
              <a:defRPr/>
            </a:pPr>
            <a:r>
              <a:rPr lang="en-US" dirty="0"/>
              <a:t>One can use any letter to delimit different parts of command s </a:t>
            </a:r>
          </a:p>
          <a:p>
            <a:pPr eaLnBrk="1" hangingPunct="1">
              <a:defRPr/>
            </a:pPr>
            <a:r>
              <a:rPr lang="en-US" dirty="0"/>
              <a:t>If delimiter appears in regular </a:t>
            </a:r>
            <a:r>
              <a:rPr lang="en-US" dirty="0" err="1"/>
              <a:t>expr</a:t>
            </a:r>
            <a:r>
              <a:rPr lang="en-US" dirty="0"/>
              <a:t> or replace </a:t>
            </a:r>
            <a:r>
              <a:rPr lang="en-US" dirty="0" err="1"/>
              <a:t>str</a:t>
            </a:r>
            <a:r>
              <a:rPr lang="en-US" dirty="0"/>
              <a:t>, escape them</a:t>
            </a:r>
          </a:p>
          <a:p>
            <a:pPr lvl="1" eaLnBrk="1" hangingPunct="1">
              <a:defRPr/>
            </a:pPr>
            <a:r>
              <a:rPr lang="en-US" dirty="0"/>
              <a:t>To change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/local/bin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/common/bin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dirty="0" err="1"/>
              <a:t>sed</a:t>
            </a:r>
            <a:r>
              <a:rPr lang="en-US" dirty="0"/>
              <a:t> 's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\/</a:t>
            </a:r>
            <a:r>
              <a:rPr lang="en-US" dirty="0" err="1"/>
              <a:t>usr</a:t>
            </a:r>
            <a:r>
              <a:rPr lang="en-US" dirty="0"/>
              <a:t>\/local\/bin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\/common\/bin/' &lt;old &gt;new </a:t>
            </a:r>
          </a:p>
          <a:p>
            <a:pPr eaLnBrk="1" hangingPunct="1">
              <a:defRPr/>
            </a:pPr>
            <a:r>
              <a:rPr lang="en-US" dirty="0"/>
              <a:t>It is easier to read if you use other letter as a delimiter: </a:t>
            </a:r>
          </a:p>
          <a:p>
            <a:pPr lvl="1" eaLnBrk="1" hangingPunct="1">
              <a:defRPr/>
            </a:pPr>
            <a:r>
              <a:rPr lang="en-US" dirty="0" err="1"/>
              <a:t>sed</a:t>
            </a:r>
            <a:r>
              <a:rPr lang="en-US" dirty="0"/>
              <a:t> 's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/local/bin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/common/bin_' &lt;old &gt;new </a:t>
            </a:r>
          </a:p>
          <a:p>
            <a:pPr lvl="1" eaLnBrk="1" hangingPunct="1">
              <a:defRPr/>
            </a:pPr>
            <a:r>
              <a:rPr lang="en-US" dirty="0" err="1"/>
              <a:t>sed</a:t>
            </a:r>
            <a:r>
              <a:rPr lang="en-US" dirty="0"/>
              <a:t> 's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/usr/local/bin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/common/bin:' &lt;old &gt;new</a:t>
            </a:r>
          </a:p>
          <a:p>
            <a:pPr lvl="1" eaLnBrk="1" hangingPunct="1">
              <a:defRPr/>
            </a:pPr>
            <a:r>
              <a:rPr lang="en-US" dirty="0" err="1"/>
              <a:t>sed</a:t>
            </a:r>
            <a:r>
              <a:rPr lang="en-US" dirty="0"/>
              <a:t> 's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/local/bin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/common/bin|' &lt;old &gt;new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12E3214-F486-2709-830E-3ED0235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sed: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A90-49D0-DE4F-DDCC-29A23D7A53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00600"/>
          </a:xfrm>
        </p:spPr>
        <p:txBody>
          <a:bodyPr/>
          <a:lstStyle/>
          <a:p>
            <a:pPr eaLnBrk="1" hangingPunct="1"/>
            <a:r>
              <a:rPr lang="en-US" altLang="en-US"/>
              <a:t>If you have meta-characters in the command, quotes are necessary</a:t>
            </a:r>
          </a:p>
          <a:p>
            <a:pPr lvl="1" eaLnBrk="1" hangingPunct="1"/>
            <a:r>
              <a:rPr lang="en-US" altLang="en-US"/>
              <a:t>sed  's/3.1415[0-9]*/PI/' &lt;old &gt;new </a:t>
            </a:r>
          </a:p>
          <a:p>
            <a:pPr eaLnBrk="1" hangingPunct="1">
              <a:spcBef>
                <a:spcPts val="375"/>
              </a:spcBef>
            </a:pPr>
            <a:r>
              <a:rPr lang="en-US" altLang="en-US"/>
              <a:t>To mark a matching pattern</a:t>
            </a:r>
          </a:p>
          <a:p>
            <a:pPr lvl="1" eaLnBrk="1" hangingPunct="1"/>
            <a:r>
              <a:rPr lang="en-US" altLang="en-US" sz="2600"/>
              <a:t>grep -n count mylab1.cpp |  sed  s/count/&lt;count&gt;/</a:t>
            </a:r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26D4419F-9B7C-86C5-3A7D-D4791941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sed works?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89EC67DA-C274-2780-25F2-9E37B40DD2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sed, like most Unix utilties, read a line at a time</a:t>
            </a:r>
          </a:p>
          <a:p>
            <a:pPr eaLnBrk="1" hangingPunct="1"/>
            <a:r>
              <a:rPr lang="en-US" altLang="en-US"/>
              <a:t>By default, sed command applies to </a:t>
            </a:r>
            <a:r>
              <a:rPr lang="en-US" altLang="en-US">
                <a:solidFill>
                  <a:srgbClr val="FF0000"/>
                </a:solidFill>
              </a:rPr>
              <a:t>first occurrence of the pattern in a line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/>
              <a:t>[zhang@storm ~]$ sed 's/aa*/bb/'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/>
              <a:t>ab ab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>
                <a:solidFill>
                  <a:srgbClr val="FF0000"/>
                </a:solidFill>
              </a:rPr>
              <a:t>bbb ab   </a:t>
            </a:r>
          </a:p>
          <a:p>
            <a:pPr eaLnBrk="1" hangingPunct="1"/>
            <a:r>
              <a:rPr lang="en-US" altLang="en-US"/>
              <a:t>To apply to every occurrence, use option </a:t>
            </a:r>
            <a:r>
              <a:rPr lang="en-US" altLang="en-US">
                <a:solidFill>
                  <a:srgbClr val="FF0000"/>
                </a:solidFill>
              </a:rPr>
              <a:t>g (global)</a:t>
            </a:r>
          </a:p>
          <a:p>
            <a:pPr lvl="1" eaLnBrk="1" hangingPunct="1"/>
            <a:r>
              <a:rPr lang="de-DE" altLang="en-US"/>
              <a:t>sed 's/aa*/bb/</a:t>
            </a:r>
            <a:r>
              <a:rPr lang="de-DE" altLang="en-US">
                <a:solidFill>
                  <a:srgbClr val="FF0000"/>
                </a:solidFill>
              </a:rPr>
              <a:t>g</a:t>
            </a:r>
            <a:endParaRPr lang="de-DE" altLang="en-US"/>
          </a:p>
          <a:p>
            <a:pPr eaLnBrk="1" hangingPunct="1"/>
            <a:r>
              <a:rPr lang="de-DE" altLang="en-US"/>
              <a:t>To apply to second occurence:</a:t>
            </a:r>
          </a:p>
          <a:p>
            <a:pPr lvl="1" eaLnBrk="1" hangingPunct="1"/>
            <a:r>
              <a:rPr lang="de-DE" altLang="en-US"/>
              <a:t>sed 's/aa*/bb/</a:t>
            </a:r>
            <a:r>
              <a:rPr lang="de-DE" altLang="en-US">
                <a:solidFill>
                  <a:srgbClr val="FF0000"/>
                </a:solidFill>
              </a:rPr>
              <a:t>2</a:t>
            </a:r>
            <a:endParaRPr lang="de-DE" altLang="en-US"/>
          </a:p>
          <a:p>
            <a:pPr lvl="1" eaLnBrk="1" hangingPunct="1"/>
            <a:endParaRPr lang="de-DE" altLang="en-US"/>
          </a:p>
          <a:p>
            <a:pPr lvl="1" eaLnBrk="1" hangingPunct="1"/>
            <a:endParaRPr lang="de-DE" altLang="en-US"/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A1D5BA1B-702A-45A8-F1FE-7882BEBD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/>
              <a:t>Aggressive matching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C140CBCC-22AE-70B9-2810-3BD0A1796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sed finds </a:t>
            </a:r>
            <a:r>
              <a:rPr lang="de-DE" altLang="en-US">
                <a:solidFill>
                  <a:srgbClr val="FF0000"/>
                </a:solidFill>
              </a:rPr>
              <a:t>longest string in line that matches pattern, and substitute it with the replacing string </a:t>
            </a:r>
          </a:p>
          <a:p>
            <a:pPr eaLnBrk="1" hangingPunct="1"/>
            <a:r>
              <a:rPr lang="en-US" altLang="en-US"/>
              <a:t>Pattern aa* matches with 1 or more a’s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/>
              <a:t>[zhang@storm ~]$ sed 's/aa*/bb/'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/>
              <a:t>aaab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de-DE" altLang="en-US">
                <a:solidFill>
                  <a:srgbClr val="FF0000"/>
                </a:solidFill>
              </a:rPr>
              <a:t>bbb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5E87259E-A2A8-C516-296D-3E286FF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Substitution with referencing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6220253C-AB5C-3454-E723-5D3CF7BCC8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How to mark all numbers (integers or floating points) using angled brackets?</a:t>
            </a:r>
          </a:p>
          <a:p>
            <a:pPr lvl="1" eaLnBrk="1" hangingPunct="1"/>
            <a:r>
              <a:rPr lang="en-US" altLang="en-US"/>
              <a:t>E.g., 28 replaced by &lt;28&gt;, 3.1415 replaced by &lt;3.1415&gt;</a:t>
            </a:r>
          </a:p>
          <a:p>
            <a:pPr lvl="1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/>
              <a:t>Use special character ‘</a:t>
            </a:r>
            <a:r>
              <a:rPr lang="en-US" altLang="en-US">
                <a:solidFill>
                  <a:srgbClr val="C00000"/>
                </a:solidFill>
              </a:rPr>
              <a:t>&amp;</a:t>
            </a:r>
            <a:r>
              <a:rPr lang="en-US" altLang="en-US"/>
              <a:t>’, which refers to string that matches the pattern (similar to backreference in grep)</a:t>
            </a:r>
          </a:p>
          <a:p>
            <a:pPr lvl="1" eaLnBrk="1" hangingPunct="1"/>
            <a:r>
              <a:rPr lang="en-US" altLang="en-US"/>
              <a:t>sed 's/</a:t>
            </a:r>
            <a:r>
              <a:rPr lang="en-US" altLang="en-US">
                <a:solidFill>
                  <a:srgbClr val="C00000"/>
                </a:solidFill>
              </a:rPr>
              <a:t>[0-9][0-9]*\.[0-9]*</a:t>
            </a:r>
            <a:r>
              <a:rPr lang="en-US" altLang="en-US"/>
              <a:t>/(&amp;)/g'  </a:t>
            </a:r>
          </a:p>
          <a:p>
            <a:pPr eaLnBrk="1" hangingPunct="1"/>
            <a:r>
              <a:rPr lang="en-US" altLang="en-US"/>
              <a:t>You can have any number of ‘&amp;’ in replacement string</a:t>
            </a:r>
          </a:p>
          <a:p>
            <a:pPr lvl="1" eaLnBrk="1" hangingPunct="1"/>
            <a:r>
              <a:rPr lang="en-US" altLang="en-US"/>
              <a:t>You could also double a pattern, e.g. the first number of a line: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$echo "123 abc" | sed 's/[0-9]*/&amp; &amp;/'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123 123 abc </a:t>
            </a:r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87F3A887-55F0-2573-F8A0-5D17D10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commands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14776A00-B493-5133-6DBB-2C160D62C9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 combine multiple commands, use </a:t>
            </a:r>
            <a:r>
              <a:rPr lang="en-US" altLang="en-US" sz="2400" i="1">
                <a:solidFill>
                  <a:srgbClr val="FF0000"/>
                </a:solidFill>
              </a:rPr>
              <a:t>-e</a:t>
            </a:r>
            <a:r>
              <a:rPr lang="en-US" altLang="en-US" sz="2400"/>
              <a:t> before each command: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sed -e 's/a/A/' -e 's/b/B/' &lt;old &gt;new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you have a large number of </a:t>
            </a:r>
            <a:r>
              <a:rPr lang="en-US" altLang="en-US" sz="2400" i="1"/>
              <a:t>sed</a:t>
            </a:r>
            <a:r>
              <a:rPr lang="en-US" altLang="en-US" sz="2400"/>
              <a:t> commands, you can put them into a file, say named as </a:t>
            </a:r>
            <a:r>
              <a:rPr lang="en-US" altLang="en-US" sz="2400" b="1">
                <a:solidFill>
                  <a:srgbClr val="C00000"/>
                </a:solidFill>
              </a:rPr>
              <a:t>sedscript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# sed comment - This script changes lower case vowels to upper case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 s/a/A/g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s/e/E/g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s/i/I/g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s/o/O/g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i="1"/>
              <a:t> s/u/U/g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/>
              <a:t>each command must be on a separate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 Invoke sed with a script: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z="2200"/>
              <a:t>sed -f sedscript &lt;file.txt  &gt;file_cap.txt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AAD5A85-B84C-D0D1-BE98-72310458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interpreter </a:t>
            </a:r>
            <a:r>
              <a:rPr lang="en-US" altLang="en-US">
                <a:solidFill>
                  <a:srgbClr val="FF0000"/>
                </a:solidFill>
              </a:rPr>
              <a:t>script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B84D450B-69D3-0701-8ABC-D3F0C94D68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Alternatively,  starts script file (named </a:t>
            </a:r>
            <a:r>
              <a:rPr lang="en-US" dirty="0" err="1"/>
              <a:t>CapVowel</a:t>
            </a:r>
            <a:r>
              <a:rPr lang="en-US" dirty="0"/>
              <a:t>) with </a:t>
            </a:r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#!/bin/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-f</a:t>
            </a:r>
            <a:br>
              <a:rPr lang="en-US" dirty="0"/>
            </a:br>
            <a:r>
              <a:rPr lang="en-US" dirty="0"/>
              <a:t>s/a/A/g</a:t>
            </a:r>
            <a:br>
              <a:rPr lang="en-US" dirty="0"/>
            </a:br>
            <a:r>
              <a:rPr lang="en-US" dirty="0"/>
              <a:t>s/e/E/g</a:t>
            </a:r>
            <a:br>
              <a:rPr lang="en-US" dirty="0"/>
            </a:br>
            <a:r>
              <a:rPr lang="en-US" dirty="0"/>
              <a:t>s/</a:t>
            </a:r>
            <a:r>
              <a:rPr lang="en-US" dirty="0" err="1"/>
              <a:t>i</a:t>
            </a:r>
            <a:r>
              <a:rPr lang="en-US" dirty="0"/>
              <a:t>/I/g</a:t>
            </a:r>
            <a:br>
              <a:rPr lang="en-US" dirty="0"/>
            </a:br>
            <a:r>
              <a:rPr lang="en-US" dirty="0"/>
              <a:t>s/o/O/g</a:t>
            </a:r>
            <a:br>
              <a:rPr lang="en-US" dirty="0"/>
            </a:br>
            <a:r>
              <a:rPr lang="en-US" dirty="0"/>
              <a:t>s/u/U/g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make file executable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Then you can evoke it directly: </a:t>
            </a:r>
          </a:p>
          <a:p>
            <a:pPr lvl="1" indent="-273050" eaLnBrk="1" hangingPunct="1">
              <a:lnSpc>
                <a:spcPct val="90000"/>
              </a:lnSpc>
              <a:spcBef>
                <a:spcPts val="575"/>
              </a:spcBef>
              <a:defRPr/>
            </a:pPr>
            <a:r>
              <a:rPr lang="en-US" dirty="0" err="1"/>
              <a:t>CapVowel</a:t>
            </a:r>
            <a:r>
              <a:rPr lang="en-US" dirty="0"/>
              <a:t> &lt;old &gt;new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9A718497-CE55-5F5D-6428-F1F7F0BF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 operations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6E4977AD-7299-FE31-B724-98C5509047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300"/>
              <a:t>Restrict commands to certain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Specifying a line by its number.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/>
              <a:t>sed '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  <a:r>
              <a:rPr lang="en-US" altLang="en-US" sz="2800"/>
              <a:t> s/[0-9][0-9]*//' &lt;file &gt;new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Specifying a range of lines by number.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/>
              <a:t>sed '</a:t>
            </a:r>
            <a:r>
              <a:rPr lang="en-US" altLang="en-US" sz="2800">
                <a:solidFill>
                  <a:srgbClr val="FF0000"/>
                </a:solidFill>
              </a:rPr>
              <a:t>1,100</a:t>
            </a:r>
            <a:r>
              <a:rPr lang="en-US" altLang="en-US" sz="2800"/>
              <a:t> s/A/a/' All lines containing a pattern.</a:t>
            </a:r>
          </a:p>
          <a:p>
            <a:pPr lvl="1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z="2800"/>
              <a:t>To delete first number on all lines that start with a "#," use: </a:t>
            </a:r>
          </a:p>
          <a:p>
            <a:pPr lvl="2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/>
              <a:t>sed '</a:t>
            </a:r>
            <a:r>
              <a:rPr lang="en-US" altLang="en-US">
                <a:solidFill>
                  <a:srgbClr val="FF0000"/>
                </a:solidFill>
              </a:rPr>
              <a:t>/^#/</a:t>
            </a:r>
            <a:r>
              <a:rPr lang="en-US" altLang="en-US"/>
              <a:t> s/[0-9][0-9]*//'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Many other ways to restrict 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E2F0E2F-E546-D52E-6480-3AD66515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FE08D86-FBA2-A069-200E-157AD5A8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2E85DF-14EC-481F-BE88-0EE02332207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8C307D25-8B63-71EF-D14A-01FA5E13A8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grep, egrep, fgrep</a:t>
            </a:r>
          </a:p>
          <a:p>
            <a:pPr eaLnBrk="1" hangingPunct="1"/>
            <a:r>
              <a:rPr lang="en-US" altLang="en-US"/>
              <a:t>regular expression</a:t>
            </a:r>
          </a:p>
          <a:p>
            <a:pPr eaLnBrk="1" hangingPunct="1"/>
            <a:r>
              <a:rPr lang="en-US" altLang="en-US"/>
              <a:t>sed</a:t>
            </a:r>
          </a:p>
          <a:p>
            <a:pPr eaLnBrk="1" hangingPunct="1"/>
            <a:r>
              <a:rPr lang="en-US" altLang="en-US"/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935CE79B-7642-6FD1-234A-33E62A9536D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4F0D877-4EA5-4AC6-B420-3D7F16A96F27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B4FE3364-40DB-BA20-FF50-C38AC5A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9377DEFC-9027-1F81-44DD-FE375D5C4E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d: deletes every line that matches patten</a:t>
            </a:r>
          </a:p>
          <a:p>
            <a:pPr eaLnBrk="1" hangingPunct="1"/>
            <a:r>
              <a:rPr lang="en-US" altLang="en-US"/>
              <a:t>To look at first 10 lines of a file, you can use: </a:t>
            </a:r>
          </a:p>
          <a:p>
            <a:pPr lvl="1" eaLnBrk="1" hangingPunct="1"/>
            <a:r>
              <a:rPr lang="en-US" altLang="en-US"/>
              <a:t>sed '11,$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/>
              <a:t>' &lt;file </a:t>
            </a:r>
          </a:p>
          <a:p>
            <a:pPr lvl="1" eaLnBrk="1" hangingPunct="1"/>
            <a:r>
              <a:rPr lang="en-US" altLang="en-US"/>
              <a:t>i.e., delete from line 11 to end of file </a:t>
            </a:r>
          </a:p>
          <a:p>
            <a:pPr eaLnBrk="1" hangingPunct="1"/>
            <a:r>
              <a:rPr lang="en-US" altLang="en-US"/>
              <a:t>If you want to chop off the header of a mail message, which is everything up to the first blank line, use: </a:t>
            </a:r>
          </a:p>
          <a:p>
            <a:pPr lvl="1" eaLnBrk="1" hangingPunct="1"/>
            <a:r>
              <a:rPr lang="en-US" altLang="en-US"/>
              <a:t>sed '1,/^$/ </a:t>
            </a:r>
            <a:r>
              <a:rPr lang="en-US" altLang="en-US">
                <a:solidFill>
                  <a:srgbClr val="FF0000"/>
                </a:solidFill>
              </a:rPr>
              <a:t>d</a:t>
            </a:r>
            <a:r>
              <a:rPr lang="en-US" altLang="en-US"/>
              <a:t>' &lt;file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EAA9E978-8EBB-E53C-CC71-AFD62A7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</a:t>
            </a:r>
            <a:r>
              <a:rPr lang="en-US" altLang="en-US">
                <a:solidFill>
                  <a:srgbClr val="FF0000"/>
                </a:solidFill>
              </a:rPr>
              <a:t> q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F8628655-6BE0-224E-1B0D-955B81A115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en-US"/>
              <a:t>abort editing after some condition is reached. </a:t>
            </a:r>
          </a:p>
          <a:p>
            <a:pPr eaLnBrk="1" hangingPunct="1"/>
            <a:r>
              <a:rPr lang="en-US" altLang="en-US"/>
              <a:t>Ex: another way to duplicate the head command is: </a:t>
            </a:r>
          </a:p>
          <a:p>
            <a:pPr marL="546100" lvl="2" indent="-273050" eaLnBrk="1" hangingPunct="1"/>
            <a:r>
              <a:rPr lang="en-US" altLang="en-US"/>
              <a:t>sed '11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/>
              <a:t>' which quits when eleventh line is reached.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D083950C-53AD-19D7-F852-E5DCE765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FFF-9DD1-A0FA-532A-2F3C3B7735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To keep first word of a line, and delete the rest of line, mark first word with the parenthesis: </a:t>
            </a:r>
          </a:p>
          <a:p>
            <a:pPr marL="548958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sed</a:t>
            </a:r>
            <a:r>
              <a:rPr lang="en-US" dirty="0"/>
              <a:t> 's/</a:t>
            </a:r>
            <a:r>
              <a:rPr lang="en-US" dirty="0">
                <a:solidFill>
                  <a:srgbClr val="FF0000"/>
                </a:solidFill>
              </a:rPr>
              <a:t>\(</a:t>
            </a:r>
            <a:r>
              <a:rPr lang="en-US" dirty="0"/>
              <a:t>[a-z]*</a:t>
            </a:r>
            <a:r>
              <a:rPr lang="en-US" dirty="0">
                <a:solidFill>
                  <a:srgbClr val="FF0000"/>
                </a:solidFill>
              </a:rPr>
              <a:t>\)</a:t>
            </a:r>
            <a:r>
              <a:rPr lang="en-US" dirty="0"/>
              <a:t>.*/\1/'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Recall: regular </a:t>
            </a:r>
            <a:r>
              <a:rPr lang="en-US" dirty="0" err="1"/>
              <a:t>expr</a:t>
            </a:r>
            <a:r>
              <a:rPr lang="en-US" dirty="0"/>
              <a:t> are greedy, and try to match as much as possible.</a:t>
            </a:r>
          </a:p>
          <a:p>
            <a:pPr marL="548958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"[a-z]*" matches zero or more lower case letters, and tries to be as big as possible. </a:t>
            </a:r>
          </a:p>
          <a:p>
            <a:pPr marL="548958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".*" matches zero or more characters after the first match. Since the first one grabs all of the lower case letters, the second matches anything else. </a:t>
            </a:r>
          </a:p>
          <a:p>
            <a:pPr marL="548958" lvl="1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Ex: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/>
              <a:t>	$echo abcd123 | </a:t>
            </a:r>
            <a:r>
              <a:rPr lang="en-US" dirty="0" err="1"/>
              <a:t>sed</a:t>
            </a:r>
            <a:r>
              <a:rPr lang="en-US" dirty="0"/>
              <a:t> 's/\([a-z]*\).*/\1/'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abcd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9CD7A677-D195-37D1-95A9-929D363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Backreference (cont’d)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420679A7-EB07-4388-A97A-F29E3414C4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want to switch two words around, you can remember two patterns and change the order around: </a:t>
            </a:r>
          </a:p>
          <a:p>
            <a:pPr lvl="1" indent="-273050" eaLnBrk="1" hangingPunct="1">
              <a:spcBef>
                <a:spcPts val="575"/>
              </a:spcBef>
            </a:pPr>
            <a:r>
              <a:rPr lang="en-US" altLang="en-US"/>
              <a:t>sed 's/\([a-z][a-z]*\) \([a-z][a-z]*\)/\2 \1/’</a:t>
            </a:r>
          </a:p>
          <a:p>
            <a:pPr eaLnBrk="1" hangingPunct="1"/>
            <a:r>
              <a:rPr lang="en-US" altLang="en-US"/>
              <a:t>To </a:t>
            </a:r>
            <a:r>
              <a:rPr lang="en-US" altLang="en-US">
                <a:solidFill>
                  <a:srgbClr val="C00000"/>
                </a:solidFill>
              </a:rPr>
              <a:t>eliminate</a:t>
            </a:r>
            <a:r>
              <a:rPr lang="en-US" altLang="en-US"/>
              <a:t> duplicated words: </a:t>
            </a:r>
          </a:p>
          <a:p>
            <a:pPr lvl="1" indent="-273050" eaLnBrk="1" hangingPunct="1">
              <a:spcBef>
                <a:spcPts val="575"/>
              </a:spcBef>
            </a:pPr>
            <a:r>
              <a:rPr lang="en-US" altLang="en-US"/>
              <a:t>sed 's/\([a-z]*\) \1/\1/' </a:t>
            </a:r>
          </a:p>
          <a:p>
            <a:pPr eaLnBrk="1" hangingPunct="1"/>
            <a:r>
              <a:rPr lang="en-US" altLang="en-US"/>
              <a:t>If you want to </a:t>
            </a:r>
            <a:r>
              <a:rPr lang="en-US" altLang="en-US">
                <a:solidFill>
                  <a:srgbClr val="C00000"/>
                </a:solidFill>
              </a:rPr>
              <a:t>detect</a:t>
            </a:r>
            <a:r>
              <a:rPr lang="en-US" altLang="en-US"/>
              <a:t> duplicated words, you can use </a:t>
            </a:r>
          </a:p>
          <a:p>
            <a:pPr lvl="1" indent="-273050" eaLnBrk="1" hangingPunct="1">
              <a:spcBef>
                <a:spcPts val="575"/>
              </a:spcBef>
            </a:pPr>
            <a:r>
              <a:rPr lang="en-US" altLang="en-US"/>
              <a:t>sed -n '/\([a-z][a-z]*\) \1/</a:t>
            </a:r>
            <a:r>
              <a:rPr lang="en-US" altLang="en-US">
                <a:solidFill>
                  <a:srgbClr val="FF0000"/>
                </a:solidFill>
              </a:rPr>
              <a:t>p</a:t>
            </a:r>
            <a:r>
              <a:rPr lang="en-US" altLang="en-US"/>
              <a:t>’</a:t>
            </a:r>
          </a:p>
          <a:p>
            <a:pPr eaLnBrk="1" hangingPunct="1"/>
            <a:r>
              <a:rPr lang="en-US" altLang="en-US"/>
              <a:t>Up to nine backreference: 1 thru 9</a:t>
            </a:r>
          </a:p>
          <a:p>
            <a:pPr lvl="1" indent="-273050" eaLnBrk="1" hangingPunct="1">
              <a:spcBef>
                <a:spcPts val="575"/>
              </a:spcBef>
            </a:pPr>
            <a:r>
              <a:rPr lang="en-US" altLang="en-US"/>
              <a:t>To reverse first three characters on a line, you can use </a:t>
            </a:r>
          </a:p>
          <a:p>
            <a:pPr lvl="1" indent="-273050" eaLnBrk="1" hangingPunct="1">
              <a:spcBef>
                <a:spcPts val="575"/>
              </a:spcBef>
            </a:pPr>
            <a:r>
              <a:rPr lang="en-US" altLang="en-US"/>
              <a:t>sed 's/^\(.\)\(.\)\(.\)/\3\2\1/'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C45225-BE2E-4104-AD12-1CC52159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commands &amp; scripts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B47D5E3-9C72-D3C5-9348-4DFA730A4F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848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sed command consists of up to two  </a:t>
            </a:r>
            <a:r>
              <a:rPr lang="en-US" altLang="en-US" sz="2800" i="1">
                <a:solidFill>
                  <a:srgbClr val="FF0000"/>
                </a:solidFill>
              </a:rPr>
              <a:t>addresses</a:t>
            </a:r>
            <a:r>
              <a:rPr lang="en-US" altLang="en-US" sz="2800"/>
              <a:t> and an </a:t>
            </a:r>
            <a:r>
              <a:rPr lang="en-US" altLang="en-US" sz="2800" i="1">
                <a:solidFill>
                  <a:srgbClr val="FF0000"/>
                </a:solidFill>
              </a:rPr>
              <a:t>action</a:t>
            </a:r>
            <a:r>
              <a:rPr lang="en-US" altLang="en-US" sz="2800"/>
              <a:t>, where the </a:t>
            </a:r>
            <a:r>
              <a:rPr lang="en-US" altLang="en-US" sz="2800" i="1"/>
              <a:t>address</a:t>
            </a:r>
            <a:r>
              <a:rPr lang="en-US" altLang="en-US" sz="2800"/>
              <a:t> can be a regular expression or line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script is nothing more than a file of commands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C6B84A6B-2341-2A69-3E3C-4F5AEA74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1905000" cy="1890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9573" name="Line 5">
            <a:extLst>
              <a:ext uri="{FF2B5EF4-FFF2-40B4-BE49-F238E27FC236}">
                <a16:creationId xmlns:a16="http://schemas.microsoft.com/office/drawing/2014/main" id="{91993838-1A47-4339-6837-0EBF5A67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81D25C09-DA42-4C77-0EF8-126ADD86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F04D5562-95DA-58B1-22B9-D54C3FB0C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6" name="Line 8">
            <a:extLst>
              <a:ext uri="{FF2B5EF4-FFF2-40B4-BE49-F238E27FC236}">
                <a16:creationId xmlns:a16="http://schemas.microsoft.com/office/drawing/2014/main" id="{DEE00BFE-A3AB-A60D-2DAA-BEDA64E21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6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EA7E80AC-7B8F-5BAF-4981-DA3785A6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CE5A51C7-E942-76A4-8E0C-434E0E79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8600"/>
            <a:ext cx="1905000" cy="18907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9579" name="Line 11">
            <a:extLst>
              <a:ext uri="{FF2B5EF4-FFF2-40B4-BE49-F238E27FC236}">
                <a16:creationId xmlns:a16="http://schemas.microsoft.com/office/drawing/2014/main" id="{70B08984-14C4-7D12-50E2-75C8AF868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Line 12">
            <a:extLst>
              <a:ext uri="{FF2B5EF4-FFF2-40B4-BE49-F238E27FC236}">
                <a16:creationId xmlns:a16="http://schemas.microsoft.com/office/drawing/2014/main" id="{AB7A5B66-35B2-1075-0E77-23452D7D9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1" name="Line 13">
            <a:extLst>
              <a:ext uri="{FF2B5EF4-FFF2-40B4-BE49-F238E27FC236}">
                <a16:creationId xmlns:a16="http://schemas.microsoft.com/office/drawing/2014/main" id="{F51FB420-1C0B-D39A-B8F3-7EC51040E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81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20111A7C-A2B0-6545-C542-55A7CB12F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56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374333BF-DEC9-4CA8-541D-0E2150B04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38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0C3AC0A3-93CE-3BFC-656F-15EE285E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3810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A7E84E29-FC0D-7098-2A78-EFC1EBC93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38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command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C97F2510-DFB3-0F0F-76DC-B809B0A3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D7F2DC11-346F-D41E-F43D-6EF027BB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397C0694-EEDC-DC12-6DC0-A6F25E162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55C8DABE-AB6C-B3D3-E6F6-96B581680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00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C7A7BA0F-E6D1-9146-BF11-ABE11876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81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82CD5BCB-B12B-3252-FDFD-589B20BD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81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09592" name="Text Box 24">
            <a:extLst>
              <a:ext uri="{FF2B5EF4-FFF2-40B4-BE49-F238E27FC236}">
                <a16:creationId xmlns:a16="http://schemas.microsoft.com/office/drawing/2014/main" id="{1D9F907A-AE27-96D0-6877-8A54E73C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6B6ECE55-EB5A-F776-8CF9-C08793D6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109594" name="Rectangle 26">
            <a:extLst>
              <a:ext uri="{FF2B5EF4-FFF2-40B4-BE49-F238E27FC236}">
                <a16:creationId xmlns:a16="http://schemas.microsoft.com/office/drawing/2014/main" id="{EB0D1109-A855-0AFC-BBF2-73B3A8F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5334000" cy="25765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EFBDFE5-56A1-98CF-58B6-CD51BE0E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579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script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E04A248-3023-5259-E0ED-1636C88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sed: a conceptual overview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8EF925C-0545-0788-B025-8ED3C6236A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en-US" sz="2800"/>
              <a:t>All editing commands in a </a:t>
            </a:r>
            <a:r>
              <a:rPr lang="en-US" altLang="en-US" sz="2800" b="1"/>
              <a:t>sed</a:t>
            </a:r>
            <a:r>
              <a:rPr lang="en-US" altLang="en-US" sz="2800"/>
              <a:t> script are applied in order to each input line.</a:t>
            </a:r>
          </a:p>
          <a:p>
            <a:pPr eaLnBrk="1" hangingPunct="1"/>
            <a:r>
              <a:rPr lang="en-US" altLang="en-US" sz="2800"/>
              <a:t>If a command changes input, subsequent command address will be applied to current (modified) line in the pattern space, not original input line.</a:t>
            </a:r>
          </a:p>
          <a:p>
            <a:pPr eaLnBrk="1" hangingPunct="1"/>
            <a:r>
              <a:rPr lang="en-US" altLang="en-US" sz="2800"/>
              <a:t>Original input file is unchanged (sed is a filter), and the results are sent to standard output (but can be redirected to a file).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D859412-4178-EC63-74D7-DBF73E9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13667" name="Slide Number Placeholder 5">
            <a:extLst>
              <a:ext uri="{FF2B5EF4-FFF2-40B4-BE49-F238E27FC236}">
                <a16:creationId xmlns:a16="http://schemas.microsoft.com/office/drawing/2014/main" id="{DAFE82F2-079F-5AE8-E001-F3CDF8F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FE462-F733-48B0-B641-D20E37D8187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3668" name="Content Placeholder 2">
            <a:extLst>
              <a:ext uri="{FF2B5EF4-FFF2-40B4-BE49-F238E27FC236}">
                <a16:creationId xmlns:a16="http://schemas.microsoft.com/office/drawing/2014/main" id="{FCE6C631-D29F-6421-65E5-638D4A5E0D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globbing, or pathname expansion</a:t>
            </a:r>
          </a:p>
          <a:p>
            <a:pPr eaLnBrk="1" hangingPunct="1"/>
            <a:r>
              <a:rPr lang="en-US" altLang="en-US"/>
              <a:t>grep, egrep, fgrep</a:t>
            </a:r>
          </a:p>
          <a:p>
            <a:pPr eaLnBrk="1" hangingPunct="1"/>
            <a:r>
              <a:rPr lang="en-US" altLang="en-US"/>
              <a:t>Regular expression</a:t>
            </a:r>
          </a:p>
          <a:p>
            <a:pPr lvl="1" eaLnBrk="1" hangingPunct="1"/>
            <a:r>
              <a:rPr lang="en-US" altLang="en-US"/>
              <a:t>Basics: BRE and ERE</a:t>
            </a:r>
          </a:p>
          <a:p>
            <a:pPr lvl="1" eaLnBrk="1" hangingPunct="1"/>
            <a:r>
              <a:rPr lang="en-US" altLang="en-US"/>
              <a:t>Common features of BRE and ERE</a:t>
            </a:r>
          </a:p>
          <a:p>
            <a:pPr lvl="1" eaLnBrk="1" hangingPunct="1"/>
            <a:r>
              <a:rPr lang="en-US" altLang="en-US"/>
              <a:t>BRE backreference</a:t>
            </a:r>
          </a:p>
          <a:p>
            <a:pPr lvl="1" eaLnBrk="1" hangingPunct="1"/>
            <a:r>
              <a:rPr lang="en-US" altLang="en-US"/>
              <a:t>ERE extensions</a:t>
            </a:r>
          </a:p>
          <a:p>
            <a:pPr eaLnBrk="1" hangingPunct="1"/>
            <a:r>
              <a:rPr lang="en-US" altLang="en-US"/>
              <a:t>sed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cut, paste, comp, uniq, sort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13669" name="Slide Number Placeholder 3">
            <a:extLst>
              <a:ext uri="{FF2B5EF4-FFF2-40B4-BE49-F238E27FC236}">
                <a16:creationId xmlns:a16="http://schemas.microsoft.com/office/drawing/2014/main" id="{5163A64B-DB18-5251-93AF-9CB516EADB4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C5FA122-3A04-4249-AC6A-C2CAC58A7860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9A06F14-35DA-0A56-D8E1-FED92E69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Store Info in text file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A84797AC-9F77-B1BF-8FC4-1020059C98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Convention: one </a:t>
            </a:r>
            <a:r>
              <a:rPr lang="en-US" altLang="en-US">
                <a:solidFill>
                  <a:srgbClr val="C00000"/>
                </a:solidFill>
              </a:rPr>
              <a:t>record</a:t>
            </a:r>
            <a:r>
              <a:rPr lang="en-US" altLang="en-US"/>
              <a:t> per line, separate different </a:t>
            </a:r>
            <a:r>
              <a:rPr lang="en-US" altLang="en-US">
                <a:solidFill>
                  <a:srgbClr val="C00000"/>
                </a:solidFill>
              </a:rPr>
              <a:t>fields </a:t>
            </a:r>
            <a:r>
              <a:rPr lang="en-US" altLang="en-US"/>
              <a:t>using a delimiter (space, tab, or other characters)</a:t>
            </a:r>
          </a:p>
          <a:p>
            <a:pPr lvl="1"/>
            <a:r>
              <a:rPr lang="en-US" altLang="en-US"/>
              <a:t>Ex. /etc/passwd,</a:t>
            </a:r>
          </a:p>
          <a:p>
            <a:pPr lvl="2"/>
            <a:r>
              <a:rPr lang="en-US" altLang="en-US"/>
              <a:t>Each user’s record takes a line</a:t>
            </a:r>
          </a:p>
          <a:p>
            <a:pPr lvl="2"/>
            <a:r>
              <a:rPr lang="en-US" altLang="en-US"/>
              <a:t>Fields (Userid, numeric id, user name, home directory ) by ; </a:t>
            </a:r>
          </a:p>
          <a:p>
            <a:pPr lvl="1"/>
            <a:r>
              <a:rPr lang="en-US" altLang="en-US"/>
              <a:t>Output generated by ls, ps, …</a:t>
            </a:r>
          </a:p>
          <a:p>
            <a:r>
              <a:rPr lang="en-US" altLang="en-US"/>
              <a:t>Recall a design philosophy of Unix is use textual file, and providing a rich small filters working on such files … </a:t>
            </a: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C73CC9F4-95DC-2E03-9D3E-45CB7D7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C039F-0247-46CD-A66D-567F7C4DF90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95C67007-B879-1489-8A2B-B8E9A31F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cut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6B545478-C696-6843-0252-0338217825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cut: </a:t>
            </a:r>
            <a:r>
              <a:rPr lang="en-US" altLang="en-US"/>
              <a:t>displays selected columns or fields from each line of a file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Delimit-based cut</a:t>
            </a:r>
          </a:p>
          <a:p>
            <a:pPr lvl="2"/>
            <a:r>
              <a:rPr lang="en-US" altLang="en-US"/>
              <a:t>cutting one of several columns from a file (often </a:t>
            </a:r>
            <a:r>
              <a:rPr lang="en-US" altLang="en-US">
                <a:hlinkClick r:id="rId3" action="ppaction://hlinkfile"/>
              </a:rPr>
              <a:t>a log file</a:t>
            </a:r>
            <a:r>
              <a:rPr lang="en-US" altLang="en-US"/>
              <a:t>) :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cut -d ' ' </a:t>
            </a:r>
            <a:r>
              <a:rPr lang="en-US" altLang="en-US">
                <a:solidFill>
                  <a:srgbClr val="FF0000"/>
                </a:solidFill>
              </a:rPr>
              <a:t>-f</a:t>
            </a:r>
            <a:r>
              <a:rPr lang="en-US" altLang="en-US"/>
              <a:t> 2-7 </a:t>
            </a:r>
          </a:p>
          <a:p>
            <a:pPr lvl="2"/>
            <a:r>
              <a:rPr lang="en-US" altLang="en-US"/>
              <a:t>Retrieves second to seventh field assuming that each field is separated by a single space</a:t>
            </a:r>
          </a:p>
          <a:p>
            <a:pPr lvl="2"/>
            <a:r>
              <a:rPr lang="en-US" altLang="en-US"/>
              <a:t>Fields are numbered starting from one. 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Character column cut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	 cut </a:t>
            </a:r>
            <a:r>
              <a:rPr lang="en-US" altLang="en-US">
                <a:solidFill>
                  <a:srgbClr val="FF0000"/>
                </a:solidFill>
              </a:rPr>
              <a:t>-c</a:t>
            </a:r>
            <a:r>
              <a:rPr lang="en-US" altLang="en-US"/>
              <a:t> 4,5,20 foo</a:t>
            </a:r>
            <a:r>
              <a:rPr lang="en-US" altLang="en-US" b="1"/>
              <a:t> #</a:t>
            </a:r>
            <a:r>
              <a:rPr lang="en-US" altLang="en-US"/>
              <a:t> </a:t>
            </a:r>
            <a:r>
              <a:rPr lang="en-US" altLang="en-US" b="1"/>
              <a:t>cuts foo at columns 4, 5, and 20.</a:t>
            </a:r>
          </a:p>
          <a:p>
            <a:pPr lvl="1"/>
            <a:r>
              <a:rPr lang="en-US" altLang="en-US"/>
              <a:t>How to choose file name and size from “ls –l” output?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5AF60B2D-8537-1A3C-EFB8-3F5A99A5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EEF8A-3B95-4C3F-92E1-6636DC338BD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F4B9FD14-D686-7F26-E7BE-54B80C1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paste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CEEC8AB5-2FD7-FF99-F46C-9E25988E2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paste</a:t>
            </a:r>
            <a:r>
              <a:rPr lang="en-US" altLang="en-US"/>
              <a:t>: merging two files together, line by line </a:t>
            </a:r>
          </a:p>
          <a:p>
            <a:pPr lvl="1"/>
            <a:r>
              <a:rPr lang="en-US" altLang="en-US"/>
              <a:t>E.g., Suppose population.txt stores world population info, GDP.txt stores GDP,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u="sng"/>
              <a:t>Population.txt</a:t>
            </a:r>
            <a:r>
              <a:rPr lang="en-US" altLang="en-US"/>
              <a:t>                                       </a:t>
            </a:r>
            <a:r>
              <a:rPr lang="en-US" altLang="en-US" u="sng"/>
              <a:t>GDP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Country   population 			Country   GDP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…					…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	paste f1 f2 &gt; pop_GDP</a:t>
            </a:r>
          </a:p>
          <a:p>
            <a:pPr lvl="1"/>
            <a:r>
              <a:rPr lang="en-US" altLang="en-US"/>
              <a:t>Need  to make sure info for same country are merged:</a:t>
            </a:r>
          </a:p>
          <a:p>
            <a:pPr lvl="2"/>
            <a:r>
              <a:rPr lang="en-US" altLang="en-US"/>
              <a:t>Sort files using country name first (if same set of countries are listed in both files, this solves  problem)</a:t>
            </a: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F7CAAD87-6326-84DA-A5E3-F81DEA31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3A6EC-C8EC-4A97-831C-15261CA21CF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797854-31DC-9E55-4A57-1CF3E801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Filter programs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EAA75BB6-0294-5782-B7C9-092BD49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34CFB0-918A-4059-87E1-32298F74FC1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1E5A0F6-6422-39F0-CEF6-862985C11E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C00000"/>
                </a:solidFill>
              </a:rPr>
              <a:t>Filter</a:t>
            </a:r>
            <a:r>
              <a:rPr lang="en-US" altLang="en-US" sz="2800"/>
              <a:t>: program that takes input, transforms input, produces output.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default: input=stdin, output=stdout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e.g.: grep, sed, awk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 use: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		$ program pattern_action filenames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	</a:t>
            </a:r>
            <a:r>
              <a:rPr lang="en-US" altLang="en-US" sz="2400"/>
              <a:t>program scans files (if no file is specified, scan standard input), looking for lines matching pattern, performing action on matching lines, printing each transformed line.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E535B39D-7345-C021-8247-EF86721C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join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58419325-F268-A79A-5DCE-B4840AD401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join</a:t>
            </a:r>
            <a:r>
              <a:rPr lang="en-US" altLang="en-US"/>
              <a:t>: for each pair of input lines with identical </a:t>
            </a:r>
            <a:r>
              <a:rPr lang="en-US" altLang="en-US">
                <a:solidFill>
                  <a:srgbClr val="C00000"/>
                </a:solidFill>
              </a:rPr>
              <a:t>join fields</a:t>
            </a:r>
            <a:r>
              <a:rPr lang="en-US" altLang="en-US"/>
              <a:t>, write a line to standard output.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join [OPTION]... FILE1 FILE2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-e EMPTY    replace missing input fields with EMPTY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-i, --ignore-case   ignore differences in case when comparing fields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-j FIELD               equivalent to `-1 FIELD -2 FIELD‘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 -1 FIELD              join on this FIELD of file 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 -2 FIELD              join on this FIELD of file 2</a:t>
            </a:r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D6F3B046-115C-30E1-B965-4507E2B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54BAE-B337-43C6-91CB-AC7C6ABA238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AAAC4630-677A-5E5C-7DCE-FE1D2248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tr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279D4E41-2F09-CC4B-5BD4-964EA857E8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solidFill>
                  <a:srgbClr val="C00000"/>
                </a:solidFill>
              </a:rPr>
              <a:t>tr</a:t>
            </a:r>
            <a:r>
              <a:rPr lang="en-US" altLang="en-US"/>
              <a:t> - </a:t>
            </a:r>
            <a:r>
              <a:rPr lang="en-US" altLang="en-US">
                <a:solidFill>
                  <a:srgbClr val="C00000"/>
                </a:solidFill>
              </a:rPr>
              <a:t>Translate, squeeze, and/or delete </a:t>
            </a:r>
            <a:r>
              <a:rPr lang="en-US" altLang="en-US"/>
              <a:t>characters from standard input, writing to standard output.</a:t>
            </a:r>
          </a:p>
          <a:p>
            <a:pPr lvl="1"/>
            <a:r>
              <a:rPr lang="en-US" altLang="en-US"/>
              <a:t> </a:t>
            </a:r>
            <a:r>
              <a:rPr lang="pl-PL" altLang="en-US"/>
              <a:t>cat </a:t>
            </a:r>
            <a:r>
              <a:rPr lang="en-US" altLang="en-US"/>
              <a:t>file</a:t>
            </a:r>
            <a:r>
              <a:rPr lang="pl-PL" altLang="en-US"/>
              <a:t>| tr [a-z] [A-Z]</a:t>
            </a:r>
            <a:r>
              <a:rPr lang="en-US" altLang="en-US"/>
              <a:t> ## translate all capital letter to lower case</a:t>
            </a:r>
          </a:p>
          <a:p>
            <a:pPr lvl="1"/>
            <a:r>
              <a:rPr lang="pl-PL" altLang="en-US"/>
              <a:t>cat </a:t>
            </a:r>
            <a:r>
              <a:rPr lang="en-US" altLang="en-US"/>
              <a:t>file</a:t>
            </a:r>
            <a:r>
              <a:rPr lang="pl-PL" altLang="en-US"/>
              <a:t> | tr -sc A-Za-z </a:t>
            </a:r>
            <a:r>
              <a:rPr lang="en-US" altLang="en-US"/>
              <a:t> </a:t>
            </a:r>
            <a:r>
              <a:rPr lang="pl-PL" altLang="en-US"/>
              <a:t>'\n</a:t>
            </a:r>
            <a:r>
              <a:rPr lang="en-US" altLang="en-US"/>
              <a:t>'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   ## replace all non-letter characters with newline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   ## -c: complement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     ## -s: squeeze</a:t>
            </a: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193B8E4A-741F-9364-0076-8C966855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0F0C2-E787-49EF-A131-AF008157E06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DCD29D12-22F9-A7C6-C2C9-F47B1866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tr and uniq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D4925C8B-ED62-C867-916C-BCFE4F571B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b="1">
                <a:solidFill>
                  <a:srgbClr val="C00000"/>
                </a:solidFill>
              </a:rPr>
              <a:t>uniq</a:t>
            </a:r>
            <a:r>
              <a:rPr lang="en-US" altLang="en-US"/>
              <a:t>:  report or omit repeated lines</a:t>
            </a:r>
          </a:p>
          <a:p>
            <a:pPr lvl="1"/>
            <a:r>
              <a:rPr lang="en-US" altLang="en-US"/>
              <a:t>-c: precede each unique line with the number of occurrences </a:t>
            </a: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347FD60E-E6C7-F5AA-1403-BCD34038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BE1AF6-7A90-4EFE-9D40-1C599414D73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A767EEB-E4B0-F6CF-F38C-28B08BA4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wf (word frequency)</a:t>
            </a: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BE6141A8-08A5-421C-ED4F-A5FB579E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6CFC5-266D-4138-BF4F-40508E8F020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BAA95DC-48C6-EC2B-7884-EBE3C9B02F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Ex: Get a letter frequency count on a set of files given on command line. (No file names means that std input is used.)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#!/bin/bash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cat $* |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tr -sc A-Za-z '\012' 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tr A-Z a-z|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sort |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uniq -c 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sort -nr -k 1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Uncomment the last two lines to get letters (and counts) from most frequent to last frequent, rather than alphabetical. </a:t>
            </a:r>
          </a:p>
        </p:txBody>
      </p:sp>
      <p:sp>
        <p:nvSpPr>
          <p:cNvPr id="125957" name="TextBox 4">
            <a:extLst>
              <a:ext uri="{FF2B5EF4-FFF2-40B4-BE49-F238E27FC236}">
                <a16:creationId xmlns:a16="http://schemas.microsoft.com/office/drawing/2014/main" id="{53807E4E-36E0-4B32-AF96-36AB60068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61025"/>
            <a:ext cx="774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What is being generated at second command 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 Command </a:t>
            </a: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tee </a:t>
            </a:r>
            <a:r>
              <a:rPr lang="en-US" altLang="en-US" sz="1800">
                <a:latin typeface="Arial" panose="020B0604020202020204" pitchFamily="34" charset="0"/>
              </a:rPr>
              <a:t>can be inserted into pipeline, to save the streams of input/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into a file.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40AFE3A5-2EB4-4274-C5D5-01C23D19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tee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2AEC7B70-8A9F-6E60-24D6-BD52026D2E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0925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tee</a:t>
            </a:r>
            <a:r>
              <a:rPr lang="en-US" altLang="en-US"/>
              <a:t> – copy standard input to standard output and 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tee [OPTION]... [FILE]...</a:t>
            </a:r>
          </a:p>
          <a:p>
            <a:r>
              <a:rPr lang="en-US" altLang="en-US"/>
              <a:t>Option: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-a, --append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      append to  given FILEs, do not overwrite</a:t>
            </a:r>
          </a:p>
          <a:p>
            <a:r>
              <a:rPr lang="en-US" altLang="en-US"/>
              <a:t>Useful for insert into pipes for testing, and for storing intermediate results </a:t>
            </a:r>
          </a:p>
          <a:p>
            <a:pPr lvl="1"/>
            <a:r>
              <a:rPr lang="en-US" altLang="en-US"/>
              <a:t>ls -l | wc -l </a:t>
            </a:r>
          </a:p>
          <a:p>
            <a:pPr lvl="1"/>
            <a:r>
              <a:rPr lang="en-US" altLang="en-US"/>
              <a:t>To save output of ls -l </a:t>
            </a:r>
          </a:p>
          <a:p>
            <a:pPr lvl="2"/>
            <a:r>
              <a:rPr lang="en-US" altLang="en-US"/>
              <a:t>ls -l | tee lsoutput.txt | wc -l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A1B0A9DC-5F8B-5B69-5FDF-07BF97BE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8A842-1225-47E4-B7F5-6E1F4B990B8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21602861-E1ED-7594-9B85-74EC7984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intermediate result in file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C31AB3D1-42EE-32F2-2F21-35B23252D2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#!/bin/bash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cat $* |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tr -sc A-Za-z '\012' 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tr A-Z a-z|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sort | </a:t>
            </a:r>
            <a:r>
              <a:rPr lang="en-US" altLang="en-US" sz="2800">
                <a:solidFill>
                  <a:srgbClr val="FF0000"/>
                </a:solidFill>
              </a:rPr>
              <a:t>tee aftersort |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uniq -c |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sort -nr -k 1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For example: add the parts in red to store output of sort command to aftersort, and feed them to next command in the pipeline (uniq)…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E18D5F16-7D83-4C8B-C454-E6386B52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C2BF6-FE9C-41A7-894A-5D08F99559C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BD4DA218-1712-2385-DCCE-4DB618EC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en-US" altLang="en-US"/>
              <a:t>Usage of tee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D26E95F4-BA4D-9723-5994-91DC297CB7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268413"/>
            <a:ext cx="8075612" cy="4751387"/>
          </a:xfrm>
        </p:spPr>
        <p:txBody>
          <a:bodyPr/>
          <a:lstStyle/>
          <a:p>
            <a:r>
              <a:rPr lang="en-US" altLang="en-US"/>
              <a:t>In shell script, sometimes you might need to process standard input for multiple times: count number of lines,  search for some pattern: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# usage: tee_ex pattern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echo Number of lines `wc –l`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echo Searching for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grep $1</a:t>
            </a:r>
          </a:p>
          <a:p>
            <a:r>
              <a:rPr lang="en-US" altLang="en-US"/>
              <a:t>Problems:  standard input to the script (might be redirected from file/pipe) will be processed by wc (the first command in scripts that reads standard input). Subsequence command (grep here) does not get it 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94669D03-058F-AD1B-17B5-DF9EDF76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554BC-5F59-41D9-9CCB-4B112C643C7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16795A06-3151-C8A1-DCF6-9E74F583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altLang="en-US"/>
              <a:t>tee to rescue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BFA4C272-E6F9-35E6-4A2D-C932898400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557338"/>
            <a:ext cx="77724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 Usage: tee_ex pattern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echo Number of lines `tee tmp | wc –l`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echo Searching for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grep $1 tmp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rm tmp</a:t>
            </a: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969A4B52-819C-49C8-F10B-2069628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F45CA-C701-41FD-A27D-79BE10D0F7F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4149" name="TextBox 4">
            <a:extLst>
              <a:ext uri="{FF2B5EF4-FFF2-40B4-BE49-F238E27FC236}">
                <a16:creationId xmlns:a16="http://schemas.microsoft.com/office/drawing/2014/main" id="{46776D9A-5D36-985E-CBAC-D86697D7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6624637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 tee to save a copy of standard input to file tmp, while at the same time copy standard input to standard output, i.e., fed into pipe to wc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A122AF-5926-9EE0-954D-6CAF9B8FAFE1}"/>
              </a:ext>
            </a:extLst>
          </p:cNvPr>
          <p:cNvCxnSpPr/>
          <p:nvPr/>
        </p:nvCxnSpPr>
        <p:spPr>
          <a:xfrm rot="16200000" flipV="1">
            <a:off x="4284662" y="3429001"/>
            <a:ext cx="1655763" cy="792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900A444F-26AD-6D0E-CD73-F77DF7F0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altLang="en-US"/>
              <a:t>Another solution</a:t>
            </a:r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98539332-7E02-8068-315B-2E0A30F177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4213" y="1557338"/>
            <a:ext cx="77724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 Usage: tee_ex pattern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 save standard input to file for later processing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cat &gt; tmpfile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echo Number of lines `wc –l tmpfile`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echo Searching for $1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grep $1 tmpfile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rm tmpfile ## always clean up temporary file created …</a:t>
            </a: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132ED22A-AACF-7CC0-7A93-0B41FD1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89280A-C5CE-4E90-A4D8-5CDEBA26386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5E3BB160-ABB5-AC9F-3E20-F193907F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90EAF130-2AC7-C868-C6DD-2A2BBA123F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Regular expression and Finite state automata</a:t>
            </a:r>
          </a:p>
          <a:p>
            <a:r>
              <a:rPr lang="en-US" altLang="en-US"/>
              <a:t>Single quote search patterns so that shell do not interpret characters that have special meaning to him:</a:t>
            </a:r>
          </a:p>
          <a:p>
            <a:pPr lvl="1"/>
            <a:r>
              <a:rPr lang="en-US" altLang="en-US"/>
              <a:t>*, ., $, ?, … </a:t>
            </a:r>
          </a:p>
          <a:p>
            <a:pPr lvl="1"/>
            <a:r>
              <a:rPr lang="en-US" altLang="en-US"/>
              <a:t>Be sure to distinguish regex and shell globbing</a:t>
            </a:r>
          </a:p>
          <a:p>
            <a:r>
              <a:rPr lang="en-US" altLang="en-US"/>
              <a:t>We look at grep regex, egrep regex</a:t>
            </a:r>
          </a:p>
          <a:p>
            <a:pPr lvl="1"/>
            <a:r>
              <a:rPr lang="en-US" altLang="en-US"/>
              <a:t>egrep regex is generally a superset of grep regex, except back reference</a:t>
            </a:r>
          </a:p>
          <a:p>
            <a:r>
              <a:rPr lang="en-US" altLang="en-US"/>
              <a:t>Some other useful filter commands</a:t>
            </a:r>
          </a:p>
          <a:p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C0EA52EE-218F-22C7-B67D-6DBBE31A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BBF5A-77EF-4354-A212-27264BBAA2E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3D707E0-B1D2-C296-67A7-71BB8AFAD9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1484313"/>
            <a:ext cx="8229600" cy="381635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grep</a:t>
            </a:r>
            <a:r>
              <a:rPr lang="en-US" altLang="en-US"/>
              <a:t> comes from </a:t>
            </a:r>
            <a:r>
              <a:rPr lang="en-US" altLang="en-US" b="1">
                <a:solidFill>
                  <a:srgbClr val="C00000"/>
                </a:solidFill>
              </a:rPr>
              <a:t>ed</a:t>
            </a:r>
            <a:r>
              <a:rPr lang="en-US" altLang="en-US"/>
              <a:t> (Unix text editor) search command “</a:t>
            </a:r>
            <a:r>
              <a:rPr lang="en-US" altLang="en-US" b="1"/>
              <a:t>g</a:t>
            </a:r>
            <a:r>
              <a:rPr lang="en-US" altLang="en-US"/>
              <a:t>lobal </a:t>
            </a:r>
            <a:r>
              <a:rPr lang="en-US" altLang="en-US" b="1"/>
              <a:t>r</a:t>
            </a:r>
            <a:r>
              <a:rPr lang="en-US" altLang="en-US"/>
              <a:t>egular </a:t>
            </a:r>
            <a:r>
              <a:rPr lang="en-US" altLang="en-US" b="1"/>
              <a:t>e</a:t>
            </a:r>
            <a:r>
              <a:rPr lang="en-US" altLang="en-US"/>
              <a:t>xpression </a:t>
            </a:r>
            <a:r>
              <a:rPr lang="en-US" altLang="en-US" b="1"/>
              <a:t>p</a:t>
            </a:r>
            <a:r>
              <a:rPr lang="en-US" altLang="en-US"/>
              <a:t>rint” or g/re/p</a:t>
            </a:r>
          </a:p>
          <a:p>
            <a:pPr lvl="1" eaLnBrk="1" hangingPunct="1"/>
            <a:r>
              <a:rPr lang="en-US" altLang="en-US"/>
              <a:t>so useful that it was written as a standalone utility</a:t>
            </a:r>
          </a:p>
          <a:p>
            <a:pPr eaLnBrk="1" hangingPunct="1"/>
            <a:r>
              <a:rPr lang="en-US" altLang="en-US"/>
              <a:t>two other variants</a:t>
            </a:r>
          </a:p>
          <a:p>
            <a:pPr lvl="1" eaLnBrk="1" hangingPunct="1"/>
            <a:r>
              <a:rPr lang="en-US" altLang="en-US" sz="2200" b="1"/>
              <a:t>grep</a:t>
            </a:r>
            <a:r>
              <a:rPr lang="en-US" altLang="en-US" sz="2200"/>
              <a:t> - pattern matching using </a:t>
            </a:r>
            <a:r>
              <a:rPr lang="en-US" altLang="en-US" sz="2200">
                <a:solidFill>
                  <a:srgbClr val="C00000"/>
                </a:solidFill>
              </a:rPr>
              <a:t>Basic Regular Expression</a:t>
            </a:r>
          </a:p>
          <a:p>
            <a:pPr lvl="1" eaLnBrk="1" hangingPunct="1"/>
            <a:r>
              <a:rPr lang="en-US" altLang="en-US" sz="2200" b="1"/>
              <a:t>fgrep</a:t>
            </a:r>
            <a:r>
              <a:rPr lang="en-US" altLang="en-US" sz="2200"/>
              <a:t> – </a:t>
            </a:r>
            <a:r>
              <a:rPr lang="en-US" altLang="en-US" sz="2200">
                <a:solidFill>
                  <a:srgbClr val="FF0000"/>
                </a:solidFill>
              </a:rPr>
              <a:t>file (fast, fixed-string) grep</a:t>
            </a:r>
            <a:r>
              <a:rPr lang="en-US" altLang="en-US" sz="2200"/>
              <a:t>, does not use regular expressions, only matches fixed strings but can get search strings from a file</a:t>
            </a:r>
          </a:p>
          <a:p>
            <a:pPr lvl="1" eaLnBrk="1" hangingPunct="1"/>
            <a:r>
              <a:rPr lang="en-US" altLang="en-US" sz="2200" b="1"/>
              <a:t>egrep</a:t>
            </a:r>
            <a:r>
              <a:rPr lang="en-US" altLang="en-US" sz="2200"/>
              <a:t> - extended grep, uses an </a:t>
            </a:r>
            <a:r>
              <a:rPr lang="en-US" altLang="en-US" sz="2200">
                <a:solidFill>
                  <a:srgbClr val="C00000"/>
                </a:solidFill>
              </a:rPr>
              <a:t>Extended Regular Expression </a:t>
            </a:r>
            <a:r>
              <a:rPr lang="en-US" altLang="en-US" sz="2200"/>
              <a:t>(</a:t>
            </a:r>
            <a:r>
              <a:rPr lang="en-US" altLang="en-US" sz="2200">
                <a:solidFill>
                  <a:srgbClr val="FF0000"/>
                </a:solidFill>
              </a:rPr>
              <a:t>more powerful, but does not support backreferencing</a:t>
            </a:r>
            <a:r>
              <a:rPr lang="en-US" altLang="en-US" sz="220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2FF126A-B7CE-892A-D221-1B244E8E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grep/egrep/fgrep commands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352F86D8-5D55-4893-1284-EF35F021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0F586-805B-42DF-845B-80CD3C2CBCA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EE14291-C8EA-AF2A-7870-C9BBA9E7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F35F-456B-4B67-B7B4-CDC77680A21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5F88326-ED08-C4A6-1469-9625762C2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1188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grep syntax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56B51F6-C1C1-B204-EEA6-2173A52D882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1341438"/>
            <a:ext cx="7924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317625" algn="l"/>
                <a:tab pos="2168525" algn="l"/>
              </a:tabLst>
            </a:pPr>
            <a:r>
              <a:rPr lang="en-US" altLang="en-US" sz="2800"/>
              <a:t>Syntax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  <a:tabLst>
                <a:tab pos="1317625" algn="l"/>
                <a:tab pos="2168525" algn="l"/>
              </a:tabLst>
            </a:pPr>
            <a:r>
              <a:rPr lang="en-US" altLang="en-US" i="1"/>
              <a:t>grep [-hilnv] [-e expression] [filename], or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  <a:tabLst>
                <a:tab pos="1317625" algn="l"/>
                <a:tab pos="2168525" algn="l"/>
              </a:tabLst>
            </a:pPr>
            <a:r>
              <a:rPr lang="en-US" altLang="en-US" i="1"/>
              <a:t>grep [-hilnv]  expression [filename]</a:t>
            </a:r>
          </a:p>
          <a:p>
            <a:pPr eaLnBrk="1" hangingPunct="1">
              <a:lnSpc>
                <a:spcPct val="90000"/>
              </a:lnSpc>
              <a:tabLst>
                <a:tab pos="1317625" algn="l"/>
                <a:tab pos="2168525" algn="l"/>
              </a:tabLst>
            </a:pPr>
            <a:r>
              <a:rPr lang="en-US" altLang="en-US"/>
              <a:t>Options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-E	use extended regular expression (replace egrep)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-F 	match using fixed string (replace fgrep)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-h</a:t>
            </a:r>
            <a:r>
              <a:rPr lang="en-US" altLang="en-US"/>
              <a:t>	do not display filenames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-i</a:t>
            </a:r>
            <a:r>
              <a:rPr lang="en-US" altLang="en-US"/>
              <a:t>  	Ignore case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-l</a:t>
            </a:r>
            <a:r>
              <a:rPr lang="en-US" altLang="en-US"/>
              <a:t>  	List only filenames containing matching lines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-n</a:t>
            </a:r>
            <a:r>
              <a:rPr lang="en-US" altLang="en-US"/>
              <a:t> 	Precede each matching line with its line number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-v</a:t>
            </a:r>
            <a:r>
              <a:rPr lang="en-US" altLang="en-US"/>
              <a:t> 	Negate matches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-x</a:t>
            </a:r>
            <a:r>
              <a:rPr lang="en-US" altLang="en-US"/>
              <a:t> 	Match whole line only (</a:t>
            </a:r>
            <a:r>
              <a:rPr lang="en-US" altLang="en-US" i="1"/>
              <a:t>fgrep</a:t>
            </a:r>
            <a:r>
              <a:rPr lang="en-US" altLang="en-US"/>
              <a:t> only)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-e</a:t>
            </a:r>
            <a:r>
              <a:rPr lang="en-US" altLang="en-US"/>
              <a:t> </a:t>
            </a:r>
            <a:r>
              <a:rPr lang="en-US" altLang="en-US" i="1"/>
              <a:t>expression</a:t>
            </a:r>
            <a:r>
              <a:rPr lang="en-US" altLang="en-US"/>
              <a:t> 	Specify expression as option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tabLst>
                <a:tab pos="1317625" algn="l"/>
                <a:tab pos="2168525" algn="l"/>
              </a:tabLst>
            </a:pPr>
            <a:r>
              <a:rPr lang="en-US" altLang="en-US" b="1"/>
              <a:t>-f</a:t>
            </a:r>
            <a:r>
              <a:rPr lang="en-US" altLang="en-US"/>
              <a:t> </a:t>
            </a:r>
            <a:r>
              <a:rPr lang="en-US" altLang="en-US" i="1"/>
              <a:t>filename</a:t>
            </a:r>
            <a:r>
              <a:rPr lang="en-US" altLang="en-US"/>
              <a:t>	Take regular expression (egrep) or 				a list of strings (fgrep) from </a:t>
            </a:r>
            <a:r>
              <a:rPr lang="en-US" altLang="en-US" i="1"/>
              <a:t>filename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6B4A2A-7E41-F4A4-B7AB-7EFBEBD0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exercise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C4AD5A6B-F538-A5CD-3E3C-6F02A359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DDFCA8-4225-49F8-A7DE-169187E11CD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6B96636-050F-E08D-88AC-C816451DA2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many users in storm has same first name or last name as you ?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which C++ source file is a certain variable used?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which file is the variable defined?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specify pattern in regular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How many users have no password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Extract all US telephone numbers listed in a text file?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718-817-4484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718,817,4484,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718,8174484, ….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F7500-172B-49A3-8176-C0174120314E}"/>
</file>

<file path=customXml/itemProps2.xml><?xml version="1.0" encoding="utf-8"?>
<ds:datastoreItem xmlns:ds="http://schemas.openxmlformats.org/officeDocument/2006/customXml" ds:itemID="{64A01050-0020-40FA-95A5-C3BCB6E6D9CB}"/>
</file>

<file path=customXml/itemProps3.xml><?xml version="1.0" encoding="utf-8"?>
<ds:datastoreItem xmlns:ds="http://schemas.openxmlformats.org/officeDocument/2006/customXml" ds:itemID="{F307C978-7BB1-472A-8921-4F50F9D0A197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5032</TotalTime>
  <Words>5156</Words>
  <Application>Microsoft Office PowerPoint</Application>
  <PresentationFormat>On-screen Show (4:3)</PresentationFormat>
  <Paragraphs>694</Paragraphs>
  <Slides>69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Courier</vt:lpstr>
      <vt:lpstr>Arial</vt:lpstr>
      <vt:lpstr>Calibri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Document</vt:lpstr>
      <vt:lpstr>Chapter 3: Searching/Substitution: regular expression</vt:lpstr>
      <vt:lpstr>Outline</vt:lpstr>
      <vt:lpstr>Globbing, filename expansion</vt:lpstr>
      <vt:lpstr>Examples </vt:lpstr>
      <vt:lpstr>Outline</vt:lpstr>
      <vt:lpstr>Filter programs</vt:lpstr>
      <vt:lpstr>grep/egrep/fgrep commands</vt:lpstr>
      <vt:lpstr>grep syntax</vt:lpstr>
      <vt:lpstr>A quick exercise</vt:lpstr>
      <vt:lpstr>Outline</vt:lpstr>
      <vt:lpstr>What Is a Regular Expression?</vt:lpstr>
      <vt:lpstr>POSIX: BRE and ERE</vt:lpstr>
      <vt:lpstr>Outline</vt:lpstr>
      <vt:lpstr>BRE/ERE common metacharacters </vt:lpstr>
      <vt:lpstr> Protect Metacharacters from Shell</vt:lpstr>
      <vt:lpstr>Escaping Special Characters</vt:lpstr>
      <vt:lpstr>Regex special char: Period (.) </vt:lpstr>
      <vt:lpstr>Character Classes</vt:lpstr>
      <vt:lpstr>Character Classes (cont’d)</vt:lpstr>
      <vt:lpstr>Anchors</vt:lpstr>
      <vt:lpstr>Exercise</vt:lpstr>
      <vt:lpstr>Repetition</vt:lpstr>
      <vt:lpstr>Interval Expression</vt:lpstr>
      <vt:lpstr>Outline</vt:lpstr>
      <vt:lpstr>BRE: Backreferences</vt:lpstr>
      <vt:lpstr>Back-references</vt:lpstr>
      <vt:lpstr>Outline</vt:lpstr>
      <vt:lpstr>ERE: Grouping, Subexpressions</vt:lpstr>
      <vt:lpstr>ERE: Alternation</vt:lpstr>
      <vt:lpstr>ERE: Repetition Shorthands</vt:lpstr>
      <vt:lpstr>egrep Examples</vt:lpstr>
      <vt:lpstr>A good help with Crossword</vt:lpstr>
      <vt:lpstr>Practical Regex Examples</vt:lpstr>
      <vt:lpstr>PowerPoint Presentation</vt:lpstr>
      <vt:lpstr>PowerPoint Presentation</vt:lpstr>
      <vt:lpstr>PowerPoint Presentation</vt:lpstr>
      <vt:lpstr>Examples</vt:lpstr>
      <vt:lpstr>Extensions supported by GNU implementations </vt:lpstr>
      <vt:lpstr>Specify pattern in files</vt:lpstr>
      <vt:lpstr>Outline</vt:lpstr>
      <vt:lpstr>Introduction to sed: substitution</vt:lpstr>
      <vt:lpstr>Delimiter</vt:lpstr>
      <vt:lpstr>Introduction to sed: substitution</vt:lpstr>
      <vt:lpstr>How sed works?</vt:lpstr>
      <vt:lpstr>Aggressive matching</vt:lpstr>
      <vt:lpstr>Substitution with referencing</vt:lpstr>
      <vt:lpstr>Multiple commands</vt:lpstr>
      <vt:lpstr>sed interpreter script</vt:lpstr>
      <vt:lpstr>Restrict operations</vt:lpstr>
      <vt:lpstr>Command d</vt:lpstr>
      <vt:lpstr>Command q</vt:lpstr>
      <vt:lpstr>Backreference</vt:lpstr>
      <vt:lpstr>Backreference (cont’d)</vt:lpstr>
      <vt:lpstr>Sed commands &amp; scripts</vt:lpstr>
      <vt:lpstr>sed: a conceptual overview</vt:lpstr>
      <vt:lpstr>Outline</vt:lpstr>
      <vt:lpstr>Store Info in text file</vt:lpstr>
      <vt:lpstr>Command cut</vt:lpstr>
      <vt:lpstr>Command paste</vt:lpstr>
      <vt:lpstr>Command join</vt:lpstr>
      <vt:lpstr>Command tr</vt:lpstr>
      <vt:lpstr>Command tr and uniq</vt:lpstr>
      <vt:lpstr>wf (word frequency)</vt:lpstr>
      <vt:lpstr>Command tee</vt:lpstr>
      <vt:lpstr>Capture intermediate result in file</vt:lpstr>
      <vt:lpstr>Usage of tee</vt:lpstr>
      <vt:lpstr>tee to rescue</vt:lpstr>
      <vt:lpstr>Another solution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Programming</dc:title>
  <dc:creator>Xiaolan Zhang</dc:creator>
  <cp:lastModifiedBy>Dao Trung Kien</cp:lastModifiedBy>
  <cp:revision>526</cp:revision>
  <dcterms:created xsi:type="dcterms:W3CDTF">2008-01-21T18:34:03Z</dcterms:created>
  <dcterms:modified xsi:type="dcterms:W3CDTF">2023-04-06T06:31:41Z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