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256" r:id="rId2"/>
    <p:sldId id="408" r:id="rId3"/>
    <p:sldId id="317" r:id="rId4"/>
    <p:sldId id="358" r:id="rId5"/>
    <p:sldId id="365" r:id="rId6"/>
    <p:sldId id="410" r:id="rId7"/>
    <p:sldId id="415" r:id="rId8"/>
    <p:sldId id="412" r:id="rId9"/>
    <p:sldId id="413" r:id="rId10"/>
    <p:sldId id="414" r:id="rId11"/>
    <p:sldId id="366" r:id="rId12"/>
    <p:sldId id="360" r:id="rId13"/>
    <p:sldId id="363" r:id="rId14"/>
    <p:sldId id="361" r:id="rId15"/>
    <p:sldId id="375" r:id="rId16"/>
    <p:sldId id="416" r:id="rId17"/>
    <p:sldId id="411" r:id="rId18"/>
    <p:sldId id="387" r:id="rId19"/>
    <p:sldId id="388" r:id="rId20"/>
    <p:sldId id="376" r:id="rId21"/>
    <p:sldId id="377" r:id="rId22"/>
    <p:sldId id="409" r:id="rId23"/>
    <p:sldId id="355" r:id="rId24"/>
    <p:sldId id="432" r:id="rId25"/>
    <p:sldId id="403" r:id="rId26"/>
    <p:sldId id="417" r:id="rId27"/>
    <p:sldId id="422" r:id="rId28"/>
    <p:sldId id="423" r:id="rId29"/>
    <p:sldId id="424" r:id="rId30"/>
    <p:sldId id="425" r:id="rId31"/>
    <p:sldId id="389" r:id="rId32"/>
    <p:sldId id="399" r:id="rId33"/>
    <p:sldId id="378" r:id="rId34"/>
    <p:sldId id="371" r:id="rId35"/>
    <p:sldId id="421" r:id="rId36"/>
    <p:sldId id="430" r:id="rId37"/>
    <p:sldId id="433" r:id="rId38"/>
    <p:sldId id="369" r:id="rId39"/>
    <p:sldId id="372" r:id="rId40"/>
    <p:sldId id="373" r:id="rId41"/>
    <p:sldId id="402" r:id="rId42"/>
    <p:sldId id="391" r:id="rId43"/>
    <p:sldId id="426" r:id="rId44"/>
    <p:sldId id="380" r:id="rId45"/>
    <p:sldId id="390" r:id="rId46"/>
    <p:sldId id="434" r:id="rId47"/>
    <p:sldId id="436" r:id="rId48"/>
    <p:sldId id="427" r:id="rId49"/>
    <p:sldId id="428" r:id="rId50"/>
    <p:sldId id="438" r:id="rId51"/>
    <p:sldId id="439" r:id="rId52"/>
    <p:sldId id="429" r:id="rId53"/>
    <p:sldId id="302" r:id="rId54"/>
    <p:sldId id="394" r:id="rId55"/>
    <p:sldId id="435" r:id="rId56"/>
    <p:sldId id="383" r:id="rId57"/>
    <p:sldId id="384" r:id="rId58"/>
    <p:sldId id="437" r:id="rId59"/>
    <p:sldId id="431" r:id="rId60"/>
    <p:sldId id="405" r:id="rId61"/>
    <p:sldId id="406" r:id="rId62"/>
    <p:sldId id="407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6D5189-BA72-25E4-B799-182BE633E1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D54AC-727E-75A3-884C-BAC00A4752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52CD56-7185-4E3C-B3B1-7EC10F4FF082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AF237C0-FD72-7700-CFB8-58068AAF82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72219D-2ED3-E6E9-3E24-DBA3C8D66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26E81-E30C-49B6-57B8-5D8343CB1A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0AD0-F419-0834-FC11-310C505AF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4BBAA58-99A5-414F-BB0A-552040782E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EC913668-9890-C41E-170D-4CCED24BA5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F7318A4-BB76-69BE-896D-A2AFA00350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1145C4A-FC8E-6EE2-BCF0-6D098935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4094BF-8FA7-4BA2-AF76-E4BA9745CFA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53F57193-750C-8CC1-D932-DEC72995E7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204CE9D2-FAF3-DB08-C71D-7699D3B8FD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A5CCD40-5CD2-275C-8202-C12971D24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0F0C54-CA6F-4569-AE5A-45F9B1860CCD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4685D185-CDB0-28E0-0D85-A0339B428A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619309F9-A173-AB17-8C9B-A8B88A7DB0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6A8DD64A-F34F-734D-B136-D74F10BCC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CE4ED-15AB-4AED-8673-4D7567B075F7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BC5D96BD-2993-6E41-B548-2D37890B20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3199C963-190D-3D44-C56C-730D22A0E7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963B0237-3249-5180-FFCE-6ABA15E8D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6B9EB2-DA37-47F3-A8DC-3DDEA2A44379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3B152944-F7F7-AAEB-1643-FD6997F371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6F6A9E7B-96AB-4935-F49F-D5648A49AF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C1B64DB2-DFAC-DEDE-DA3B-55398BCA0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EDEB34-885C-49D0-A561-3F87F988251C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FC757382-3AB0-F6A0-705B-CCE6887FCA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DABD48C3-9560-267E-29F5-B7D61C7C34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84AAC81-31E9-CAAB-A257-E1F6D3EF1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786176-69D8-4418-B774-136BB6B458DF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6E78C539-EE76-478F-3200-68696DA017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391CD6E8-09D1-FCD8-D4EA-9474103D00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0D1B3EF9-368E-A494-01A0-C2DF2E379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B48040-F8F4-4A48-8687-467307C4772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8DBC5BA9-1203-F733-EC4D-5082D2362A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ADFC3C50-90F6-A732-6128-EEF223346E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F12A5919-C8C4-D4D8-03E7-586D02F26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513643-6442-408B-A13E-089303CFC080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3C4BCC41-6DD5-C0AC-807D-2565CF90FA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9CF5EB5-8372-74BF-3040-AF2DD70C59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AED0D60C-A4B0-1FCD-474B-F3EBAAA17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3214A1-5540-422B-A869-DDD12FD3725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287DD940-D0DB-E795-897A-65A8956BF8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70C5E7BA-75E4-13A3-8721-B86196704A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41ABEB1C-2D6A-CFB3-4E9B-04476269C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49FDE7-E9A0-4C43-8609-CB362ACE5FEA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6F0E8C67-DAE6-42FF-8B9C-FA1003D662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D3FB9841-54F2-7101-6D7D-1255B76EF6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2C29244-3679-1D4D-8822-1F85EAEF6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94B6E1-2208-4FB4-955B-3767061E7306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36AF025C-1A27-471D-F756-00AF81572F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336BDE39-5BEF-395C-DFC3-9326440865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98EB03C-1F66-47B7-72BF-A826DB7D3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D3DB4B-4945-4C24-BB4D-11482AAC345C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9DB199F7-268C-0196-0B92-BBB4C9AE38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4B4E592A-B794-E2E9-C55A-1EBE48561C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8A8551A4-5F3D-9C1B-AE09-C25450860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371924-3CF2-4C55-A7D1-7BD7955F4A5B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4A595C3D-2418-ECC7-59E3-6E0AFDA972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E7753674-3B32-B306-5C6B-5657E8B49F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BD968725-4105-D3F2-BDC2-7A6494423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FDDBF2-36BB-42E1-9D5C-A846B7A1DCB9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CC90B2A9-3626-6E3C-9BBF-422A4203F9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9FB782C4-AEB2-0B12-DF49-3A92A717AC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5C77A3A4-6AF8-39D7-36F9-8E86212F5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E480D7-8D90-4A74-AD96-AF5B705763FD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4D45E757-F95F-8D5B-1DB9-C56CE23711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26206D53-94D0-F892-B686-DD6E48DAD3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48E38F8D-5BA5-62A7-24B0-3D40C7751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F2BB00-2CB7-44E3-872A-FA27CE0A0DE8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4A6C80F4-33D9-FB26-568B-0DD20B2002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BF6D14DA-947B-B6ED-AC96-36B91A4AB4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CD336C2E-373D-25FA-4D06-DC9EAF358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9A2580-DAA1-4F91-B527-C065A54ABDC1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F3FDF4BF-EBEC-EFCB-31C4-5002BE28A4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B886A8C2-E71D-FD1B-B4A2-265E8A5CDC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B5524D2F-8831-92D8-79DF-37EB0ECB6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0DDE74-3170-4B73-9E1F-D5E517295ED1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E4A73440-AD1A-2F29-D876-DD2431E7EA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A7352517-AD18-B815-F08F-F72DD67B69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8AD9138E-7FDC-7F62-3C75-E81B5116B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C18FEA-F40D-4FB4-BC59-B8CDAC7EB84F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8ADCF3C9-7B59-4C50-1BB3-728F7940B9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B6C1805B-711E-5B2B-C927-8E5CFFBD18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AD16E90F-C050-DBA5-E955-513854AB6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E0D5AC-F4FA-41C7-8ED5-8C975843EB87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59288860-6024-09A5-B372-66CA098CA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40C7BE98-BD7A-70D5-59A1-CABC561850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F6887064-4648-9381-6A48-5AB5645E2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C4AED-1BEC-404B-98BE-F79012DE07BA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C2C8C07F-0E5C-AD2E-C4DF-82A3FEFEFC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01B9E3B9-6AC5-F6B3-299C-C13E040238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DD87A5BE-804D-00FD-20E3-1F825BC34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5D0577-2C0D-4E3A-AE80-EC98978F4F64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16270A16-F60B-D831-8100-4350DB3219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0FBD4CE-5C28-F791-959A-0AE5AFD4D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BCEF792-D2D4-58CC-1505-778C4289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720E5E-435E-4DDA-B02D-1D5275086C3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95B9F8D3-1F33-99E9-A456-6B2DCAE51E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03FADCF-A164-BA3A-8B17-BEA02D9F6A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E82CC636-5B2C-DBD8-4C70-C8161DCDD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486FCB-E8F5-4385-B252-ED49235B4CD8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A0BEAFA1-E24E-0E37-A4FC-6C4B613837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364CE3CE-61A2-D666-9859-E86089BCE6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544A3DEA-83CD-9F10-891E-F874E86A8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88D6F9-073A-4AFB-ACE4-667A4813EA0E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A02248B7-58CB-0DB9-1AAD-AC11584557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58E33E29-7013-2029-A509-801BE22E94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DAEB046C-83F7-B7F3-50C1-864F7F604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0DF49-155E-405E-8ACA-50F8624A72C8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96174B0A-8321-581C-EE6C-62CC532391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EF08D921-7549-17C6-8B9E-8EF8B2936E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A43FA9B2-3A1F-491B-8218-EB0CFB0B3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C9FB39-206A-4B27-A393-30D224C9C658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33F969DD-227D-CCC7-CF65-38D179D5E0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38A116A0-831E-CF44-A309-886FDD7C8D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FA7312D0-C6B1-A521-34BB-3A65BFF84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6A94A2-E002-4FE7-B5F6-CEC703CEAE77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80ADC2EE-013D-B813-96D0-BE04BE91FB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1716E810-8D91-35CE-C1CB-0ACF9AA58F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7397FE07-830B-E136-C34C-711C0EDD1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B965A9-EB51-4FA1-93FF-DAAA616997EB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5CDD3DE5-32B1-A5F3-B2DC-4B1F66D19F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2025D6F4-DDAD-7617-9157-DE418BB702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DF4A1EFB-B611-4CF0-94DE-43FB9D672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A84B61-BD62-4257-9A60-803DE75EF0FC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DE3F3464-5EF8-C9FA-76A7-C830073B0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4243166E-89C4-4AC0-1870-E426E67C03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40B509AF-C93B-811C-169A-48C720784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8969DA-79DC-40C5-8085-17BE5036411A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254FA31C-0A65-86A0-1B85-EE90459C45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68436FF0-E291-3996-7CA8-7E6B0EC981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1379D633-1BF9-C675-DCFC-89A505DED4E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3AC652-100C-4A96-81C8-340F5AC1E730}" type="slidenum">
              <a:rPr lang="en-US" altLang="en-US"/>
              <a:pPr algn="r" eaLnBrk="1" hangingPunct="1">
                <a:spcBef>
                  <a:spcPct val="0"/>
                </a:spcBef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B56430BD-673A-5AFB-65F5-A263C016FE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C43DFB58-D5FF-FAA0-0233-D92FF90D74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BA7DD5B8-51B4-0218-5F28-1458330420C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56A0AEF-FCDA-4EBB-BDD5-99747ADE7310}" type="slidenum">
              <a:rPr lang="en-US" altLang="en-US"/>
              <a:pPr algn="r" eaLnBrk="1" hangingPunct="1"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5127CD4-90E1-7B58-B362-4AE0705775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54C983A-2244-73DD-F9A6-B7102C2FAF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CF26877-BAF5-4869-A7AF-8F56C6773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849860-E528-4659-AD79-75656CE94334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3209A709-3D96-34AA-718F-AC165247AA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0B8C6F3E-4669-4265-570C-B9563C2AF7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0D7C363-32E7-1B4B-E6F9-32EE905F0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21EE7F-A3B2-491E-9FE4-39817770909A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0737549-0EEF-3592-91BC-5E619DE6B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5762A060-07E1-E991-07DC-25E71327DD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B86635C-EDA1-C241-3187-49F20234F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DA16AF-D7D4-4430-915B-AE3A0C1B0E23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C199F57-1A01-0DF3-288B-CF090B1AB7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DF128A1-D032-EA62-7699-4F78A456C6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F2048BF6-E4CC-D343-707C-26032DD3C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C7092F-4190-41F7-B301-F24BD04EC3E3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F56290A-D3F0-EF9C-C186-85F6FAB02F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695E7592-47A8-DD68-12F5-3CC9B88733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9DA017F-3185-12B6-953F-1C2CCC5B8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B367FB-629B-4657-A585-EF55052F1D45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759CF562-A76E-7C76-CEF2-D41A1FBFC8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D78A083-61CB-4304-F170-FEB0F3FB26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50769E7-3DA2-4351-88FB-775A4E517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CF510C-70A0-45CF-A338-60F28D7E598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2B7B-7C6D-73EF-02F4-AB8E698D9F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id="{D608DD2B-68AE-D786-F866-B808866143D6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E9042A-3828-2F47-B59B-F2CE42CAD2EA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84A7D-AD46-70B7-EB0E-1674D8C0D91A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5384FC-6944-17E6-377A-A1A8D47968FE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E4E22B31-634A-6C1E-91D8-B37307E1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B3975-449C-4276-9C29-37DFCCF6684E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F6A0C76F-035D-5B66-D32C-C060A2D5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F1A71858-24EC-CABB-FCB2-BA3C268C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398440-1F95-4E2D-B735-DC15BDBE8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312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61852959-56B1-5EC2-A25A-86808A3F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DDD51-3ADD-4485-838D-76232E7F246D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D8A60D0-D1AA-AAB6-0641-AFD2E13B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246C030-32DD-8C5E-8F49-CE2B13D2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E68A7-63FE-4E81-AF00-6651A5E61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0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358A586-3F43-C777-A461-6483813F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F95A-4267-4D67-9EC7-C6AB76BAD900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FECD239-BF8D-7C5B-E408-6B837CAA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640D5A0-5EE1-2744-6CDD-3F5A2D95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A9C8B-8A4B-4F69-AB15-12E0D6253B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70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2F67A847-AC08-0A02-F264-53C1BBEB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4179-66F8-49E8-8602-FA6DD2F1AC79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D61E773-D51E-7A8F-0B0F-3DB60037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1AE3AF6-98D7-1567-4548-79F233B0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8740-42D0-48FA-A155-738F7A6FA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07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3136A-F18A-7FAA-5B40-2A6D07BEDD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05F56E69-88CE-4077-FAF3-2FD5020DE121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2CD95-EDF8-1BE0-BECC-CC50AD0E2CA1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BF2D-AA19-E1FF-B03F-B742039033B7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3C83C-43C6-E393-4810-1BFB7A8DCEB3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7010C39-6861-2796-4D1F-5A196346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52111-0DB1-4940-94D7-7C764B7C2D22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BB04008-E189-3755-3857-377D3A68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58C0FB-8BC4-86BA-C7AD-ED1B47C4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4EF3D3-C8FA-4C0D-B765-A93695032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02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1604CD7E-A293-57AE-6F42-875A2677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7516-B6D4-4C09-A131-792E7C9DDFF6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CF35728-2FE1-995D-B664-4D95CE4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3A76398-5134-60AC-6A2B-24B6684F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6BBA-2BE3-4ED5-9E91-752738CF3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5B19D65-D76F-9C66-6F7E-17EFAFD4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7BD52-F8C4-4933-80DA-29BB109F5B57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07F2E88-B931-D7CD-AB3F-B8BF8B8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224E48B-C4B4-172B-EB9F-8EC43315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64B82-211F-46A6-AB8B-1A5C5BAD0B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24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86EBF3EC-6577-4247-5A0E-AD9FC425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BDCF0-BBE8-4A2C-8834-D797F17693A5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C5CB4E3-5A45-70D5-C299-AC2CC8F1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87B7320-FE79-23B2-AF33-18C89853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9D45A-61F9-41C8-930D-8A72158D3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97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57202F46-5F30-E1B6-C081-FC385E20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7CF20-6627-4B6C-BEB2-1B7698D27486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75C6E-A97B-0E2F-644B-FCB1EDB0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00140453-A5E6-0CA6-CE7E-F82F78C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EFA9A-C7C6-4D80-9AB7-42AE073B1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0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D90E8E-5D93-6958-B815-29212AED143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8EE581D8-5492-C4BE-6ADF-B1EB8A266795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28E506E-2660-560A-7930-5384FC4D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DD57E-504C-4386-9734-EA6F91899C67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BF7E2DA-012E-87EB-AEE4-4749C1F6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D199DC5-983C-5063-014C-E2F0FC59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E20F0-B3E1-494A-8A7D-B7B1AD82D5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25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2924C1-84F3-3C39-5015-F8F36832E78A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9D020-61D3-074B-536F-896AB32A5A9D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98D44-F48F-F66A-28EF-2979BB07EC98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229509-DBE0-279F-F208-F9F3894F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9E188-015A-4AB8-9CFD-046189BC2C8B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24ADF55-5562-7AAB-62A9-702B938E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CD0D9A1-7476-FF7E-6834-C44C0AC1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DFB1C5-BB45-4031-B1DE-0F67B36973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6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041F36-F2C7-3CD7-D08D-300C63A900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6D682BD7-53D6-32BB-A977-BB22B0F9945F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C176D57A-C571-DCAF-B123-1B63683BAB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E7B3E3AA-8A0B-9742-6FAE-160009A4ED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9E91E12-60B9-F6EB-6BF8-A5934AE5A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C463D062-5A94-4DE3-8C28-79DF043146E2}" type="datetime1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183C0-8097-21E4-B326-1C1BE1237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AADF9B5-2E6C-98F8-9A7E-7EACF423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0E31F121-776B-45C0-83C7-54FF204F1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0" r:id="rId2"/>
    <p:sldLayoutId id="2147483918" r:id="rId3"/>
    <p:sldLayoutId id="2147483911" r:id="rId4"/>
    <p:sldLayoutId id="2147483912" r:id="rId5"/>
    <p:sldLayoutId id="2147483913" r:id="rId6"/>
    <p:sldLayoutId id="2147483914" r:id="rId7"/>
    <p:sldLayoutId id="2147483919" r:id="rId8"/>
    <p:sldLayoutId id="2147483920" r:id="rId9"/>
    <p:sldLayoutId id="2147483915" r:id="rId10"/>
    <p:sldLayoutId id="21474839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46299504-F1ED-C570-99E5-B8625A8C5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CISC3130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Spring 2013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Fordham Univ.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3730732B-DC64-A1C9-DF94-E78FEBDE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738492-05D1-4777-818E-2F6BA4E1E61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2" name="Title 1">
            <a:extLst>
              <a:ext uri="{FF2B5EF4-FFF2-40B4-BE49-F238E27FC236}">
                <a16:creationId xmlns:a16="http://schemas.microsoft.com/office/drawing/2014/main" id="{33E29178-3E57-4912-D20F-EE447E105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/>
              <a:t>Bash Scripting: control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AFFC8A35-A7EF-15F7-F35C-3EE73490B4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908050"/>
            <a:ext cx="7772400" cy="511175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$ </a:t>
            </a:r>
            <a:r>
              <a:rPr lang="en-US" altLang="en-US" b="1"/>
              <a:t>for i in </a:t>
            </a:r>
            <a:r>
              <a:rPr lang="en-US" altLang="en-US" b="1">
                <a:solidFill>
                  <a:srgbClr val="C00000"/>
                </a:solidFill>
              </a:rPr>
              <a:t>"$@"</a:t>
            </a:r>
            <a:r>
              <a:rPr lang="en-US" altLang="en-US" b="1"/>
              <a:t> </a:t>
            </a:r>
            <a:r>
              <a:rPr lang="en-US" altLang="en-US" i="1"/>
              <a:t>With quotes, $@ preserves exact argument values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t-BR" altLang="en-US"/>
              <a:t>&gt; </a:t>
            </a:r>
            <a:r>
              <a:rPr lang="pt-BR" altLang="en-US" b="1"/>
              <a:t>do echo i is $i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&gt; </a:t>
            </a:r>
            <a:r>
              <a:rPr lang="en-US" altLang="en-US" b="1"/>
              <a:t>done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i is hello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i is </a:t>
            </a:r>
            <a:r>
              <a:rPr lang="en-US" altLang="en-US">
                <a:solidFill>
                  <a:srgbClr val="C00000"/>
                </a:solidFill>
              </a:rPr>
              <a:t>hi there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i is greetings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$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8FBEC9E7-54F6-7F2F-385D-495605C4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0EC61E-4DE7-4A8E-B670-837E71ABAD2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A772412-E1E8-305C-A4C5-70FC33C9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defined variables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1F69C6C0-5080-C05C-016C-365CE01F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E806B-C700-4D0D-A57C-7A1753F1D86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DA3ACA54-BF3B-4800-70F5-AA4A5AF641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28750"/>
            <a:ext cx="8229600" cy="469741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Declare variables by using them</a:t>
            </a:r>
            <a:r>
              <a:rPr lang="en-US" altLang="en-US"/>
              <a:t>, e.g.,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[zhang@storm ~]$ for </a:t>
            </a:r>
            <a:r>
              <a:rPr lang="en-US" altLang="en-US">
                <a:solidFill>
                  <a:srgbClr val="C00000"/>
                </a:solidFill>
              </a:rPr>
              <a:t>letter</a:t>
            </a:r>
            <a:r>
              <a:rPr lang="en-US" altLang="en-US"/>
              <a:t> in a b c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&gt; do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&gt; echo "Letter $letter"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&gt; done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Letter a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Letter b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Letter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0348032-F1BD-EBF8-036B-A6AD8767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variable value from input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091B3695-B4ED-1843-BC9E-D7EA844E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1AAF9-F83A-49AD-8D79-70F5E6C2199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604" name="Content Placeholder 2">
            <a:extLst>
              <a:ext uri="{FF2B5EF4-FFF2-40B4-BE49-F238E27FC236}">
                <a16:creationId xmlns:a16="http://schemas.microsoft.com/office/drawing/2014/main" id="{15515EF1-F2F2-9E31-FFC3-6C5332233B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38" cy="46863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[zhang@storm ~]$ </a:t>
            </a:r>
            <a:r>
              <a:rPr lang="en-US" altLang="en-US" sz="2400">
                <a:solidFill>
                  <a:srgbClr val="C00000"/>
                </a:solidFill>
              </a:rPr>
              <a:t>read</a:t>
            </a:r>
            <a:r>
              <a:rPr lang="en-US" altLang="en-US" sz="2400"/>
              <a:t> timeofday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Morning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[zhang@storm ~]$ echo Good $timeofday!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Good Morning!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[zhang@storm ~]$ read greeting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Good morning			# don’t need to quote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[zhang@storm ~]$ echo $greeting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[zhang@storm ~]$ Good morning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[zhang@storm ~]$ echo “$greeting” is \$greeting.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2B2F271C-8D26-B9A2-618C-F5B43C1B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949950"/>
            <a:ext cx="3671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What will be the output ?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7418848-C49C-7498-2B9F-1869E35A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Command Substitution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9A7B5DE3-447D-240F-DDFC-17B1171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39EE0E-1337-4796-98E5-409157DCD42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652" name="Content Placeholder 2">
            <a:extLst>
              <a:ext uri="{FF2B5EF4-FFF2-40B4-BE49-F238E27FC236}">
                <a16:creationId xmlns:a16="http://schemas.microsoft.com/office/drawing/2014/main" id="{0BE71D36-2615-04CF-8B77-4CD247F580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8625" y="1428750"/>
            <a:ext cx="8229600" cy="4668838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Command substitution</a:t>
            </a:r>
            <a:r>
              <a:rPr lang="en-US" altLang="en-US"/>
              <a:t>: substitute output of a command (a string) into another context, i.e., command</a:t>
            </a:r>
          </a:p>
          <a:p>
            <a:pPr eaLnBrk="1" hangingPunct="1"/>
            <a:r>
              <a:rPr lang="en-US" altLang="en-US"/>
              <a:t>Syntax: enclose command using </a:t>
            </a:r>
            <a:r>
              <a:rPr lang="en-US" altLang="en-US">
                <a:solidFill>
                  <a:srgbClr val="FF0000"/>
                </a:solidFill>
              </a:rPr>
              <a:t>backquote, or $()</a:t>
            </a:r>
          </a:p>
          <a:p>
            <a:pPr lvl="1" eaLnBrk="1" hangingPunct="1"/>
            <a:r>
              <a:rPr lang="en-US" altLang="en-US"/>
              <a:t>As argument for another command</a:t>
            </a:r>
          </a:p>
          <a:p>
            <a:pPr lvl="2" eaLnBrk="1" hangingPunct="1"/>
            <a:r>
              <a:rPr lang="en-US" altLang="en-US"/>
              <a:t>rm `ls *.o`                                 ## same as rm *.o</a:t>
            </a:r>
          </a:p>
          <a:p>
            <a:pPr lvl="1" eaLnBrk="1" hangingPunct="1"/>
            <a:r>
              <a:rPr lang="en-US" altLang="en-US"/>
              <a:t>To set a variable</a:t>
            </a:r>
          </a:p>
          <a:p>
            <a:pPr lvl="2" eaLnBrk="1" hangingPunct="1"/>
            <a:r>
              <a:rPr lang="en-US" altLang="en-US"/>
              <a:t>time1=$(date); echo $times1     ## set the output of date to variable times</a:t>
            </a:r>
          </a:p>
          <a:p>
            <a:pPr lvl="1" eaLnBrk="1" hangingPunct="1"/>
            <a:r>
              <a:rPr lang="en-US" altLang="en-US"/>
              <a:t>To be used in “for” construct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for file in `ls *`; do          ## for every file in current directory, do something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…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done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904C08E-100A-CDDE-0AB4-D32D9231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Variable’s </a:t>
            </a:r>
            <a:r>
              <a:rPr lang="en-US" altLang="en-US">
                <a:solidFill>
                  <a:srgbClr val="C00000"/>
                </a:solidFill>
              </a:rPr>
              <a:t>default type: string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B8BF94CD-09CA-A52C-7B99-92E50C71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3C5065-79BD-4C39-9494-BAF2C1D6B12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700" name="Content Placeholder 2">
            <a:extLst>
              <a:ext uri="{FF2B5EF4-FFF2-40B4-BE49-F238E27FC236}">
                <a16:creationId xmlns:a16="http://schemas.microsoft.com/office/drawing/2014/main" id="{7F285C86-0BA2-CC33-03DA-1D5BBEB219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values are stored as strings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[zhang@storm ~]$ number=7+5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[zhang@storm ~]$ echo $number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7+5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[zhang@storm ~]$ x=2; y=3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[zhang@storm ~]$ z1=x+y; z2=$x+$y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[zhang@storm ~]$ echo $z1 $z2      # </a:t>
            </a:r>
            <a:r>
              <a:rPr lang="en-US" altLang="en-US">
                <a:solidFill>
                  <a:schemeClr val="accent2"/>
                </a:solidFill>
              </a:rPr>
              <a:t>What will be the output?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FE05ABB-552C-83CD-90E2-CE0F711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Evaluation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7B89108A-F33D-DDC5-1E5C-319A2518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518606-8988-4D41-AC69-B593EAB3FCF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748" name="Content Placeholder 2">
            <a:extLst>
              <a:ext uri="{FF2B5EF4-FFF2-40B4-BE49-F238E27FC236}">
                <a16:creationId xmlns:a16="http://schemas.microsoft.com/office/drawing/2014/main" id="{8BB871B4-F7FE-1CD8-6E2D-EC34F4622E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arithmetic expression</a:t>
            </a:r>
            <a:r>
              <a:rPr lang="en-US" altLang="en-US"/>
              <a:t>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</a:t>
            </a:r>
            <a:r>
              <a:rPr lang="en-US" altLang="en-US" sz="2400"/>
              <a:t>[zhang@storm ~]$ x=1</a:t>
            </a:r>
            <a:endParaRPr lang="en-US" altLang="en-US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[zhang@storm ~]$ x=</a:t>
            </a:r>
            <a:r>
              <a:rPr lang="en-US" altLang="en-US">
                <a:solidFill>
                  <a:srgbClr val="FF0000"/>
                </a:solidFill>
              </a:rPr>
              <a:t>$[</a:t>
            </a:r>
            <a:r>
              <a:rPr lang="en-US" altLang="en-US"/>
              <a:t>$x+1</a:t>
            </a:r>
            <a:r>
              <a:rPr lang="en-US" altLang="en-US">
                <a:solidFill>
                  <a:srgbClr val="FF0000"/>
                </a:solidFill>
              </a:rPr>
              <a:t>]  </a:t>
            </a:r>
            <a:r>
              <a:rPr lang="en-US" altLang="en-US"/>
              <a:t>## x now has value of 2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[zhang@storm ~]$ y=</a:t>
            </a:r>
            <a:r>
              <a:rPr lang="en-US" altLang="en-US">
                <a:solidFill>
                  <a:srgbClr val="FF0000"/>
                </a:solidFill>
              </a:rPr>
              <a:t>$((</a:t>
            </a:r>
            <a:r>
              <a:rPr lang="en-US" altLang="en-US"/>
              <a:t>2*$x+16</a:t>
            </a:r>
            <a:r>
              <a:rPr lang="en-US" altLang="en-US">
                <a:solidFill>
                  <a:srgbClr val="FF0000"/>
                </a:solidFill>
              </a:rPr>
              <a:t>)) </a:t>
            </a:r>
            <a:r>
              <a:rPr lang="en-US" altLang="en-US"/>
              <a:t>## y now has value of 20</a:t>
            </a:r>
          </a:p>
          <a:p>
            <a:pPr lvl="1" eaLnBrk="1" hangingPunct="1"/>
            <a:r>
              <a:rPr lang="en-US" altLang="en-US"/>
              <a:t>Note: spaces around operators optional </a:t>
            </a:r>
          </a:p>
          <a:p>
            <a:pPr lvl="1" eaLnBrk="1" hangingPunct="1"/>
            <a:r>
              <a:rPr lang="en-US" altLang="en-US"/>
              <a:t>Complex expressions supported</a:t>
            </a:r>
          </a:p>
          <a:p>
            <a:r>
              <a:rPr lang="en-US" altLang="en-US" sz="2400" b="1">
                <a:solidFill>
                  <a:srgbClr val="C00000"/>
                </a:solidFill>
              </a:rPr>
              <a:t>No spaces around equals sign, as with any bash variable assignment</a:t>
            </a:r>
            <a:endParaRPr lang="en-US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797F01E-9214-CAEF-8B15-772D3430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AF0FA2F3-8778-B859-D834-1C60CC8FFC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056BA151-9F77-D151-4A47-7571E492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7AFDE8-98BD-4E13-82F8-44DAA58D886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BB787BF4-A851-28FC-3083-16D91B062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9275"/>
            <a:ext cx="82296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>
            <a:extLst>
              <a:ext uri="{FF2B5EF4-FFF2-40B4-BE49-F238E27FC236}">
                <a16:creationId xmlns:a16="http://schemas.microsoft.com/office/drawing/2014/main" id="{3DE63F15-6BC6-E022-9B8A-3837775F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157788"/>
            <a:ext cx="81375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Box 7">
            <a:extLst>
              <a:ext uri="{FF2B5EF4-FFF2-40B4-BE49-F238E27FC236}">
                <a16:creationId xmlns:a16="http://schemas.microsoft.com/office/drawing/2014/main" id="{59A6DB8B-3465-8FD2-274E-9FE2A4FF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949950"/>
            <a:ext cx="813752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From highest precedence to lowest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Relational operators (&lt;, &lt;=, …) produces a numeric result that acts as a truth value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401096E-0629-7583-DDF8-46F13B89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Evaluation (2)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A82467AE-BE9C-1AFE-1C27-B1D4CD51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E59325-3222-431B-84BD-FF70E66557D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1F55C3D5-EA3F-B0EA-FE0D-036F9B1004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088" y="1412875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Or use command </a:t>
            </a:r>
            <a:r>
              <a:rPr lang="en-US" dirty="0" err="1">
                <a:solidFill>
                  <a:srgbClr val="C00000"/>
                </a:solidFill>
              </a:rPr>
              <a:t>expr</a:t>
            </a:r>
            <a:r>
              <a:rPr lang="en-US" dirty="0"/>
              <a:t> (less efficient)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[</a:t>
            </a:r>
            <a:r>
              <a:rPr lang="en-US" dirty="0" err="1"/>
              <a:t>zhang@storm</a:t>
            </a:r>
            <a:r>
              <a:rPr lang="en-US" dirty="0"/>
              <a:t> ~]$ x=`</a:t>
            </a:r>
            <a:r>
              <a:rPr lang="en-US" dirty="0" err="1">
                <a:solidFill>
                  <a:srgbClr val="FF0000"/>
                </a:solidFill>
              </a:rPr>
              <a:t>expr</a:t>
            </a:r>
            <a:r>
              <a:rPr lang="en-US" dirty="0"/>
              <a:t> $x + 1` 	# increment x by 1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[</a:t>
            </a:r>
            <a:r>
              <a:rPr lang="en-US" dirty="0" err="1"/>
              <a:t>zhang@storm</a:t>
            </a:r>
            <a:r>
              <a:rPr lang="en-US" dirty="0"/>
              <a:t> ~]$ x=$(</a:t>
            </a:r>
            <a:r>
              <a:rPr lang="en-US" dirty="0" err="1"/>
              <a:t>expr</a:t>
            </a:r>
            <a:r>
              <a:rPr lang="en-US" dirty="0"/>
              <a:t> $x * 2 )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Recall: </a:t>
            </a:r>
          </a:p>
          <a:p>
            <a:pPr lvl="1" eaLnBrk="1" hangingPunct="1">
              <a:defRPr/>
            </a:pPr>
            <a:r>
              <a:rPr lang="en-US" dirty="0"/>
              <a:t>two diff. syntaxes for command substitution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spaces before and after operators, why? 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No spaces around equals sign, as with any bash variable assignment</a:t>
            </a:r>
          </a:p>
          <a:p>
            <a:pPr>
              <a:defRPr/>
            </a:pPr>
            <a:r>
              <a:rPr lang="en-US" sz="2400" b="1" dirty="0"/>
              <a:t>E.g., convert 38 F to Celsius  degree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      </a:t>
            </a:r>
            <a:r>
              <a:rPr lang="en-US" sz="2400" b="1" dirty="0" err="1">
                <a:solidFill>
                  <a:srgbClr val="C00000"/>
                </a:solidFill>
              </a:rPr>
              <a:t>expr</a:t>
            </a:r>
            <a:r>
              <a:rPr lang="en-US" sz="2400" b="1" dirty="0">
                <a:solidFill>
                  <a:srgbClr val="C00000"/>
                </a:solidFill>
              </a:rPr>
              <a:t> \( 38 - 32 \) \* 5  / 9  ## need to escape *, (, 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 </a:t>
            </a:r>
            <a:r>
              <a:rPr lang="en-US" b="1" dirty="0">
                <a:solidFill>
                  <a:srgbClr val="C00000"/>
                </a:solidFill>
              </a:rPr>
              <a:t>echo </a:t>
            </a:r>
            <a:r>
              <a:rPr lang="en-US" b="1">
                <a:solidFill>
                  <a:srgbClr val="C00000"/>
                </a:solidFill>
              </a:rPr>
              <a:t>$((</a:t>
            </a:r>
            <a:r>
              <a:rPr lang="en-US" b="1"/>
              <a:t>(38-32)*</a:t>
            </a:r>
            <a:r>
              <a:rPr lang="en-US" b="1" dirty="0"/>
              <a:t>5/9</a:t>
            </a:r>
            <a:r>
              <a:rPr lang="en-US" b="1" dirty="0">
                <a:solidFill>
                  <a:srgbClr val="C00000"/>
                </a:solidFill>
              </a:rPr>
              <a:t>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A5E4763-A62E-E283-543D-407BEA5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Declare variable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0520E64B-5E1F-2DD4-529B-8E3B713C79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One can explicitly declare a variable: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>
                <a:solidFill>
                  <a:srgbClr val="C00000"/>
                </a:solidFill>
              </a:rPr>
              <a:t>declare OPTION(s) VARIABLE=value</a:t>
            </a:r>
            <a:r>
              <a:rPr lang="en-US" altLang="en-US">
                <a:solidFill>
                  <a:srgbClr val="C00000"/>
                </a:solidFill>
              </a:rPr>
              <a:t> </a:t>
            </a:r>
          </a:p>
          <a:p>
            <a:r>
              <a:rPr lang="en-US" altLang="en-US"/>
              <a:t>Option</a:t>
            </a:r>
          </a:p>
          <a:p>
            <a:pPr lvl="1"/>
            <a:r>
              <a:rPr lang="en-US" altLang="en-US"/>
              <a:t>-a:  variable is an </a:t>
            </a:r>
            <a:r>
              <a:rPr lang="en-US" altLang="en-US">
                <a:solidFill>
                  <a:srgbClr val="C00000"/>
                </a:solidFill>
              </a:rPr>
              <a:t>array</a:t>
            </a:r>
          </a:p>
          <a:p>
            <a:pPr lvl="1"/>
            <a:r>
              <a:rPr lang="en-US" altLang="en-US"/>
              <a:t>-f : use function names only</a:t>
            </a:r>
          </a:p>
          <a:p>
            <a:pPr lvl="1"/>
            <a:r>
              <a:rPr lang="en-US" altLang="en-US"/>
              <a:t>-i:  variable is to be treated as </a:t>
            </a:r>
            <a:r>
              <a:rPr lang="en-US" altLang="en-US">
                <a:solidFill>
                  <a:srgbClr val="C00000"/>
                </a:solidFill>
              </a:rPr>
              <a:t>an integer</a:t>
            </a:r>
            <a:r>
              <a:rPr lang="en-US" altLang="en-US"/>
              <a:t>; arithmetic evaluation is performed when variable is assigned a value </a:t>
            </a:r>
          </a:p>
          <a:p>
            <a:pPr lvl="1"/>
            <a:r>
              <a:rPr lang="en-US" altLang="en-US"/>
              <a:t> -l:  when assigned a value, all upper-case characters are converted to lower-case. </a:t>
            </a:r>
          </a:p>
          <a:p>
            <a:pPr lvl="1"/>
            <a:r>
              <a:rPr lang="en-US" altLang="en-US"/>
              <a:t>-r     Make names readonly.  These names cannot then be assigned  values by subsequent assignment statements or unset.</a:t>
            </a:r>
          </a:p>
          <a:p>
            <a:pPr lvl="1"/>
            <a:r>
              <a:rPr lang="en-US" altLang="en-US"/>
              <a:t>   …</a:t>
            </a:r>
          </a:p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61BE8275-3975-E867-C9AB-FB0EB761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130C86-CC99-4AF7-9770-F0978DC45B9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C61578C-AE22-3681-37D2-6AE9D6B1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numerical variable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4FEFAE0-F768-2BB7-45CF-6E56CEFA3E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[zhang@storm ~]$ declare -i x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[zhang@storm ~]$ x=10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[zhang@storm ~]$ x=x+1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[zhang@storm ~]$ echo $x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11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[zhang@storm ~]$ read x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30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[zhang@storm ~]$ x=x*2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[zhang@storm ~]$ echo $x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60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[zhang@storm ~]$</a:t>
            </a: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334CA1E-6004-A59B-B2E3-F321E57B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4C8FB4-E9B0-4F27-A501-2F540ACA7FF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75C0658-0D43-35A5-CF26-E9911156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Roadmap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771B3F8-8F88-3DB9-F717-BED023C0CD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3600">
                <a:solidFill>
                  <a:srgbClr val="C00000"/>
                </a:solidFill>
              </a:rPr>
              <a:t>Shell variables</a:t>
            </a:r>
          </a:p>
          <a:p>
            <a:r>
              <a:rPr lang="en-US" altLang="en-US" sz="3600"/>
              <a:t>Shell Arithmetic</a:t>
            </a:r>
          </a:p>
          <a:p>
            <a:r>
              <a:rPr lang="en-US" altLang="en-US" sz="3600"/>
              <a:t>Control Structures</a:t>
            </a:r>
          </a:p>
          <a:p>
            <a:pPr lvl="1"/>
            <a:r>
              <a:rPr lang="en-US" altLang="en-US" sz="3600"/>
              <a:t>Test, condition, logic operations</a:t>
            </a:r>
          </a:p>
          <a:p>
            <a:pPr lvl="1"/>
            <a:r>
              <a:rPr lang="en-US" altLang="en-US" sz="3600"/>
              <a:t>Selection: if statements </a:t>
            </a:r>
          </a:p>
          <a:p>
            <a:pPr lvl="1"/>
            <a:r>
              <a:rPr lang="en-US" altLang="en-US" sz="3600"/>
              <a:t>Loop: while, until, for loops; break, continue</a:t>
            </a:r>
          </a:p>
          <a:p>
            <a:pPr lvl="1"/>
            <a:r>
              <a:rPr lang="en-US" altLang="en-US" sz="3600"/>
              <a:t>case construct</a:t>
            </a:r>
          </a:p>
          <a:p>
            <a:pPr lvl="1"/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7816650-56DA-8EA3-94C4-95256EA8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992FCB-1525-482B-B014-D0DD3D2B542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47871B1-9F10-CB59-DF85-10205C93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bash based calculator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D5B3D19F-21F0-F69E-179E-311741A8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A92D5F-0A2A-41FF-98C4-ACE8DA8F389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964" name="Content Placeholder 2">
            <a:extLst>
              <a:ext uri="{FF2B5EF4-FFF2-40B4-BE49-F238E27FC236}">
                <a16:creationId xmlns:a16="http://schemas.microsoft.com/office/drawing/2014/main" id="{94F23F30-5333-B376-8D26-DCAB88ED6E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First, let’s implement addition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echo 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r>
              <a:rPr lang="en-US" altLang="en-US"/>
              <a:t>calculate x+y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echo –n 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r>
              <a:rPr lang="en-US" altLang="en-US"/>
              <a:t>x=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 </a:t>
            </a:r>
            <a:r>
              <a:rPr lang="en-US" altLang="en-US" sz="2000">
                <a:latin typeface="Lucida Sans Unicode" panose="020B0602030504020204" pitchFamily="34" charset="0"/>
                <a:cs typeface="Lucida Sans Unicode" panose="020B0602030504020204" pitchFamily="34" charset="0"/>
              </a:rPr>
              <a:t>## -n option asks echo not to print newline</a:t>
            </a: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read x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echo –n 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r>
              <a:rPr lang="en-US" altLang="en-US"/>
              <a:t>y=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read 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echo 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r>
              <a:rPr lang="en-US" altLang="en-US"/>
              <a:t>x+y=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r>
              <a:rPr lang="en-US" altLang="en-US"/>
              <a:t> </a:t>
            </a:r>
            <a:r>
              <a:rPr lang="en-US" altLang="en-US">
                <a:solidFill>
                  <a:srgbClr val="C00000"/>
                </a:solidFill>
              </a:rPr>
              <a:t>$((</a:t>
            </a:r>
            <a:r>
              <a:rPr lang="en-US" altLang="en-US"/>
              <a:t>$x + $y</a:t>
            </a:r>
            <a:r>
              <a:rPr lang="en-US" altLang="en-US">
                <a:solidFill>
                  <a:srgbClr val="C00000"/>
                </a:solidFill>
              </a:rPr>
              <a:t>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145F024-C1D7-1CF0-6247-BAFBCCA2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bash based calculator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734FA5B6-053F-6E49-5DB1-7C5E83E3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8DC189-04FC-4B03-AC27-4655827C9A8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012" name="Content Placeholder 2">
            <a:extLst>
              <a:ext uri="{FF2B5EF4-FFF2-40B4-BE49-F238E27FC236}">
                <a16:creationId xmlns:a16="http://schemas.microsoft.com/office/drawing/2014/main" id="{D882342E-AD6F-B8AA-2199-C38AEF2C1B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implement subtraction, multiplication and division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echo –n 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r>
              <a:rPr lang="en-US" altLang="en-US"/>
              <a:t>x=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read x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echo –n “operator(+,-,*,/): ”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read op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echo –n 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r>
              <a:rPr lang="en-US" altLang="en-US"/>
              <a:t>y=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″</a:t>
            </a: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read 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## if the operator is +: echo 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$</a:t>
            </a:r>
            <a:r>
              <a:rPr lang="en-US" altLang="en-US"/>
              <a:t>x $op $y = $(($x + $y))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## if operator is -: echo </a:t>
            </a:r>
            <a:r>
              <a:rPr lang="en-US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$</a:t>
            </a:r>
            <a:r>
              <a:rPr lang="en-US" altLang="en-US"/>
              <a:t>x $op $y = $(($x - $y))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…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## How to test condition, and choose different course of actions?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EFFB49E-4F39-0560-4044-F4E7164B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Roadmap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D269B8B6-D165-D17F-1B98-D4F5B35112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3600"/>
              <a:t>Shell variables</a:t>
            </a:r>
          </a:p>
          <a:p>
            <a:r>
              <a:rPr lang="en-US" altLang="en-US" sz="3600"/>
              <a:t>Shell Arithmetic</a:t>
            </a:r>
          </a:p>
          <a:p>
            <a:r>
              <a:rPr lang="en-US" altLang="en-US" sz="3600">
                <a:solidFill>
                  <a:srgbClr val="C00000"/>
                </a:solidFill>
              </a:rPr>
              <a:t>Control Structures</a:t>
            </a:r>
          </a:p>
          <a:p>
            <a:pPr lvl="1"/>
            <a:r>
              <a:rPr lang="en-US" altLang="en-US" sz="3600"/>
              <a:t>Test, condition, logic operations</a:t>
            </a:r>
          </a:p>
          <a:p>
            <a:pPr lvl="1"/>
            <a:r>
              <a:rPr lang="en-US" altLang="en-US" sz="3600"/>
              <a:t>Selection: if statements</a:t>
            </a:r>
          </a:p>
          <a:p>
            <a:pPr lvl="1"/>
            <a:r>
              <a:rPr lang="en-US" altLang="en-US" sz="3600"/>
              <a:t>Loop: while, until, for loops; break, continue</a:t>
            </a:r>
          </a:p>
          <a:p>
            <a:pPr lvl="1"/>
            <a:r>
              <a:rPr lang="en-US" altLang="en-US" sz="3600"/>
              <a:t>case structure</a:t>
            </a:r>
          </a:p>
          <a:p>
            <a:pPr lvl="1"/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25A53677-36ED-CCC9-0CAF-3106C144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560391-53EE-485C-8717-0916FDE45FC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6218433-1056-C833-D2DA-7B44D6D5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Structures &amp; Conditions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714B8BBE-60E5-012E-3B8E-38E9EB49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952533-7A89-4EA5-8171-9D33C0C2E77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084" name="Content Placeholder 2">
            <a:extLst>
              <a:ext uri="{FF2B5EF4-FFF2-40B4-BE49-F238E27FC236}">
                <a16:creationId xmlns:a16="http://schemas.microsoft.com/office/drawing/2014/main" id="{68C54196-6D33-CF79-F1B4-B3D5839D41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Control structures </a:t>
            </a:r>
            <a:r>
              <a:rPr lang="en-US" altLang="en-US"/>
              <a:t>in bash </a:t>
            </a:r>
          </a:p>
          <a:p>
            <a:pPr lvl="1" eaLnBrk="1" hangingPunct="1"/>
            <a:r>
              <a:rPr lang="en-US" altLang="en-US" b="1"/>
              <a:t>if </a:t>
            </a:r>
            <a:r>
              <a:rPr lang="en-US" altLang="en-US" b="1">
                <a:solidFill>
                  <a:srgbClr val="C00000"/>
                </a:solidFill>
              </a:rPr>
              <a:t>…</a:t>
            </a:r>
            <a:r>
              <a:rPr lang="en-US" altLang="en-US" b="1"/>
              <a:t> then … fi</a:t>
            </a:r>
          </a:p>
          <a:p>
            <a:pPr lvl="1" eaLnBrk="1" hangingPunct="1"/>
            <a:r>
              <a:rPr lang="en-US" altLang="en-US" b="1"/>
              <a:t>if </a:t>
            </a:r>
            <a:r>
              <a:rPr lang="en-US" altLang="en-US" b="1">
                <a:solidFill>
                  <a:srgbClr val="C00000"/>
                </a:solidFill>
              </a:rPr>
              <a:t>…</a:t>
            </a:r>
            <a:r>
              <a:rPr lang="en-US" altLang="en-US" b="1"/>
              <a:t> then … else … fi</a:t>
            </a:r>
          </a:p>
          <a:p>
            <a:pPr lvl="1" eaLnBrk="1" hangingPunct="1"/>
            <a:r>
              <a:rPr lang="en-US" altLang="en-US"/>
              <a:t>if </a:t>
            </a:r>
            <a:r>
              <a:rPr lang="en-US" altLang="en-US" b="1">
                <a:solidFill>
                  <a:srgbClr val="C00000"/>
                </a:solidFill>
              </a:rPr>
              <a:t>…</a:t>
            </a:r>
            <a:r>
              <a:rPr lang="en-US" altLang="en-US"/>
              <a:t> then …elif </a:t>
            </a:r>
            <a:r>
              <a:rPr lang="en-US" altLang="en-US" b="1">
                <a:solidFill>
                  <a:srgbClr val="C00000"/>
                </a:solidFill>
              </a:rPr>
              <a:t>…</a:t>
            </a:r>
            <a:r>
              <a:rPr lang="en-US" altLang="en-US"/>
              <a:t> else … fi</a:t>
            </a:r>
          </a:p>
          <a:p>
            <a:pPr lvl="1" eaLnBrk="1" hangingPunct="1"/>
            <a:r>
              <a:rPr lang="en-US" altLang="en-US"/>
              <a:t>for … in … do … done</a:t>
            </a:r>
          </a:p>
          <a:p>
            <a:pPr lvl="1" eaLnBrk="1" hangingPunct="1"/>
            <a:r>
              <a:rPr lang="en-US" altLang="en-US"/>
              <a:t>while </a:t>
            </a:r>
            <a:r>
              <a:rPr lang="en-US" altLang="en-US" b="1">
                <a:solidFill>
                  <a:srgbClr val="C00000"/>
                </a:solidFill>
              </a:rPr>
              <a:t>…</a:t>
            </a:r>
            <a:r>
              <a:rPr lang="en-US" altLang="en-US"/>
              <a:t> do … done</a:t>
            </a:r>
          </a:p>
          <a:p>
            <a:pPr lvl="1" eaLnBrk="1" hangingPunct="1"/>
            <a:r>
              <a:rPr lang="en-US" altLang="en-US"/>
              <a:t>until </a:t>
            </a:r>
            <a:r>
              <a:rPr lang="en-US" altLang="en-US" b="1">
                <a:solidFill>
                  <a:srgbClr val="C00000"/>
                </a:solidFill>
              </a:rPr>
              <a:t>…</a:t>
            </a:r>
            <a:r>
              <a:rPr lang="en-US" altLang="en-US"/>
              <a:t> do … done</a:t>
            </a:r>
          </a:p>
          <a:p>
            <a:pPr lvl="1" eaLnBrk="1" hangingPunct="1"/>
            <a:r>
              <a:rPr lang="en-US" altLang="en-US"/>
              <a:t>case … in … esac</a:t>
            </a:r>
          </a:p>
          <a:p>
            <a:pPr lvl="1" eaLnBrk="1" hangingPunct="1"/>
            <a:r>
              <a:rPr lang="en-US" altLang="en-US"/>
              <a:t>break, continue</a:t>
            </a:r>
          </a:p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Conditions (tests): </a:t>
            </a:r>
            <a:r>
              <a:rPr lang="en-US" altLang="en-US"/>
              <a:t>used in if structures, while, until structures, similar to boolean expression in C/C++</a:t>
            </a:r>
          </a:p>
          <a:p>
            <a:pPr lvl="1" eaLnBrk="1" hangingPunct="1"/>
            <a:r>
              <a:rPr lang="en-US" altLang="en-US"/>
              <a:t>Dots shown in red are to be replaced with conditions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6DAC671-F986-E5D0-2C94-3956C817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Conditions in shell 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3B96BA4B-ACD9-E114-FC0E-B8A28152F6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C00000"/>
                </a:solidFill>
              </a:rPr>
              <a:t>Exit status </a:t>
            </a:r>
            <a:r>
              <a:rPr lang="en-US" altLang="en-US" sz="2400"/>
              <a:t>of a command, script or shell function, e.g., </a:t>
            </a:r>
            <a:endParaRPr lang="en-US" altLang="en-US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if </a:t>
            </a:r>
            <a:r>
              <a:rPr lang="en-US" altLang="en-US" sz="2000" b="1">
                <a:solidFill>
                  <a:srgbClr val="C00000"/>
                </a:solidFill>
              </a:rPr>
              <a:t>diff file1 file2 &gt;&amp; /dev/null  </a:t>
            </a:r>
            <a:r>
              <a:rPr lang="en-US" altLang="en-US" sz="2000" b="1"/>
              <a:t>## if file1 and file2 are the same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…</a:t>
            </a:r>
          </a:p>
          <a:p>
            <a:r>
              <a:rPr lang="en-US" altLang="en-US" sz="2400" b="1">
                <a:solidFill>
                  <a:srgbClr val="C00000"/>
                </a:solidFill>
              </a:rPr>
              <a:t>test</a:t>
            </a:r>
            <a:r>
              <a:rPr lang="en-US" altLang="en-US" sz="2400"/>
              <a:t> command: used to perform a variety of test, e.g., </a:t>
            </a:r>
            <a:r>
              <a:rPr lang="en-US" altLang="en-US" sz="2400">
                <a:solidFill>
                  <a:srgbClr val="C00000"/>
                </a:solidFill>
              </a:rPr>
              <a:t>test file attributes, compares strings and numbers.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if </a:t>
            </a:r>
            <a:r>
              <a:rPr lang="en-US" altLang="en-US" sz="2000" b="1">
                <a:solidFill>
                  <a:srgbClr val="C00000"/>
                </a:solidFill>
              </a:rPr>
              <a:t>test -e tmp.o   </a:t>
            </a:r>
            <a:r>
              <a:rPr lang="en-US" altLang="en-US" sz="2000"/>
              <a:t>## if there is file named test.o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…</a:t>
            </a:r>
          </a:p>
          <a:p>
            <a:r>
              <a:rPr lang="en-US" altLang="en-US" sz="2200" b="1">
                <a:solidFill>
                  <a:srgbClr val="C00000"/>
                </a:solidFill>
              </a:rPr>
              <a:t>Compound condition</a:t>
            </a:r>
            <a:r>
              <a:rPr lang="en-US" altLang="en-US" sz="2200"/>
              <a:t>:  </a:t>
            </a:r>
            <a:r>
              <a:rPr lang="en-US" altLang="en-US" sz="2000"/>
              <a:t>combine above using ! (negation), &amp;&amp; (and), || (or)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if  </a:t>
            </a:r>
            <a:r>
              <a:rPr lang="en-US" altLang="en-US" sz="1800" b="1">
                <a:solidFill>
                  <a:srgbClr val="C00000"/>
                </a:solidFill>
              </a:rPr>
              <a:t>!grep pattern myfile &gt; /dev/null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800"/>
              <a:t>…</a:t>
            </a:r>
          </a:p>
          <a:p>
            <a:pPr lvl="1"/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3A8D69D7-88A7-79E8-3E90-A2D8B9AF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13F042-35F5-49FF-B29E-94B362EE261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BD13159-88D7-45EF-1822-30F5AEC7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74638"/>
            <a:ext cx="8351837" cy="1209675"/>
          </a:xfrm>
        </p:spPr>
        <p:txBody>
          <a:bodyPr/>
          <a:lstStyle/>
          <a:p>
            <a:r>
              <a:rPr lang="en-US" altLang="en-US"/>
              <a:t>Exit status command/script/function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BA2BCE06-98BB-9237-FE56-48F33E826D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1447800"/>
            <a:ext cx="8147050" cy="4933950"/>
          </a:xfrm>
        </p:spPr>
        <p:txBody>
          <a:bodyPr/>
          <a:lstStyle/>
          <a:p>
            <a:r>
              <a:rPr lang="en-US" altLang="en-US" sz="2400">
                <a:solidFill>
                  <a:srgbClr val="C00000"/>
                </a:solidFill>
              </a:rPr>
              <a:t>Exit Status: </a:t>
            </a:r>
            <a:r>
              <a:rPr lang="en-US" altLang="en-US" sz="2400"/>
              <a:t>every command (built-in, external, or shell function) returns a small integer value when it exits, to the program invoked it.</a:t>
            </a:r>
          </a:p>
          <a:p>
            <a:pPr lvl="1"/>
            <a:r>
              <a:rPr lang="en-US" altLang="en-US" sz="2200">
                <a:solidFill>
                  <a:srgbClr val="C00000"/>
                </a:solidFill>
              </a:rPr>
              <a:t>Convention</a:t>
            </a:r>
            <a:r>
              <a:rPr lang="en-US" altLang="en-US" sz="2200"/>
              <a:t>: command/program </a:t>
            </a:r>
            <a:r>
              <a:rPr lang="en-US" altLang="en-US" sz="2200">
                <a:solidFill>
                  <a:srgbClr val="C00000"/>
                </a:solidFill>
              </a:rPr>
              <a:t>returns a zero when it succeeds </a:t>
            </a:r>
            <a:r>
              <a:rPr lang="en-US" altLang="en-US" sz="2200"/>
              <a:t>and some other status when it fails</a:t>
            </a:r>
          </a:p>
          <a:p>
            <a:r>
              <a:rPr lang="en-US" altLang="en-US">
                <a:solidFill>
                  <a:srgbClr val="C00000"/>
                </a:solidFill>
              </a:rPr>
              <a:t>How to return value from shell script? </a:t>
            </a:r>
          </a:p>
          <a:p>
            <a:pPr lvl="1"/>
            <a:r>
              <a:rPr lang="en-US" altLang="en-US">
                <a:solidFill>
                  <a:srgbClr val="C00000"/>
                </a:solidFill>
              </a:rPr>
              <a:t>exit </a:t>
            </a:r>
            <a:r>
              <a:rPr lang="en-US" altLang="en-US"/>
              <a:t>command, syntax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i="1"/>
              <a:t>exit [exit-value] </a:t>
            </a:r>
          </a:p>
          <a:p>
            <a:pPr lvl="1"/>
            <a:r>
              <a:rPr lang="en-US" altLang="en-US"/>
              <a:t>Return an exit status from a shell script to its caller</a:t>
            </a:r>
          </a:p>
          <a:p>
            <a:pPr lvl="1"/>
            <a:r>
              <a:rPr lang="en-US" altLang="en-US"/>
              <a:t>If exit-value is not given, exit status of last command executed will be returned. </a:t>
            </a:r>
          </a:p>
          <a:p>
            <a:pPr lvl="2"/>
            <a:r>
              <a:rPr lang="en-US" altLang="en-US"/>
              <a:t>If this is what you want, do so explicitly using 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/>
              <a:t>exit $?  </a:t>
            </a:r>
          </a:p>
          <a:p>
            <a:pPr lvl="1"/>
            <a:r>
              <a:rPr lang="en-US" altLang="en-US">
                <a:solidFill>
                  <a:srgbClr val="C00000"/>
                </a:solidFill>
              </a:rPr>
              <a:t>?</a:t>
            </a:r>
            <a:r>
              <a:rPr lang="en-US" altLang="en-US"/>
              <a:t> A special variable stores </a:t>
            </a:r>
            <a:r>
              <a:rPr lang="en-US" altLang="en-US">
                <a:solidFill>
                  <a:srgbClr val="C00000"/>
                </a:solidFill>
              </a:rPr>
              <a:t>exit status of previous command</a:t>
            </a:r>
            <a:r>
              <a:rPr lang="en-US" altLang="en-US"/>
              <a:t>.</a:t>
            </a:r>
          </a:p>
          <a:p>
            <a:pPr lvl="2">
              <a:buFont typeface="Wingdings 2" panose="05020102010507070707" pitchFamily="18" charset="2"/>
              <a:buNone/>
            </a:pPr>
            <a:endParaRPr lang="en-US" altLang="en-US"/>
          </a:p>
          <a:p>
            <a:endParaRPr lang="en-US" altLang="en-US" sz="2400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CCA9216-9035-A41D-8624-99C38D49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110401-E083-4803-B82D-D9194DA8A04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9BD709F-7106-DCF2-6DFA-F8B7E9F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9A9CA964-6807-7B0C-F233-8BA1ADB03A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0DC6E3E3-2D1F-A5CF-0E79-EA04EAD1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F4AAC5-19EA-44A8-BB8C-EF5B7F5F722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1205" name="Picture 2">
            <a:extLst>
              <a:ext uri="{FF2B5EF4-FFF2-40B4-BE49-F238E27FC236}">
                <a16:creationId xmlns:a16="http://schemas.microsoft.com/office/drawing/2014/main" id="{4161AE2D-E07E-67E1-BB58-69420EEA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0713"/>
            <a:ext cx="86264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2EA379D1-445A-9493-D693-FBFF11A0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command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CFF8F928-9285-2E82-66F6-221C010F4A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Used to perform a variety of test in shell scripts, e.g., </a:t>
            </a:r>
            <a:r>
              <a:rPr lang="en-US" altLang="en-US">
                <a:solidFill>
                  <a:srgbClr val="C00000"/>
                </a:solidFill>
              </a:rPr>
              <a:t>test file attributes, compares strings and numbers.</a:t>
            </a:r>
          </a:p>
          <a:p>
            <a:r>
              <a:rPr lang="en-US" altLang="en-US"/>
              <a:t>Provide no regular output, used exclusively for its </a:t>
            </a:r>
            <a:r>
              <a:rPr lang="en-US" altLang="en-US">
                <a:solidFill>
                  <a:srgbClr val="C00000"/>
                </a:solidFill>
              </a:rPr>
              <a:t>exit status</a:t>
            </a:r>
          </a:p>
          <a:p>
            <a:r>
              <a:rPr lang="en-US" altLang="en-US"/>
              <a:t>Syntax: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C00000"/>
                </a:solidFill>
              </a:rPr>
              <a:t>test  expression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/>
              <a:t>[</a:t>
            </a:r>
            <a:r>
              <a:rPr lang="en-US" altLang="en-US">
                <a:solidFill>
                  <a:srgbClr val="C00000"/>
                </a:solidFill>
              </a:rPr>
              <a:t> expression </a:t>
            </a:r>
            <a:r>
              <a:rPr lang="en-US" altLang="en-US"/>
              <a:t>]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>
              <a:solidFill>
                <a:srgbClr val="C00000"/>
              </a:solidFill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C00000"/>
                </a:solidFill>
              </a:rPr>
              <a:t>Note: space between [, ] and expression … 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82495EAA-978D-9CD9-9CBD-6C759CCD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E8C24-2152-4A75-B24D-E1F932D8E1A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564D6EA-8B09-0054-FBEE-E0C8C1EE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35119CA1-9A11-1A3E-55CA-950C284060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3013B033-9F50-9FA4-C104-6229DBB4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B8A713-AD82-427B-A8A4-962981CED71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3253" name="Picture 2">
            <a:extLst>
              <a:ext uri="{FF2B5EF4-FFF2-40B4-BE49-F238E27FC236}">
                <a16:creationId xmlns:a16="http://schemas.microsoft.com/office/drawing/2014/main" id="{DDD04517-AF6D-A778-B05E-B8ECE0E8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6250"/>
            <a:ext cx="7127875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C837318E-9429-EAEB-87E0-48B95CB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5D71036F-CFF3-B3CA-BF1C-DD0CA3A81C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A726C4BC-7FF2-27B8-851B-C134143F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8CC615-6CC5-4004-AB47-7E0C3F49FE4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4277" name="Picture 2">
            <a:extLst>
              <a:ext uri="{FF2B5EF4-FFF2-40B4-BE49-F238E27FC236}">
                <a16:creationId xmlns:a16="http://schemas.microsoft.com/office/drawing/2014/main" id="{6FF22F7F-4FA9-5374-CABA-6FA3EE10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76250"/>
            <a:ext cx="84010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42C465C-BB9B-009C-8D17-77A5B18B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Bash special characters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EC4AB636-FF0B-BAED-8886-A19AD87F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E8ACCD-028D-4F44-8713-3084C16EE93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8AA6804F-81CE-A961-2F66-EEA839B9E8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Globbing</a:t>
            </a:r>
            <a:r>
              <a:rPr lang="en-US" altLang="en-US"/>
              <a:t>: filename expansion</a:t>
            </a:r>
          </a:p>
          <a:p>
            <a:pPr lvl="1" eaLnBrk="1" hangingPunct="1"/>
            <a:r>
              <a:rPr lang="en-US" altLang="en-US"/>
              <a:t>E.g., ls *.cpp, rm *.o, etc.</a:t>
            </a:r>
          </a:p>
          <a:p>
            <a:pPr lvl="1" eaLnBrk="1" hangingPunct="1"/>
            <a:r>
              <a:rPr lang="en-US" altLang="en-US"/>
              <a:t>Shell expands filename patterns or templates containing special characters</a:t>
            </a:r>
          </a:p>
          <a:p>
            <a:pPr lvl="1" eaLnBrk="1" hangingPunct="1"/>
            <a:r>
              <a:rPr lang="en-US" altLang="en-US"/>
              <a:t>Can be turned off: set –f, shopt</a:t>
            </a:r>
          </a:p>
          <a:p>
            <a:pPr eaLnBrk="1" hangingPunct="1"/>
            <a:r>
              <a:rPr lang="en-US" altLang="en-US"/>
              <a:t>Shell special characters</a:t>
            </a:r>
          </a:p>
          <a:p>
            <a:pPr lvl="1" eaLnBrk="1" hangingPunct="1"/>
            <a:r>
              <a:rPr lang="en-US" altLang="en-US"/>
              <a:t>*, ?, [,], |, &gt;, &lt;, &gt;&gt;</a:t>
            </a:r>
          </a:p>
          <a:p>
            <a:pPr lvl="1" eaLnBrk="1" hangingPunct="1"/>
            <a:r>
              <a:rPr lang="en-US" altLang="en-US"/>
              <a:t>Quotations:  single quote, double quote, back quote</a:t>
            </a:r>
          </a:p>
          <a:p>
            <a:pPr eaLnBrk="1" hangingPunct="1"/>
            <a:endParaRPr lang="en-US" altLang="en-US">
              <a:solidFill>
                <a:srgbClr val="BFBFBF"/>
              </a:solidFill>
            </a:endParaRP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ECFFC5BF-9A3E-D42E-AE59-5483748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B6263660-7341-9F66-0199-010DB16741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084F4744-34B6-6A1E-2DA3-71BDB441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EB34F-BE3D-42DA-8F16-F80FE61C234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5301" name="Picture 2">
            <a:extLst>
              <a:ext uri="{FF2B5EF4-FFF2-40B4-BE49-F238E27FC236}">
                <a16:creationId xmlns:a16="http://schemas.microsoft.com/office/drawing/2014/main" id="{2DCC7EAD-6219-19E0-763D-E33C6A8F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9275"/>
            <a:ext cx="7056437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Box 5">
            <a:extLst>
              <a:ext uri="{FF2B5EF4-FFF2-40B4-BE49-F238E27FC236}">
                <a16:creationId xmlns:a16="http://schemas.microsoft.com/office/drawing/2014/main" id="{036C66A3-945E-2048-1495-CB6B0A744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949950"/>
            <a:ext cx="4130675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Numerical tests work on integers only.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FF128F57-12DE-0744-8834-3FAC0651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status of file: file conditionals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1AB6F640-5D35-EE32-CD36-9165C738EE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288" y="1447800"/>
            <a:ext cx="8424862" cy="5149850"/>
          </a:xfrm>
        </p:spPr>
        <p:txBody>
          <a:bodyPr/>
          <a:lstStyle/>
          <a:p>
            <a:r>
              <a:rPr lang="en-US" altLang="en-US" sz="2400" b="1">
                <a:solidFill>
                  <a:srgbClr val="C00000"/>
                </a:solidFill>
              </a:rPr>
              <a:t>File conditionals</a:t>
            </a:r>
            <a:r>
              <a:rPr lang="en-US" altLang="en-US" sz="2400"/>
              <a:t>: unary expressions examining status of a file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200">
                <a:solidFill>
                  <a:srgbClr val="FF0000"/>
                </a:solidFill>
              </a:rPr>
              <a:t>if test –e /etc/.bashrc   ## same as </a:t>
            </a:r>
            <a:r>
              <a:rPr lang="en-US" altLang="en-US" sz="2200"/>
              <a:t>if </a:t>
            </a:r>
            <a:r>
              <a:rPr lang="en-US" altLang="en-US" sz="2200">
                <a:solidFill>
                  <a:srgbClr val="FF0000"/>
                </a:solidFill>
              </a:rPr>
              <a:t>[ -e /etc/.bashrc ]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200"/>
              <a:t>    ## do something if /etc/.bashrc exists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200"/>
              <a:t>then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200"/>
              <a:t>      ## do something else if it doesn’t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200"/>
              <a:t>fi</a:t>
            </a:r>
          </a:p>
          <a:p>
            <a:pPr eaLnBrk="1" hangingPunct="1"/>
            <a:r>
              <a:rPr lang="en-US" altLang="en-US" sz="2400"/>
              <a:t>More testing</a:t>
            </a:r>
          </a:p>
          <a:p>
            <a:pPr lvl="1" eaLnBrk="1" hangingPunct="1"/>
            <a:r>
              <a:rPr lang="en-US" altLang="en-US" sz="2000" b="1">
                <a:solidFill>
                  <a:srgbClr val="C00000"/>
                </a:solidFill>
              </a:rPr>
              <a:t>-d</a:t>
            </a:r>
            <a:r>
              <a:rPr lang="en-US" altLang="en-US" sz="2000"/>
              <a:t> file: true if the file is a directory</a:t>
            </a:r>
          </a:p>
          <a:p>
            <a:pPr lvl="1" eaLnBrk="1" hangingPunct="1"/>
            <a:r>
              <a:rPr lang="en-US" altLang="en-US" sz="2000" b="1">
                <a:solidFill>
                  <a:srgbClr val="C00000"/>
                </a:solidFill>
              </a:rPr>
              <a:t>-e</a:t>
            </a:r>
            <a:r>
              <a:rPr lang="en-US" altLang="en-US" sz="2000"/>
              <a:t> file: true if the file exists</a:t>
            </a:r>
          </a:p>
          <a:p>
            <a:pPr lvl="1" eaLnBrk="1" hangingPunct="1"/>
            <a:r>
              <a:rPr lang="en-US" altLang="en-US" sz="2000" b="1">
                <a:solidFill>
                  <a:srgbClr val="C00000"/>
                </a:solidFill>
              </a:rPr>
              <a:t>-f</a:t>
            </a:r>
            <a:r>
              <a:rPr lang="en-US" altLang="en-US" sz="2000"/>
              <a:t> file: true if the file is a regular file.</a:t>
            </a:r>
          </a:p>
          <a:p>
            <a:pPr lvl="1" eaLnBrk="1" hangingPunct="1"/>
            <a:r>
              <a:rPr lang="en-US" altLang="en-US" sz="2000" b="1">
                <a:solidFill>
                  <a:srgbClr val="C00000"/>
                </a:solidFill>
              </a:rPr>
              <a:t>-s</a:t>
            </a:r>
            <a:r>
              <a:rPr lang="en-US" altLang="en-US" sz="2000"/>
              <a:t> file: true if the file has nonzero size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207EF2E4-45D4-6827-A714-8F540E14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B58F8-0808-4C33-8294-B3B6A9E30EB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6BA71AC6-289B-E686-3CA4-DC694B00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numerical comparison: example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8AC92FCC-8224-15FF-DE7F-797ACE661B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188" y="1484313"/>
            <a:ext cx="7772400" cy="4572000"/>
          </a:xfrm>
        </p:spPr>
        <p:txBody>
          <a:bodyPr/>
          <a:lstStyle/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echo -n "Enter your age: "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read age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if [ $age -lt 18 ]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then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echo "You need to be 18 or older to apply for account"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else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echo "Choose your preferred account name"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fi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2E9B9E9D-97C0-F649-53FA-23EB8F3E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561BF-3ACC-47CD-BA50-4F269005F71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AA2BF86E-3847-04C6-FCCC-3D8D5DCF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Numeric Comparison: check arguments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2BC14F0B-3EEA-BF26-597F-512B16D4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530AE6-B2C2-4356-B8AD-2BE0B88AD68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0420" name="Content Placeholder 2">
            <a:extLst>
              <a:ext uri="{FF2B5EF4-FFF2-40B4-BE49-F238E27FC236}">
                <a16:creationId xmlns:a16="http://schemas.microsoft.com/office/drawing/2014/main" id="{AB92F9F7-D047-FFC6-D1E3-5C95042E12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268413"/>
            <a:ext cx="8137525" cy="52562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C00000"/>
                </a:solidFill>
              </a:rPr>
              <a:t>Often in shell script, need to check # of command line arguments: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#! /bin/bash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## this script …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## check arguments …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</a:t>
            </a:r>
            <a:r>
              <a:rPr lang="en-US" altLang="en-US" sz="2400"/>
              <a:t>if </a:t>
            </a:r>
            <a:r>
              <a:rPr lang="en-US" altLang="en-US" sz="2400">
                <a:solidFill>
                  <a:srgbClr val="FF0000"/>
                </a:solidFill>
              </a:rPr>
              <a:t>[ $# -lt 2 ] </a:t>
            </a:r>
            <a:r>
              <a:rPr lang="en-US" altLang="en-US" sz="2400"/>
              <a:t>## less than 2 command lines arguments are specified …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echo “usage:  $0 file1 file2”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exit 1 ## 0 means succeed, otherwise failed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fi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7B7F97A-A010-7AC3-EA6D-F1908243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comparison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4365A6BF-8360-16A1-EC5D-240469F0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D3B73E-C559-45CE-9BEB-61D9BC002E2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2468" name="Content Placeholder 2">
            <a:extLst>
              <a:ext uri="{FF2B5EF4-FFF2-40B4-BE49-F238E27FC236}">
                <a16:creationId xmlns:a16="http://schemas.microsoft.com/office/drawing/2014/main" id="{3A0CBC33-307A-7A8C-2E52-9775A5C4C0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 #1:</a:t>
            </a:r>
          </a:p>
          <a:p>
            <a:pPr lvl="1" eaLnBrk="1" hangingPunct="1"/>
            <a:r>
              <a:rPr lang="en-US" altLang="en-US"/>
              <a:t>Write a script that read from standard input a string, and check if it’s the same as your secret password “secret”; if yes, print out “welcome!”; print out “Go away” if not.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8E924EC-1EAE-10B2-9933-B7B742A0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NOT, AND, and OR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67BD16D2-9198-82C4-9E40-D93D2B8FB0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if </a:t>
            </a:r>
            <a:r>
              <a:rPr lang="en-US" altLang="en-US" sz="2000" b="1">
                <a:solidFill>
                  <a:srgbClr val="C00000"/>
                </a:solidFill>
              </a:rPr>
              <a:t>!</a:t>
            </a:r>
            <a:r>
              <a:rPr lang="en-US" altLang="en-US" sz="2000"/>
              <a:t>grep pattern myfile &gt; /dev/null   ## Negation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then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	#       pattern not here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fi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200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if grep pattern1 file &amp;&amp; grep pattern2 file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then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     ##contain both pattern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Fi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200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if grep pattern1 file || grep pattern2 file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then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  ## contain at least one pattern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2000"/>
              <a:t>fi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733024B5-E414-09E2-6E71-9631F957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131F32-0FBE-4507-84F9-B54D41B0002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95F78FBF-19BF-EAB2-B225-C6D68EC7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Roadmap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0CBEFF33-3CC0-4608-36F5-C696A4CA5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3600"/>
              <a:t>Shell variables</a:t>
            </a:r>
          </a:p>
          <a:p>
            <a:r>
              <a:rPr lang="en-US" altLang="en-US" sz="3600"/>
              <a:t>Shell Arithmetic</a:t>
            </a:r>
          </a:p>
          <a:p>
            <a:r>
              <a:rPr lang="en-US" altLang="en-US" sz="3600"/>
              <a:t>Control Structures</a:t>
            </a:r>
          </a:p>
          <a:p>
            <a:pPr lvl="1"/>
            <a:r>
              <a:rPr lang="en-US" altLang="en-US" sz="3600"/>
              <a:t>Test, condition, logic operations</a:t>
            </a:r>
          </a:p>
          <a:p>
            <a:pPr lvl="1"/>
            <a:r>
              <a:rPr lang="en-US" altLang="en-US" sz="3600">
                <a:solidFill>
                  <a:srgbClr val="C00000"/>
                </a:solidFill>
              </a:rPr>
              <a:t>Selection: if statements</a:t>
            </a:r>
          </a:p>
          <a:p>
            <a:pPr lvl="1"/>
            <a:r>
              <a:rPr lang="en-US" altLang="en-US" sz="3600"/>
              <a:t>Loop: while, until, for loops; break, continue</a:t>
            </a:r>
          </a:p>
          <a:p>
            <a:pPr lvl="1"/>
            <a:r>
              <a:rPr lang="en-US" altLang="en-US" sz="3600"/>
              <a:t>Case structure</a:t>
            </a:r>
          </a:p>
          <a:p>
            <a:pPr lvl="1"/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42A0A794-34B7-CF5D-DBF7-D984DC7F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6791B2-213C-4BEC-AD99-29D665B2126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B40B32-5EAB-CDB1-DDAD-5491DCCD20E9}"/>
              </a:ext>
            </a:extLst>
          </p:cNvPr>
          <p:cNvSpPr/>
          <p:nvPr/>
        </p:nvSpPr>
        <p:spPr>
          <a:xfrm>
            <a:off x="4716463" y="5516563"/>
            <a:ext cx="2376487" cy="1008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4B3B9-E4DA-7094-69C9-39F861698C0F}"/>
              </a:ext>
            </a:extLst>
          </p:cNvPr>
          <p:cNvSpPr/>
          <p:nvPr/>
        </p:nvSpPr>
        <p:spPr>
          <a:xfrm>
            <a:off x="4572000" y="2205038"/>
            <a:ext cx="2592388" cy="30241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B7A6B-6275-CAC6-9D15-B91F10287B2C}"/>
              </a:ext>
            </a:extLst>
          </p:cNvPr>
          <p:cNvSpPr/>
          <p:nvPr/>
        </p:nvSpPr>
        <p:spPr>
          <a:xfrm>
            <a:off x="1116013" y="4005263"/>
            <a:ext cx="2087562" cy="2447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26D311-A166-9BA3-5583-895B9BA31568}"/>
              </a:ext>
            </a:extLst>
          </p:cNvPr>
          <p:cNvSpPr/>
          <p:nvPr/>
        </p:nvSpPr>
        <p:spPr>
          <a:xfrm>
            <a:off x="1187450" y="2349500"/>
            <a:ext cx="1871663" cy="158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6566" name="Title 1">
            <a:extLst>
              <a:ext uri="{FF2B5EF4-FFF2-40B4-BE49-F238E27FC236}">
                <a16:creationId xmlns:a16="http://schemas.microsoft.com/office/drawing/2014/main" id="{616566E4-B40C-C081-C776-015C8CDA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in shell </a:t>
            </a:r>
          </a:p>
        </p:txBody>
      </p:sp>
      <p:sp>
        <p:nvSpPr>
          <p:cNvPr id="66567" name="Slide Number Placeholder 3">
            <a:extLst>
              <a:ext uri="{FF2B5EF4-FFF2-40B4-BE49-F238E27FC236}">
                <a16:creationId xmlns:a16="http://schemas.microsoft.com/office/drawing/2014/main" id="{53DB7A56-0DAF-3842-4173-164DBF6D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33ABA6-7B04-46D3-8D58-01C70DD4769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6568" name="TextBox 5">
            <a:extLst>
              <a:ext uri="{FF2B5EF4-FFF2-40B4-BE49-F238E27FC236}">
                <a16:creationId xmlns:a16="http://schemas.microsoft.com/office/drawing/2014/main" id="{1EA5052E-DE5A-8317-AA09-D323A0043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5038"/>
            <a:ext cx="2160588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if condition1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commands1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elif condition2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commands2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commands3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fi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case … in … esac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3A0043C-6181-FEC6-CFD3-D717E87B0767}"/>
              </a:ext>
            </a:extLst>
          </p:cNvPr>
          <p:cNvSpPr/>
          <p:nvPr/>
        </p:nvSpPr>
        <p:spPr>
          <a:xfrm>
            <a:off x="6300788" y="3429000"/>
            <a:ext cx="287337" cy="504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6570" name="TextBox 9">
            <a:extLst>
              <a:ext uri="{FF2B5EF4-FFF2-40B4-BE49-F238E27FC236}">
                <a16:creationId xmlns:a16="http://schemas.microsoft.com/office/drawing/2014/main" id="{65CCDB3C-9122-D384-F5C8-8BB3F915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500438"/>
            <a:ext cx="213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Can be repeated…</a:t>
            </a:r>
          </a:p>
        </p:txBody>
      </p:sp>
      <p:sp>
        <p:nvSpPr>
          <p:cNvPr id="66571" name="Content Placeholder 2">
            <a:extLst>
              <a:ext uri="{FF2B5EF4-FFF2-40B4-BE49-F238E27FC236}">
                <a16:creationId xmlns:a16="http://schemas.microsoft.com/office/drawing/2014/main" id="{ED27D834-54D0-5382-1990-8282EE7F2D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</a:t>
            </a:r>
            <a:r>
              <a:rPr lang="en-US" altLang="en-US">
                <a:solidFill>
                  <a:srgbClr val="C00000"/>
                </a:solidFill>
              </a:rPr>
              <a:t>branch</a:t>
            </a:r>
            <a:r>
              <a:rPr lang="en-US" altLang="en-US"/>
              <a:t>: </a:t>
            </a:r>
            <a:r>
              <a:rPr lang="en-US" altLang="en-US">
                <a:solidFill>
                  <a:srgbClr val="C00000"/>
                </a:solidFill>
              </a:rPr>
              <a:t>change flow of control based on conditions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if condition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then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commands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fi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if condition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then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commands1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else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commands2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fi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5711CC-4837-9F12-18D2-0C58671C1505}"/>
              </a:ext>
            </a:extLst>
          </p:cNvPr>
          <p:cNvSpPr/>
          <p:nvPr/>
        </p:nvSpPr>
        <p:spPr>
          <a:xfrm>
            <a:off x="971550" y="3068638"/>
            <a:ext cx="4105275" cy="1655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0BA22-1F2A-DB2F-E2BC-ADCC4E0371C6}"/>
              </a:ext>
            </a:extLst>
          </p:cNvPr>
          <p:cNvSpPr/>
          <p:nvPr/>
        </p:nvSpPr>
        <p:spPr>
          <a:xfrm>
            <a:off x="900113" y="1844675"/>
            <a:ext cx="6480175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8612" name="Title 1">
            <a:extLst>
              <a:ext uri="{FF2B5EF4-FFF2-40B4-BE49-F238E27FC236}">
                <a16:creationId xmlns:a16="http://schemas.microsoft.com/office/drawing/2014/main" id="{D43C4AFE-6983-FD56-97D2-059E24B6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control structure </a:t>
            </a:r>
          </a:p>
        </p:txBody>
      </p:sp>
      <p:sp>
        <p:nvSpPr>
          <p:cNvPr id="68613" name="Content Placeholder 2">
            <a:extLst>
              <a:ext uri="{FF2B5EF4-FFF2-40B4-BE49-F238E27FC236}">
                <a16:creationId xmlns:a16="http://schemas.microsoft.com/office/drawing/2014/main" id="{1AEE77D5-3FA8-646B-205C-107A440903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088" y="1484313"/>
            <a:ext cx="7643812" cy="4573587"/>
          </a:xfrm>
        </p:spPr>
        <p:txBody>
          <a:bodyPr/>
          <a:lstStyle/>
          <a:p>
            <a:r>
              <a:rPr lang="en-US" altLang="en-US" sz="2400" b="1">
                <a:solidFill>
                  <a:srgbClr val="C00000"/>
                </a:solidFill>
              </a:rPr>
              <a:t>Single-line Syntax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if  TEST-COMMANDS</a:t>
            </a:r>
            <a:r>
              <a:rPr lang="en-US" altLang="en-US" sz="2000" b="1">
                <a:solidFill>
                  <a:srgbClr val="C00000"/>
                </a:solidFill>
              </a:rPr>
              <a:t>;</a:t>
            </a:r>
            <a:r>
              <a:rPr lang="en-US" altLang="en-US" sz="2000">
                <a:solidFill>
                  <a:srgbClr val="C00000"/>
                </a:solidFill>
              </a:rPr>
              <a:t> </a:t>
            </a:r>
            <a:r>
              <a:rPr lang="en-US" altLang="en-US" sz="2000"/>
              <a:t>then CONSEQUENT-COMMANDS</a:t>
            </a:r>
            <a:r>
              <a:rPr lang="en-US" altLang="en-US" sz="2000" b="1">
                <a:solidFill>
                  <a:srgbClr val="C00000"/>
                </a:solidFill>
              </a:rPr>
              <a:t>;</a:t>
            </a:r>
            <a:r>
              <a:rPr lang="en-US" altLang="en-US" sz="2000"/>
              <a:t> fi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b="1">
              <a:solidFill>
                <a:srgbClr val="C00000"/>
              </a:solidFill>
            </a:endParaRPr>
          </a:p>
          <a:p>
            <a:r>
              <a:rPr lang="en-US" altLang="en-US" sz="2400" b="1">
                <a:solidFill>
                  <a:srgbClr val="C00000"/>
                </a:solidFill>
              </a:rPr>
              <a:t>Multi-line Syntax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if  TEST-COMMANDS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  CONSEQUENT-COMMANDS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fi </a:t>
            </a:r>
          </a:p>
          <a:p>
            <a:endParaRPr lang="en-US" altLang="en-US" sz="2400"/>
          </a:p>
          <a:p>
            <a:r>
              <a:rPr lang="en-US" altLang="en-US" sz="2400"/>
              <a:t>Recall: command line terminates with NEWLINE, ;, &amp;.</a:t>
            </a:r>
          </a:p>
        </p:txBody>
      </p:sp>
      <p:sp>
        <p:nvSpPr>
          <p:cNvPr id="68614" name="Slide Number Placeholder 3">
            <a:extLst>
              <a:ext uri="{FF2B5EF4-FFF2-40B4-BE49-F238E27FC236}">
                <a16:creationId xmlns:a16="http://schemas.microsoft.com/office/drawing/2014/main" id="{8F7343A8-8338-4403-03C1-3D7DF314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E4DA6-341D-4501-B1AD-DB176F9BB54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D293D7B-AC74-5959-203E-5FB9A1E0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in interactive shell</a:t>
            </a: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92BD0F8D-EE75-4205-1C60-A1FD2129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2D286A-FCA7-4ABF-B382-4417C54F9C1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0660" name="Content Placeholder 2">
            <a:extLst>
              <a:ext uri="{FF2B5EF4-FFF2-40B4-BE49-F238E27FC236}">
                <a16:creationId xmlns:a16="http://schemas.microsoft.com/office/drawing/2014/main" id="{B1FD8853-827C-7D85-DFBC-2EAAFB4554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 script that read from standard input a string, and check if it’s the same as your secret password “secret”; if yes, print out “welcome!”; print out “Go away” if not.</a:t>
            </a:r>
          </a:p>
          <a:p>
            <a:pPr eaLnBrk="1" hangingPunct="1"/>
            <a:r>
              <a:rPr lang="en-US" altLang="en-US"/>
              <a:t>test it out in interactive shell: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[zhang@storm ~]$ read string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secret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[zhang@storm ~]$ if [ $string == "secret" ]; then echo "Welcome"; else echo "Go away"; fi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Welcome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CBB5E6A-F4AD-3FD2-A506-AD888ED5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Variables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AEAF92C6-5EA5-904D-9D1D-6C584DFC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2A77DD-2A36-4736-9414-7F012E94EE0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292" name="Content Placeholder 2">
            <a:extLst>
              <a:ext uri="{FF2B5EF4-FFF2-40B4-BE49-F238E27FC236}">
                <a16:creationId xmlns:a16="http://schemas.microsoft.com/office/drawing/2014/main" id="{B65AF78F-1C18-7753-3DB3-F7E8984E77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2875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z="2800"/>
              <a:t>Different types of variables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Environment variables</a:t>
            </a:r>
            <a:r>
              <a:rPr lang="en-US" altLang="en-US"/>
              <a:t>: HOME, PATH, PS1, PS2 …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Parameter variables</a:t>
            </a:r>
            <a:r>
              <a:rPr lang="en-US" altLang="en-US"/>
              <a:t>: $1, $*, …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User defined variables</a:t>
            </a:r>
            <a:r>
              <a:rPr lang="en-US" altLang="en-US"/>
              <a:t>: student, file, x, ..</a:t>
            </a:r>
          </a:p>
          <a:p>
            <a:pPr eaLnBrk="1" hangingPunct="1"/>
            <a:r>
              <a:rPr lang="en-US" altLang="en-US" sz="2800"/>
              <a:t>Recall we set PATH variable in lab1 …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PATH=$PATH:.:~zhang/bin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000"/>
              <a:t>export PATH  # make PATH an environment variable, which is inherited by all subprocesses</a:t>
            </a:r>
          </a:p>
          <a:p>
            <a:pPr eaLnBrk="1" hangingPunct="1"/>
            <a:r>
              <a:rPr lang="en-US" altLang="en-US" sz="2200"/>
              <a:t>Example: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[zhang@storm ~]$ x=1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[zhang@storm ~]$ export x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[zhang@storm ~]$ bash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[zhang@storm ~]$ echo $x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1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0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5429F120-1FE9-C873-2A7E-05FCE30181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620713"/>
            <a:ext cx="3960813" cy="59769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[zhang@storm ~]$ cat checkps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echo -n "Enter your password: 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read password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if [ $password == "secret" 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echo "Welcome!"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echo "Go away!"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fi</a:t>
            </a: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F3B4FC8C-E3D6-8294-3891-0D36B106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43A339-AA21-4078-8450-7F1405B4372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866A17-905B-412A-D9A7-D52D66B6BF3C}"/>
              </a:ext>
            </a:extLst>
          </p:cNvPr>
          <p:cNvSpPr txBox="1">
            <a:spLocks/>
          </p:cNvSpPr>
          <p:nvPr/>
        </p:nvSpPr>
        <p:spPr bwMode="auto">
          <a:xfrm>
            <a:off x="4356100" y="620713"/>
            <a:ext cx="4319588" cy="5976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000" dirty="0">
                <a:latin typeface="+mn-lt"/>
              </a:rPr>
              <a:t>[</a:t>
            </a:r>
            <a:r>
              <a:rPr lang="en-US" sz="2000" dirty="0" err="1">
                <a:latin typeface="+mn-lt"/>
              </a:rPr>
              <a:t>zhang@storm</a:t>
            </a:r>
            <a:r>
              <a:rPr lang="en-US" sz="2000" dirty="0">
                <a:latin typeface="+mn-lt"/>
              </a:rPr>
              <a:t> ~]$ </a:t>
            </a:r>
            <a:r>
              <a:rPr lang="en-US" sz="2000" dirty="0" err="1">
                <a:latin typeface="+mn-lt"/>
              </a:rPr>
              <a:t>checkps</a:t>
            </a:r>
            <a:endParaRPr lang="en-US" sz="2000" dirty="0">
              <a:latin typeface="+mn-lt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000" dirty="0">
                <a:latin typeface="+mn-lt"/>
              </a:rPr>
              <a:t>Enter your password: secret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000" dirty="0">
                <a:latin typeface="+mn-lt"/>
              </a:rPr>
              <a:t>Welcome!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000" dirty="0">
                <a:latin typeface="+mn-lt"/>
              </a:rPr>
              <a:t>[</a:t>
            </a:r>
            <a:r>
              <a:rPr lang="en-US" sz="2000" dirty="0" err="1">
                <a:latin typeface="+mn-lt"/>
              </a:rPr>
              <a:t>zhang@storm</a:t>
            </a:r>
            <a:r>
              <a:rPr lang="en-US" sz="2000" dirty="0">
                <a:latin typeface="+mn-lt"/>
              </a:rPr>
              <a:t> ~]$ </a:t>
            </a:r>
            <a:r>
              <a:rPr lang="en-US" sz="2000" dirty="0" err="1">
                <a:latin typeface="+mn-lt"/>
              </a:rPr>
              <a:t>checkps</a:t>
            </a:r>
            <a:endParaRPr lang="en-US" sz="2000" dirty="0">
              <a:latin typeface="+mn-lt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000" dirty="0">
                <a:latin typeface="+mn-lt"/>
              </a:rPr>
              <a:t>Enter your password: guess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000" dirty="0">
                <a:latin typeface="+mn-lt"/>
              </a:rPr>
              <a:t>Go away!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000" dirty="0">
                <a:latin typeface="+mn-lt"/>
              </a:rPr>
              <a:t>[</a:t>
            </a:r>
            <a:r>
              <a:rPr lang="en-US" sz="2000" dirty="0" err="1">
                <a:latin typeface="+mn-lt"/>
              </a:rPr>
              <a:t>zhang@storm</a:t>
            </a:r>
            <a:r>
              <a:rPr lang="en-US" sz="2000" dirty="0">
                <a:latin typeface="+mn-lt"/>
              </a:rPr>
              <a:t> ~]$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008325-BF35-59B2-0493-51B1346088A0}"/>
              </a:ext>
            </a:extLst>
          </p:cNvPr>
          <p:cNvSpPr txBox="1">
            <a:spLocks/>
          </p:cNvSpPr>
          <p:nvPr/>
        </p:nvSpPr>
        <p:spPr bwMode="auto">
          <a:xfrm>
            <a:off x="1116013" y="5229225"/>
            <a:ext cx="6985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Important note</a:t>
            </a:r>
            <a:r>
              <a:rPr lang="en-US" altLang="en-US" sz="2400">
                <a:latin typeface="Calibri" panose="020F0502020204030204" pitchFamily="34" charset="0"/>
              </a:rPr>
              <a:t>: When spanning multiple lines, do not need the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C4C944B7-0858-057C-EDE3-68EB8032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r>
              <a:rPr lang="en-US" altLang="en-US"/>
              <a:t>if … then … elif … then …else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B068DF5D-26CC-B562-A9B9-7130BB4580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1484313"/>
            <a:ext cx="3887788" cy="46815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if [[ "$op" == "+" ]]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  result=$(($x +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  echo $x $op $y = $result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elif [[ "$op" == "-" ]]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  result=$(($x -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  echo $x $op $y = $result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80BD34E8-EA87-0D4D-52BE-1AC1AB33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8B59DA-CAC0-4E9F-A522-7D40F024830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4757" name="Content Placeholder 2">
            <a:extLst>
              <a:ext uri="{FF2B5EF4-FFF2-40B4-BE49-F238E27FC236}">
                <a16:creationId xmlns:a16="http://schemas.microsoft.com/office/drawing/2014/main" id="{935FE7D2-1279-D6F4-DFDB-08400AEA37D4}"/>
              </a:ext>
            </a:extLst>
          </p:cNvPr>
          <p:cNvSpPr txBox="1">
            <a:spLocks/>
          </p:cNvSpPr>
          <p:nvPr/>
        </p:nvSpPr>
        <p:spPr bwMode="auto">
          <a:xfrm>
            <a:off x="4211638" y="1484313"/>
            <a:ext cx="4681537" cy="489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elif [[ "$op" == "*" ]]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  result=$(($x *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  echo $x \* $y = $result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elif [[ "$op" == "/" ]]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  result=$(($x /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  echo $x $op $y = $result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      echo "Unknow operator $op"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/>
              <a:t>  fi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DE920442-5372-EB51-B7E8-77CE4E937E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333375"/>
            <a:ext cx="8002588" cy="6048375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b="1"/>
              <a:t>if… statements can be nested</a:t>
            </a:r>
            <a:r>
              <a:rPr lang="en-US" altLang="en-US"/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# This script will test if we're in a leap year or not.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year=`date +%Y`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if [ $[$year % 400] -eq 0 ]; 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echo "This is a leap year. February has 29 days."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elif [ $[$year % 4] -eq 0 ]; then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      </a:t>
            </a:r>
            <a:r>
              <a:rPr lang="en-US" altLang="en-US">
                <a:solidFill>
                  <a:srgbClr val="C00000"/>
                </a:solidFill>
              </a:rPr>
              <a:t>if [ $[$year % 100] -ne 0 ];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C00000"/>
                </a:solidFill>
              </a:rPr>
              <a:t>            then echo "This is a leap year, February has 29 days."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C00000"/>
                </a:solidFill>
              </a:rPr>
              <a:t>            else echo "This is not a leap year. February has 28 days."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C00000"/>
                </a:solidFill>
              </a:rPr>
              <a:t>            fi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else echo "This is not a leap year. February has 28 days."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fi 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889BC727-A0D9-20EA-38C6-5A7F3960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4B58E-1619-4DAF-854D-B0D40E42DD0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2B030E2-8B06-9656-8DF2-FAB10E03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Roadmap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A9B66003-2332-08F2-C8E6-58053B9027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3600">
                <a:solidFill>
                  <a:srgbClr val="C00000"/>
                </a:solidFill>
              </a:rPr>
              <a:t>Shell variables</a:t>
            </a:r>
          </a:p>
          <a:p>
            <a:r>
              <a:rPr lang="en-US" altLang="en-US" sz="3600"/>
              <a:t>Shell Arithmetic</a:t>
            </a:r>
          </a:p>
          <a:p>
            <a:r>
              <a:rPr lang="en-US" altLang="en-US" sz="3600"/>
              <a:t>Control Structures</a:t>
            </a:r>
          </a:p>
          <a:p>
            <a:pPr lvl="1"/>
            <a:r>
              <a:rPr lang="en-US" altLang="en-US" sz="3600"/>
              <a:t>Test, condition, logic operations</a:t>
            </a:r>
          </a:p>
          <a:p>
            <a:pPr lvl="1"/>
            <a:r>
              <a:rPr lang="en-US" altLang="en-US" sz="3600"/>
              <a:t>Selection: if statements</a:t>
            </a:r>
          </a:p>
          <a:p>
            <a:pPr lvl="1"/>
            <a:r>
              <a:rPr lang="en-US" altLang="en-US" sz="3600">
                <a:solidFill>
                  <a:srgbClr val="C00000"/>
                </a:solidFill>
              </a:rPr>
              <a:t>Loop: </a:t>
            </a:r>
            <a:r>
              <a:rPr lang="en-US" altLang="en-US" sz="3200">
                <a:solidFill>
                  <a:srgbClr val="C00000"/>
                </a:solidFill>
              </a:rPr>
              <a:t>while, until, for loop; break, continue</a:t>
            </a:r>
          </a:p>
          <a:p>
            <a:pPr lvl="1"/>
            <a:r>
              <a:rPr lang="en-US" altLang="en-US" sz="3600"/>
              <a:t>case structure</a:t>
            </a:r>
          </a:p>
          <a:p>
            <a:pPr lvl="1"/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CCCAD1B2-8E15-6192-7E40-EC49641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8E08E-EC5A-4CB2-A300-B7005339254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53271299-B51C-B9EE-F7C0-7489A9C1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structure: while loop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6875372D-F691-DD81-C1C8-CEAE7F35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627F9E-6A59-40BD-B3FF-6BE437DBE1B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876" name="Content Placeholder 2">
            <a:extLst>
              <a:ext uri="{FF2B5EF4-FFF2-40B4-BE49-F238E27FC236}">
                <a16:creationId xmlns:a16="http://schemas.microsoft.com/office/drawing/2014/main" id="{4BFEA0A9-D84F-6110-E722-37E46DBD5E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447800"/>
            <a:ext cx="8218487" cy="4789488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C00000"/>
                </a:solidFill>
              </a:rPr>
              <a:t>Multi-line Syntax: </a:t>
            </a:r>
            <a:endParaRPr lang="en-US" altLang="en-US" sz="2400" b="1">
              <a:solidFill>
                <a:srgbClr val="C000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        while condition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         do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	commands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done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/>
            <a:r>
              <a:rPr lang="en-US" altLang="en-US" sz="2800" b="1">
                <a:solidFill>
                  <a:srgbClr val="C00000"/>
                </a:solidFill>
              </a:rPr>
              <a:t>Single-line Syntax </a:t>
            </a:r>
            <a:r>
              <a:rPr lang="en-US" altLang="en-US" sz="2800"/>
              <a:t>(useful in interactive mode)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/>
              <a:t>      while </a:t>
            </a:r>
            <a:r>
              <a:rPr lang="en-US" altLang="en-US" sz="2400" i="1"/>
              <a:t>condition;</a:t>
            </a:r>
            <a:r>
              <a:rPr lang="en-US" altLang="en-US" sz="2400"/>
              <a:t> do </a:t>
            </a:r>
            <a:r>
              <a:rPr lang="en-US" altLang="en-US" sz="2400" i="1"/>
              <a:t>commands; </a:t>
            </a:r>
            <a:r>
              <a:rPr lang="en-US" altLang="en-US" sz="2400"/>
              <a:t>done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Note: condition and commands terminated with ;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5120FC9-EDE6-F7DB-405B-21E26359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while loop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9ED9F5A0-DF2B-865A-7DC3-0BCF3F2C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11247E-33B2-435F-9CCC-E5AA69D0701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24" name="Content Placeholder 2">
            <a:extLst>
              <a:ext uri="{FF2B5EF4-FFF2-40B4-BE49-F238E27FC236}">
                <a16:creationId xmlns:a16="http://schemas.microsoft.com/office/drawing/2014/main" id="{59C71A68-7F4B-3545-638A-C2D027F01E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declare –i i=1   ## an integer variable I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while [ $i -le 10 ]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do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echo "loop $i"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i=i+1    ## can use this since i is integer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done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If i is not declared as integer …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i=$(($i+1))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i=</a:t>
            </a:r>
            <a:r>
              <a:rPr lang="en-US" altLang="en-US">
                <a:solidFill>
                  <a:srgbClr val="FF0000"/>
                </a:solidFill>
              </a:rPr>
              <a:t>$[</a:t>
            </a:r>
            <a:r>
              <a:rPr lang="en-US" altLang="en-US"/>
              <a:t>$i+1</a:t>
            </a:r>
            <a:r>
              <a:rPr lang="en-US" altLang="en-US">
                <a:solidFill>
                  <a:srgbClr val="FF0000"/>
                </a:solidFill>
              </a:rPr>
              <a:t>]</a:t>
            </a:r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9009BCE9-1535-F0BE-CBED-BDA8913C74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620713"/>
            <a:ext cx="8064500" cy="5976937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[zhang@storm ~]$ cat checkps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echo -n "Enter your password: 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read password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if [ $password == "secret" 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then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echo "Welcome!"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    echo "Go away!"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fi</a:t>
            </a: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F9030933-3E34-700E-134E-E0BE247B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B947DC-D5C2-46F8-B420-2B8A5DF3DA4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FF2077-AB2B-84EC-D2F1-425575B41DC3}"/>
              </a:ext>
            </a:extLst>
          </p:cNvPr>
          <p:cNvSpPr txBox="1">
            <a:spLocks/>
          </p:cNvSpPr>
          <p:nvPr/>
        </p:nvSpPr>
        <p:spPr bwMode="auto">
          <a:xfrm>
            <a:off x="1116013" y="5229225"/>
            <a:ext cx="6985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 How to modify this to allow user to try until the password matches?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F64DEC27-46AA-4D3B-2734-1B1D8BC1E5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620713"/>
            <a:ext cx="8064500" cy="5976937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[zhang@storm ~]$ cat checkps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#!/bin/bash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while test $password != "secret"    ## as long as password is not same as “secret”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do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echo -n "Enter your password: 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read password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done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echo "Welcome!”</a:t>
            </a: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3E306030-2835-EE1A-6BB3-7688360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2A6915-017D-4104-BAEE-6B882380ABE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BC09DA-1606-F85B-97DE-C366B9EE18B7}"/>
              </a:ext>
            </a:extLst>
          </p:cNvPr>
          <p:cNvSpPr txBox="1">
            <a:spLocks/>
          </p:cNvSpPr>
          <p:nvPr/>
        </p:nvSpPr>
        <p:spPr bwMode="auto">
          <a:xfrm>
            <a:off x="1042988" y="4797425"/>
            <a:ext cx="6985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  What if we give the user at most 3 tries?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  1. use a variable to keep track number of tries …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  2. modify condition …</a:t>
            </a:r>
            <a:endParaRPr lang="en-US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D66449DA-3E73-B1FA-8633-B755D853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until loop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4969B831-04EF-3E0A-BD45-FBE909A6C1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Tests for a condition, and </a:t>
            </a:r>
            <a:r>
              <a:rPr lang="en-US" altLang="en-US">
                <a:solidFill>
                  <a:srgbClr val="C00000"/>
                </a:solidFill>
              </a:rPr>
              <a:t>keeps looping as long as that condition is </a:t>
            </a:r>
            <a:r>
              <a:rPr lang="en-US" altLang="en-US" i="1">
                <a:solidFill>
                  <a:srgbClr val="C00000"/>
                </a:solidFill>
              </a:rPr>
              <a:t>false</a:t>
            </a:r>
            <a:r>
              <a:rPr lang="en-US" altLang="en-US"/>
              <a:t> (opposite of </a:t>
            </a:r>
            <a:r>
              <a:rPr lang="en-US" altLang="en-US" i="1"/>
              <a:t>while loop</a:t>
            </a:r>
            <a:r>
              <a:rPr lang="en-US" altLang="en-US"/>
              <a:t>).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/>
              <a:t>until</a:t>
            </a:r>
            <a:r>
              <a:rPr lang="en-US" altLang="en-US"/>
              <a:t> </a:t>
            </a:r>
            <a:r>
              <a:rPr lang="en-US" altLang="en-US" i="1"/>
              <a:t>condition</a:t>
            </a: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 </a:t>
            </a:r>
            <a:br>
              <a:rPr lang="en-US" altLang="en-US"/>
            </a:br>
            <a:r>
              <a:rPr lang="en-US" altLang="en-US" i="1"/>
              <a:t> command(s)</a:t>
            </a:r>
            <a:r>
              <a:rPr lang="en-US" altLang="en-US"/>
              <a:t>...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done </a:t>
            </a:r>
          </a:p>
          <a:p>
            <a:r>
              <a:rPr lang="en-US" altLang="en-US"/>
              <a:t>e.g.: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$until [ $passwd == "secret" ] ; do echo -n "Try again: "; read passwd; done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Try again: guess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Try again: password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Try again: secret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$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8F7A722A-F3A8-19EE-262A-791B9AA5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C0CD61-82D9-443F-8760-FA0B46D99DA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109881C1-C23A-E685-FA99-04B5322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Wait for a user to log in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9060F2B6-12F2-CECE-9F35-AB57E66F16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# wait for a user to log in, check every 30 seconds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printf “Enter username:”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read user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until who | grep “$user” &gt; /dev/null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sleep 30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done</a:t>
            </a: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FFBA9AE8-0A07-71EF-E674-D834B90F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8C251E-7A0F-4964-B81E-8FECB55ADCD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117" name="TextBox 4">
            <a:extLst>
              <a:ext uri="{FF2B5EF4-FFF2-40B4-BE49-F238E27FC236}">
                <a16:creationId xmlns:a16="http://schemas.microsoft.com/office/drawing/2014/main" id="{35AA7D85-EF26-EB39-0CE8-74C7D57C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229225"/>
            <a:ext cx="395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00000"/>
                </a:solidFill>
                <a:latin typeface="Arial" panose="020B0604020202020204" pitchFamily="34" charset="0"/>
              </a:rPr>
              <a:t>Can you convert it to while loop?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FDFE19D-61FC-1B86-2ED8-8152C6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parameter variables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91CA2755-FEC6-A24C-C336-827F143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72BD07-C5BE-4D19-8824-1140D36539C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CD1C149-AA48-91CA-721E-8A3E295E2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If your script is invoked with parameters, shell sets </a:t>
            </a:r>
            <a:r>
              <a:rPr lang="en-US" altLang="en-US" sz="2800" b="1">
                <a:solidFill>
                  <a:srgbClr val="FF0000"/>
                </a:solidFill>
              </a:rPr>
              <a:t>parameter variables</a:t>
            </a:r>
          </a:p>
          <a:p>
            <a:pPr lvl="1" eaLnBrk="1" hangingPunct="1"/>
            <a:r>
              <a:rPr lang="en-US" altLang="en-US"/>
              <a:t>$#:  number of parameters</a:t>
            </a:r>
          </a:p>
          <a:p>
            <a:pPr lvl="1" eaLnBrk="1" hangingPunct="1"/>
            <a:r>
              <a:rPr lang="en-US" altLang="en-US"/>
              <a:t>$0, $1, …: command/script name, first/second parameters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$*, $@</a:t>
            </a:r>
            <a:r>
              <a:rPr lang="en-US" altLang="en-US"/>
              <a:t>: Represents all command-line arguments at once. They can be used to pass command-line arguments to a program being run by a script or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F08370C7-7BEF-1A8B-D32A-EF637E02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Lazy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F721-2535-761C-2480-D636A3D4F8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288" y="1447800"/>
            <a:ext cx="8291512" cy="4718050"/>
          </a:xfrm>
        </p:spPr>
        <p:txBody>
          <a:bodyPr/>
          <a:lstStyle/>
          <a:p>
            <a:r>
              <a:rPr lang="en-US" altLang="en-US" b="1"/>
              <a:t>Recall binary operators &amp;&amp;, ||</a:t>
            </a:r>
          </a:p>
          <a:p>
            <a:pPr lvl="1"/>
            <a:r>
              <a:rPr lang="en-US" altLang="en-US" b="1"/>
              <a:t>&amp;&amp; has higher precendance than ||</a:t>
            </a:r>
          </a:p>
          <a:p>
            <a:pPr lvl="1"/>
            <a:r>
              <a:rPr lang="en-US" altLang="en-US" b="1"/>
              <a:t>Lazy evaluation:  </a:t>
            </a:r>
          </a:p>
          <a:p>
            <a:pPr lvl="2"/>
            <a:r>
              <a:rPr lang="en-US" altLang="en-US" b="1"/>
              <a:t>command1 &amp;&amp; command2 //if command1 fails, command2 will not be executed</a:t>
            </a:r>
          </a:p>
          <a:p>
            <a:pPr lvl="2"/>
            <a:r>
              <a:rPr lang="en-US" altLang="en-US" b="1"/>
              <a:t>command1 || command2  //if command1 succeeds, command2 will not be executed </a:t>
            </a:r>
          </a:p>
          <a:p>
            <a:r>
              <a:rPr lang="en-US" altLang="en-US" b="1"/>
              <a:t>E.g.,</a:t>
            </a:r>
          </a:p>
          <a:p>
            <a:pPr lvl="1"/>
            <a:r>
              <a:rPr lang="en-US" altLang="en-US" b="1"/>
              <a:t>test</a:t>
            </a:r>
            <a:r>
              <a:rPr lang="en-US" altLang="en-US"/>
              <a:t> 5 -eq 5 </a:t>
            </a:r>
            <a:r>
              <a:rPr lang="en-US" altLang="en-US" b="1"/>
              <a:t>&amp;&amp;</a:t>
            </a:r>
            <a:r>
              <a:rPr lang="en-US" altLang="en-US"/>
              <a:t> </a:t>
            </a:r>
            <a:r>
              <a:rPr lang="en-US" altLang="en-US" b="1"/>
              <a:t>echo</a:t>
            </a:r>
            <a:r>
              <a:rPr lang="en-US" altLang="en-US"/>
              <a:t> Yes </a:t>
            </a:r>
            <a:r>
              <a:rPr lang="en-US" altLang="en-US" b="1"/>
              <a:t>||</a:t>
            </a:r>
            <a:r>
              <a:rPr lang="en-US" altLang="en-US"/>
              <a:t> </a:t>
            </a:r>
            <a:r>
              <a:rPr lang="en-US" altLang="en-US" b="1"/>
              <a:t>echo</a:t>
            </a:r>
            <a:r>
              <a:rPr lang="en-US" altLang="en-US"/>
              <a:t> No</a:t>
            </a:r>
          </a:p>
          <a:p>
            <a:pPr lvl="1"/>
            <a:r>
              <a:rPr lang="en-US" altLang="en-US" b="1"/>
              <a:t>if [ test 5 –eq 5 ]; then echo yes; else echo No</a:t>
            </a: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1E3A427D-DA71-AB30-F872-47D6B690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466FF0-A82F-4C93-92A4-ADA6DAC6205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44073950-5383-5774-5E1A-298D1C43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Lazy evaluation(2)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9D94-98B5-3B5D-DDB7-A840A69A4B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288" y="1447800"/>
            <a:ext cx="8291512" cy="4718050"/>
          </a:xfrm>
        </p:spPr>
        <p:txBody>
          <a:bodyPr/>
          <a:lstStyle/>
          <a:p>
            <a:r>
              <a:rPr lang="en-US" altLang="en-US" b="1"/>
              <a:t>Rewrite the following using lazy evaluation </a:t>
            </a:r>
            <a:endParaRPr lang="en-US" altLang="en-US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/>
              <a:t>if test –f /</a:t>
            </a:r>
            <a:r>
              <a:rPr lang="en-US" altLang="en-US"/>
              <a:t>etc</a:t>
            </a:r>
            <a:r>
              <a:rPr lang="en-US" altLang="en-US" b="1"/>
              <a:t>/</a:t>
            </a:r>
            <a:r>
              <a:rPr lang="en-US" altLang="en-US"/>
              <a:t>resolv.conf </a:t>
            </a:r>
            <a:endParaRPr lang="en-US" altLang="en-US" b="1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/>
              <a:t>then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/>
              <a:t>	echo</a:t>
            </a:r>
            <a:r>
              <a:rPr lang="en-US" altLang="en-US"/>
              <a:t> "File /etc/resolv.conf found." </a:t>
            </a:r>
            <a:endParaRPr lang="en-US" altLang="en-US" b="1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/>
              <a:t>else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/>
              <a:t>	echo</a:t>
            </a:r>
            <a:r>
              <a:rPr lang="en-US" altLang="en-US"/>
              <a:t> "File /etc/resolv.conf not found.“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b="1"/>
              <a:t>fi</a:t>
            </a:r>
          </a:p>
          <a:p>
            <a:r>
              <a:rPr lang="en-US" altLang="en-US" b="1"/>
              <a:t>test</a:t>
            </a:r>
            <a:r>
              <a:rPr lang="en-US" altLang="en-US"/>
              <a:t> -f </a:t>
            </a:r>
            <a:r>
              <a:rPr lang="en-US" altLang="en-US" b="1"/>
              <a:t>/</a:t>
            </a:r>
            <a:r>
              <a:rPr lang="en-US" altLang="en-US"/>
              <a:t>etc</a:t>
            </a:r>
            <a:r>
              <a:rPr lang="en-US" altLang="en-US" b="1"/>
              <a:t>/</a:t>
            </a:r>
            <a:r>
              <a:rPr lang="en-US" altLang="en-US"/>
              <a:t>resolv.conf </a:t>
            </a:r>
            <a:r>
              <a:rPr lang="en-US" altLang="en-US" b="1"/>
              <a:t>&amp;&amp;</a:t>
            </a:r>
            <a:r>
              <a:rPr lang="en-US" altLang="en-US"/>
              <a:t> </a:t>
            </a:r>
            <a:r>
              <a:rPr lang="en-US" altLang="en-US" b="1"/>
              <a:t>echo</a:t>
            </a:r>
            <a:r>
              <a:rPr lang="en-US" altLang="en-US"/>
              <a:t> "File /etc/resolv.conf found." </a:t>
            </a:r>
            <a:r>
              <a:rPr lang="en-US" altLang="en-US" b="1"/>
              <a:t>||</a:t>
            </a:r>
            <a:r>
              <a:rPr lang="en-US" altLang="en-US"/>
              <a:t> </a:t>
            </a:r>
            <a:r>
              <a:rPr lang="en-US" altLang="en-US" b="1"/>
              <a:t>echo</a:t>
            </a:r>
            <a:r>
              <a:rPr lang="en-US" altLang="en-US"/>
              <a:t> "File /etc/resolv.conf not found.“</a:t>
            </a: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4A8A8A0F-FB11-6EF1-98D4-E405846C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D557A1-66C8-435A-972B-ED45578F023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14D50A-5454-CB94-C174-865AED083226}"/>
              </a:ext>
            </a:extLst>
          </p:cNvPr>
          <p:cNvSpPr/>
          <p:nvPr/>
        </p:nvSpPr>
        <p:spPr>
          <a:xfrm>
            <a:off x="1042988" y="2276475"/>
            <a:ext cx="5257800" cy="2305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3187" name="Title 1">
            <a:extLst>
              <a:ext uri="{FF2B5EF4-FFF2-40B4-BE49-F238E27FC236}">
                <a16:creationId xmlns:a16="http://schemas.microsoft.com/office/drawing/2014/main" id="{73AA5D34-4B96-DB50-8666-EDD5084A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loops</a:t>
            </a:r>
          </a:p>
        </p:txBody>
      </p:sp>
      <p:sp>
        <p:nvSpPr>
          <p:cNvPr id="93188" name="Content Placeholder 2">
            <a:extLst>
              <a:ext uri="{FF2B5EF4-FFF2-40B4-BE49-F238E27FC236}">
                <a16:creationId xmlns:a16="http://schemas.microsoft.com/office/drawing/2014/main" id="{301CC395-0E19-9DA9-AD4F-A210357D78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For loop</a:t>
            </a:r>
            <a:r>
              <a:rPr lang="en-US" altLang="en-US"/>
              <a:t>: </a:t>
            </a:r>
            <a:r>
              <a:rPr lang="en-US" altLang="en-US">
                <a:solidFill>
                  <a:srgbClr val="C00000"/>
                </a:solidFill>
              </a:rPr>
              <a:t>iterates over a list of objects, executing loop body for each individual object in the list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for variable in a_list_of_objects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do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   ## do something on $variable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   commands ..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done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e.g., for filename in lab1.cpp lab2.cpp lab3.cpp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  do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		indent $filename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  done</a:t>
            </a:r>
          </a:p>
        </p:txBody>
      </p:sp>
      <p:sp>
        <p:nvSpPr>
          <p:cNvPr id="93189" name="Slide Number Placeholder 3">
            <a:extLst>
              <a:ext uri="{FF2B5EF4-FFF2-40B4-BE49-F238E27FC236}">
                <a16:creationId xmlns:a16="http://schemas.microsoft.com/office/drawing/2014/main" id="{7DAF28AD-337B-48B4-3D8C-18F227AC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844B96-AAD7-4EDA-B426-CF8CEC51680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82C36415-EE27-43E2-A81D-E213EC3C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loop: example </a:t>
            </a: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C0BC8C4D-5CBE-132B-0C75-BCC7F76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C5F99-02E6-4C30-BB72-C3523E9C9BC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4212" name="Content Placeholder 2">
            <a:extLst>
              <a:ext uri="{FF2B5EF4-FFF2-40B4-BE49-F238E27FC236}">
                <a16:creationId xmlns:a16="http://schemas.microsoft.com/office/drawing/2014/main" id="{3300F51A-94CA-30D3-3F68-75660BCC5E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/>
            <a:r>
              <a:rPr lang="en-US" altLang="en-US"/>
              <a:t>Save student account name in a file, all.txt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for student in `cat all.txt`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do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	   echo “Hello, $student” &gt; greeting_$student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	   grep $student student_rec.txt &gt;&gt;greeting_$student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  write $student &lt; greeting_$student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  rm greeting_$student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done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F260FF5D-1539-B723-078D-DAA603DA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734050"/>
            <a:ext cx="763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How to avoid using temporary file, greeting_$student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B095FA8-3F48-1FCF-0336-A237C737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for loop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EFF31BD-946C-C93D-268C-343575FEF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for loop to print out 2’s power</a:t>
            </a:r>
          </a:p>
          <a:p>
            <a:pPr lvl="1"/>
            <a:r>
              <a:rPr lang="en-US" altLang="en-US"/>
              <a:t>Command seq: print out a sequence of number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#!/bin/bash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# print out 2’s powers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for a in `seq 1 10`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do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    echo 2^$a=$((2**a))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done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Note: ** is the exponent operator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69C2ABCD-A35D-7B1C-6ADE-344648BC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Roadmap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B1252BE5-B753-A726-1FE5-0710BA0156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3600"/>
              <a:t>Shell variables</a:t>
            </a:r>
          </a:p>
          <a:p>
            <a:r>
              <a:rPr lang="en-US" altLang="en-US" sz="3600"/>
              <a:t>Shell Arithmetic</a:t>
            </a:r>
          </a:p>
          <a:p>
            <a:r>
              <a:rPr lang="en-US" altLang="en-US" sz="3600"/>
              <a:t>Control Structures</a:t>
            </a:r>
          </a:p>
          <a:p>
            <a:pPr lvl="1"/>
            <a:r>
              <a:rPr lang="en-US" altLang="en-US" sz="3600"/>
              <a:t>Test, condition, logic operations</a:t>
            </a:r>
          </a:p>
          <a:p>
            <a:pPr lvl="1"/>
            <a:r>
              <a:rPr lang="en-US" altLang="en-US" sz="3600"/>
              <a:t>Selection: if statements</a:t>
            </a:r>
          </a:p>
          <a:p>
            <a:pPr lvl="1"/>
            <a:r>
              <a:rPr lang="en-US" altLang="en-US" sz="3600"/>
              <a:t>Loop: </a:t>
            </a:r>
            <a:r>
              <a:rPr lang="en-US" altLang="en-US" sz="3200"/>
              <a:t>while, until, for loop; break, continue</a:t>
            </a:r>
          </a:p>
          <a:p>
            <a:pPr lvl="1"/>
            <a:r>
              <a:rPr lang="en-US" altLang="en-US" sz="3600">
                <a:solidFill>
                  <a:srgbClr val="C00000"/>
                </a:solidFill>
              </a:rPr>
              <a:t>case structure</a:t>
            </a:r>
          </a:p>
          <a:p>
            <a:pPr lvl="1"/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50008AD1-9DF6-5B0C-AB9C-E49E987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206DB4-52F1-4FF2-938C-752D37E106B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126FA6-32A4-FEAC-E806-4F9F339F565B}"/>
              </a:ext>
            </a:extLst>
          </p:cNvPr>
          <p:cNvSpPr/>
          <p:nvPr/>
        </p:nvSpPr>
        <p:spPr>
          <a:xfrm>
            <a:off x="1116013" y="2420938"/>
            <a:ext cx="2735262" cy="41767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9331" name="Title 1">
            <a:extLst>
              <a:ext uri="{FF2B5EF4-FFF2-40B4-BE49-F238E27FC236}">
                <a16:creationId xmlns:a16="http://schemas.microsoft.com/office/drawing/2014/main" id="{6B7BE130-21F4-392C-5FBC-7056AF3E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construct: branching</a:t>
            </a:r>
          </a:p>
        </p:txBody>
      </p:sp>
      <p:sp>
        <p:nvSpPr>
          <p:cNvPr id="99332" name="Content Placeholder 2">
            <a:extLst>
              <a:ext uri="{FF2B5EF4-FFF2-40B4-BE49-F238E27FC236}">
                <a16:creationId xmlns:a16="http://schemas.microsoft.com/office/drawing/2014/main" id="{4F5E8776-A4A9-C7BA-8B0B-D126E1E41F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/>
              <a:t>case</a:t>
            </a:r>
            <a:r>
              <a:rPr lang="en-US" altLang="en-US"/>
              <a:t> construct is analogus to </a:t>
            </a:r>
            <a:r>
              <a:rPr lang="en-US" altLang="en-US" i="1"/>
              <a:t>switch</a:t>
            </a:r>
            <a:r>
              <a:rPr lang="en-US" altLang="en-US"/>
              <a:t> in C/C++. </a:t>
            </a:r>
          </a:p>
          <a:p>
            <a:pPr lvl="1"/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/>
              <a:t>   </a:t>
            </a:r>
            <a:r>
              <a:rPr lang="en-US" altLang="en-US" sz="2400" b="1"/>
              <a:t>case</a:t>
            </a:r>
            <a:r>
              <a:rPr lang="en-US" altLang="en-US" sz="2400"/>
              <a:t> "$</a:t>
            </a:r>
            <a:r>
              <a:rPr lang="en-US" altLang="en-US" sz="2400" i="1"/>
              <a:t>variable</a:t>
            </a:r>
            <a:r>
              <a:rPr lang="en-US" altLang="en-US" sz="2400"/>
              <a:t>" in </a:t>
            </a:r>
            <a:br>
              <a:rPr lang="en-US" altLang="en-US" sz="2400"/>
            </a:br>
            <a:r>
              <a:rPr lang="en-US" altLang="en-US" sz="2400"/>
              <a:t> shellpattern1 ) </a:t>
            </a:r>
            <a:br>
              <a:rPr lang="en-US" altLang="en-US" sz="2400"/>
            </a:br>
            <a:r>
              <a:rPr lang="en-US" altLang="en-US" sz="2400"/>
              <a:t> </a:t>
            </a:r>
            <a:r>
              <a:rPr lang="en-US" altLang="en-US" sz="2400" i="1"/>
              <a:t>command</a:t>
            </a:r>
            <a:r>
              <a:rPr lang="en-US" altLang="en-US" sz="2400"/>
              <a:t>... </a:t>
            </a:r>
            <a:br>
              <a:rPr lang="en-US" altLang="en-US" sz="2400"/>
            </a:br>
            <a:r>
              <a:rPr lang="en-US" altLang="en-US" sz="2400"/>
              <a:t> ;; </a:t>
            </a:r>
            <a:br>
              <a:rPr lang="en-US" altLang="en-US" sz="2400"/>
            </a:br>
            <a:r>
              <a:rPr lang="en-US" altLang="en-US" sz="2400"/>
              <a:t> shellpattern2)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i="1"/>
              <a:t>     command …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i="1"/>
              <a:t>     ;;</a:t>
            </a:r>
            <a:br>
              <a:rPr lang="en-US" altLang="en-US" sz="2400"/>
            </a:br>
            <a:r>
              <a:rPr lang="en-US" altLang="en-US" sz="2400"/>
              <a:t> shell pattern n) </a:t>
            </a:r>
            <a:br>
              <a:rPr lang="en-US" altLang="en-US" sz="2400"/>
            </a:br>
            <a:r>
              <a:rPr lang="en-US" altLang="en-US" sz="2400"/>
              <a:t> </a:t>
            </a:r>
            <a:r>
              <a:rPr lang="en-US" altLang="en-US" sz="2400" i="1"/>
              <a:t>command</a:t>
            </a:r>
            <a:r>
              <a:rPr lang="en-US" altLang="en-US" sz="2400"/>
              <a:t>... </a:t>
            </a:r>
            <a:br>
              <a:rPr lang="en-US" altLang="en-US" sz="2400"/>
            </a:br>
            <a:r>
              <a:rPr lang="en-US" altLang="en-US" sz="2400"/>
              <a:t> ;; </a:t>
            </a:r>
            <a:br>
              <a:rPr lang="en-US" altLang="en-US" sz="2400"/>
            </a:br>
            <a:r>
              <a:rPr lang="en-US" altLang="en-US" sz="2400" b="1"/>
              <a:t>esac</a:t>
            </a:r>
            <a:r>
              <a:rPr lang="en-US" altLang="en-US" sz="2400"/>
              <a:t> 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99333" name="Slide Number Placeholder 3">
            <a:extLst>
              <a:ext uri="{FF2B5EF4-FFF2-40B4-BE49-F238E27FC236}">
                <a16:creationId xmlns:a16="http://schemas.microsoft.com/office/drawing/2014/main" id="{9D0C890E-0027-F21C-0C5A-EDE04E0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FFF26-904B-4E5B-8D66-BA2964C08D4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9334" name="TextBox 4">
            <a:extLst>
              <a:ext uri="{FF2B5EF4-FFF2-40B4-BE49-F238E27FC236}">
                <a16:creationId xmlns:a16="http://schemas.microsoft.com/office/drawing/2014/main" id="{EBE063E7-C39E-942E-0A28-8DE79808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213100"/>
            <a:ext cx="42291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/>
              <a:t>Quoting variables is not mandatory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 Each pattern can contain </a:t>
            </a:r>
            <a:r>
              <a:rPr lang="en-US" altLang="en-US" sz="2000" b="1">
                <a:solidFill>
                  <a:srgbClr val="C00000"/>
                </a:solidFill>
              </a:rPr>
              <a:t>shell wildcard </a:t>
            </a:r>
            <a:r>
              <a:rPr lang="en-US" altLang="en-US" sz="2000"/>
              <a:t>(*,?,[a-z]), ends with a 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 Each condition block ends with </a:t>
            </a:r>
            <a:r>
              <a:rPr lang="en-US" altLang="en-US" sz="2000" b="1">
                <a:solidFill>
                  <a:srgbClr val="FF0000"/>
                </a:solidFill>
              </a:rPr>
              <a:t>;;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 If a condition tests </a:t>
            </a:r>
            <a:r>
              <a:rPr lang="en-US" altLang="en-US" sz="2000" i="1"/>
              <a:t>true</a:t>
            </a:r>
            <a:r>
              <a:rPr lang="en-US" altLang="en-US" sz="2000"/>
              <a:t>, then associated commands execute and the </a:t>
            </a:r>
            <a:r>
              <a:rPr lang="en-US" altLang="en-US" sz="2000" b="1"/>
              <a:t>case</a:t>
            </a:r>
            <a:r>
              <a:rPr lang="en-US" altLang="en-US" sz="2000"/>
              <a:t> block terminates.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 entire </a:t>
            </a:r>
            <a:r>
              <a:rPr lang="en-US" altLang="en-US" sz="2000" b="1"/>
              <a:t>case</a:t>
            </a:r>
            <a:r>
              <a:rPr lang="en-US" altLang="en-US" sz="2000"/>
              <a:t> block ends with an </a:t>
            </a:r>
            <a:r>
              <a:rPr lang="en-US" altLang="en-US" sz="2000" b="1">
                <a:solidFill>
                  <a:srgbClr val="FF0000"/>
                </a:solidFill>
              </a:rPr>
              <a:t>esac</a:t>
            </a:r>
            <a:endParaRPr lang="en-US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10A11DEC-1ECD-BB98-BDA2-20381852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Calculator using case block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47237D81-22C7-2091-D5EB-E0DB59122E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case  "$op" in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"+" )         result=$(($x +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        	      echo $x $op $y = $result;;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"-" )         result=$(($x -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        	     echo $x $op $y = $result;;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"*" )         result=$(($x *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                 echo $x \* $y = $result;;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"/" )         result=$(($x / $y))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                 echo $x $op $y = $result;;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* )        echo Unknow operator $op;;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" altLang="en-US" sz="2000"/>
              <a:t>esac</a:t>
            </a:r>
          </a:p>
          <a:p>
            <a:endParaRPr lang="en-US" altLang="en-US" sz="2000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19AF4CB6-7BD6-41F2-DF0E-B4148309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BEEBCB-C07B-4653-BF48-12E5B46432B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>
            <a:extLst>
              <a:ext uri="{FF2B5EF4-FFF2-40B4-BE49-F238E27FC236}">
                <a16:creationId xmlns:a16="http://schemas.microsoft.com/office/drawing/2014/main" id="{66B4BCC9-4840-32DC-E287-C1795E5355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333375"/>
            <a:ext cx="7772400" cy="56864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i="1"/>
              <a:t>#!/bin/bash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OPT=$1 </a:t>
            </a:r>
            <a:r>
              <a:rPr lang="en-US" altLang="en-US" sz="2000" i="1"/>
              <a:t># option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FILE=$2 </a:t>
            </a:r>
            <a:r>
              <a:rPr lang="en-US" altLang="en-US" sz="2000" i="1"/>
              <a:t># filename</a:t>
            </a:r>
            <a:r>
              <a:rPr lang="en-US" altLang="en-US" sz="2000"/>
              <a:t> 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  <a:r>
              <a:rPr lang="en-US" altLang="en-US" sz="2000" i="1"/>
              <a:t># test -e and -E command line args matching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case</a:t>
            </a:r>
            <a:r>
              <a:rPr lang="en-US" altLang="en-US" sz="2000"/>
              <a:t> $OPT </a:t>
            </a:r>
            <a:r>
              <a:rPr lang="en-US" altLang="en-US" sz="2000" b="1"/>
              <a:t>in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-e</a:t>
            </a:r>
            <a:r>
              <a:rPr lang="en-US" altLang="en-US" sz="2000" b="1"/>
              <a:t>|</a:t>
            </a:r>
            <a:r>
              <a:rPr lang="en-US" altLang="en-US" sz="2000"/>
              <a:t>-E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"Editing $2 file..."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i="1"/>
              <a:t>	# make sure filename is passed else an error displayed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[</a:t>
            </a:r>
            <a:r>
              <a:rPr lang="en-US" altLang="en-US" sz="2000"/>
              <a:t> -z $FILE </a:t>
            </a:r>
            <a:r>
              <a:rPr lang="en-US" altLang="en-US" sz="2000" b="1"/>
              <a:t>]</a:t>
            </a:r>
            <a:r>
              <a:rPr lang="en-US" altLang="en-US" sz="2000"/>
              <a:t> </a:t>
            </a:r>
            <a:r>
              <a:rPr lang="en-US" altLang="en-US" sz="2000" b="1"/>
              <a:t>&amp;&amp;</a:t>
            </a:r>
            <a:r>
              <a:rPr lang="en-US" altLang="en-US" sz="2000"/>
              <a:t> </a:t>
            </a:r>
            <a:r>
              <a:rPr lang="en-US" altLang="en-US" sz="2000" b="1"/>
              <a:t>{</a:t>
            </a:r>
            <a:r>
              <a:rPr lang="en-US" altLang="en-US" sz="2000"/>
              <a:t> </a:t>
            </a:r>
            <a:r>
              <a:rPr lang="en-US" altLang="en-US" sz="2000" b="1"/>
              <a:t>echo</a:t>
            </a:r>
            <a:r>
              <a:rPr lang="en-US" altLang="en-US" sz="2000"/>
              <a:t> "File name missing"; </a:t>
            </a:r>
            <a:r>
              <a:rPr lang="en-US" altLang="en-US" sz="2000" b="1"/>
              <a:t>exit</a:t>
            </a:r>
            <a:r>
              <a:rPr lang="en-US" altLang="en-US" sz="2000"/>
              <a:t> 1; </a:t>
            </a:r>
            <a:r>
              <a:rPr lang="en-US" altLang="en-US" sz="2000" b="1"/>
              <a:t>}</a:t>
            </a:r>
            <a:r>
              <a:rPr lang="en-US" altLang="en-US" sz="2000"/>
              <a:t> </a:t>
            </a:r>
            <a:r>
              <a:rPr lang="en-US" altLang="en-US" sz="2000" b="1"/>
              <a:t>||</a:t>
            </a:r>
            <a:r>
              <a:rPr lang="en-US" altLang="en-US" sz="2000"/>
              <a:t> </a:t>
            </a:r>
            <a:r>
              <a:rPr lang="en-US" altLang="en-US" sz="2000" b="1"/>
              <a:t>vi</a:t>
            </a:r>
            <a:r>
              <a:rPr lang="en-US" altLang="en-US" sz="2000"/>
              <a:t> $FILE </a:t>
            </a:r>
            <a:r>
              <a:rPr lang="en-US" altLang="en-US" sz="2000" b="1"/>
              <a:t>;;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-c</a:t>
            </a:r>
            <a:r>
              <a:rPr lang="en-US" altLang="en-US" sz="2000" b="1"/>
              <a:t>|</a:t>
            </a:r>
            <a:r>
              <a:rPr lang="en-US" altLang="en-US" sz="2000"/>
              <a:t>-C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"Displaying $2 file...“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	 </a:t>
            </a:r>
            <a:r>
              <a:rPr lang="en-US" altLang="en-US" sz="2000" b="1"/>
              <a:t>[</a:t>
            </a:r>
            <a:r>
              <a:rPr lang="en-US" altLang="en-US" sz="2000"/>
              <a:t> -z $FILE </a:t>
            </a:r>
            <a:r>
              <a:rPr lang="en-US" altLang="en-US" sz="2000" b="1"/>
              <a:t>]</a:t>
            </a:r>
            <a:r>
              <a:rPr lang="en-US" altLang="en-US" sz="2000"/>
              <a:t> </a:t>
            </a:r>
            <a:r>
              <a:rPr lang="en-US" altLang="en-US" sz="2000" b="1"/>
              <a:t>&amp;&amp;</a:t>
            </a:r>
            <a:r>
              <a:rPr lang="en-US" altLang="en-US" sz="2000"/>
              <a:t> </a:t>
            </a:r>
            <a:r>
              <a:rPr lang="en-US" altLang="en-US" sz="2000" b="1"/>
              <a:t>{</a:t>
            </a:r>
            <a:r>
              <a:rPr lang="en-US" altLang="en-US" sz="2000"/>
              <a:t> </a:t>
            </a:r>
            <a:r>
              <a:rPr lang="en-US" altLang="en-US" sz="2000" b="1"/>
              <a:t>echo</a:t>
            </a:r>
            <a:r>
              <a:rPr lang="en-US" altLang="en-US" sz="2000"/>
              <a:t> "File name missing"; </a:t>
            </a:r>
            <a:r>
              <a:rPr lang="en-US" altLang="en-US" sz="2000" b="1"/>
              <a:t>exit</a:t>
            </a:r>
            <a:r>
              <a:rPr lang="en-US" altLang="en-US" sz="2000"/>
              <a:t> 1; </a:t>
            </a:r>
            <a:r>
              <a:rPr lang="en-US" altLang="en-US" sz="2000" b="1"/>
              <a:t>}</a:t>
            </a:r>
            <a:r>
              <a:rPr lang="en-US" altLang="en-US" sz="2000"/>
              <a:t> </a:t>
            </a:r>
            <a:r>
              <a:rPr lang="en-US" altLang="en-US" sz="2000" b="1"/>
              <a:t>||</a:t>
            </a:r>
            <a:r>
              <a:rPr lang="en-US" altLang="en-US" sz="2000"/>
              <a:t> </a:t>
            </a:r>
            <a:r>
              <a:rPr lang="en-US" altLang="en-US" sz="2000" b="1"/>
              <a:t>cat</a:t>
            </a:r>
            <a:r>
              <a:rPr lang="en-US" altLang="en-US" sz="2000"/>
              <a:t> $FILE </a:t>
            </a:r>
            <a:r>
              <a:rPr lang="en-US" altLang="en-US" sz="2000" b="1"/>
              <a:t>;;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/>
              <a:t> -d</a:t>
            </a:r>
            <a:r>
              <a:rPr lang="en-US" altLang="en-US" sz="2000" b="1"/>
              <a:t>|</a:t>
            </a:r>
            <a:r>
              <a:rPr lang="en-US" altLang="en-US" sz="2000"/>
              <a:t>-D</a:t>
            </a:r>
            <a:r>
              <a:rPr lang="en-US" altLang="en-US" sz="2000" b="1"/>
              <a:t>)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"Today is $(date)" </a:t>
            </a:r>
            <a:r>
              <a:rPr lang="en-US" altLang="en-US" sz="2000" b="1"/>
              <a:t>;;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*)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"Bad argument!"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"Usage: $0 -ecd filename"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 -e file : Edit file."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 -c file : Display file."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	echo</a:t>
            </a:r>
            <a:r>
              <a:rPr lang="en-US" altLang="en-US" sz="2000"/>
              <a:t> " -d  : Display current date and time." </a:t>
            </a:r>
            <a:r>
              <a:rPr lang="en-US" altLang="en-US" sz="2000" b="1"/>
              <a:t>;;</a:t>
            </a:r>
            <a:r>
              <a:rPr lang="en-US" altLang="en-US" sz="200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2000" b="1"/>
              <a:t>esac</a:t>
            </a:r>
            <a:endParaRPr lang="en-US" altLang="en-US" sz="2000"/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E10208DF-E36F-2B38-E486-61AA37D7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16B1B0-2D98-4579-90E0-EEEED5C8C81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3428" name="TextBox 4">
            <a:extLst>
              <a:ext uri="{FF2B5EF4-FFF2-40B4-BE49-F238E27FC236}">
                <a16:creationId xmlns:a16="http://schemas.microsoft.com/office/drawing/2014/main" id="{E2751732-9820-4EE0-F247-4702290BF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989138"/>
            <a:ext cx="2017712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test if string is null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217E6-966D-1574-C869-DA9B9DB98938}"/>
              </a:ext>
            </a:extLst>
          </p:cNvPr>
          <p:cNvCxnSpPr/>
          <p:nvPr/>
        </p:nvCxnSpPr>
        <p:spPr>
          <a:xfrm flipH="1">
            <a:off x="2268538" y="2349500"/>
            <a:ext cx="2735262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F195A-7F92-5E5B-9554-21876EFCD236}"/>
              </a:ext>
            </a:extLst>
          </p:cNvPr>
          <p:cNvCxnSpPr/>
          <p:nvPr/>
        </p:nvCxnSpPr>
        <p:spPr>
          <a:xfrm flipV="1">
            <a:off x="1331913" y="3068638"/>
            <a:ext cx="6408737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1" name="TextBox 9">
            <a:extLst>
              <a:ext uri="{FF2B5EF4-FFF2-40B4-BE49-F238E27FC236}">
                <a16:creationId xmlns:a16="http://schemas.microsoft.com/office/drawing/2014/main" id="{D1493127-E88D-4897-A870-75E29F8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765175"/>
            <a:ext cx="3113088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Lazy evaluation of &amp;&amp; and ||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D11ED55B-68E7-8A0A-2748-DEC9EEEB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example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80538193-3F40-5932-FC79-B3DBBFDB21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case $1 in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-f)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## case for –f option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-d | --directory)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## -f or –directory option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 ;;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*)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echo $1: unknown option &gt;&amp;2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exit 1;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esac</a:t>
            </a:r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79B0054B-7D7B-0F0C-9DA4-DBE1C495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537E5-D6CE-4F9A-A9D3-400F9A85C73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346FAF3-3FB5-EDD2-C422-94D2FEFF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parameter variables (2)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074A150-2C07-FE2A-284D-7F88A9B6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8AEA32-59F1-4E74-8A0C-424BB06D764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5C3D90-7791-99B4-6890-EC54586331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>
                <a:solidFill>
                  <a:srgbClr val="C00000"/>
                </a:solidFill>
              </a:rPr>
              <a:t>"$*"</a:t>
            </a:r>
            <a:r>
              <a:rPr lang="en-US" altLang="en-US"/>
              <a:t>:  all command-line arguments as a single string. Equivalent to "$1$2 …". The first character of $IFS is used as separator for different values, </a:t>
            </a:r>
          </a:p>
          <a:p>
            <a:pPr lvl="2" eaLnBrk="1" hangingPunct="1"/>
            <a:r>
              <a:rPr lang="en-US" altLang="en-US"/>
              <a:t>	printf "The arguments were %s\n" "$*"</a:t>
            </a:r>
          </a:p>
          <a:p>
            <a:pPr lvl="1" eaLnBrk="1" hangingPunct="1"/>
            <a:r>
              <a:rPr lang="en-US" altLang="en-US" b="1">
                <a:solidFill>
                  <a:srgbClr val="C00000"/>
                </a:solidFill>
              </a:rPr>
              <a:t>"$@"</a:t>
            </a:r>
            <a:r>
              <a:rPr lang="en-US" altLang="en-US"/>
              <a:t>: all command-line arguments as separate, individual strings. Equivalent to "$1" "$2" …. </a:t>
            </a:r>
            <a:r>
              <a:rPr lang="en-US" altLang="en-US">
                <a:solidFill>
                  <a:srgbClr val="C00000"/>
                </a:solidFill>
              </a:rPr>
              <a:t>best way to pass arguments on to another program, since it preserves any whitespace embedded within each argument.</a:t>
            </a:r>
          </a:p>
          <a:p>
            <a:pPr lvl="2" eaLnBrk="1" hangingPunct="1"/>
            <a:r>
              <a:rPr lang="en-US" altLang="en-US"/>
              <a:t>lpr "$@" Print each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F5A3D914-2B54-4E6F-FA2B-3CAF5F9B0F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8EF9DFA9-7B57-C59B-78FD-AF3E1C0AD62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1447800"/>
            <a:ext cx="8002587" cy="4860925"/>
          </a:xfrm>
        </p:spPr>
        <p:txBody>
          <a:bodyPr/>
          <a:lstStyle/>
          <a:p>
            <a:r>
              <a:rPr lang="en-US" altLang="en-US"/>
              <a:t>Variables: environment, user-defined, parameter variable (i.e., positional parameter)</a:t>
            </a:r>
          </a:p>
          <a:p>
            <a:pPr marL="742950" lvl="1" indent="-285750"/>
            <a:r>
              <a:rPr lang="en-US" altLang="en-US"/>
              <a:t>Default type is string</a:t>
            </a:r>
          </a:p>
          <a:p>
            <a:pPr marL="742950" lvl="1" indent="-285750"/>
            <a:r>
              <a:rPr lang="en-US" altLang="en-US"/>
              <a:t>Use declare to declare a variable of other type</a:t>
            </a:r>
          </a:p>
          <a:p>
            <a:pPr marL="742950" lvl="1" indent="-285750"/>
            <a:r>
              <a:rPr lang="en-US" altLang="en-US"/>
              <a:t>Variable asssignment:  counter=1</a:t>
            </a:r>
          </a:p>
          <a:p>
            <a:pPr marL="742950" lvl="1" indent="-285750"/>
            <a:r>
              <a:rPr lang="en-US" altLang="en-US"/>
              <a:t>set command can be used to set positional parameter</a:t>
            </a:r>
          </a:p>
          <a:p>
            <a:r>
              <a:rPr lang="en-US" altLang="en-US"/>
              <a:t>Arithmetic operations: +,-,*,/,**, %, … </a:t>
            </a:r>
          </a:p>
          <a:p>
            <a:pPr marL="742950" lvl="1" indent="-285750" eaLnBrk="1" hangingPunct="1"/>
            <a:r>
              <a:rPr lang="en-US" altLang="en-US"/>
              <a:t>x=</a:t>
            </a:r>
            <a:r>
              <a:rPr lang="en-US" altLang="en-US">
                <a:solidFill>
                  <a:srgbClr val="FF0000"/>
                </a:solidFill>
              </a:rPr>
              <a:t>$[</a:t>
            </a:r>
            <a:r>
              <a:rPr lang="en-US" altLang="en-US"/>
              <a:t>$x+1</a:t>
            </a:r>
            <a:r>
              <a:rPr lang="en-US" altLang="en-US">
                <a:solidFill>
                  <a:srgbClr val="FF0000"/>
                </a:solidFill>
              </a:rPr>
              <a:t>] </a:t>
            </a:r>
            <a:r>
              <a:rPr lang="en-US" altLang="en-US"/>
              <a:t>## or x=</a:t>
            </a:r>
            <a:r>
              <a:rPr lang="en-US" altLang="en-US">
                <a:solidFill>
                  <a:srgbClr val="FF0000"/>
                </a:solidFill>
              </a:rPr>
              <a:t>$((</a:t>
            </a:r>
            <a:r>
              <a:rPr lang="en-US" altLang="en-US"/>
              <a:t>$x+1</a:t>
            </a:r>
            <a:r>
              <a:rPr lang="en-US" altLang="en-US">
                <a:solidFill>
                  <a:srgbClr val="FF0000"/>
                </a:solidFill>
              </a:rPr>
              <a:t>))</a:t>
            </a:r>
          </a:p>
          <a:p>
            <a:pPr marL="742950" lvl="1" indent="-285750" eaLnBrk="1" hangingPunct="1"/>
            <a:r>
              <a:rPr lang="en-US" altLang="en-US"/>
              <a:t>x=x+1</a:t>
            </a:r>
            <a:r>
              <a:rPr lang="en-US" altLang="en-US">
                <a:solidFill>
                  <a:srgbClr val="FF0000"/>
                </a:solidFill>
              </a:rPr>
              <a:t> ## if x is numerial type, declare –i x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A100C3A9-FE36-E13A-09E8-FC9E23AA5F9C}"/>
              </a:ext>
            </a:extLst>
          </p:cNvPr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B4A478E-D47B-495C-B957-8EE06B70DA8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54BE4930-37A2-638B-5CB7-BBE82E3CDC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Summary: bash test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4CF64E1C-EAC9-77D2-6243-2C148B43520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1447800"/>
            <a:ext cx="8002587" cy="4860925"/>
          </a:xfrm>
        </p:spPr>
        <p:txBody>
          <a:bodyPr/>
          <a:lstStyle/>
          <a:p>
            <a:r>
              <a:rPr lang="en-US" altLang="en-US" sz="2800"/>
              <a:t>Any command/function/script that return 0 when succeed, non-zero if fail</a:t>
            </a:r>
          </a:p>
          <a:p>
            <a:pPr marL="742950" lvl="1" indent="-285750">
              <a:buFont typeface="Wingdings 2" panose="05020102010507070707" pitchFamily="18" charset="2"/>
              <a:buNone/>
            </a:pPr>
            <a:r>
              <a:rPr lang="en-US" altLang="en-US"/>
              <a:t>if </a:t>
            </a:r>
            <a:r>
              <a:rPr lang="en-US" altLang="en-US">
                <a:solidFill>
                  <a:schemeClr val="accent1"/>
                </a:solidFill>
              </a:rPr>
              <a:t>!</a:t>
            </a:r>
            <a:r>
              <a:rPr lang="en-US" altLang="en-US"/>
              <a:t> cp file1.txt file1.txt.bak</a:t>
            </a:r>
          </a:p>
          <a:p>
            <a:pPr marL="742950" lvl="1" indent="-285750">
              <a:buFont typeface="Wingdings 2" panose="05020102010507070707" pitchFamily="18" charset="2"/>
              <a:buNone/>
            </a:pPr>
            <a:r>
              <a:rPr lang="en-US" altLang="en-US"/>
              <a:t>then</a:t>
            </a:r>
          </a:p>
          <a:p>
            <a:pPr marL="742950" lvl="1" indent="-285750">
              <a:buFont typeface="Wingdings 2" panose="05020102010507070707" pitchFamily="18" charset="2"/>
              <a:buNone/>
            </a:pPr>
            <a:r>
              <a:rPr lang="en-US" altLang="en-US"/>
              <a:t>      echo “failed to back up file1.txt”</a:t>
            </a:r>
          </a:p>
          <a:p>
            <a:pPr marL="742950" lvl="1" indent="-285750">
              <a:buFont typeface="Wingdings 2" panose="05020102010507070707" pitchFamily="18" charset="2"/>
              <a:buNone/>
            </a:pPr>
            <a:r>
              <a:rPr lang="en-US" altLang="en-US"/>
              <a:t>fi</a:t>
            </a:r>
          </a:p>
          <a:p>
            <a:pPr>
              <a:buFontTx/>
              <a:buChar char="•"/>
            </a:pPr>
            <a:r>
              <a:rPr lang="en-US" altLang="en-US" sz="2800"/>
              <a:t>Test command: use test, or [ ], or [[ ]]</a:t>
            </a:r>
          </a:p>
          <a:p>
            <a:pPr marL="742950" lvl="1" indent="-285750">
              <a:buFontTx/>
              <a:buChar char="•"/>
            </a:pPr>
            <a:r>
              <a:rPr lang="en-US" altLang="en-US"/>
              <a:t>File testing: if [ -d $file ] ## if $file is a directory</a:t>
            </a:r>
          </a:p>
          <a:p>
            <a:pPr marL="742950" lvl="1" indent="-285750">
              <a:buFontTx/>
              <a:buChar char="•"/>
            </a:pPr>
            <a:r>
              <a:rPr lang="en-US" altLang="en-US"/>
              <a:t>String comparison: if [ $input = “secret” ] </a:t>
            </a:r>
          </a:p>
          <a:p>
            <a:pPr marL="742950" lvl="1" indent="-285750">
              <a:buFontTx/>
              <a:buChar char="•"/>
            </a:pPr>
            <a:r>
              <a:rPr lang="en-US" altLang="en-US"/>
              <a:t>Numerical comparison: if [ $i –eq 10 ] </a:t>
            </a:r>
          </a:p>
          <a:p>
            <a:pPr marL="742950" lvl="1" indent="-285750">
              <a:buFontTx/>
              <a:buChar char="•"/>
            </a:pPr>
            <a:r>
              <a:rPr lang="en-US" altLang="en-US"/>
              <a:t>Logic operations: [[ $age –le 50 &amp;&amp; $age –gt 18 ]] </a:t>
            </a: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AE531C1D-8686-B8B2-F48D-E02053BF02E5}"/>
              </a:ext>
            </a:extLst>
          </p:cNvPr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1015523-E26B-4040-80FF-A6025763151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988926B-187F-5974-DE73-1FB3E324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control structure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753891B-D57A-B024-B2D1-0EDE97850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905750" cy="5076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They can be nested (just like programming languages)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They are commands, so, standard input/output redirection and pipeline can be applied to whole command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e.g.,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while read line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do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     if [[ "$line" =~ "if" ]]  ## matching, regular expression style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     then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        echo Found in $line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      fi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  done &lt; testleap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65811F5-645A-CCF3-FD23-E31B776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command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0724CF2E-F08B-F099-44F5-4B0F6F12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E9E6C-3A9F-4F1B-BA4C-631700AAECD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E0F2C36E-56DA-C0BB-A82A-1404F025EC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set</a:t>
            </a:r>
            <a:r>
              <a:rPr lang="en-US" altLang="en-US"/>
              <a:t> command, a shell builtin command</a:t>
            </a:r>
          </a:p>
          <a:p>
            <a:pPr lvl="1" eaLnBrk="1" hangingPunct="1"/>
            <a:r>
              <a:rPr lang="en-US" altLang="en-US"/>
              <a:t>display current variables, “set” </a:t>
            </a:r>
          </a:p>
          <a:p>
            <a:pPr lvl="1" eaLnBrk="1" hangingPunct="1"/>
            <a:r>
              <a:rPr lang="en-US" altLang="en-US"/>
              <a:t>set shell options, “set –f”, “set –n” ..</a:t>
            </a:r>
          </a:p>
          <a:p>
            <a:pPr lvl="1" eaLnBrk="1" hangingPunct="1"/>
            <a:r>
              <a:rPr lang="en-US" altLang="en-US"/>
              <a:t>set </a:t>
            </a:r>
            <a:r>
              <a:rPr lang="en-US" altLang="en-US">
                <a:solidFill>
                  <a:srgbClr val="C00000"/>
                </a:solidFill>
              </a:rPr>
              <a:t>position parameters (no options)</a:t>
            </a:r>
            <a:r>
              <a:rPr lang="en-US" altLang="en-US"/>
              <a:t>,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[zhang@storm ~]$ set Hello world; echo $1, $2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Hello world</a:t>
            </a:r>
          </a:p>
          <a:p>
            <a:pPr eaLnBrk="1" hangingPunct="1"/>
            <a:r>
              <a:rPr lang="en-US" altLang="en-US"/>
              <a:t>Combine </a:t>
            </a:r>
            <a:r>
              <a:rPr lang="en-US" altLang="en-US">
                <a:solidFill>
                  <a:srgbClr val="C00000"/>
                </a:solidFill>
              </a:rPr>
              <a:t>command substitution </a:t>
            </a:r>
            <a:r>
              <a:rPr lang="en-US" altLang="en-US"/>
              <a:t>and set command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[zhang@storm ~]$ set `who am i`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[zhang@storm ~]$ echo Welcome, $1! You logged in from $5.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[zhang@storm ~]$ set `date`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[zhang@storm  ~]$ echo The year is $6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The year is 2013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2E3638AA-78EB-F02D-F424-812AE02F45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404813"/>
            <a:ext cx="8147050" cy="5614987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$ </a:t>
            </a:r>
            <a:r>
              <a:rPr lang="en-US" altLang="en-US" sz="2400" b="1"/>
              <a:t>set -- hello "hi there" greetings </a:t>
            </a:r>
            <a:r>
              <a:rPr lang="en-US" altLang="en-US" sz="2400" i="1"/>
              <a:t>Set new positional parameters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$ </a:t>
            </a:r>
            <a:r>
              <a:rPr lang="en-US" altLang="en-US" sz="2400" b="1"/>
              <a:t>echo there are $# total arguments         ##</a:t>
            </a:r>
            <a:r>
              <a:rPr lang="en-US" altLang="en-US" sz="2400" i="1"/>
              <a:t>Print the count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there are 3 total arguments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$ </a:t>
            </a:r>
            <a:r>
              <a:rPr lang="en-US" altLang="en-US" sz="2400" b="1"/>
              <a:t>for i in $*                     #</a:t>
            </a:r>
            <a:r>
              <a:rPr lang="en-US" altLang="en-US" sz="2400" i="1"/>
              <a:t>Loop over arguments individually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t-BR" altLang="en-US" sz="2400"/>
              <a:t>&gt; </a:t>
            </a:r>
            <a:r>
              <a:rPr lang="pt-BR" altLang="en-US" sz="2400" b="1"/>
              <a:t>do echo i is $i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&gt; </a:t>
            </a:r>
            <a:r>
              <a:rPr lang="en-US" altLang="en-US" sz="2400" b="1"/>
              <a:t>done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i is hello </a:t>
            </a:r>
            <a:r>
              <a:rPr lang="en-US" altLang="en-US" sz="2400" i="1"/>
              <a:t>Note that embedded whitespace was lost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i is hi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i is there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i is greetings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BEC5E44-3133-EEA2-0ED7-9C19C0A8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080C3-5F76-4A7B-96DC-1021394B37C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B8D7EFAC-6FE4-9F44-3FBA-F671F074F9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750" y="404813"/>
            <a:ext cx="8147050" cy="5614987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$ </a:t>
            </a:r>
            <a:r>
              <a:rPr lang="en-US" altLang="en-US" sz="2400" b="1"/>
              <a:t>set -- hello "hi there" greetings </a:t>
            </a:r>
            <a:r>
              <a:rPr lang="en-US" altLang="en-US" sz="2400" i="1"/>
              <a:t>Set new positional parameters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$ </a:t>
            </a:r>
            <a:r>
              <a:rPr lang="en-US" altLang="en-US" sz="2400" b="1"/>
              <a:t>for i in $@             # </a:t>
            </a:r>
            <a:r>
              <a:rPr lang="en-US" altLang="en-US" sz="2400" i="1"/>
              <a:t>Without quotes, $* and $@ are the same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t-BR" altLang="en-US" sz="2400"/>
              <a:t>&gt; </a:t>
            </a:r>
            <a:r>
              <a:rPr lang="pt-BR" altLang="en-US" sz="2400" b="1"/>
              <a:t>do echo i is $i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&gt; </a:t>
            </a:r>
            <a:r>
              <a:rPr lang="en-US" altLang="en-US" sz="2400" b="1"/>
              <a:t>done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i is hello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i is hi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i is there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i is greetings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$ </a:t>
            </a:r>
            <a:r>
              <a:rPr lang="en-US" altLang="en-US" sz="2400" b="1"/>
              <a:t>for i in "$*"              # </a:t>
            </a:r>
            <a:r>
              <a:rPr lang="en-US" altLang="en-US" sz="2400" i="1"/>
              <a:t>With quotes, $* is one string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t-BR" altLang="en-US" sz="2400"/>
              <a:t>&gt; </a:t>
            </a:r>
            <a:r>
              <a:rPr lang="pt-BR" altLang="en-US" sz="2400" b="1"/>
              <a:t>do echo i is $i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&gt; </a:t>
            </a:r>
            <a:r>
              <a:rPr lang="en-US" altLang="en-US" sz="2400" b="1"/>
              <a:t>done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/>
              <a:t>i is hello hi there greetings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BB9AD6CD-C8F5-2C87-0CCC-EC5215E8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12861C-168A-44BD-A18D-4CB762E7823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BF0E5D-2986-4708-B7AB-06B2630AAD4D}"/>
</file>

<file path=customXml/itemProps2.xml><?xml version="1.0" encoding="utf-8"?>
<ds:datastoreItem xmlns:ds="http://schemas.openxmlformats.org/officeDocument/2006/customXml" ds:itemID="{B42C78B2-8D05-4F64-A7E0-FCF751355A55}"/>
</file>

<file path=customXml/itemProps3.xml><?xml version="1.0" encoding="utf-8"?>
<ds:datastoreItem xmlns:ds="http://schemas.openxmlformats.org/officeDocument/2006/customXml" ds:itemID="{D78895FC-3BED-49E0-AF4E-EC858E2AA8C2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4272</TotalTime>
  <Words>4357</Words>
  <Application>Microsoft Office PowerPoint</Application>
  <PresentationFormat>On-screen Show (4:3)</PresentationFormat>
  <Paragraphs>716</Paragraphs>
  <Slides>62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Franklin Gothic Book</vt:lpstr>
      <vt:lpstr>Perpetua</vt:lpstr>
      <vt:lpstr>Wingdings 2</vt:lpstr>
      <vt:lpstr>Calibri</vt:lpstr>
      <vt:lpstr>Lucida Sans Unicode</vt:lpstr>
      <vt:lpstr>Equity</vt:lpstr>
      <vt:lpstr>Bash Scripting: control structures</vt:lpstr>
      <vt:lpstr>Roadmap</vt:lpstr>
      <vt:lpstr>Bash special characters</vt:lpstr>
      <vt:lpstr>SHELL Variables</vt:lpstr>
      <vt:lpstr>Shell parameter variables</vt:lpstr>
      <vt:lpstr>Shell parameter variables (2)</vt:lpstr>
      <vt:lpstr>Set command</vt:lpstr>
      <vt:lpstr>PowerPoint Presentation</vt:lpstr>
      <vt:lpstr>PowerPoint Presentation</vt:lpstr>
      <vt:lpstr>PowerPoint Presentation</vt:lpstr>
      <vt:lpstr>User defined variables</vt:lpstr>
      <vt:lpstr>Read variable value from input</vt:lpstr>
      <vt:lpstr>Command Substitution</vt:lpstr>
      <vt:lpstr>Variable’s default type: string</vt:lpstr>
      <vt:lpstr>Arithmetic Evaluation</vt:lpstr>
      <vt:lpstr>PowerPoint Presentation</vt:lpstr>
      <vt:lpstr>Arithmetic Evaluation (2)</vt:lpstr>
      <vt:lpstr>Declare variable</vt:lpstr>
      <vt:lpstr>Example of numerical variable</vt:lpstr>
      <vt:lpstr>A bash based calculator</vt:lpstr>
      <vt:lpstr>A bash based calculator</vt:lpstr>
      <vt:lpstr>Roadmap</vt:lpstr>
      <vt:lpstr>Control Structures &amp; Conditions</vt:lpstr>
      <vt:lpstr>Conditions in shell </vt:lpstr>
      <vt:lpstr>Exit status command/script/function</vt:lpstr>
      <vt:lpstr>PowerPoint Presentation</vt:lpstr>
      <vt:lpstr>test command</vt:lpstr>
      <vt:lpstr>PowerPoint Presentation</vt:lpstr>
      <vt:lpstr>PowerPoint Presentation</vt:lpstr>
      <vt:lpstr>PowerPoint Presentation</vt:lpstr>
      <vt:lpstr>Test status of file: file conditionals</vt:lpstr>
      <vt:lpstr>numerical comparison: example</vt:lpstr>
      <vt:lpstr>Numeric Comparison: check arguments</vt:lpstr>
      <vt:lpstr>string comparison</vt:lpstr>
      <vt:lpstr>Logical NOT, AND, and OR</vt:lpstr>
      <vt:lpstr>Roadmap</vt:lpstr>
      <vt:lpstr>Selection in shell </vt:lpstr>
      <vt:lpstr>if control structure </vt:lpstr>
      <vt:lpstr>Testing in interactive shell</vt:lpstr>
      <vt:lpstr>PowerPoint Presentation</vt:lpstr>
      <vt:lpstr>if … then … elif … then …else</vt:lpstr>
      <vt:lpstr>PowerPoint Presentation</vt:lpstr>
      <vt:lpstr>Roadmap</vt:lpstr>
      <vt:lpstr>Loop structure: while loop</vt:lpstr>
      <vt:lpstr>while loop</vt:lpstr>
      <vt:lpstr>PowerPoint Presentation</vt:lpstr>
      <vt:lpstr>PowerPoint Presentation</vt:lpstr>
      <vt:lpstr>until loop</vt:lpstr>
      <vt:lpstr>Wait for a user to log in</vt:lpstr>
      <vt:lpstr>Lazy evaluation</vt:lpstr>
      <vt:lpstr>Lazy evaluation(2) </vt:lpstr>
      <vt:lpstr>For loops</vt:lpstr>
      <vt:lpstr>For loop: example </vt:lpstr>
      <vt:lpstr>Using for loop</vt:lpstr>
      <vt:lpstr>Roadmap</vt:lpstr>
      <vt:lpstr>case construct: branching</vt:lpstr>
      <vt:lpstr>Calculator using case block</vt:lpstr>
      <vt:lpstr>PowerPoint Presentation</vt:lpstr>
      <vt:lpstr>Case example</vt:lpstr>
      <vt:lpstr>Summary</vt:lpstr>
      <vt:lpstr>Summary: bash test</vt:lpstr>
      <vt:lpstr>Summary: control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Bash Programming</dc:title>
  <dc:creator>Xiaolan Zhang</dc:creator>
  <cp:lastModifiedBy>Trung Kien Dao</cp:lastModifiedBy>
  <cp:revision>374</cp:revision>
  <dcterms:created xsi:type="dcterms:W3CDTF">2008-01-21T18:34:03Z</dcterms:created>
  <dcterms:modified xsi:type="dcterms:W3CDTF">2023-03-29T15:50:32Z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