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2"/>
  </p:notesMasterIdLst>
  <p:sldIdLst>
    <p:sldId id="256" r:id="rId2"/>
    <p:sldId id="399" r:id="rId3"/>
    <p:sldId id="422" r:id="rId4"/>
    <p:sldId id="423" r:id="rId5"/>
    <p:sldId id="421" r:id="rId6"/>
    <p:sldId id="425" r:id="rId7"/>
    <p:sldId id="424" r:id="rId8"/>
    <p:sldId id="412" r:id="rId9"/>
    <p:sldId id="413" r:id="rId10"/>
    <p:sldId id="414" r:id="rId11"/>
    <p:sldId id="442" r:id="rId12"/>
    <p:sldId id="443" r:id="rId13"/>
    <p:sldId id="444" r:id="rId14"/>
    <p:sldId id="445" r:id="rId15"/>
    <p:sldId id="455" r:id="rId16"/>
    <p:sldId id="372" r:id="rId17"/>
    <p:sldId id="433" r:id="rId18"/>
    <p:sldId id="434" r:id="rId19"/>
    <p:sldId id="431" r:id="rId20"/>
    <p:sldId id="432" r:id="rId21"/>
    <p:sldId id="428" r:id="rId22"/>
    <p:sldId id="420" r:id="rId23"/>
    <p:sldId id="411" r:id="rId24"/>
    <p:sldId id="415" r:id="rId25"/>
    <p:sldId id="418" r:id="rId26"/>
    <p:sldId id="419" r:id="rId27"/>
    <p:sldId id="440" r:id="rId28"/>
    <p:sldId id="441" r:id="rId29"/>
    <p:sldId id="436" r:id="rId30"/>
    <p:sldId id="437" r:id="rId31"/>
    <p:sldId id="380" r:id="rId32"/>
    <p:sldId id="381" r:id="rId33"/>
    <p:sldId id="435" r:id="rId34"/>
    <p:sldId id="357" r:id="rId35"/>
    <p:sldId id="382" r:id="rId36"/>
    <p:sldId id="426" r:id="rId37"/>
    <p:sldId id="388" r:id="rId38"/>
    <p:sldId id="389" r:id="rId39"/>
    <p:sldId id="392" r:id="rId40"/>
    <p:sldId id="390" r:id="rId41"/>
    <p:sldId id="427" r:id="rId42"/>
    <p:sldId id="446" r:id="rId43"/>
    <p:sldId id="447" r:id="rId44"/>
    <p:sldId id="448" r:id="rId45"/>
    <p:sldId id="449" r:id="rId46"/>
    <p:sldId id="450" r:id="rId47"/>
    <p:sldId id="451" r:id="rId48"/>
    <p:sldId id="452" r:id="rId49"/>
    <p:sldId id="453" r:id="rId50"/>
    <p:sldId id="454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3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726CA3-9E23-C5E3-E316-20A696FC0B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3199C-92B8-9A01-C569-B07EAA88540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887C4BE-F313-4700-B048-D06C6CEEEFBA}" type="datetimeFigureOut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3C4DB20-3BEA-81BB-0CC9-306D012A50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743249A-6878-4719-F838-4C7A4B9A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FD2AE-77D9-D8B4-E734-068EE13B84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6CA7F-4416-5967-2934-C21775222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99F8369-3EB5-49DD-A840-2B1886B832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87419B6E-EBD9-608B-F634-AE14958ABD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A7AF0E43-E5D1-0730-5850-A1DA13E13D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7526D97D-61A8-8129-42BB-4C7A7C28C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09094B-D9EF-4D7D-943C-5C087FABE84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18CA68FE-3D37-AEDD-2D2A-DC25AF20F5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2F0BA07D-E8D9-D09B-3A83-3AD5556402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CD698E55-E94D-3F4E-5710-F37770C61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F9A26C-3CAB-4BA0-BC6E-A63A813BB410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7EF99EC5-61D9-EA5F-56DE-878D82AE46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7495C0E2-9F0E-9157-49F5-65299C3A02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02BBD403-88B3-B7BC-6C27-C55B68E35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CA07DD-BD79-4540-BF71-8D1856027390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31D649AB-198B-4619-6B32-DB9BD6CBFF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3E0BCC3D-FCAC-EB03-D815-56E8E2C489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53008D39-C2E8-E6E9-67EC-FDFDD121F4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B53B14-C481-4F1A-902C-8C90C8EAE9DF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0897BFDA-724F-6E0E-3CCD-B991164B6C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DF8CA11A-EA69-6426-025B-DEEC6BA50E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38736503-B597-BB7A-98D7-EF868A6C2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359747-661B-4E26-88A2-BF93F6774F20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CD14FE8D-429E-9836-7B39-C11E48455E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32B9E48A-ABF7-2A71-9733-1C46061FFC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B3470474-FD06-4B19-88ED-D2DA1ECBA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BD4C88-36DB-4819-A618-32B8F2848706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86623A8F-5224-EDE6-9623-D5774AF247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7AE882E4-928D-9C62-95F5-AF32256E7E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19FE3B0D-0BC8-EA6C-BE90-19E40C1147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97E6D5-8629-40BB-9FA2-BD5BA8F55364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CC424264-C7B9-AF87-EF7B-562BEFA02D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CDA60E16-573C-732B-ED93-2D90CC1923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744E103E-F5F1-A558-2D40-6FF11EA5A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AA0EDC-105F-4B99-A099-C6C713500F94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FF2CEBAF-FDDC-A342-42AA-E68F7A969C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4287A202-009A-9216-882B-B681595AC4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2FA4DA8B-70F7-CF8B-CEE2-D882B715C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5DE9C1-C68F-4349-AF62-FB427B8EDE8B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F3AE02CD-C0D4-7903-250C-A533EE9FB4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193823D1-47AF-45B4-D7B1-4629846CB8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88A449A4-0B95-F2C7-7B95-4312EDB67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B4EEB6-C69A-471D-AA12-C85F980FCCD7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0FD2F817-C07D-6151-FDDB-58704FF251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76430F67-FEC7-EAD3-D063-861C6D49A9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D0EFAAC0-9BE9-C50A-FDFC-05FBBAC995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94B09F-7C2A-4189-9850-CB68EE7F1A62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9D9A1CA7-8BC0-103A-D0FD-E32E2288C9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2CE546A1-0F43-0524-7890-48CEDA9262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3F8D65DE-66F3-F1FD-0B82-7A56AEEDB9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F0B3B8-C494-4ECF-AD41-B735B7232545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AB827EC1-3B95-EC0A-F688-94DEE9DB02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36E81083-B11E-020B-86EE-D11FF560BC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845A6F93-85FC-586B-20BA-E00C3BDE6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7B0DE2-30D5-480E-A001-AF5B8429BA51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D1D73759-3681-B64E-58FF-A819902FCD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C5EFC9D0-EB94-8AA4-085A-D52B306D77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E82109DD-5454-C58E-5940-57DB64405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E0C36A-04ED-4AF0-8B9F-C30DCE263A56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F5EE3BD0-776C-C131-02DB-D86F961430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0FC2CD5A-585B-C9B4-2BB8-A672309949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2DF0D71B-8E41-480B-635A-C6A2F48291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8C8AB8-F6C3-4584-B16C-322A5F42C2CB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00B9B8B6-4A02-83A2-3B38-576538DDF7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A35E6D34-8E9D-5BD2-C182-D6B13E23E5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D7360CA5-752D-1597-DE74-4027236FD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3523CD-FFD4-4306-BFA6-333A5DAFE2A5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11329AE2-40FC-1B5D-FA01-47D697049C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97C77B49-3A7E-6A93-8B0E-AD8B8D8DA3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C79AB984-351F-9369-963F-1AE49B508A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963AB4-35B5-40C5-9211-963C37DBD0D0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5673EC12-A611-6748-FEF0-2D9CCC2CD4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802B7539-5D6C-3F6C-0049-6421E63054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2683CD48-FDB6-71A1-605E-81B0700F2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11CEA3-07F5-45EC-8334-D074F223DDC3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EB204466-0DBC-362A-824D-FCDDDAF407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ABC3A608-8533-28D2-7678-C7C809AE68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CF3886FB-D680-E3F3-24E1-15484BEA6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81A3C8-23EB-4CA8-9B9A-360C1DC0306D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90F3D117-CC41-9AE0-ADEE-9F68D56C03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7696C6A1-1BF2-A3DA-0C2A-E346C042E1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A1FD6258-D99F-A8EE-3214-6CC810792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124B56-5521-4A04-9383-C685420187B7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4A4C4266-78CB-E897-E37C-BF86F7A300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3180907C-F1EF-A875-598C-4DBD46A611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4175216B-4131-B2DE-AFA4-96A3E5298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BF7ADA-B039-40B1-8506-0BC797E5DF29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6B65E55A-3529-CF3E-C4A7-AC4C20B5F3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C3E74B74-8DC3-F455-F7F7-32EE994CEE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45140CBA-725D-67FD-CC19-B3E8E4241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BAA8FF-7A67-4A07-BEB8-C0717426F4B7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9069D229-D8B2-6B7B-4F43-C151E90A7E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52558B79-31F2-B7C5-109B-FC9D629579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7F23679D-4E30-7B98-1C18-33BC8843B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A1BED7-6753-44B5-8918-5F427109A518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535AAF94-4BE4-2026-ACFE-DD2B919191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5A45B3C7-0121-CEBD-EAF6-330FD3496E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7FB76CA3-5446-328B-784B-4D55D61A7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6DD910-12F8-4CF4-BAAD-942C48950F7D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7AA5E52C-C04E-A471-5580-767A9EEDB8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D4D8B2B3-16C6-83DD-93DE-53931E4993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E5BA089A-A6AA-13F8-A79D-33A006031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0E40CC-E5CF-4F74-83E3-9699ADFB08D6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9A632BC9-264E-7B1D-05C0-588AA85BBD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B30868EB-4B0D-EED1-E737-2EE26E0A58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99FB2D8A-4D24-C4FB-9839-F35A7024D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6B53BE-0A45-4495-B18F-A51D0945B983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BEE4AA22-3D57-A80F-8B68-2C22A35281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220180B3-3A29-477C-5233-3656D950EB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436AB987-5AEA-EFF4-AEE7-BB9E25CBA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50F8E1-8A1A-4106-9581-94CE411F2F37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BFF0C79F-44F1-6158-7B49-C271C0EBB1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A4B3EBF1-DC61-1853-D586-594B384B41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0AB9D451-4950-BD0B-0930-26B9C380F1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20C77B-3F15-4C1A-9B12-6521E22EF600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21483409-2C71-2172-4A92-C499350F43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DBF2B48E-BA5A-F895-BC49-3C0EEC3A27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BC9CC6AE-A2AB-574D-833D-0B5B478DBB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8B6E7A-50B7-4920-95D2-CEAF6CEE6810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F810CD-6F4F-F751-633F-757B60793B3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3" name="Rounded Rectangle 10">
            <a:extLst>
              <a:ext uri="{FF2B5EF4-FFF2-40B4-BE49-F238E27FC236}">
                <a16:creationId xmlns:a16="http://schemas.microsoft.com/office/drawing/2014/main" id="{74DA6524-1041-FE2A-A5A4-BF87B3D9D8C0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FCEF9-004E-348A-A410-029EBF70AD91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624D1-B85B-6187-1D6A-33655DE8C0D2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BFB53-9B29-0F18-7D3A-CA2373399263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8136292E-7EC0-A4C5-02CD-3A225228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D7BEB-787E-466F-B145-D997C1002E45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C25FAC42-E7BB-E9AB-2754-3BB064F5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F2613F80-F8C1-7ADC-BC12-C2ECB400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ABAD8F-C3FC-44AE-B8F2-8F9C315EA8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39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7152A7F0-6ED1-FE22-F959-A1C89730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C19F8-4DA5-45CD-8D8A-4BF9CB350505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3816DB0-6657-6111-AF9A-B068CB62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9A0C5AC4-451C-9C98-F3C8-9A0ED61B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746D6-E54E-4515-ACA7-70F1DCDB5D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61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A8391D64-3AE4-4973-5031-382EA2D0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FCB4F-1DD5-4861-B71B-04CD6E1ACD7F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9403D97-063F-B3E5-8E7D-8EDC87DC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21935E56-46E1-7E94-6BA5-7F6E39A4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20A54-91F6-4D5C-82B0-EBCA735AF2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23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E90EA496-0843-E0AF-3695-AB5DC493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F5728-D529-4EB3-9966-40F71D68C9E9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1655950-4291-2E42-B9C1-78754EAA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FC3BA27E-E404-680E-707C-78591E9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273C8-BCD4-4869-93BF-18DF677D3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0CE17-FCC8-F72C-EFA1-0A0574B09A5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6831CD62-C21D-6831-EDE4-F8E9976C7038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7D7832-A8F6-7104-23D1-DD22407CFB17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8B99D-9AEA-25D1-2C01-09367104F86D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6D30BB-85B7-E4C3-FAE9-D486184DDADD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2765B6-ADF4-8CC5-A7F9-EE84F502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BD6A9-BD00-4AD6-9501-B6AF51E92597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7DF074-C542-4152-0E8C-C8C0BBB0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9B4A6BD-8AD3-A005-E628-DC91AD72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2CB616-88CB-43D9-8E13-DEC8A76F11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238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A9EDBA2B-3CAE-7FEA-FDC7-749E2B25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51C48-DAF7-45D4-9844-97E5F0EA53E3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029D826-A586-672C-A654-C9B28BDF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80EF08FA-E45B-4E51-65B2-96FBE5E4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89D1B-1255-45AE-9F66-C40921A231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99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37ED7002-FD4D-FC45-C40F-5093F4BE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4421A-338A-4764-86EF-C7CFD8B4ECCF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B0B19F9-5D1A-0AC7-5AF3-487338CD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0DEC6218-099B-2E41-4CB2-88167C4B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996CB-1442-4F9C-B9C0-D3B4DC4700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95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B7A4A798-0B4F-95BA-F1AE-55E0398A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F8F56-17E0-442A-BBD8-8B0BD9E15393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D13FF70-F70E-2AB6-CE8F-2634649A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B01A0F27-CE60-B17D-8919-F09AF4E2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EE802-DEC0-4AD8-9698-9C20933CB6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14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15B2BC18-EA08-9817-6080-9922AF29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306FA-B141-4894-AE3F-E6524786FADA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0459C-257A-F848-C8CC-4835CB50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FD42832F-83C4-192F-DA15-85C64373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47BD6-77D8-4CFC-9AA8-C50D4BA174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98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0588F0-EB05-9114-D360-A59F0C40FDC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B5D3B9C4-2A50-A59E-C263-732AF6D1CB17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CE3BC30-BA81-4067-291A-E36AD0E9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D39A6-7822-497E-80F7-5AEFC3247BA3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84F57F1-6D87-6385-5EC3-EF20B9E1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8E8F49E-1649-8A00-D668-944E5BCC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BA38EC-335B-4258-8404-4E422EF613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1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BE3C8B-6869-DEA0-0651-D71DF045EAD1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E2A3AA-59E9-6773-8A6B-48ECF59F1352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DA5CCD-6C8F-6D9F-6D4A-8F0F40B3119E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C73DB12C-7C27-39D2-422F-4848CA7B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57324-F605-4FBF-80BE-D6B6A6A9D9ED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25F08D6-D371-8F5A-F0C5-E54A817A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2D73B99-1BF2-64D3-66FE-DE5D2E50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CF064C-2C5A-48EB-9E90-354774F2F3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22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C3721-EE1D-5D92-4711-03EB3DF29AA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2457A471-97ED-782A-4B21-793F38786180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62181CC9-0EFB-59B4-CE4B-77777D515D7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D51B4BA5-3568-9D06-A16B-D8E7F419D8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2A467FE6-C735-EA2E-8831-E8BD55DFB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28A39579-CFAD-4C62-9D80-15311117D9FA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8A67D-02BB-537C-1563-AA5C77EA4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D785D3F-BAA3-3E84-63F8-88147351B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162E3DCF-2DB4-491C-B658-C61B6658B9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62" r:id="rId2"/>
    <p:sldLayoutId id="2147483870" r:id="rId3"/>
    <p:sldLayoutId id="2147483863" r:id="rId4"/>
    <p:sldLayoutId id="2147483864" r:id="rId5"/>
    <p:sldLayoutId id="2147483865" r:id="rId6"/>
    <p:sldLayoutId id="2147483866" r:id="rId7"/>
    <p:sldLayoutId id="2147483871" r:id="rId8"/>
    <p:sldLayoutId id="2147483872" r:id="rId9"/>
    <p:sldLayoutId id="2147483867" r:id="rId10"/>
    <p:sldLayoutId id="214748386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yourfriend@hotmail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2">
            <a:extLst>
              <a:ext uri="{FF2B5EF4-FFF2-40B4-BE49-F238E27FC236}">
                <a16:creationId xmlns:a16="http://schemas.microsoft.com/office/drawing/2014/main" id="{6891807D-1709-AB80-CAA9-1D7A7610D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CISC3130, Spring 2013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Dr. Zhang</a:t>
            </a:r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8636ABEF-0718-4B7E-8A9F-EBEB9BA0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48DF4E-AE1D-436C-ACE9-804297E3E27D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172" name="Title 1">
            <a:extLst>
              <a:ext uri="{FF2B5EF4-FFF2-40B4-BE49-F238E27FC236}">
                <a16:creationId xmlns:a16="http://schemas.microsoft.com/office/drawing/2014/main" id="{DF440403-FC35-2116-2EC0-5E42A7482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altLang="en-US"/>
              <a:t>Bash Scripting: Advanced Topics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6BA490E-6636-F3F0-FBA2-A0D0E8DC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Redirection can be applied to loop</a:t>
            </a:r>
          </a:p>
        </p:txBody>
      </p:sp>
      <p:sp>
        <p:nvSpPr>
          <p:cNvPr id="20483" name="Slide Number Placeholder 2">
            <a:extLst>
              <a:ext uri="{FF2B5EF4-FFF2-40B4-BE49-F238E27FC236}">
                <a16:creationId xmlns:a16="http://schemas.microsoft.com/office/drawing/2014/main" id="{F964F279-0450-F432-8648-E8B646AD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600EC1-BE61-409E-BCDE-0D9CCC34D6B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0484" name="Content Placeholder 3">
            <a:extLst>
              <a:ext uri="{FF2B5EF4-FFF2-40B4-BE49-F238E27FC236}">
                <a16:creationId xmlns:a16="http://schemas.microsoft.com/office/drawing/2014/main" id="{D78B1EA5-0F13-C1D4-9B40-A9FF5AF1FD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0" y="1412875"/>
            <a:ext cx="4176713" cy="4572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rm all_shellscripts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for i in `ls *.sh`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do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echo $i &gt;&gt;all_shellscripts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cat $i &gt;&gt;all_shellscripts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done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20485" name="Content Placeholder 3">
            <a:extLst>
              <a:ext uri="{FF2B5EF4-FFF2-40B4-BE49-F238E27FC236}">
                <a16:creationId xmlns:a16="http://schemas.microsoft.com/office/drawing/2014/main" id="{4312C6BA-EEA9-4FD6-4AC1-5BB0B4132F19}"/>
              </a:ext>
            </a:extLst>
          </p:cNvPr>
          <p:cNvSpPr txBox="1">
            <a:spLocks/>
          </p:cNvSpPr>
          <p:nvPr/>
        </p:nvSpPr>
        <p:spPr bwMode="auto">
          <a:xfrm>
            <a:off x="1066800" y="1600200"/>
            <a:ext cx="322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for i in `ls *.sh`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do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echo $i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cat $i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done &gt; all_shellscripts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Similar for &lt;,  |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C8740D-622F-C76C-0939-ADE527ED5C71}"/>
              </a:ext>
            </a:extLst>
          </p:cNvPr>
          <p:cNvSpPr/>
          <p:nvPr/>
        </p:nvSpPr>
        <p:spPr>
          <a:xfrm>
            <a:off x="1116013" y="2420938"/>
            <a:ext cx="2735262" cy="41767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2531" name="Title 1">
            <a:extLst>
              <a:ext uri="{FF2B5EF4-FFF2-40B4-BE49-F238E27FC236}">
                <a16:creationId xmlns:a16="http://schemas.microsoft.com/office/drawing/2014/main" id="{FE7D310E-78C5-6216-B950-33A4E168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construct: branching</a:t>
            </a:r>
          </a:p>
        </p:txBody>
      </p:sp>
      <p:sp>
        <p:nvSpPr>
          <p:cNvPr id="22532" name="Content Placeholder 2">
            <a:extLst>
              <a:ext uri="{FF2B5EF4-FFF2-40B4-BE49-F238E27FC236}">
                <a16:creationId xmlns:a16="http://schemas.microsoft.com/office/drawing/2014/main" id="{F800695E-0DB0-B210-3927-C2A532E736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/>
              <a:t>case</a:t>
            </a:r>
            <a:r>
              <a:rPr lang="en-US" altLang="en-US"/>
              <a:t> construct is analogus to </a:t>
            </a:r>
            <a:r>
              <a:rPr lang="en-US" altLang="en-US" i="1"/>
              <a:t>switch</a:t>
            </a:r>
            <a:r>
              <a:rPr lang="en-US" altLang="en-US"/>
              <a:t> in C/C++. </a:t>
            </a:r>
          </a:p>
          <a:p>
            <a:pPr lvl="1"/>
            <a:endParaRPr lang="en-US" altLang="en-US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/>
              <a:t>   </a:t>
            </a:r>
            <a:r>
              <a:rPr lang="en-US" altLang="en-US" sz="2400" b="1"/>
              <a:t>case</a:t>
            </a:r>
            <a:r>
              <a:rPr lang="en-US" altLang="en-US" sz="2400"/>
              <a:t> "$</a:t>
            </a:r>
            <a:r>
              <a:rPr lang="en-US" altLang="en-US" sz="2400" i="1"/>
              <a:t>variable</a:t>
            </a:r>
            <a:r>
              <a:rPr lang="en-US" altLang="en-US" sz="2400"/>
              <a:t>" in </a:t>
            </a:r>
            <a:br>
              <a:rPr lang="en-US" altLang="en-US" sz="2400"/>
            </a:br>
            <a:r>
              <a:rPr lang="en-US" altLang="en-US" sz="2400"/>
              <a:t> shellpattern1 ) </a:t>
            </a:r>
            <a:br>
              <a:rPr lang="en-US" altLang="en-US" sz="2400"/>
            </a:br>
            <a:r>
              <a:rPr lang="en-US" altLang="en-US" sz="2400"/>
              <a:t> </a:t>
            </a:r>
            <a:r>
              <a:rPr lang="en-US" altLang="en-US" sz="2400" i="1"/>
              <a:t>command</a:t>
            </a:r>
            <a:r>
              <a:rPr lang="en-US" altLang="en-US" sz="2400"/>
              <a:t>... </a:t>
            </a:r>
            <a:br>
              <a:rPr lang="en-US" altLang="en-US" sz="2400"/>
            </a:br>
            <a:r>
              <a:rPr lang="en-US" altLang="en-US" sz="2400"/>
              <a:t> ;; </a:t>
            </a:r>
            <a:br>
              <a:rPr lang="en-US" altLang="en-US" sz="2400"/>
            </a:br>
            <a:r>
              <a:rPr lang="en-US" altLang="en-US" sz="2400"/>
              <a:t> shellpattern2)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i="1"/>
              <a:t>     command …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i="1"/>
              <a:t>     ;;</a:t>
            </a:r>
            <a:br>
              <a:rPr lang="en-US" altLang="en-US" sz="2400"/>
            </a:br>
            <a:r>
              <a:rPr lang="en-US" altLang="en-US" sz="2400"/>
              <a:t> shell pattern n) </a:t>
            </a:r>
            <a:br>
              <a:rPr lang="en-US" altLang="en-US" sz="2400"/>
            </a:br>
            <a:r>
              <a:rPr lang="en-US" altLang="en-US" sz="2400"/>
              <a:t> </a:t>
            </a:r>
            <a:r>
              <a:rPr lang="en-US" altLang="en-US" sz="2400" i="1"/>
              <a:t>command</a:t>
            </a:r>
            <a:r>
              <a:rPr lang="en-US" altLang="en-US" sz="2400"/>
              <a:t>... </a:t>
            </a:r>
            <a:br>
              <a:rPr lang="en-US" altLang="en-US" sz="2400"/>
            </a:br>
            <a:r>
              <a:rPr lang="en-US" altLang="en-US" sz="2400"/>
              <a:t> ;; </a:t>
            </a:r>
            <a:br>
              <a:rPr lang="en-US" altLang="en-US" sz="2400"/>
            </a:br>
            <a:r>
              <a:rPr lang="en-US" altLang="en-US" sz="2400" b="1"/>
              <a:t>esac</a:t>
            </a:r>
            <a:r>
              <a:rPr lang="en-US" altLang="en-US" sz="2400"/>
              <a:t> 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2533" name="Slide Number Placeholder 3">
            <a:extLst>
              <a:ext uri="{FF2B5EF4-FFF2-40B4-BE49-F238E27FC236}">
                <a16:creationId xmlns:a16="http://schemas.microsoft.com/office/drawing/2014/main" id="{CDD3577C-F1F9-F8B2-0CE4-25350043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26D917-369F-40CA-B1B1-36AD763A0A9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2534" name="TextBox 4">
            <a:extLst>
              <a:ext uri="{FF2B5EF4-FFF2-40B4-BE49-F238E27FC236}">
                <a16:creationId xmlns:a16="http://schemas.microsoft.com/office/drawing/2014/main" id="{DBFED290-081E-ED19-7C5D-2DA8347CB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213100"/>
            <a:ext cx="4229100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 sz="2000"/>
              <a:t>Quoting variables is not mandatory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/>
              <a:t> Each pattern can contain </a:t>
            </a:r>
            <a:r>
              <a:rPr lang="en-US" altLang="en-US" sz="2000" b="1">
                <a:solidFill>
                  <a:srgbClr val="C00000"/>
                </a:solidFill>
              </a:rPr>
              <a:t>shell wildcard </a:t>
            </a:r>
            <a:r>
              <a:rPr lang="en-US" altLang="en-US" sz="2000"/>
              <a:t>(*,?,[a-z]), ends with a </a:t>
            </a:r>
            <a:r>
              <a:rPr lang="en-US" altLang="en-US" sz="2000" b="1">
                <a:solidFill>
                  <a:srgbClr val="FF0000"/>
                </a:solidFill>
              </a:rPr>
              <a:t>)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/>
              <a:t> Each condition block ends with </a:t>
            </a:r>
            <a:r>
              <a:rPr lang="en-US" altLang="en-US" sz="2000" b="1">
                <a:solidFill>
                  <a:srgbClr val="FF0000"/>
                </a:solidFill>
              </a:rPr>
              <a:t>;;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/>
              <a:t> If a condition tests </a:t>
            </a:r>
            <a:r>
              <a:rPr lang="en-US" altLang="en-US" sz="2000" i="1"/>
              <a:t>true</a:t>
            </a:r>
            <a:r>
              <a:rPr lang="en-US" altLang="en-US" sz="2000"/>
              <a:t>, then associated commands execute and the </a:t>
            </a:r>
            <a:r>
              <a:rPr lang="en-US" altLang="en-US" sz="2000" b="1"/>
              <a:t>case</a:t>
            </a:r>
            <a:r>
              <a:rPr lang="en-US" altLang="en-US" sz="2000"/>
              <a:t> block terminates.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/>
              <a:t> entire </a:t>
            </a:r>
            <a:r>
              <a:rPr lang="en-US" altLang="en-US" sz="2000" b="1"/>
              <a:t>case</a:t>
            </a:r>
            <a:r>
              <a:rPr lang="en-US" altLang="en-US" sz="2000"/>
              <a:t> block ends with an </a:t>
            </a:r>
            <a:r>
              <a:rPr lang="en-US" altLang="en-US" sz="2000" b="1">
                <a:solidFill>
                  <a:srgbClr val="FF0000"/>
                </a:solidFill>
              </a:rPr>
              <a:t>esac</a:t>
            </a:r>
            <a:endParaRPr lang="en-US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FAAEF55-F9D0-1703-6849-2AE49539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Calculator using case block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B2399032-C058-285A-AD38-25D8B4F34D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s-ES" altLang="en-US" sz="2000"/>
              <a:t>case  "$op" in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n-US" sz="2000"/>
              <a:t>"+" )         result=$(($x + $y))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n-US" sz="2000"/>
              <a:t>        	      echo $x $op $y = $result;;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n-US" sz="2000"/>
              <a:t>"-" )         result=$(($x - $y))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n-US" sz="2000"/>
              <a:t>        	     echo $x $op $y = $result;;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n-US" sz="2000"/>
              <a:t>"*" )         result=$(($x * $y))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n-US" sz="2000"/>
              <a:t>                 echo $x \* $y = $result;;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n-US" sz="2000"/>
              <a:t>"/" )         result=$(($x / $y))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n-US" sz="2000"/>
              <a:t>                 echo $x $op $y = $result;;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n-US" sz="2000"/>
              <a:t>* )        echo Unknow operator $op;;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n-US" sz="2000"/>
              <a:t>esac</a:t>
            </a:r>
          </a:p>
          <a:p>
            <a:endParaRPr lang="en-US" altLang="en-US" sz="2000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10FD9F97-A3D2-B9A1-235C-74C1DB0B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7DA0B4-F2DD-4998-8616-7B3FFD2B3BC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1521DF2F-6A8C-C0AF-46DC-B5842AD8E4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333375"/>
            <a:ext cx="7772400" cy="5686425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i="1"/>
              <a:t>#!/bin/bash</a:t>
            </a:r>
            <a:r>
              <a:rPr lang="en-US" altLang="en-US" sz="2000"/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OPT=$1 </a:t>
            </a:r>
            <a:r>
              <a:rPr lang="en-US" altLang="en-US" sz="2000" i="1"/>
              <a:t># option</a:t>
            </a:r>
            <a:r>
              <a:rPr lang="en-US" altLang="en-US" sz="2000"/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FILE=$2 </a:t>
            </a:r>
            <a:r>
              <a:rPr lang="en-US" altLang="en-US" sz="2000" i="1"/>
              <a:t># filename</a:t>
            </a:r>
            <a:r>
              <a:rPr lang="en-US" altLang="en-US" sz="2000"/>
              <a:t>  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  <a:r>
              <a:rPr lang="en-US" altLang="en-US" sz="2000" i="1"/>
              <a:t># test -e and -E command line args matching</a:t>
            </a:r>
            <a:r>
              <a:rPr lang="en-US" altLang="en-US" sz="2000"/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case</a:t>
            </a:r>
            <a:r>
              <a:rPr lang="en-US" altLang="en-US" sz="2000"/>
              <a:t> $OPT </a:t>
            </a:r>
            <a:r>
              <a:rPr lang="en-US" altLang="en-US" sz="2000" b="1"/>
              <a:t>in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 -e</a:t>
            </a:r>
            <a:r>
              <a:rPr lang="en-US" altLang="en-US" sz="2000" b="1"/>
              <a:t>|</a:t>
            </a:r>
            <a:r>
              <a:rPr lang="en-US" altLang="en-US" sz="2000"/>
              <a:t>-E</a:t>
            </a:r>
            <a:r>
              <a:rPr lang="en-US" altLang="en-US" sz="2000" b="1"/>
              <a:t>)</a:t>
            </a:r>
            <a:r>
              <a:rPr lang="en-US" altLang="en-US" sz="2000"/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	echo</a:t>
            </a:r>
            <a:r>
              <a:rPr lang="en-US" altLang="en-US" sz="2000"/>
              <a:t> "Editing $2 file..."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i="1"/>
              <a:t>	# make sure filename is passed else an error displayed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	[</a:t>
            </a:r>
            <a:r>
              <a:rPr lang="en-US" altLang="en-US" sz="2000"/>
              <a:t> -z $FILE </a:t>
            </a:r>
            <a:r>
              <a:rPr lang="en-US" altLang="en-US" sz="2000" b="1"/>
              <a:t>]</a:t>
            </a:r>
            <a:r>
              <a:rPr lang="en-US" altLang="en-US" sz="2000"/>
              <a:t> </a:t>
            </a:r>
            <a:r>
              <a:rPr lang="en-US" altLang="en-US" sz="2000" b="1"/>
              <a:t>&amp;&amp;</a:t>
            </a:r>
            <a:r>
              <a:rPr lang="en-US" altLang="en-US" sz="2000"/>
              <a:t> </a:t>
            </a:r>
            <a:r>
              <a:rPr lang="en-US" altLang="en-US" sz="2000" b="1"/>
              <a:t>{</a:t>
            </a:r>
            <a:r>
              <a:rPr lang="en-US" altLang="en-US" sz="2000"/>
              <a:t> </a:t>
            </a:r>
            <a:r>
              <a:rPr lang="en-US" altLang="en-US" sz="2000" b="1"/>
              <a:t>echo</a:t>
            </a:r>
            <a:r>
              <a:rPr lang="en-US" altLang="en-US" sz="2000"/>
              <a:t> "File name missing"; </a:t>
            </a:r>
            <a:r>
              <a:rPr lang="en-US" altLang="en-US" sz="2000" b="1"/>
              <a:t>exit</a:t>
            </a:r>
            <a:r>
              <a:rPr lang="en-US" altLang="en-US" sz="2000"/>
              <a:t> 1; </a:t>
            </a:r>
            <a:r>
              <a:rPr lang="en-US" altLang="en-US" sz="2000" b="1"/>
              <a:t>}</a:t>
            </a:r>
            <a:r>
              <a:rPr lang="en-US" altLang="en-US" sz="2000"/>
              <a:t> </a:t>
            </a:r>
            <a:r>
              <a:rPr lang="en-US" altLang="en-US" sz="2000" b="1"/>
              <a:t>||</a:t>
            </a:r>
            <a:r>
              <a:rPr lang="en-US" altLang="en-US" sz="2000"/>
              <a:t> </a:t>
            </a:r>
            <a:r>
              <a:rPr lang="en-US" altLang="en-US" sz="2000" b="1"/>
              <a:t>vi</a:t>
            </a:r>
            <a:r>
              <a:rPr lang="en-US" altLang="en-US" sz="2000"/>
              <a:t> $FILE </a:t>
            </a:r>
            <a:r>
              <a:rPr lang="en-US" altLang="en-US" sz="2000" b="1"/>
              <a:t>;;</a:t>
            </a:r>
            <a:r>
              <a:rPr lang="en-US" altLang="en-US" sz="2000"/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-c</a:t>
            </a:r>
            <a:r>
              <a:rPr lang="en-US" altLang="en-US" sz="2000" b="1"/>
              <a:t>|</a:t>
            </a:r>
            <a:r>
              <a:rPr lang="en-US" altLang="en-US" sz="2000"/>
              <a:t>-C</a:t>
            </a:r>
            <a:r>
              <a:rPr lang="en-US" altLang="en-US" sz="2000" b="1"/>
              <a:t>)</a:t>
            </a:r>
            <a:r>
              <a:rPr lang="en-US" altLang="en-US" sz="2000"/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	echo</a:t>
            </a:r>
            <a:r>
              <a:rPr lang="en-US" altLang="en-US" sz="2000"/>
              <a:t> "Displaying $2 file...“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	 </a:t>
            </a:r>
            <a:r>
              <a:rPr lang="en-US" altLang="en-US" sz="2000" b="1"/>
              <a:t>[</a:t>
            </a:r>
            <a:r>
              <a:rPr lang="en-US" altLang="en-US" sz="2000"/>
              <a:t> -z $FILE </a:t>
            </a:r>
            <a:r>
              <a:rPr lang="en-US" altLang="en-US" sz="2000" b="1"/>
              <a:t>]</a:t>
            </a:r>
            <a:r>
              <a:rPr lang="en-US" altLang="en-US" sz="2000"/>
              <a:t> </a:t>
            </a:r>
            <a:r>
              <a:rPr lang="en-US" altLang="en-US" sz="2000" b="1"/>
              <a:t>&amp;&amp;</a:t>
            </a:r>
            <a:r>
              <a:rPr lang="en-US" altLang="en-US" sz="2000"/>
              <a:t> </a:t>
            </a:r>
            <a:r>
              <a:rPr lang="en-US" altLang="en-US" sz="2000" b="1"/>
              <a:t>{</a:t>
            </a:r>
            <a:r>
              <a:rPr lang="en-US" altLang="en-US" sz="2000"/>
              <a:t> </a:t>
            </a:r>
            <a:r>
              <a:rPr lang="en-US" altLang="en-US" sz="2000" b="1"/>
              <a:t>echo</a:t>
            </a:r>
            <a:r>
              <a:rPr lang="en-US" altLang="en-US" sz="2000"/>
              <a:t> "File name missing"; </a:t>
            </a:r>
            <a:r>
              <a:rPr lang="en-US" altLang="en-US" sz="2000" b="1"/>
              <a:t>exit</a:t>
            </a:r>
            <a:r>
              <a:rPr lang="en-US" altLang="en-US" sz="2000"/>
              <a:t> 1; </a:t>
            </a:r>
            <a:r>
              <a:rPr lang="en-US" altLang="en-US" sz="2000" b="1"/>
              <a:t>}</a:t>
            </a:r>
            <a:r>
              <a:rPr lang="en-US" altLang="en-US" sz="2000"/>
              <a:t> </a:t>
            </a:r>
            <a:r>
              <a:rPr lang="en-US" altLang="en-US" sz="2000" b="1"/>
              <a:t>||</a:t>
            </a:r>
            <a:r>
              <a:rPr lang="en-US" altLang="en-US" sz="2000"/>
              <a:t> </a:t>
            </a:r>
            <a:r>
              <a:rPr lang="en-US" altLang="en-US" sz="2000" b="1"/>
              <a:t>cat</a:t>
            </a:r>
            <a:r>
              <a:rPr lang="en-US" altLang="en-US" sz="2000"/>
              <a:t> $FILE </a:t>
            </a:r>
            <a:r>
              <a:rPr lang="en-US" altLang="en-US" sz="2000" b="1"/>
              <a:t>;;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 -d</a:t>
            </a:r>
            <a:r>
              <a:rPr lang="en-US" altLang="en-US" sz="2000" b="1"/>
              <a:t>|</a:t>
            </a:r>
            <a:r>
              <a:rPr lang="en-US" altLang="en-US" sz="2000"/>
              <a:t>-D</a:t>
            </a:r>
            <a:r>
              <a:rPr lang="en-US" altLang="en-US" sz="2000" b="1"/>
              <a:t>)</a:t>
            </a:r>
            <a:r>
              <a:rPr lang="en-US" altLang="en-US" sz="2000"/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	echo</a:t>
            </a:r>
            <a:r>
              <a:rPr lang="en-US" altLang="en-US" sz="2000"/>
              <a:t> "Today is $(date)" </a:t>
            </a:r>
            <a:r>
              <a:rPr lang="en-US" altLang="en-US" sz="2000" b="1"/>
              <a:t>;;</a:t>
            </a:r>
            <a:r>
              <a:rPr lang="en-US" altLang="en-US" sz="2000"/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*)</a:t>
            </a:r>
            <a:r>
              <a:rPr lang="en-US" altLang="en-US" sz="2000"/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	echo</a:t>
            </a:r>
            <a:r>
              <a:rPr lang="en-US" altLang="en-US" sz="2000"/>
              <a:t> "Bad argument!"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	echo</a:t>
            </a:r>
            <a:r>
              <a:rPr lang="en-US" altLang="en-US" sz="2000"/>
              <a:t> "Usage: $0 -ecd filename"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	echo</a:t>
            </a:r>
            <a:r>
              <a:rPr lang="en-US" altLang="en-US" sz="2000"/>
              <a:t> " -e file : Edit file."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	echo</a:t>
            </a:r>
            <a:r>
              <a:rPr lang="en-US" altLang="en-US" sz="2000"/>
              <a:t> " -c file : Display file."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	echo</a:t>
            </a:r>
            <a:r>
              <a:rPr lang="en-US" altLang="en-US" sz="2000"/>
              <a:t> " -d  : Display current date and time." </a:t>
            </a:r>
            <a:r>
              <a:rPr lang="en-US" altLang="en-US" sz="2000" b="1"/>
              <a:t>;;</a:t>
            </a:r>
            <a:r>
              <a:rPr lang="en-US" altLang="en-US" sz="2000"/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esac</a:t>
            </a:r>
            <a:endParaRPr lang="en-US" altLang="en-US" sz="2000"/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8CD6E48B-38CB-0437-1652-F50FDC59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3004D4-CCD2-4268-A87A-5301BD47564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6628" name="TextBox 4">
            <a:extLst>
              <a:ext uri="{FF2B5EF4-FFF2-40B4-BE49-F238E27FC236}">
                <a16:creationId xmlns:a16="http://schemas.microsoft.com/office/drawing/2014/main" id="{15E0379F-DE1C-7BE2-4130-1D13AA7AB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1989138"/>
            <a:ext cx="2017712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test if string is null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44DB00-700C-368E-AF16-FF2D32B8D28A}"/>
              </a:ext>
            </a:extLst>
          </p:cNvPr>
          <p:cNvCxnSpPr/>
          <p:nvPr/>
        </p:nvCxnSpPr>
        <p:spPr>
          <a:xfrm flipH="1">
            <a:off x="2268538" y="2349500"/>
            <a:ext cx="2735262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5FDF9E-AFF6-86C5-773A-D445E4694365}"/>
              </a:ext>
            </a:extLst>
          </p:cNvPr>
          <p:cNvCxnSpPr/>
          <p:nvPr/>
        </p:nvCxnSpPr>
        <p:spPr>
          <a:xfrm flipV="1">
            <a:off x="1331913" y="3068638"/>
            <a:ext cx="64087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1" name="TextBox 9">
            <a:extLst>
              <a:ext uri="{FF2B5EF4-FFF2-40B4-BE49-F238E27FC236}">
                <a16:creationId xmlns:a16="http://schemas.microsoft.com/office/drawing/2014/main" id="{58E1200E-B5DC-0164-52BF-C7E8EC89E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765175"/>
            <a:ext cx="3113088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Lazy evaluation of &amp;&amp; and ||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58E498C-7B43-4D2B-B14A-B52438F4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example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A8287F7C-60B4-711D-4A10-6390FFE85A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case $1 in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-f)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 ## case for –f option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 ;;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-d | --directory)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## -f or --directory option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 ;;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*)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echo $1: unknown option &gt;&amp;2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exit 1;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esac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D6181A01-1EAC-D973-21F7-13A75AD1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67BD45-6EB4-4831-9D96-E3CB54B12A3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>
            <a:extLst>
              <a:ext uri="{FF2B5EF4-FFF2-40B4-BE49-F238E27FC236}">
                <a16:creationId xmlns:a16="http://schemas.microsoft.com/office/drawing/2014/main" id="{4B55FAD9-6539-26B0-6792-EED05BBF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bash loop structures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D68E0A-B00A-E6BD-BFC0-C8158A758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526F6413-E03B-AB63-9F8B-BCB20F09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2A0804-FB19-41D2-BCE1-F952BD61CA1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0031278-00D7-E087-658A-291B58A3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Infinite loop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63A502F9-4641-0EFA-9729-E482A20A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798211-98BC-4561-BC53-E0A21F0E9DF5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9700" name="Content Placeholder 2">
            <a:extLst>
              <a:ext uri="{FF2B5EF4-FFF2-40B4-BE49-F238E27FC236}">
                <a16:creationId xmlns:a16="http://schemas.microsoft.com/office/drawing/2014/main" id="{EC0EC114-4870-D792-BC7A-BB7866B646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b="1"/>
              <a:t>while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0000"/>
                </a:solidFill>
              </a:rPr>
              <a:t>[ 1 ]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b="1"/>
              <a:t>do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        echo -n "Enter your password"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        read input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        </a:t>
            </a:r>
            <a:r>
              <a:rPr lang="en-US" altLang="en-US" sz="2400" b="1"/>
              <a:t>if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0000"/>
                </a:solidFill>
              </a:rPr>
              <a:t>[ $input = "secret" ]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        </a:t>
            </a:r>
            <a:r>
              <a:rPr lang="en-US" altLang="en-US" sz="2400" b="1"/>
              <a:t>then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                break  ## </a:t>
            </a:r>
            <a:r>
              <a:rPr lang="en-US" altLang="en-US" sz="2400"/>
              <a:t>break out of the loop</a:t>
            </a:r>
            <a:endParaRPr lang="en-US" altLang="en-US" sz="2400" b="1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        </a:t>
            </a:r>
            <a:r>
              <a:rPr lang="en-US" altLang="en-US" sz="2400" b="1"/>
              <a:t>else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                echo -n "Try again... "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        </a:t>
            </a:r>
            <a:r>
              <a:rPr lang="en-US" altLang="en-US" sz="2400" b="1"/>
              <a:t>fi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b="1"/>
              <a:t>done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299E367-5F70-8CEA-9A50-0BCC4194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 command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D2A02EE-0587-6E5A-FC6E-94E4F84B618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400"/>
              <a:t>Continue from the top of the for loop</a:t>
            </a:r>
          </a:p>
          <a:p>
            <a:pPr lvl="1"/>
            <a:r>
              <a:rPr lang="en-US" altLang="en-US" sz="2000"/>
              <a:t>Ignore rest of commands in the loop, and continue the loop from the top again (for the next value in the list)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i=1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for day in Mon Tue Wed Thu Fri Sat Sun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do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echo -n "Day $((i++)) : $day"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if [ $i -eq 7 -o $i -eq 8 ];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then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  echo " (WEEKEND)"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  continue;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fi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echo " (weekday)"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done 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47A55616-79DB-011F-4056-F8E21272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B3B9B2-F762-40AF-931B-A50B26D99D6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F5968564-9FCF-A138-A8E8-81CACF7D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 loop without a list 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501F78E3-F1EE-F8FD-97CE-533BA99524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#!/bin/bash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/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for i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do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echo hello $i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done</a:t>
            </a:r>
          </a:p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AEA4CB0B-E40D-90FE-5A3C-F9DD3241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A02067-F9AE-4EFD-91E9-1597BBC4F60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E8019100-3DBA-3842-D32E-6F3CEB07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 loop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01AD598-D3E3-FF40-9066-2A3ACE4C87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i=1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for username in `awk -F: '{print $1}' /etc/passwd`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do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  echo "Username $((i++)) : $username"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done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95926B4C-22B4-0408-2504-AA9BE15C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6CBE1A-2990-47E0-B8C5-0243191CFB7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C11AF7-5D62-A716-0C72-D63595C6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9219" name="Slide Number Placeholder 2">
            <a:extLst>
              <a:ext uri="{FF2B5EF4-FFF2-40B4-BE49-F238E27FC236}">
                <a16:creationId xmlns:a16="http://schemas.microsoft.com/office/drawing/2014/main" id="{AF44ACEC-5496-B9EB-A5A0-AA4371AA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EA7142-F95A-4B1F-9048-1AC9A3DB885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220" name="Content Placeholder 3">
            <a:extLst>
              <a:ext uri="{FF2B5EF4-FFF2-40B4-BE49-F238E27FC236}">
                <a16:creationId xmlns:a16="http://schemas.microsoft.com/office/drawing/2014/main" id="{8CE78F8E-0F80-691F-22DF-73EB826EA3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Review HW1, HW2 and Quiz2</a:t>
            </a:r>
          </a:p>
          <a:p>
            <a:pPr eaLnBrk="1" hangingPunct="1"/>
            <a:r>
              <a:rPr lang="en-US" altLang="en-US"/>
              <a:t>Review of standard input/output/error</a:t>
            </a:r>
          </a:p>
          <a:p>
            <a:pPr lvl="1" eaLnBrk="1" hangingPunct="1"/>
            <a:r>
              <a:rPr lang="en-US" altLang="en-US"/>
              <a:t>How to redirect them ? </a:t>
            </a:r>
          </a:p>
          <a:p>
            <a:pPr lvl="1" eaLnBrk="1" hangingPunct="1"/>
            <a:r>
              <a:rPr lang="en-US" altLang="en-US"/>
              <a:t>Pipeline </a:t>
            </a:r>
          </a:p>
          <a:p>
            <a:pPr eaLnBrk="1" hangingPunct="1"/>
            <a:r>
              <a:rPr lang="en-US" altLang="en-US"/>
              <a:t>Review of bash scripting </a:t>
            </a:r>
          </a:p>
          <a:p>
            <a:pPr eaLnBrk="1" hangingPunct="1"/>
            <a:r>
              <a:rPr lang="en-US" altLang="en-US"/>
              <a:t>Functions</a:t>
            </a:r>
          </a:p>
          <a:p>
            <a:pPr eaLnBrk="1" hangingPunct="1"/>
            <a:r>
              <a:rPr lang="en-US" altLang="en-US"/>
              <a:t>Here documents</a:t>
            </a:r>
          </a:p>
          <a:p>
            <a:pPr eaLnBrk="1" hangingPunct="1"/>
            <a:r>
              <a:rPr lang="en-US" altLang="en-US"/>
              <a:t>Arrays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1B0B674-39BC-5537-E02B-398DAAEF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 through files/directories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CA520431-C1F9-B448-8C67-CCE95E5032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loop through files and directories under a specific directory</a:t>
            </a:r>
          </a:p>
          <a:p>
            <a:endParaRPr lang="en-US" altLang="en-US"/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i=1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cd ~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for item in *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do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echo "Item $((i++)) : $item"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done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DEF198AF-7D87-3601-D5A3-A1780708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99A28A-CCFF-4EE6-9212-B0D0D57D1E3D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D86DED-E4ED-283D-078D-45895F4DB4F9}"/>
              </a:ext>
            </a:extLst>
          </p:cNvPr>
          <p:cNvSpPr/>
          <p:nvPr/>
        </p:nvSpPr>
        <p:spPr>
          <a:xfrm>
            <a:off x="1116013" y="1484313"/>
            <a:ext cx="3168650" cy="21605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5843" name="Title 1">
            <a:extLst>
              <a:ext uri="{FF2B5EF4-FFF2-40B4-BE49-F238E27FC236}">
                <a16:creationId xmlns:a16="http://schemas.microsoft.com/office/drawing/2014/main" id="{700F7E1B-33C5-6A67-DEC0-FCD99B2E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C-Style for loop</a:t>
            </a:r>
          </a:p>
        </p:txBody>
      </p:sp>
      <p:sp>
        <p:nvSpPr>
          <p:cNvPr id="35844" name="Content Placeholder 2">
            <a:extLst>
              <a:ext uri="{FF2B5EF4-FFF2-40B4-BE49-F238E27FC236}">
                <a16:creationId xmlns:a16="http://schemas.microsoft.com/office/drawing/2014/main" id="{E006A58C-2D5A-BD10-2FB3-CA94B73622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 typeface="Wingdings 2" panose="05020102010507070707" pitchFamily="18" charset="2"/>
              <a:buNone/>
            </a:pPr>
            <a:r>
              <a:rPr lang="en-US" altLang="en-US" sz="2000" b="1"/>
              <a:t>for</a:t>
            </a:r>
            <a:r>
              <a:rPr lang="en-US" altLang="en-US" sz="2000"/>
              <a:t> </a:t>
            </a:r>
            <a:r>
              <a:rPr lang="en-US" altLang="en-US" sz="2000" b="1">
                <a:solidFill>
                  <a:srgbClr val="FF0000"/>
                </a:solidFill>
              </a:rPr>
              <a:t>((</a:t>
            </a:r>
            <a:r>
              <a:rPr lang="en-US" altLang="en-US" sz="2000"/>
              <a:t> EXP1; EXP2; EXP3 </a:t>
            </a:r>
            <a:r>
              <a:rPr lang="en-US" altLang="en-US" sz="2000" b="1">
                <a:solidFill>
                  <a:srgbClr val="FF0000"/>
                </a:solidFill>
              </a:rPr>
              <a:t>))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 b="1"/>
              <a:t>do</a:t>
            </a:r>
            <a:r>
              <a:rPr lang="en-US" altLang="en-US" sz="2000"/>
              <a:t>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    Command1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    …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    Commandn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 b="1"/>
              <a:t>done</a:t>
            </a:r>
          </a:p>
          <a:p>
            <a:r>
              <a:rPr lang="en-US" altLang="en-US" i="1"/>
              <a:t>Example: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i="1"/>
              <a:t>#!/bin/bash</a:t>
            </a:r>
            <a:r>
              <a:rPr lang="en-US" altLang="en-US" sz="2400"/>
              <a:t>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b="1"/>
              <a:t>for</a:t>
            </a:r>
            <a:r>
              <a:rPr lang="en-US" altLang="en-US" sz="2400"/>
              <a:t> </a:t>
            </a:r>
            <a:r>
              <a:rPr lang="en-US" altLang="en-US" sz="2400" b="1"/>
              <a:t>((</a:t>
            </a:r>
            <a:r>
              <a:rPr lang="en-US" altLang="en-US" sz="2400"/>
              <a:t> c=1; c&lt;=5; </a:t>
            </a:r>
            <a:r>
              <a:rPr lang="en-US" altLang="en-US" sz="2400" b="1"/>
              <a:t>c++</a:t>
            </a:r>
            <a:r>
              <a:rPr lang="en-US" altLang="en-US" sz="2400"/>
              <a:t> </a:t>
            </a:r>
            <a:r>
              <a:rPr lang="en-US" altLang="en-US" sz="2400" b="1"/>
              <a:t>))</a:t>
            </a:r>
            <a:r>
              <a:rPr lang="en-US" altLang="en-US" sz="2400"/>
              <a:t>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b="1"/>
              <a:t>do</a:t>
            </a:r>
            <a:r>
              <a:rPr lang="en-US" altLang="en-US" sz="2400"/>
              <a:t>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b="1"/>
              <a:t>   echo</a:t>
            </a:r>
            <a:r>
              <a:rPr lang="en-US" altLang="en-US" sz="2400"/>
              <a:t> "Welcome $c times“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b="1"/>
              <a:t>done</a:t>
            </a:r>
            <a:endParaRPr lang="en-US" altLang="en-US" sz="2400"/>
          </a:p>
          <a:p>
            <a:pPr lvl="1">
              <a:buFont typeface="Wingdings 2" panose="05020102010507070707" pitchFamily="18" charset="2"/>
              <a:buNone/>
            </a:pPr>
            <a:endParaRPr lang="en-US" altLang="en-US" b="1"/>
          </a:p>
        </p:txBody>
      </p:sp>
      <p:sp>
        <p:nvSpPr>
          <p:cNvPr id="35845" name="Slide Number Placeholder 3">
            <a:extLst>
              <a:ext uri="{FF2B5EF4-FFF2-40B4-BE49-F238E27FC236}">
                <a16:creationId xmlns:a16="http://schemas.microsoft.com/office/drawing/2014/main" id="{76E7F38A-D9A2-1A0A-8293-03304D27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FC4FFC-7925-4350-B42B-CDA575224D1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5846" name="TextBox 4">
            <a:extLst>
              <a:ext uri="{FF2B5EF4-FFF2-40B4-BE49-F238E27FC236}">
                <a16:creationId xmlns:a16="http://schemas.microsoft.com/office/drawing/2014/main" id="{BD350106-FAEE-4EB3-3798-6F9B49170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628775"/>
            <a:ext cx="32369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EXP1: initializer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EXP2: a loop-test or condition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EXP3: counting expression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D6AE41-56CB-8BEE-7CD6-D3C4C1445B10}"/>
              </a:ext>
            </a:extLst>
          </p:cNvPr>
          <p:cNvSpPr/>
          <p:nvPr/>
        </p:nvSpPr>
        <p:spPr>
          <a:xfrm>
            <a:off x="1042988" y="1844675"/>
            <a:ext cx="4033837" cy="1512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6867" name="Title 1">
            <a:extLst>
              <a:ext uri="{FF2B5EF4-FFF2-40B4-BE49-F238E27FC236}">
                <a16:creationId xmlns:a16="http://schemas.microsoft.com/office/drawing/2014/main" id="{BEF5985B-FA47-5022-570F-B33E1881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 loop</a:t>
            </a:r>
          </a:p>
        </p:txBody>
      </p:sp>
      <p:sp>
        <p:nvSpPr>
          <p:cNvPr id="36868" name="Content Placeholder 2">
            <a:extLst>
              <a:ext uri="{FF2B5EF4-FFF2-40B4-BE49-F238E27FC236}">
                <a16:creationId xmlns:a16="http://schemas.microsoft.com/office/drawing/2014/main" id="{2B92E25F-AFAD-9EAC-1D03-777A8A7866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/>
              <a:t>select</a:t>
            </a:r>
            <a:r>
              <a:rPr lang="en-US" altLang="en-US"/>
              <a:t> construct: allows easy menu generation</a:t>
            </a:r>
          </a:p>
          <a:p>
            <a:pPr marL="319088" lvl="1" indent="0">
              <a:buFont typeface="Wingdings 2" panose="05020102010507070707" pitchFamily="18" charset="2"/>
              <a:buNone/>
            </a:pPr>
            <a:r>
              <a:rPr lang="en-US" altLang="en-US" sz="2000" b="1"/>
              <a:t>select  WORD [in LIST]</a:t>
            </a:r>
          </a:p>
          <a:p>
            <a:pPr marL="319088" lvl="1" indent="0">
              <a:buFont typeface="Wingdings 2" panose="05020102010507070707" pitchFamily="18" charset="2"/>
              <a:buNone/>
            </a:pPr>
            <a:r>
              <a:rPr lang="en-US" altLang="en-US" sz="2000" b="1"/>
              <a:t>do</a:t>
            </a:r>
          </a:p>
          <a:p>
            <a:pPr marL="319088" lvl="1" indent="0">
              <a:buFont typeface="Wingdings 2" panose="05020102010507070707" pitchFamily="18" charset="2"/>
              <a:buNone/>
            </a:pPr>
            <a:r>
              <a:rPr lang="en-US" altLang="en-US" sz="2000" b="1"/>
              <a:t>    RESPECTIVE-COMMANDS; </a:t>
            </a:r>
          </a:p>
          <a:p>
            <a:pPr marL="319088" lvl="1" indent="0">
              <a:buFont typeface="Wingdings 2" panose="05020102010507070707" pitchFamily="18" charset="2"/>
              <a:buNone/>
            </a:pPr>
            <a:r>
              <a:rPr lang="en-US" altLang="en-US" sz="2000" b="1"/>
              <a:t>done</a:t>
            </a:r>
            <a:r>
              <a:rPr lang="en-US" altLang="en-US" sz="2000"/>
              <a:t> 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en-US" altLang="en-US" sz="2000"/>
              <a:t>List of items printed to standard error, each item preceded by a number. </a:t>
            </a:r>
          </a:p>
          <a:p>
            <a:pPr marL="319088" lvl="1" indent="0"/>
            <a:r>
              <a:rPr lang="en-US" altLang="en-US" sz="1800"/>
              <a:t> If </a:t>
            </a:r>
            <a:r>
              <a:rPr lang="en-US" altLang="en-US" sz="1800" b="1"/>
              <a:t>in LIST</a:t>
            </a:r>
            <a:r>
              <a:rPr lang="en-US" altLang="en-US" sz="1800"/>
              <a:t> is not present, positional parameters (command line arguments) are used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en-US" altLang="en-US" sz="2000"/>
              <a:t>A prompt is printed, one line from standard input is read. </a:t>
            </a:r>
          </a:p>
          <a:p>
            <a:pPr marL="319088" lvl="1" indent="0">
              <a:buFont typeface="Franklin Gothic Book" panose="020B0503020102020204" pitchFamily="34" charset="0"/>
              <a:buAutoNum type="arabicPeriod"/>
            </a:pPr>
            <a:r>
              <a:rPr lang="en-US" altLang="en-US" sz="1800"/>
              <a:t>If input is a number corresponding to one of items, value of WORD is set to name of that item. </a:t>
            </a:r>
          </a:p>
          <a:p>
            <a:pPr marL="319088" lvl="1" indent="0">
              <a:buFont typeface="Franklin Gothic Book" panose="020B0503020102020204" pitchFamily="34" charset="0"/>
              <a:buAutoNum type="arabicPeriod"/>
            </a:pPr>
            <a:r>
              <a:rPr lang="en-US" altLang="en-US" sz="1800"/>
              <a:t>If line is empty, items and the PS3 prompt are displayed again.</a:t>
            </a:r>
          </a:p>
          <a:p>
            <a:pPr marL="319088" lvl="1" indent="0">
              <a:buFont typeface="Franklin Gothic Book" panose="020B0503020102020204" pitchFamily="34" charset="0"/>
              <a:buAutoNum type="arabicPeriod"/>
            </a:pPr>
            <a:r>
              <a:rPr lang="en-US" altLang="en-US" sz="1800"/>
              <a:t> If an </a:t>
            </a:r>
            <a:r>
              <a:rPr lang="en-US" altLang="en-US" sz="1800" i="1"/>
              <a:t>EOF</a:t>
            </a:r>
            <a:r>
              <a:rPr lang="en-US" altLang="en-US" sz="1800"/>
              <a:t> (End Of File) is read,  loop exits. 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en-US" altLang="en-US" sz="2000" b="1"/>
              <a:t>RESPECTIVE-COMMANDS</a:t>
            </a:r>
            <a:r>
              <a:rPr lang="en-US" altLang="en-US" sz="2000"/>
              <a:t> are executed after each selection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en-US" altLang="en-US" sz="2000"/>
              <a:t>Go back to 1</a:t>
            </a:r>
            <a:endParaRPr lang="en-US" altLang="en-US"/>
          </a:p>
        </p:txBody>
      </p:sp>
      <p:sp>
        <p:nvSpPr>
          <p:cNvPr id="36869" name="Slide Number Placeholder 3">
            <a:extLst>
              <a:ext uri="{FF2B5EF4-FFF2-40B4-BE49-F238E27FC236}">
                <a16:creationId xmlns:a16="http://schemas.microsoft.com/office/drawing/2014/main" id="{D85CED92-FA45-6397-F945-2B2144F1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C2138C-2E5C-4F3F-8D79-A46B8CCD7E7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B6E87F0D-8F5D-CA38-F70B-AAA8E478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 construct: example</a:t>
            </a:r>
          </a:p>
        </p:txBody>
      </p:sp>
      <p:sp>
        <p:nvSpPr>
          <p:cNvPr id="37891" name="Slide Number Placeholder 2">
            <a:extLst>
              <a:ext uri="{FF2B5EF4-FFF2-40B4-BE49-F238E27FC236}">
                <a16:creationId xmlns:a16="http://schemas.microsoft.com/office/drawing/2014/main" id="{28EA34A9-3C5C-DD32-6074-A6D98082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2E4F9A-6A0D-4A7B-ACF8-BEB079025C8A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7892" name="Content Placeholder 3">
            <a:extLst>
              <a:ext uri="{FF2B5EF4-FFF2-40B4-BE49-F238E27FC236}">
                <a16:creationId xmlns:a16="http://schemas.microsoft.com/office/drawing/2014/main" id="{B43DDD75-E59B-F76A-F059-9317E4BB77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4213" y="1268413"/>
            <a:ext cx="7772400" cy="4572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#!/bin/bash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OPTIONS="Hello Quit"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 select opt in $OPTIONS; do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       if [ "$opt" = "Quit" 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       then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            echo done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FF0000"/>
                </a:solidFill>
              </a:rPr>
              <a:t>            exit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       elif [ "$opt" = "Hello" 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       then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             echo Hello World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       else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             echo bad option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       fi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done</a:t>
            </a:r>
          </a:p>
        </p:txBody>
      </p:sp>
      <p:sp>
        <p:nvSpPr>
          <p:cNvPr id="37893" name="TextBox 4">
            <a:extLst>
              <a:ext uri="{FF2B5EF4-FFF2-40B4-BE49-F238E27FC236}">
                <a16:creationId xmlns:a16="http://schemas.microsoft.com/office/drawing/2014/main" id="{70122780-5F80-735C-BD10-6630DFF78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5661025"/>
            <a:ext cx="4756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~zhang/public_html/cs3130/Codes/select_ex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665D003F-DDF3-8B42-3E83-DD2A12B8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Next:</a:t>
            </a:r>
          </a:p>
        </p:txBody>
      </p:sp>
      <p:sp>
        <p:nvSpPr>
          <p:cNvPr id="39939" name="Slide Number Placeholder 2">
            <a:extLst>
              <a:ext uri="{FF2B5EF4-FFF2-40B4-BE49-F238E27FC236}">
                <a16:creationId xmlns:a16="http://schemas.microsoft.com/office/drawing/2014/main" id="{6B518F83-3E82-E011-815F-C990FA16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B05973-457C-4EB6-ABB3-9FD860A8C59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9940" name="Content Placeholder 3">
            <a:extLst>
              <a:ext uri="{FF2B5EF4-FFF2-40B4-BE49-F238E27FC236}">
                <a16:creationId xmlns:a16="http://schemas.microsoft.com/office/drawing/2014/main" id="{CFAF2753-6182-B9C5-B80E-49AD7151F70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advanced bash scripting </a:t>
            </a:r>
          </a:p>
          <a:p>
            <a:pPr lvl="1" eaLnBrk="1" hangingPunct="1"/>
            <a:r>
              <a:rPr lang="en-US" altLang="en-US"/>
              <a:t>Array</a:t>
            </a:r>
          </a:p>
          <a:p>
            <a:pPr lvl="1" eaLnBrk="1" hangingPunct="1"/>
            <a:r>
              <a:rPr lang="en-US" altLang="en-US"/>
              <a:t>Function</a:t>
            </a:r>
          </a:p>
          <a:p>
            <a:pPr lvl="1" eaLnBrk="1" hangingPunct="1"/>
            <a:r>
              <a:rPr lang="en-US" altLang="en-US"/>
              <a:t>Inline input, or here document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929ACE6C-C0F0-B0C4-7F64-656B34C4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</a:t>
            </a:r>
          </a:p>
        </p:txBody>
      </p:sp>
      <p:sp>
        <p:nvSpPr>
          <p:cNvPr id="41987" name="Content Placeholder 3">
            <a:extLst>
              <a:ext uri="{FF2B5EF4-FFF2-40B4-BE49-F238E27FC236}">
                <a16:creationId xmlns:a16="http://schemas.microsoft.com/office/drawing/2014/main" id="{C9239115-7085-4386-812A-5D79CC54FF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Bash provides one-dimensional array variables</a:t>
            </a:r>
          </a:p>
          <a:p>
            <a:pPr eaLnBrk="1" hangingPunct="1"/>
            <a:r>
              <a:rPr lang="en-US" altLang="en-US"/>
              <a:t>Assign values to array: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array=</a:t>
            </a:r>
            <a:r>
              <a:rPr lang="en-US" altLang="en-US" sz="2000" b="1"/>
              <a:t>(</a:t>
            </a:r>
            <a:r>
              <a:rPr lang="en-US" altLang="en-US" sz="2000"/>
              <a:t> one two three </a:t>
            </a:r>
            <a:r>
              <a:rPr lang="en-US" altLang="en-US" sz="2000" b="1"/>
              <a:t>)</a:t>
            </a:r>
            <a:endParaRPr lang="en-US" altLang="en-US" sz="20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files=</a:t>
            </a:r>
            <a:r>
              <a:rPr lang="en-US" altLang="en-US" sz="2000" b="1"/>
              <a:t>(</a:t>
            </a:r>
            <a:r>
              <a:rPr lang="en-US" altLang="en-US" sz="2000"/>
              <a:t> "/etc/passwd" "/etc/group" "/etc/hosts" </a:t>
            </a:r>
            <a:r>
              <a:rPr lang="en-US" altLang="en-US" sz="2000" b="1"/>
              <a:t>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limits=</a:t>
            </a:r>
            <a:r>
              <a:rPr lang="en-US" altLang="en-US" sz="2000" b="1"/>
              <a:t>(</a:t>
            </a:r>
            <a:r>
              <a:rPr lang="en-US" altLang="en-US" sz="2000"/>
              <a:t> 10  20  26  39  48</a:t>
            </a:r>
            <a:r>
              <a:rPr lang="en-US" altLang="en-US" sz="2000" b="1"/>
              <a:t>)</a:t>
            </a:r>
          </a:p>
          <a:p>
            <a:r>
              <a:rPr lang="en-US" altLang="en-US"/>
              <a:t>Access array element : ${array_name[index]}</a:t>
            </a:r>
          </a:p>
          <a:p>
            <a:pPr lvl="1"/>
            <a:r>
              <a:rPr lang="en-US" altLang="en-US"/>
              <a:t>indexed using integers and are zero-based.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${array[1]}</a:t>
            </a:r>
          </a:p>
          <a:p>
            <a:pPr eaLnBrk="1" hangingPunct="1"/>
            <a:r>
              <a:rPr lang="en-US" altLang="en-US" sz="2400"/>
              <a:t>To access all items in arary: </a:t>
            </a:r>
            <a:r>
              <a:rPr lang="en-US" altLang="en-US" sz="2200"/>
              <a:t>${array_name[*]}, ${array_name[@]}</a:t>
            </a:r>
          </a:p>
          <a:p>
            <a:pPr eaLnBrk="1" hangingPunct="1"/>
            <a:r>
              <a:rPr lang="en-US" altLang="en-US" sz="2400"/>
              <a:t>To access array length</a:t>
            </a:r>
            <a:r>
              <a:rPr lang="en-US" altLang="en-US" sz="2200"/>
              <a:t>: len=${#x[@]}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41988" name="Slide Number Placeholder 2">
            <a:extLst>
              <a:ext uri="{FF2B5EF4-FFF2-40B4-BE49-F238E27FC236}">
                <a16:creationId xmlns:a16="http://schemas.microsoft.com/office/drawing/2014/main" id="{2238F30A-A5AD-FA41-1F3B-B4CA69E5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E27DC9-496D-4F13-B4A8-9027F66253F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DBC80B30-4358-2B89-37D7-CEC3D29F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Iterate Through Array Values</a:t>
            </a:r>
          </a:p>
        </p:txBody>
      </p:sp>
      <p:sp>
        <p:nvSpPr>
          <p:cNvPr id="44035" name="Slide Number Placeholder 2">
            <a:extLst>
              <a:ext uri="{FF2B5EF4-FFF2-40B4-BE49-F238E27FC236}">
                <a16:creationId xmlns:a16="http://schemas.microsoft.com/office/drawing/2014/main" id="{2386259C-504F-1E64-EB4D-95AB9FA5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77A29B-A862-45EA-9085-0D6ED53A6CE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4036" name="Content Placeholder 3">
            <a:extLst>
              <a:ext uri="{FF2B5EF4-FFF2-40B4-BE49-F238E27FC236}">
                <a16:creationId xmlns:a16="http://schemas.microsoft.com/office/drawing/2014/main" id="{7721C9FE-0971-4398-80AD-D57E891B91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400" i="1"/>
              <a:t>#!/bin/bash</a:t>
            </a:r>
            <a:r>
              <a:rPr lang="en-US" altLang="en-US" sz="2400"/>
              <a:t> 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400" i="1"/>
              <a:t># </a:t>
            </a:r>
            <a:r>
              <a:rPr lang="en-US" altLang="en-US" sz="2400" b="1" i="1"/>
              <a:t>declare</a:t>
            </a:r>
            <a:r>
              <a:rPr lang="en-US" altLang="en-US" sz="2400" i="1"/>
              <a:t> an array called array and define 3 vales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400"/>
              <a:t> array=</a:t>
            </a:r>
            <a:r>
              <a:rPr lang="en-US" altLang="en-US" sz="2400" b="1"/>
              <a:t>(</a:t>
            </a:r>
            <a:r>
              <a:rPr lang="en-US" altLang="en-US" sz="2400"/>
              <a:t> one two three </a:t>
            </a:r>
            <a:r>
              <a:rPr lang="en-US" altLang="en-US" sz="2400" b="1"/>
              <a:t>)</a:t>
            </a:r>
            <a:r>
              <a:rPr lang="en-US" altLang="en-US" sz="2400"/>
              <a:t> 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400" b="1"/>
              <a:t>for</a:t>
            </a:r>
            <a:r>
              <a:rPr lang="en-US" altLang="en-US" sz="2400"/>
              <a:t> i </a:t>
            </a:r>
            <a:r>
              <a:rPr lang="en-US" altLang="en-US" sz="2400" b="1"/>
              <a:t>in</a:t>
            </a:r>
            <a:r>
              <a:rPr lang="en-US" altLang="en-US" sz="2400"/>
              <a:t> "${array[@]}" 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400" b="1"/>
              <a:t>do</a:t>
            </a:r>
            <a:r>
              <a:rPr lang="en-US" altLang="en-US" sz="2400"/>
              <a:t> 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400" b="1"/>
              <a:t>      echo</a:t>
            </a:r>
            <a:r>
              <a:rPr lang="en-US" altLang="en-US" sz="2400"/>
              <a:t> $i 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400" b="1"/>
              <a:t>done</a:t>
            </a:r>
            <a:endParaRPr lang="en-US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D42FA2CE-32F3-CFD8-8939-46F4D6F6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Exercise/Example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A2281D32-55EE-7535-E3E9-50B0A8BB08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Write a script that read a sequence of numbers and save them in an array, print out the array content and size. </a:t>
            </a:r>
          </a:p>
          <a:p>
            <a:r>
              <a:rPr lang="en-US" altLang="en-US"/>
              <a:t>Usage: EchoNumber [file]</a:t>
            </a:r>
          </a:p>
          <a:p>
            <a:pPr lvl="1"/>
            <a:r>
              <a:rPr lang="en-US" altLang="en-US"/>
              <a:t>If no file is specified, read from standard input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Example script: </a:t>
            </a:r>
          </a:p>
          <a:p>
            <a:pPr lvl="1"/>
            <a:r>
              <a:rPr lang="en-US" altLang="en-US"/>
              <a:t>LargestSmallest.sh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8B8920B9-1F19-9CED-0CD8-EBE19683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D37522-AAE7-48D9-8706-18847C2472B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973EC9B0-6258-630F-A4C4-44E52FE1F5E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549275"/>
            <a:ext cx="7772400" cy="5470525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#!/bin/bash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i=0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if [ $# -eq 0 ]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then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        echo "Enter the numbers, Ctrl-D to end";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        cat &gt; stdinput 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        set stdinput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fi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while read num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do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        a[$i]=$num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        i=$((i+1))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done &lt; $1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echo Array is ${a[*]}, with ${#a[*]} numbers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000"/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135D32CD-DBFA-5D40-4E8A-915774F3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CD59FD-0873-4A7F-89CD-B1B0BA9FC6C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129A260-2621-4F2E-1C48-583073B6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Bash function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031F520B-8ACD-FC63-3E71-56755C74E0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Functions: to increase modularity and readability</a:t>
            </a:r>
          </a:p>
          <a:p>
            <a:pPr lvl="1" eaLnBrk="1" hangingPunct="1"/>
            <a:r>
              <a:rPr lang="en-US" altLang="en-US"/>
              <a:t>More efficient than breaking scripts into many smaller ones</a:t>
            </a:r>
          </a:p>
          <a:p>
            <a:r>
              <a:rPr lang="en-US" altLang="en-US"/>
              <a:t>Syntax to define a function: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function functionname()  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{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      commands . .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} </a:t>
            </a:r>
          </a:p>
          <a:p>
            <a:pPr lvl="1"/>
            <a:r>
              <a:rPr lang="en-US" altLang="en-US" b="1"/>
              <a:t>function</a:t>
            </a:r>
            <a:r>
              <a:rPr lang="en-US" altLang="en-US"/>
              <a:t> is a keyword which is optional.</a:t>
            </a:r>
          </a:p>
          <a:p>
            <a:pPr lvl="1"/>
            <a:r>
              <a:rPr lang="en-US" altLang="en-US" b="1"/>
              <a:t>functionname</a:t>
            </a:r>
            <a:r>
              <a:rPr lang="en-US" altLang="en-US"/>
              <a:t> is the name of the function</a:t>
            </a:r>
          </a:p>
          <a:p>
            <a:pPr lvl="2"/>
            <a:r>
              <a:rPr lang="en-US" altLang="en-US"/>
              <a:t>No need to specify argument in ( )</a:t>
            </a:r>
          </a:p>
          <a:p>
            <a:pPr lvl="1"/>
            <a:r>
              <a:rPr lang="en-US" altLang="en-US" b="1"/>
              <a:t>commands</a:t>
            </a:r>
            <a:r>
              <a:rPr lang="en-US" altLang="en-US"/>
              <a:t> – List of commands to be executed I</a:t>
            </a:r>
          </a:p>
          <a:p>
            <a:pPr lvl="2"/>
            <a:r>
              <a:rPr lang="en-US" altLang="en-US" b="1">
                <a:solidFill>
                  <a:srgbClr val="C00000"/>
                </a:solidFill>
              </a:rPr>
              <a:t>exit status </a:t>
            </a:r>
            <a:r>
              <a:rPr lang="en-US" altLang="en-US"/>
              <a:t>of the function is exit status of last command executed in the function body.</a:t>
            </a:r>
          </a:p>
          <a:p>
            <a:pPr lvl="2"/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ECAB00E7-11FE-7CC8-BD13-BAB48ECC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352538-99FA-4788-BCA7-592016F05A8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6297787-AD00-981A-A380-AB6122F7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Homework 2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FB662B2-B3EC-E49F-ECC0-B0CB951A1B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400" b="1"/>
              <a:t>match phone numbers in text file</a:t>
            </a:r>
          </a:p>
          <a:p>
            <a:pPr lvl="1"/>
            <a:r>
              <a:rPr lang="en-US" altLang="en-US" sz="2000"/>
              <a:t>7188174484, 718-817-4484, (718)817,4484</a:t>
            </a:r>
          </a:p>
          <a:p>
            <a:pPr lvl="1"/>
            <a:r>
              <a:rPr lang="en-US" altLang="en-US" sz="2000"/>
              <a:t>817-4484, or 817,4484, 8174484.</a:t>
            </a:r>
          </a:p>
          <a:p>
            <a:pPr lvl="1"/>
            <a:r>
              <a:rPr lang="en-US" altLang="en-US" sz="2000"/>
              <a:t>(01)718,817,4484, 01,718-817-4484</a:t>
            </a:r>
          </a:p>
          <a:p>
            <a:r>
              <a:rPr lang="en-US" altLang="en-US" sz="2200"/>
              <a:t> </a:t>
            </a:r>
            <a:r>
              <a:rPr lang="en-US" altLang="en-US" sz="2200" b="1"/>
              <a:t>grep -f phone.grep file.txt</a:t>
            </a:r>
            <a:r>
              <a:rPr lang="en-US" altLang="en-US" sz="2200"/>
              <a:t> , where </a:t>
            </a:r>
            <a:r>
              <a:rPr lang="en-US" altLang="en-US"/>
              <a:t>phone.grep: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[^0-9][0-9]\{10\}$   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[^0-9][0-9]\{10\}[^0-9]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[^0-9][0-9]\{3\}\-[0-9]\{3\}\-[0-9]\{4\}$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[^0-9][0-9]\{3\}\-[0-9]\{3\}\-[0-9]\{4\}[^0-9]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[^0-9][0-9]\{3\}\,[0-9]\{4\}$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[^0-9][0-9]\{3\}\,[0-9]\{4\}[^0-9]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[^0-9][0-9]\{3\}\-[0-9]\{4\}$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[^0-9][0-9]\{3\}\-[0-9]\{4\}[^0-9]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AF480886-46FD-A269-15C7-62A563CF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4500E2-BC94-41BA-A836-383AA31DF80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269" name="TextBox 4">
            <a:extLst>
              <a:ext uri="{FF2B5EF4-FFF2-40B4-BE49-F238E27FC236}">
                <a16:creationId xmlns:a16="http://schemas.microsoft.com/office/drawing/2014/main" id="{0E803857-A461-46B5-4870-68D08D9D6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357563"/>
            <a:ext cx="2797175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Match 10 digits at end of line</a:t>
            </a:r>
          </a:p>
        </p:txBody>
      </p:sp>
      <p:sp>
        <p:nvSpPr>
          <p:cNvPr id="11270" name="TextBox 5">
            <a:extLst>
              <a:ext uri="{FF2B5EF4-FFF2-40B4-BE49-F238E27FC236}">
                <a16:creationId xmlns:a16="http://schemas.microsoft.com/office/drawing/2014/main" id="{A6AD68A9-5C3A-B23E-0745-595962071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716338"/>
            <a:ext cx="3494087" cy="339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Match 10 digits, and a non-digit char</a:t>
            </a:r>
          </a:p>
        </p:txBody>
      </p:sp>
      <p:sp>
        <p:nvSpPr>
          <p:cNvPr id="11271" name="TextBox 6">
            <a:extLst>
              <a:ext uri="{FF2B5EF4-FFF2-40B4-BE49-F238E27FC236}">
                <a16:creationId xmlns:a16="http://schemas.microsoft.com/office/drawing/2014/main" id="{92A3D534-6E5E-613E-374D-92E2916AA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149725"/>
            <a:ext cx="2740025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718-817,4484 at end of line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C0E7656C-3D8D-81C6-DD28-40C008A7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call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B85D8C82-E122-D6C8-1811-170233A2D9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Call bash function from command line or script</a:t>
            </a:r>
          </a:p>
          <a:p>
            <a:pPr lvl="1"/>
            <a:r>
              <a:rPr lang="en-US" altLang="en-US"/>
              <a:t>$ functionname arg1 arg2</a:t>
            </a:r>
          </a:p>
          <a:p>
            <a:pPr lvl="1"/>
            <a:r>
              <a:rPr lang="en-US" altLang="en-US"/>
              <a:t>When shell interprets a command line, it first looks into the special built-in functions like break, continue, eval, exec etc., then it looks for shell functions.</a:t>
            </a:r>
          </a:p>
          <a:p>
            <a:r>
              <a:rPr lang="en-US" altLang="en-US"/>
              <a:t>function defined in a shell start up file (e.g.,.bash_profile ). </a:t>
            </a:r>
          </a:p>
          <a:p>
            <a:pPr lvl="1"/>
            <a:r>
              <a:rPr lang="en-US" altLang="en-US"/>
              <a:t>available for you from command line every time you log on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46684E71-5F5A-11D4-FA86-FEC013E3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15FF41-CE12-4B7D-B6F5-0CE7B29EE43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2831C40E-CBBA-0B13-BA01-2412F501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About functions</a:t>
            </a: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6478CB64-2EE6-AF1E-09AA-8815956B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EEAC10-CE11-46D5-9066-C724AD97E727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0180" name="Content Placeholder 2">
            <a:extLst>
              <a:ext uri="{FF2B5EF4-FFF2-40B4-BE49-F238E27FC236}">
                <a16:creationId xmlns:a16="http://schemas.microsoft.com/office/drawing/2014/main" id="{8932854B-6A7C-F4B5-FFFF-A926F225DF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C00000"/>
                </a:solidFill>
              </a:rPr>
              <a:t>Parameter passing</a:t>
            </a:r>
            <a:r>
              <a:rPr lang="en-US" altLang="en-US"/>
              <a:t>: $1, $2, … </a:t>
            </a:r>
          </a:p>
          <a:p>
            <a:pPr eaLnBrk="1" hangingPunct="1"/>
            <a:r>
              <a:rPr lang="en-US" altLang="en-US" b="1">
                <a:solidFill>
                  <a:srgbClr val="C00000"/>
                </a:solidFill>
              </a:rPr>
              <a:t>Result returning</a:t>
            </a:r>
          </a:p>
          <a:p>
            <a:pPr lvl="1" eaLnBrk="1" hangingPunct="1"/>
            <a:r>
              <a:rPr lang="en-US" altLang="en-US"/>
              <a:t>Use echo command</a:t>
            </a:r>
          </a:p>
          <a:p>
            <a:pPr lvl="1" eaLnBrk="1" hangingPunct="1"/>
            <a:r>
              <a:rPr lang="en-US" altLang="en-US"/>
              <a:t>Through setting a variable</a:t>
            </a:r>
          </a:p>
          <a:p>
            <a:pPr lvl="1" eaLnBrk="1" hangingPunct="1"/>
            <a:r>
              <a:rPr lang="en-US" altLang="en-US">
                <a:solidFill>
                  <a:srgbClr val="C00000"/>
                </a:solidFill>
              </a:rPr>
              <a:t>return</a:t>
            </a:r>
            <a:r>
              <a:rPr lang="en-US" altLang="en-US"/>
              <a:t> command: to return an exit status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s-ES" altLang="en-US"/>
              <a:t>#! /bin/bash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s-ES" altLang="en-US"/>
              <a:t>calsum(){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s-ES" altLang="en-US"/>
              <a:t>        echo `expr </a:t>
            </a:r>
            <a:r>
              <a:rPr lang="es-ES" altLang="en-US">
                <a:solidFill>
                  <a:srgbClr val="FF0000"/>
                </a:solidFill>
              </a:rPr>
              <a:t>$1 </a:t>
            </a:r>
            <a:r>
              <a:rPr lang="es-ES" altLang="en-US">
                <a:solidFill>
                  <a:srgbClr val="C00000"/>
                </a:solidFill>
              </a:rPr>
              <a:t>+</a:t>
            </a:r>
            <a:r>
              <a:rPr lang="es-ES" altLang="en-US">
                <a:solidFill>
                  <a:srgbClr val="FF0000"/>
                </a:solidFill>
              </a:rPr>
              <a:t> $2</a:t>
            </a:r>
            <a:r>
              <a:rPr lang="es-ES" altLang="en-US"/>
              <a:t>`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s-ES" altLang="en-US"/>
              <a:t>}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s-ES" altLang="en-US"/>
              <a:t>x=1;y=2;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s-ES" altLang="en-US"/>
              <a:t>sum=`calsum $x $y`</a:t>
            </a:r>
          </a:p>
          <a:p>
            <a:pPr eaLnBrk="1" hangingPunct="1"/>
            <a:endParaRPr lang="en-US" altLang="en-US"/>
          </a:p>
        </p:txBody>
      </p:sp>
      <p:sp>
        <p:nvSpPr>
          <p:cNvPr id="50181" name="TextBox 4">
            <a:extLst>
              <a:ext uri="{FF2B5EF4-FFF2-40B4-BE49-F238E27FC236}">
                <a16:creationId xmlns:a16="http://schemas.microsoft.com/office/drawing/2014/main" id="{70D798B3-67D1-6405-3117-D902BE55E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4214813"/>
            <a:ext cx="42148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>
                <a:latin typeface="Arial" panose="020B0604020202020204" pitchFamily="34" charset="0"/>
              </a:rPr>
              <a:t>calsum(){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>
                <a:latin typeface="Arial" panose="020B0604020202020204" pitchFamily="34" charset="0"/>
              </a:rPr>
              <a:t>        sum=`expr $1 + $2`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>
                <a:latin typeface="Arial" panose="020B0604020202020204" pitchFamily="34" charset="0"/>
              </a:rPr>
              <a:t>}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>
                <a:latin typeface="Arial" panose="020B0604020202020204" pitchFamily="34" charset="0"/>
              </a:rPr>
              <a:t>x=1;y=2;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>
                <a:latin typeface="Arial" panose="020B0604020202020204" pitchFamily="34" charset="0"/>
              </a:rPr>
              <a:t>calsum $x $y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>
                <a:latin typeface="Arial" panose="020B0604020202020204" pitchFamily="34" charset="0"/>
              </a:rPr>
              <a:t>echo z=$sum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1C286C69-25F0-F734-640A-0ECCF647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About functions</a:t>
            </a: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1419D688-4908-9231-81FB-239BCC45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603128-F8B1-4A72-B9B2-749C72219DF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2228" name="Content Placeholder 2">
            <a:extLst>
              <a:ext uri="{FF2B5EF4-FFF2-40B4-BE49-F238E27FC236}">
                <a16:creationId xmlns:a16="http://schemas.microsoft.com/office/drawing/2014/main" id="{F58B97D1-8387-26DD-771C-5E724DC0FC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variable: its scope is within the function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s-ES" altLang="en-US"/>
              <a:t>#! /bin/bash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s-ES" altLang="en-US"/>
              <a:t>calsumsqr(){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s-ES" altLang="en-US"/>
              <a:t>		local sum=`expr $1 + $2`;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s-ES" altLang="en-US"/>
              <a:t>        echo `expr $sum * $sum`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s-ES" altLang="en-US"/>
              <a:t>}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s-ES" altLang="en-US"/>
              <a:t>x=1;y=2;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s-ES" altLang="en-US"/>
              <a:t>z=`calsum $x $y`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7DEEEB3A-8772-AA07-42DB-3A3B741E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Exercise/Example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0359E-607B-1C74-51BB-ACA3D15B9A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Write a function that check whether a user is log on or not (CheckUser.sh)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function UserOnline()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    if who | grep $1            ## UserOnline takes a parameter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    then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        return 0         ## 0 indicates success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    else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        return 1       ##1 for failure, i.e., offline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   fi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if UserOnline $1                   ## </a:t>
            </a:r>
            <a:r>
              <a:rPr lang="en-US" altLang="en-US" sz="2000" b="1">
                <a:solidFill>
                  <a:srgbClr val="FF0000"/>
                </a:solidFill>
              </a:rPr>
              <a:t>function’s return value as condition/test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then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        echo User $1 is online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else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        echo User $1 is offline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fi</a:t>
            </a:r>
          </a:p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EDE83547-D389-CBDD-F3AD-09A7B5E7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5D6A30-2B1D-4CB3-9C4E-1D1CF1CF16A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3867C402-6302-214D-94A7-FCAE5272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Here document (inline document)</a:t>
            </a: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8F271547-A3E1-4B10-F94B-020A3019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F76F23-BA4E-4F60-9E1D-69F64F8FAFB7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5300" name="Content Placeholder 2">
            <a:extLst>
              <a:ext uri="{FF2B5EF4-FFF2-40B4-BE49-F238E27FC236}">
                <a16:creationId xmlns:a16="http://schemas.microsoft.com/office/drawing/2014/main" id="{32A421B5-FB8F-6629-60D9-EAC4AD5EF6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special way to pass standard input to a command: here document, i.e., from shell script itself</a:t>
            </a:r>
          </a:p>
          <a:p>
            <a:pPr eaLnBrk="1" hangingPunct="1"/>
            <a:r>
              <a:rPr lang="en-US" altLang="en-US"/>
              <a:t>Benefits: store codes and data together, easier to maintain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#!/bin/bash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cat </a:t>
            </a:r>
            <a:r>
              <a:rPr lang="en-US" altLang="en-US">
                <a:solidFill>
                  <a:srgbClr val="FF0000"/>
                </a:solidFill>
              </a:rPr>
              <a:t>&lt;&lt;</a:t>
            </a:r>
            <a:r>
              <a:rPr lang="en-US" altLang="en-US" b="1"/>
              <a:t>!FUNKY!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Hello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This is a here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Document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b="1"/>
              <a:t>!FUNKY!</a:t>
            </a:r>
          </a:p>
        </p:txBody>
      </p:sp>
      <p:sp>
        <p:nvSpPr>
          <p:cNvPr id="55301" name="TextBox 4">
            <a:extLst>
              <a:ext uri="{FF2B5EF4-FFF2-40B4-BE49-F238E27FC236}">
                <a16:creationId xmlns:a16="http://schemas.microsoft.com/office/drawing/2014/main" id="{CB248655-77AA-C981-79DD-D06B62605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786188"/>
            <a:ext cx="53006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Here document starts with &lt;&lt;,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followed by a special string which is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repeated at the end of the document.</a:t>
            </a:r>
          </a:p>
        </p:txBody>
      </p:sp>
      <p:sp>
        <p:nvSpPr>
          <p:cNvPr id="55302" name="TextBox 5">
            <a:extLst>
              <a:ext uri="{FF2B5EF4-FFF2-40B4-BE49-F238E27FC236}">
                <a16:creationId xmlns:a16="http://schemas.microsoft.com/office/drawing/2014/main" id="{72E58D33-A63F-247C-A8AA-BC3159E6E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5357813"/>
            <a:ext cx="4824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Note: the special string should be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chosen to be rare one.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0C05C637-B895-9D69-3FFD-D13B0840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Here document:2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30DD7799-EE2A-BD49-17F8-6AAC7175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33F2BE-9F1A-4206-8C18-E631957D870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7348" name="Content Placeholder 2">
            <a:extLst>
              <a:ext uri="{FF2B5EF4-FFF2-40B4-BE49-F238E27FC236}">
                <a16:creationId xmlns:a16="http://schemas.microsoft.com/office/drawing/2014/main" id="{F094BF9A-034A-E775-704E-5225A165B4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411 script that looks up a phone book</a:t>
            </a:r>
          </a:p>
          <a:p>
            <a:pPr lvl="1" eaLnBrk="1" hangingPunct="1"/>
            <a:r>
              <a:rPr lang="en-US" altLang="en-US"/>
              <a:t>Usage example: 411 joke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 #!/bin/bash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grep “$*” &lt;&lt; </a:t>
            </a:r>
            <a:r>
              <a:rPr lang="en-US" altLang="en-US">
                <a:solidFill>
                  <a:srgbClr val="C00000"/>
                </a:solidFill>
              </a:rPr>
              <a:t>End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Dial-a-joke 212-976-3838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Dial-a-prayer 212-246-4200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Dial santa 212-976-141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C00000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B06731AA-4696-3159-5B4B-E8F3A090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538" y="260350"/>
            <a:ext cx="3827462" cy="1143000"/>
          </a:xfrm>
        </p:spPr>
        <p:txBody>
          <a:bodyPr/>
          <a:lstStyle/>
          <a:p>
            <a:r>
              <a:rPr lang="en-US" altLang="en-US"/>
              <a:t>Phone # searching script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92474AA2-0DB5-E8B4-7792-5B6134AEC86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404813"/>
            <a:ext cx="7772400" cy="5614987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#!/bin/bash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cat &gt; phone.pattern &lt;&lt; PATTERNS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[^0-9][0-9]\{10\}$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[^0-9][0-9]\{10\}[^0-9]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[^0-9][0-9]\{3\}\-[0-9]\{3\}\-[0-9]\{4\}$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[^0-9][0-9]\{3\}\-[0-9]\{3\}\-[0-9]\{4\}[^0-9]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[^0-9][0-9]\{3\}\,[0-9]\{4\}$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PATTERNS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40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grep -f phone.pattern $*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rm phone.pattern           ##no need to keep this file … </a:t>
            </a: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FBB53FC2-2BD7-5478-A53D-4EAD6853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D4AA7B-4788-4975-8658-A3DADC05F407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8EC24F9D-0E05-8E35-49D6-723C1763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case study: </a:t>
            </a:r>
            <a:br>
              <a:rPr lang="en-US" dirty="0"/>
            </a:br>
            <a:r>
              <a:rPr lang="en-US" dirty="0"/>
              <a:t>bundle program</a:t>
            </a: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6F8846BF-6B51-E5AC-FEAC-683E3963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D78265-871A-4779-A5EA-138FBB5A61D7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0420" name="Content Placeholder 2">
            <a:extLst>
              <a:ext uri="{FF2B5EF4-FFF2-40B4-BE49-F238E27FC236}">
                <a16:creationId xmlns:a16="http://schemas.microsoft.com/office/drawing/2014/main" id="{F87CB9D0-522F-5231-B82A-B92642DB6C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/>
              <a:t>Suppose a friend asks for copies of shell files in your bin directory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$  cd ~/bin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$  for i in *.sh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&gt; do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&gt;      echo ===== This is file $i =============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&gt;      cat $i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&gt;  done </a:t>
            </a:r>
            <a:r>
              <a:rPr lang="en-US" altLang="en-US" sz="2800" b="1"/>
              <a:t>|</a:t>
            </a:r>
            <a:r>
              <a:rPr lang="en-US" altLang="en-US" sz="2800"/>
              <a:t> mail </a:t>
            </a:r>
            <a:r>
              <a:rPr lang="en-US" altLang="en-US" sz="2800">
                <a:hlinkClick r:id="rId3"/>
              </a:rPr>
              <a:t>yourfriend@hotmail.com</a:t>
            </a:r>
            <a:endParaRPr lang="en-US" altLang="en-US" sz="2800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60421" name="TextBox 4">
            <a:extLst>
              <a:ext uri="{FF2B5EF4-FFF2-40B4-BE49-F238E27FC236}">
                <a16:creationId xmlns:a16="http://schemas.microsoft.com/office/drawing/2014/main" id="{3057AE22-AF9F-325A-3012-93F348EC8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876925"/>
            <a:ext cx="8577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Pipeline &amp; input/output redirection can be applied to for, while, until loop.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383C5CEC-AB44-8F3D-4F26-8AF681EE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Make it better ?</a:t>
            </a: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E40F2A0A-789F-8466-0084-F65E2F51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75960D-E1AC-49E8-B04A-00AD168F0C5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2468" name="Content Placeholder 2">
            <a:extLst>
              <a:ext uri="{FF2B5EF4-FFF2-40B4-BE49-F238E27FC236}">
                <a16:creationId xmlns:a16="http://schemas.microsoft.com/office/drawing/2014/main" id="{B4F94C73-F3FA-F398-3D9D-9BC395858A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 a mail message that could automatically unpack itself, i.e., to generate the original files packed inside</a:t>
            </a:r>
          </a:p>
          <a:p>
            <a:pPr lvl="1" eaLnBrk="1" hangingPunct="1"/>
            <a:r>
              <a:rPr lang="en-US" altLang="en-US"/>
              <a:t>E.g., A shell script contains instructions for unpacking, and the files content themselves</a:t>
            </a:r>
          </a:p>
          <a:p>
            <a:pPr lvl="1" eaLnBrk="1" hangingPunct="1"/>
            <a:r>
              <a:rPr lang="en-US" altLang="en-US"/>
              <a:t>Use here document mechanism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8DEBE90C-30FA-5D18-77BB-1D95420C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bash script contains two files </a:t>
            </a:r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69946C18-BA55-F14B-624D-5EB5D381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87A170-A4D2-479C-8A7F-B642E95B643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4516" name="Content Placeholder 2">
            <a:extLst>
              <a:ext uri="{FF2B5EF4-FFF2-40B4-BE49-F238E27FC236}">
                <a16:creationId xmlns:a16="http://schemas.microsoft.com/office/drawing/2014/main" id="{B56C2DBF-45D5-5C38-35D6-DC5250F99D3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54342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/>
              <a:t>#To unbundle, bash this file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/>
              <a:t>echo file1 1&gt;&amp;2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/>
              <a:t>cat &gt;file1 </a:t>
            </a:r>
            <a:r>
              <a:rPr lang="en-US" altLang="en-US" sz="2000">
                <a:solidFill>
                  <a:srgbClr val="FF0000"/>
                </a:solidFill>
              </a:rPr>
              <a:t>&lt;&lt;'End of file1'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0070C0"/>
                </a:solidFill>
              </a:rPr>
              <a:t>A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0070C0"/>
                </a:solidFill>
              </a:rPr>
              <a:t>B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0070C0"/>
                </a:solidFill>
              </a:rPr>
              <a:t>C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FF0000"/>
                </a:solidFill>
              </a:rPr>
              <a:t>End of file1</a:t>
            </a:r>
          </a:p>
          <a:p>
            <a:pPr>
              <a:spcBef>
                <a:spcPct val="2000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echo  file2 1&gt;&amp;2</a:t>
            </a:r>
          </a:p>
          <a:p>
            <a:pPr>
              <a:spcBef>
                <a:spcPct val="2000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cat &gt;file2 </a:t>
            </a:r>
            <a:r>
              <a:rPr lang="en-US" altLang="en-US" sz="2000">
                <a:solidFill>
                  <a:srgbClr val="FF0000"/>
                </a:solidFill>
              </a:rPr>
              <a:t>&lt;&lt;'End of file2'</a:t>
            </a:r>
          </a:p>
          <a:p>
            <a:pPr>
              <a:spcBef>
                <a:spcPct val="20000"/>
              </a:spcBef>
              <a:buFont typeface="Wingdings 2" panose="05020102010507070707" pitchFamily="18" charset="2"/>
              <a:buNone/>
            </a:pPr>
            <a:r>
              <a:rPr lang="en-US" altLang="en-US" sz="2000" b="1">
                <a:solidFill>
                  <a:srgbClr val="00B050"/>
                </a:solidFill>
              </a:rPr>
              <a:t>1</a:t>
            </a:r>
          </a:p>
          <a:p>
            <a:pPr>
              <a:spcBef>
                <a:spcPct val="20000"/>
              </a:spcBef>
              <a:buFont typeface="Wingdings 2" panose="05020102010507070707" pitchFamily="18" charset="2"/>
              <a:buNone/>
            </a:pPr>
            <a:r>
              <a:rPr lang="en-US" altLang="en-US" sz="2000" b="1">
                <a:solidFill>
                  <a:srgbClr val="00B050"/>
                </a:solidFill>
              </a:rPr>
              <a:t>2</a:t>
            </a:r>
          </a:p>
          <a:p>
            <a:pPr>
              <a:spcBef>
                <a:spcPct val="20000"/>
              </a:spcBef>
              <a:buFont typeface="Wingdings 2" panose="05020102010507070707" pitchFamily="18" charset="2"/>
              <a:buNone/>
            </a:pPr>
            <a:r>
              <a:rPr lang="en-US" altLang="en-US" sz="2000" b="1">
                <a:solidFill>
                  <a:srgbClr val="00B050"/>
                </a:solidFill>
              </a:rPr>
              <a:t>3</a:t>
            </a:r>
          </a:p>
          <a:p>
            <a:pPr>
              <a:spcBef>
                <a:spcPct val="2000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FF0000"/>
                </a:solidFill>
              </a:rPr>
              <a:t>end of file2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64517" name="Content Placeholder 2">
            <a:extLst>
              <a:ext uri="{FF2B5EF4-FFF2-40B4-BE49-F238E27FC236}">
                <a16:creationId xmlns:a16="http://schemas.microsoft.com/office/drawing/2014/main" id="{2DB65A1D-42DF-D3F0-F852-90FA4A92524E}"/>
              </a:ext>
            </a:extLst>
          </p:cNvPr>
          <p:cNvSpPr txBox="1">
            <a:spLocks/>
          </p:cNvSpPr>
          <p:nvPr/>
        </p:nvSpPr>
        <p:spPr bwMode="auto">
          <a:xfrm>
            <a:off x="4600575" y="1571625"/>
            <a:ext cx="45434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64518" name="TextBox 6">
            <a:extLst>
              <a:ext uri="{FF2B5EF4-FFF2-40B4-BE49-F238E27FC236}">
                <a16:creationId xmlns:a16="http://schemas.microsoft.com/office/drawing/2014/main" id="{30CF77B7-40B6-0D24-D9AE-285D9F6CA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924175"/>
            <a:ext cx="48783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What does this script do?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How to create such bundle file automatically?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Use a script, bundle.sh file1 file2 file3 …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45EF7BF-2F22-33DD-A344-BDE4C894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Homework 2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475D998B-616E-A478-37B4-93CFC2AC92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[^0-9]*\([0-9]\{2\}\)\([0-9]\{3\}\)[0-9]\{3\}\,[0-9]\{4\}$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[^0-9]*\([0-9]\{2\}\)\([0-9]\{3\}\)[0-9]\{3\}\,[0-9]\{4\}[^0-9]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[^0-9]*\([0-9]\{2\}\)\([0-9]\{3\}\))?[0-9]\{3\}\-[0-9]\{4\}$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[^0-9]*\([0-9]\{2\}\)\([0-9]\{3\}\))?[0-9]\{3\}\-[0-9]\{4\}[^0-9]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[^0-9]*[0-9]\{2\}\,[0-9]\{3\}\,[0-9]\{3\}\,[0-9]\{4\}$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[^0-9]*[0-9]\{2\}\,[0-9]\{3\}\-[0-9]\{3\}\-[0-9]\{4\}[^0-9]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[^0-9]*[0-9]\{2\}\,[0-9]\{3\}\-[0-9]\{3\}\-[0-9]\{4\}$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[^0-9]*[0-9]\{2\}\,[0-9]\{3\}\,[0-9]\{3\}\,[0-9]\{4\}[^0-9]</a:t>
            </a:r>
            <a:endParaRPr lang="en-US" altLang="en-US"/>
          </a:p>
          <a:p>
            <a:pPr lvl="2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C8CAFA69-BAC0-DEED-0EB3-7582C611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E2110E-95AD-434A-81AF-78E5A5D5894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A294069F-D788-22D3-3B85-7B4FEE12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Bundle script</a:t>
            </a:r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18FFBAA2-8437-5E7A-052F-B80EBEA3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421711-9DE3-4F0B-B88C-AFB3202ACD1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6564" name="Content Placeholder 2">
            <a:extLst>
              <a:ext uri="{FF2B5EF4-FFF2-40B4-BE49-F238E27FC236}">
                <a16:creationId xmlns:a16="http://schemas.microsoft.com/office/drawing/2014/main" id="{00C98FD9-9F67-904E-4D66-5E17E76E59B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28625" y="142875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#!/bin/bash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## write a shell script that contains files specified in arguments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echo '#!/bin/bash'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echo ‘# To unbundle, bash this file’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for i            	 ## without </a:t>
            </a:r>
            <a:r>
              <a:rPr lang="en-US" altLang="en-US" sz="2400">
                <a:solidFill>
                  <a:srgbClr val="C00000"/>
                </a:solidFill>
              </a:rPr>
              <a:t>a list of items</a:t>
            </a:r>
            <a:r>
              <a:rPr lang="en-US" altLang="en-US" sz="2400"/>
              <a:t>, loop through 				## command line arguments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do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         echo “echo $i 1&gt;&amp;2”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          echo “cat &gt;$i &lt;&lt;‘End of $i’”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          cat $i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          echo “End of $i”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done</a:t>
            </a:r>
          </a:p>
        </p:txBody>
      </p:sp>
      <p:sp>
        <p:nvSpPr>
          <p:cNvPr id="66565" name="TextBox 4">
            <a:extLst>
              <a:ext uri="{FF2B5EF4-FFF2-40B4-BE49-F238E27FC236}">
                <a16:creationId xmlns:a16="http://schemas.microsoft.com/office/drawing/2014/main" id="{0FC815F3-159F-C4CB-2B3B-81C020E66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6215063"/>
            <a:ext cx="7459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codes/examples/bundle.sh</a:t>
            </a:r>
          </a:p>
        </p:txBody>
      </p:sp>
      <p:sp>
        <p:nvSpPr>
          <p:cNvPr id="66566" name="TextBox 5">
            <a:extLst>
              <a:ext uri="{FF2B5EF4-FFF2-40B4-BE49-F238E27FC236}">
                <a16:creationId xmlns:a16="http://schemas.microsoft.com/office/drawing/2014/main" id="{C506CA6E-6D25-A0B1-EABB-E53C913ED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237288"/>
            <a:ext cx="800735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For homework 3, use bundle.sh to generate a hw3_bundle file, and submit it.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1ECB5A76-A842-6831-307B-A9149B24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AC45ACDB-05C8-337F-EB7A-ED493BECB3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Review of shell scripting</a:t>
            </a:r>
          </a:p>
          <a:p>
            <a:r>
              <a:rPr lang="en-US" altLang="en-US"/>
              <a:t>Examples </a:t>
            </a:r>
          </a:p>
          <a:p>
            <a:r>
              <a:rPr lang="en-US" altLang="en-US"/>
              <a:t>Array, function, inline document</a:t>
            </a: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A7F49545-A0FE-CB5B-0CC7-0D3FB4FC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772EE3-7B96-45A2-B270-6409E30A3907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34E77168-700A-944E-452D-24D0E855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69635" name="Slide Number Placeholder 2">
            <a:extLst>
              <a:ext uri="{FF2B5EF4-FFF2-40B4-BE49-F238E27FC236}">
                <a16:creationId xmlns:a16="http://schemas.microsoft.com/office/drawing/2014/main" id="{5F2E31E9-0C17-9FA3-4CC8-DD933CA1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1151DC-97F4-403F-9323-C32326BFBF3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9636" name="Content Placeholder 3">
            <a:extLst>
              <a:ext uri="{FF2B5EF4-FFF2-40B4-BE49-F238E27FC236}">
                <a16:creationId xmlns:a16="http://schemas.microsoft.com/office/drawing/2014/main" id="{9A85AAD6-99A8-A3C5-13E8-BDB07BDB71F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950"/>
          </a:xfrm>
        </p:spPr>
        <p:txBody>
          <a:bodyPr/>
          <a:lstStyle/>
          <a:p>
            <a:pPr eaLnBrk="1" hangingPunct="1"/>
            <a:r>
              <a:rPr lang="en-US" altLang="en-US"/>
              <a:t>Coding standard: how to get good grades in lab assignment</a:t>
            </a:r>
          </a:p>
          <a:p>
            <a:pPr eaLnBrk="1" hangingPunct="1"/>
            <a:r>
              <a:rPr lang="en-US" altLang="en-US"/>
              <a:t>Review of standard input/output/error</a:t>
            </a:r>
          </a:p>
          <a:p>
            <a:pPr lvl="1" eaLnBrk="1" hangingPunct="1"/>
            <a:r>
              <a:rPr lang="en-US" altLang="en-US"/>
              <a:t>How to redirect them ? </a:t>
            </a:r>
          </a:p>
          <a:p>
            <a:pPr lvl="1" eaLnBrk="1" hangingPunct="1"/>
            <a:r>
              <a:rPr lang="en-US" altLang="en-US"/>
              <a:t>Pipeline 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Review of bash scripting 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9AD9ADD2-AAAE-777C-31A5-B117AD9E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Bash scripting: general hints</a:t>
            </a:r>
          </a:p>
        </p:txBody>
      </p:sp>
      <p:sp>
        <p:nvSpPr>
          <p:cNvPr id="71683" name="Slide Number Placeholder 2">
            <a:extLst>
              <a:ext uri="{FF2B5EF4-FFF2-40B4-BE49-F238E27FC236}">
                <a16:creationId xmlns:a16="http://schemas.microsoft.com/office/drawing/2014/main" id="{4E0CF549-6350-BF40-3298-314370D3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2D431A-D3EC-48E7-954B-92489157E07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1684" name="Content Placeholder 3">
            <a:extLst>
              <a:ext uri="{FF2B5EF4-FFF2-40B4-BE49-F238E27FC236}">
                <a16:creationId xmlns:a16="http://schemas.microsoft.com/office/drawing/2014/main" id="{99044BAE-8FFD-8D2F-8ED0-AAFDAF49F2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950"/>
          </a:xfrm>
        </p:spPr>
        <p:txBody>
          <a:bodyPr/>
          <a:lstStyle/>
          <a:p>
            <a:pPr eaLnBrk="1" hangingPunct="1"/>
            <a:r>
              <a:rPr lang="en-US" altLang="en-US"/>
              <a:t>Use echo command to trace (like cout, printf in C/C++)</a:t>
            </a:r>
          </a:p>
          <a:p>
            <a:pPr eaLnBrk="1" hangingPunct="1"/>
            <a:r>
              <a:rPr lang="en-US" altLang="en-US"/>
              <a:t>Sometimes there are alternatives ways to do things, choose one and remember it: </a:t>
            </a:r>
          </a:p>
          <a:p>
            <a:pPr lvl="1" eaLnBrk="1" hangingPunct="1"/>
            <a:r>
              <a:rPr lang="en-US" altLang="en-US"/>
              <a:t>$(( …)), and $[ … ] </a:t>
            </a:r>
          </a:p>
          <a:p>
            <a:pPr lvl="1" eaLnBrk="1" hangingPunct="1"/>
            <a:r>
              <a:rPr lang="en-US" altLang="en-US"/>
              <a:t>[[    ]]  for test </a:t>
            </a:r>
          </a:p>
          <a:p>
            <a:pPr eaLnBrk="1" hangingPunct="1"/>
            <a:r>
              <a:rPr lang="en-US" altLang="en-US"/>
              <a:t>Be careful about typo, shell wont complain variable not declared/assigned … </a:t>
            </a:r>
          </a:p>
          <a:p>
            <a:pPr lvl="1" eaLnBrk="1" hangingPunct="1"/>
            <a:r>
              <a:rPr lang="en-US" altLang="en-US"/>
              <a:t>The price of freedom </a:t>
            </a:r>
          </a:p>
          <a:p>
            <a:pPr eaLnBrk="1" hangingPunct="1"/>
            <a:r>
              <a:rPr lang="en-US" altLang="en-US"/>
              <a:t>A walk-through of basic bash scripting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1660C5F8-F058-D2DB-42C6-74F1E183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Bash Scripting</a:t>
            </a:r>
          </a:p>
        </p:txBody>
      </p:sp>
      <p:sp>
        <p:nvSpPr>
          <p:cNvPr id="73731" name="Slide Number Placeholder 2">
            <a:extLst>
              <a:ext uri="{FF2B5EF4-FFF2-40B4-BE49-F238E27FC236}">
                <a16:creationId xmlns:a16="http://schemas.microsoft.com/office/drawing/2014/main" id="{E7AADB3F-048F-7907-394B-37F19140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0A8D3D-5109-4D8F-AA37-D334006EFF8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3732" name="Content Placeholder 3">
            <a:extLst>
              <a:ext uri="{FF2B5EF4-FFF2-40B4-BE49-F238E27FC236}">
                <a16:creationId xmlns:a16="http://schemas.microsoft.com/office/drawing/2014/main" id="{DD4E27C1-683E-22BB-1368-D232BF87EED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4213" y="1447800"/>
            <a:ext cx="8002587" cy="4860925"/>
          </a:xfrm>
        </p:spPr>
        <p:txBody>
          <a:bodyPr/>
          <a:lstStyle/>
          <a:p>
            <a:pPr eaLnBrk="1" hangingPunct="1"/>
            <a:r>
              <a:rPr lang="en-US" altLang="en-US"/>
              <a:t>Variables</a:t>
            </a:r>
          </a:p>
          <a:p>
            <a:pPr lvl="1" eaLnBrk="1" hangingPunct="1"/>
            <a:r>
              <a:rPr lang="en-US" altLang="en-US"/>
              <a:t>Environment variable: affect behavior of shell</a:t>
            </a:r>
          </a:p>
          <a:p>
            <a:pPr lvl="1" eaLnBrk="1" hangingPunct="1"/>
            <a:r>
              <a:rPr lang="en-US" altLang="en-US"/>
              <a:t>User defined variable: default type is string, can declare it to be other type</a:t>
            </a:r>
          </a:p>
          <a:p>
            <a:pPr lvl="1" eaLnBrk="1" hangingPunct="1"/>
            <a:r>
              <a:rPr lang="en-US" altLang="en-US"/>
              <a:t>Positional variables: used to pass command line arguments to bash script</a:t>
            </a:r>
          </a:p>
          <a:p>
            <a:pPr eaLnBrk="1" hangingPunct="1"/>
            <a:r>
              <a:rPr lang="en-US" altLang="en-US"/>
              <a:t>Variable assignment: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x=10    ## assign value 10 to variable x, </a:t>
            </a:r>
            <a:r>
              <a:rPr lang="en-US" altLang="en-US">
                <a:solidFill>
                  <a:srgbClr val="FF0000"/>
                </a:solidFill>
              </a:rPr>
              <a:t>no space around =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x=$x+1  ## add 1 to </a:t>
            </a:r>
            <a:r>
              <a:rPr lang="en-US" altLang="en-US">
                <a:solidFill>
                  <a:srgbClr val="FF0000"/>
                </a:solidFill>
              </a:rPr>
              <a:t>x’s value </a:t>
            </a:r>
            <a:r>
              <a:rPr lang="en-US" altLang="en-US"/>
              <a:t>and assign to x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PATH=$PATH:.:~/bin</a:t>
            </a:r>
          </a:p>
          <a:p>
            <a:pPr eaLnBrk="1" hangingPunct="1"/>
            <a:r>
              <a:rPr lang="en-US" altLang="en-US"/>
              <a:t>To refer to a variable’s value,  precede variable name with </a:t>
            </a:r>
            <a:r>
              <a:rPr lang="en-US" altLang="en-US">
                <a:solidFill>
                  <a:srgbClr val="FF0000"/>
                </a:solidFill>
              </a:rPr>
              <a:t>$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DB3D-C236-1D25-70D2-EDE9FF55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script that display positional variable</a:t>
            </a:r>
          </a:p>
        </p:txBody>
      </p:sp>
      <p:sp>
        <p:nvSpPr>
          <p:cNvPr id="75779" name="Slide Number Placeholder 2">
            <a:extLst>
              <a:ext uri="{FF2B5EF4-FFF2-40B4-BE49-F238E27FC236}">
                <a16:creationId xmlns:a16="http://schemas.microsoft.com/office/drawing/2014/main" id="{C1B930B0-0FD8-5868-F83B-22623987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774104-152F-43E1-BF2A-872CB85ED72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5780" name="Content Placeholder 3">
            <a:extLst>
              <a:ext uri="{FF2B5EF4-FFF2-40B4-BE49-F238E27FC236}">
                <a16:creationId xmlns:a16="http://schemas.microsoft.com/office/drawing/2014/main" id="{4FBCDFAB-4086-D8B7-7865-1630076A96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/>
              <a:t>echo All arguments: $*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/>
              <a:t>echo Number of arguments: $#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/>
              <a:t>echo Script name: $0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/>
              <a:t>echo argument 1: $1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/>
              <a:t>echo argument 2: $2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/>
              <a:t>for arg in $*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/>
              <a:t>do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/>
              <a:t>   echo argument $arg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/>
              <a:t>done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88912279-263F-37BC-BB6E-76B319F0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operation</a:t>
            </a:r>
          </a:p>
        </p:txBody>
      </p:sp>
      <p:sp>
        <p:nvSpPr>
          <p:cNvPr id="77827" name="Slide Number Placeholder 2">
            <a:extLst>
              <a:ext uri="{FF2B5EF4-FFF2-40B4-BE49-F238E27FC236}">
                <a16:creationId xmlns:a16="http://schemas.microsoft.com/office/drawing/2014/main" id="{7ABE9BE6-7889-52C9-0483-7843AEB2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CE739B-0173-4025-8755-84BD42FDDFE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7828" name="Content Placeholder 3">
            <a:extLst>
              <a:ext uri="{FF2B5EF4-FFF2-40B4-BE49-F238E27FC236}">
                <a16:creationId xmlns:a16="http://schemas.microsoft.com/office/drawing/2014/main" id="{5FA0871E-209A-8738-D067-99FB378877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 variable’s default type is string, to perform arithmetic operation, use the following syntax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$[$x+1] or $(($x+1))</a:t>
            </a:r>
          </a:p>
          <a:p>
            <a:pPr eaLnBrk="1" hangingPunct="1"/>
            <a:r>
              <a:rPr lang="en-US" altLang="en-US"/>
              <a:t>For simpler syntax: declare variable to be numerical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  declare –i x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  x=$x*10+2</a:t>
            </a:r>
          </a:p>
          <a:p>
            <a:pPr eaLnBrk="1" hangingPunct="1"/>
            <a:r>
              <a:rPr lang="en-US" altLang="en-US"/>
              <a:t>Above are for integer arithmetic operations only .. 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7A6BFB6A-40B7-9966-A8F1-237DC987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 sz="3200"/>
            </a:br>
            <a:r>
              <a:rPr lang="en-US" altLang="en-US" sz="3200"/>
              <a:t>Command bc</a:t>
            </a:r>
          </a:p>
        </p:txBody>
      </p:sp>
      <p:sp>
        <p:nvSpPr>
          <p:cNvPr id="79875" name="Slide Number Placeholder 2">
            <a:extLst>
              <a:ext uri="{FF2B5EF4-FFF2-40B4-BE49-F238E27FC236}">
                <a16:creationId xmlns:a16="http://schemas.microsoft.com/office/drawing/2014/main" id="{6B65685C-2B36-0581-1818-8AE6EBF6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97D509-2E2C-43B8-8523-6CD635B7AA6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B62E-BCD4-F896-9F08-E3CA7EB91E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300" dirty="0"/>
              <a:t>An arbitrary precision calculator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$ </a:t>
            </a:r>
            <a:r>
              <a:rPr lang="en-US" dirty="0" err="1"/>
              <a:t>bc</a:t>
            </a: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3.14159*10^2  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i="1" dirty="0"/>
              <a:t>314.15900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130^2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i="1" dirty="0"/>
              <a:t>16900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sqrt</a:t>
            </a:r>
            <a:r>
              <a:rPr lang="en-US" dirty="0"/>
              <a:t>(1000)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i="1" dirty="0"/>
              <a:t>31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scale=4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sqrt</a:t>
            </a:r>
            <a:r>
              <a:rPr lang="en-US" dirty="0"/>
              <a:t>(1000)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i="1" dirty="0"/>
              <a:t>31.6277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quit</a:t>
            </a:r>
          </a:p>
        </p:txBody>
      </p:sp>
      <p:sp>
        <p:nvSpPr>
          <p:cNvPr id="79877" name="TextBox 4">
            <a:extLst>
              <a:ext uri="{FF2B5EF4-FFF2-40B4-BE49-F238E27FC236}">
                <a16:creationId xmlns:a16="http://schemas.microsoft.com/office/drawing/2014/main" id="{9BD6CB41-F445-705E-D758-2FD5D6E01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492375"/>
            <a:ext cx="5570538" cy="2032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An interactive calculator: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* user input shown in normal font,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* result shown in italics font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Internal variable </a:t>
            </a: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scale: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* control the number of decimal points after decimal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point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4E5F535E-084A-262B-09B6-3BFD4A82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bc in command line/script</a:t>
            </a:r>
          </a:p>
        </p:txBody>
      </p:sp>
      <p:sp>
        <p:nvSpPr>
          <p:cNvPr id="81923" name="Slide Number Placeholder 2">
            <a:extLst>
              <a:ext uri="{FF2B5EF4-FFF2-40B4-BE49-F238E27FC236}">
                <a16:creationId xmlns:a16="http://schemas.microsoft.com/office/drawing/2014/main" id="{D9C3E3EE-57B0-507F-B5E3-5702535E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54AD00-0A74-401C-B8F5-3A3DCBEA9F0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1924" name="Content Placeholder 3">
            <a:extLst>
              <a:ext uri="{FF2B5EF4-FFF2-40B4-BE49-F238E27FC236}">
                <a16:creationId xmlns:a16="http://schemas.microsoft.com/office/drawing/2014/main" id="{200AF5E5-F12F-102F-591C-1BC3441FBF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evaluate an expression, simply send it using pipe to bc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</a:t>
            </a:r>
            <a:r>
              <a:rPr lang="en-US" altLang="en-US" sz="2400"/>
              <a:t>echo "56.8 + 77.7" | bc </a:t>
            </a:r>
            <a:endParaRPr lang="en-US" altLang="en-US"/>
          </a:p>
          <a:p>
            <a:pPr eaLnBrk="1" hangingPunct="1"/>
            <a:r>
              <a:rPr lang="en-US" altLang="en-US"/>
              <a:t>Write a script that read a Fahrenheit degree from standard input, convert it to Celsius degree (up to 2 digits after decimal point):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	C=(F-32)*5/9</a:t>
            </a:r>
          </a:p>
          <a:p>
            <a:pPr eaLnBrk="1" hangingPunct="1"/>
            <a:r>
              <a:rPr lang="en-US" altLang="en-US"/>
              <a:t>Base conversion, from base 10 (decimal) to base 16 (hexadecimal)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echo "</a:t>
            </a:r>
            <a:r>
              <a:rPr lang="en-US" altLang="en-US">
                <a:solidFill>
                  <a:srgbClr val="FF0000"/>
                </a:solidFill>
              </a:rPr>
              <a:t>obase=16; ibase=10; </a:t>
            </a:r>
            <a:r>
              <a:rPr lang="en-US" altLang="en-US"/>
              <a:t>56" | bc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D4FF5949-012E-3391-6916-363C5317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Test/Conditions</a:t>
            </a:r>
          </a:p>
        </p:txBody>
      </p:sp>
      <p:sp>
        <p:nvSpPr>
          <p:cNvPr id="83971" name="Slide Number Placeholder 2">
            <a:extLst>
              <a:ext uri="{FF2B5EF4-FFF2-40B4-BE49-F238E27FC236}">
                <a16:creationId xmlns:a16="http://schemas.microsoft.com/office/drawing/2014/main" id="{18B85256-CED1-D109-2068-605A2001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721FA9-E53D-48EA-B92B-88CB69AF5235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3972" name="Content Placeholder 3">
            <a:extLst>
              <a:ext uri="{FF2B5EF4-FFF2-40B4-BE49-F238E27FC236}">
                <a16:creationId xmlns:a16="http://schemas.microsoft.com/office/drawing/2014/main" id="{400909AE-A91B-9E00-C457-A7ACC85C9C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Any command or script, if it return 0, then test is successful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if  rm tmp.txt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then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echo file tmp.txt has been deleted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else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echo fail to remove file tmp.txt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Fi</a:t>
            </a:r>
          </a:p>
          <a:p>
            <a:pPr eaLnBrk="1" hangingPunct="1"/>
            <a:r>
              <a:rPr lang="en-US" altLang="en-US"/>
              <a:t>Use !  to negate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8C5603-E462-981C-E2D6-7A28C13E3E41}"/>
              </a:ext>
            </a:extLst>
          </p:cNvPr>
          <p:cNvSpPr/>
          <p:nvPr/>
        </p:nvSpPr>
        <p:spPr>
          <a:xfrm>
            <a:off x="3059113" y="4437063"/>
            <a:ext cx="187325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7A7E8-1033-E9F7-575F-ADAB4805BC02}"/>
              </a:ext>
            </a:extLst>
          </p:cNvPr>
          <p:cNvSpPr/>
          <p:nvPr/>
        </p:nvSpPr>
        <p:spPr>
          <a:xfrm>
            <a:off x="1187450" y="4365625"/>
            <a:ext cx="1800225" cy="50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316" name="Title 1">
            <a:extLst>
              <a:ext uri="{FF2B5EF4-FFF2-40B4-BE49-F238E27FC236}">
                <a16:creationId xmlns:a16="http://schemas.microsoft.com/office/drawing/2014/main" id="{1007DD57-D650-134A-7BF2-76D9EED8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Homework 2</a:t>
            </a:r>
          </a:p>
        </p:txBody>
      </p:sp>
      <p:sp>
        <p:nvSpPr>
          <p:cNvPr id="13317" name="Content Placeholder 2">
            <a:extLst>
              <a:ext uri="{FF2B5EF4-FFF2-40B4-BE49-F238E27FC236}">
                <a16:creationId xmlns:a16="http://schemas.microsoft.com/office/drawing/2014/main" id="{60060D96-A5FF-4A28-2F50-469D61EE40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400"/>
              <a:t>Write a sed script file that remove all one-line comments from C/C++ source code files. Note that such comments starting with //, and ends at the end of line. You need to take care the cases where // appears in double quote, or single quote, in thsse cases, what comes after // is not comment.</a:t>
            </a:r>
          </a:p>
          <a:p>
            <a:pPr lvl="1"/>
            <a:r>
              <a:rPr lang="en-US" altLang="en-US" sz="2200"/>
              <a:t> </a:t>
            </a:r>
            <a:r>
              <a:rPr lang="en-US" altLang="en-US" sz="2200" b="1"/>
              <a:t>rmcnt.sed</a:t>
            </a:r>
            <a:r>
              <a:rPr lang="en-US" altLang="en-US" sz="2200"/>
              <a:t> :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#!/bin/sed -f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## remove one-line comments from C/C++ code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/^[^'"]*\/\//  s/\/\/.*$/ /g </a:t>
            </a:r>
          </a:p>
          <a:p>
            <a:pPr lvl="1"/>
            <a:endParaRPr lang="en-US" altLang="en-US" sz="2200"/>
          </a:p>
          <a:p>
            <a:pPr lvl="1"/>
            <a:endParaRPr lang="en-US" altLang="en-US" sz="2200"/>
          </a:p>
          <a:p>
            <a:pPr lvl="1"/>
            <a:r>
              <a:rPr lang="en-US" altLang="en-US" sz="2200"/>
              <a:t>rmcnt.sed sample.cpp </a:t>
            </a:r>
          </a:p>
        </p:txBody>
      </p:sp>
      <p:sp>
        <p:nvSpPr>
          <p:cNvPr id="13318" name="Slide Number Placeholder 3">
            <a:extLst>
              <a:ext uri="{FF2B5EF4-FFF2-40B4-BE49-F238E27FC236}">
                <a16:creationId xmlns:a16="http://schemas.microsoft.com/office/drawing/2014/main" id="{D65A48CF-B451-139C-1085-553CC570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F99BE2-D86D-4382-A7CE-7C1DDB5CEA6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319" name="TextBox 8">
            <a:extLst>
              <a:ext uri="{FF2B5EF4-FFF2-40B4-BE49-F238E27FC236}">
                <a16:creationId xmlns:a16="http://schemas.microsoft.com/office/drawing/2014/main" id="{D14CC2BB-140A-542C-2014-67A9AFB59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300663"/>
            <a:ext cx="5297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Apply to lines that contain // not preceding by ' or "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52C804-0902-6B4B-D08B-65B1D59C3924}"/>
              </a:ext>
            </a:extLst>
          </p:cNvPr>
          <p:cNvCxnSpPr/>
          <p:nvPr/>
        </p:nvCxnSpPr>
        <p:spPr>
          <a:xfrm flipH="1" flipV="1">
            <a:off x="2195513" y="4868863"/>
            <a:ext cx="73025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1" name="TextBox 11">
            <a:extLst>
              <a:ext uri="{FF2B5EF4-FFF2-40B4-BE49-F238E27FC236}">
                <a16:creationId xmlns:a16="http://schemas.microsoft.com/office/drawing/2014/main" id="{8B11D1DB-EBA2-1DE9-8CCB-A72FEBA41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4724400"/>
            <a:ext cx="32623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Replace // and following chars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with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175892-2995-8335-C951-6D0D55EE2302}"/>
              </a:ext>
            </a:extLst>
          </p:cNvPr>
          <p:cNvCxnSpPr/>
          <p:nvPr/>
        </p:nvCxnSpPr>
        <p:spPr>
          <a:xfrm flipH="1" flipV="1">
            <a:off x="4643438" y="4941888"/>
            <a:ext cx="115252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BC305BA9-51C3-5BEA-E5A5-A181CF10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Condition</a:t>
            </a:r>
          </a:p>
        </p:txBody>
      </p:sp>
      <p:sp>
        <p:nvSpPr>
          <p:cNvPr id="86019" name="Slide Number Placeholder 2">
            <a:extLst>
              <a:ext uri="{FF2B5EF4-FFF2-40B4-BE49-F238E27FC236}">
                <a16:creationId xmlns:a16="http://schemas.microsoft.com/office/drawing/2014/main" id="{BF627288-72A4-ED9E-90B3-EE5E3930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15EB46-8E5B-4E40-AB48-CAF234F810A7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6020" name="Content Placeholder 3">
            <a:extLst>
              <a:ext uri="{FF2B5EF4-FFF2-40B4-BE49-F238E27FC236}">
                <a16:creationId xmlns:a16="http://schemas.microsoft.com/office/drawing/2014/main" id="{D23ED0F6-074B-AA72-F944-EFE0B63E69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Numerical comparisons</a:t>
            </a:r>
          </a:p>
          <a:p>
            <a:pPr lvl="1" eaLnBrk="1" hangingPunct="1"/>
            <a:r>
              <a:rPr lang="en-US" altLang="en-US" sz="2800"/>
              <a:t>-lt, -ne, -ge, …</a:t>
            </a:r>
          </a:p>
          <a:p>
            <a:pPr eaLnBrk="1" hangingPunct="1"/>
            <a:r>
              <a:rPr lang="en-US" altLang="en-US" sz="2800"/>
              <a:t>String comparision</a:t>
            </a:r>
          </a:p>
          <a:p>
            <a:pPr eaLnBrk="1" hangingPunct="1"/>
            <a:r>
              <a:rPr lang="en-US" altLang="en-US" sz="2800"/>
              <a:t>Pattern matching: using double brackets</a:t>
            </a:r>
          </a:p>
          <a:p>
            <a:pPr lvl="1" eaLnBrk="1" hangingPunct="1"/>
            <a:r>
              <a:rPr lang="en-US" altLang="en-US" sz="2800"/>
              <a:t>To test if first argument is “–” followed by a number: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800"/>
              <a:t>if </a:t>
            </a:r>
            <a:r>
              <a:rPr lang="en-US" altLang="en-US" sz="2800">
                <a:solidFill>
                  <a:srgbClr val="FF0000"/>
                </a:solidFill>
              </a:rPr>
              <a:t>[[</a:t>
            </a:r>
            <a:r>
              <a:rPr lang="en-US" altLang="en-US" sz="2800"/>
              <a:t> "$1" </a:t>
            </a:r>
            <a:r>
              <a:rPr lang="en-US" altLang="en-US" sz="2800">
                <a:solidFill>
                  <a:srgbClr val="FF0000"/>
                </a:solidFill>
              </a:rPr>
              <a:t>==</a:t>
            </a:r>
            <a:r>
              <a:rPr lang="en-US" altLang="en-US" sz="2800"/>
              <a:t>  -[0-9]* </a:t>
            </a:r>
            <a:r>
              <a:rPr lang="en-US" altLang="en-US" sz="2800">
                <a:solidFill>
                  <a:srgbClr val="FF0000"/>
                </a:solidFill>
              </a:rPr>
              <a:t>]]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800"/>
              <a:t>then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/>
              <a:t>….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5CC2698-F284-EFDF-611A-7074105F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Quiz 2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10C17D3A-CC12-ABC5-A1E1-631ABD6641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How to write to standard output in shell script: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#!/bin/bash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echo "Hello world";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echo "Something is wrong" 1&gt;&amp; 2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ls ABCDEF 2&gt;&amp;1</a:t>
            </a:r>
          </a:p>
          <a:p>
            <a:endParaRPr lang="en-US" altLang="en-US"/>
          </a:p>
          <a:p>
            <a:r>
              <a:rPr lang="en-US" altLang="en-US"/>
              <a:t>Try it out: </a:t>
            </a:r>
          </a:p>
          <a:p>
            <a:pPr lvl="1"/>
            <a:r>
              <a:rPr lang="en-US" altLang="en-US"/>
              <a:t>./test_redirect.sh 2&gt; err_out  ## what happens?</a:t>
            </a:r>
          </a:p>
          <a:p>
            <a:pPr lvl="1"/>
            <a:r>
              <a:rPr lang="en-US" altLang="en-US"/>
              <a:t>./test_redirect.sh &gt; std_out   ## what happens?</a:t>
            </a:r>
          </a:p>
          <a:p>
            <a:pPr lvl="1"/>
            <a:r>
              <a:rPr lang="en-US" altLang="en-US"/>
              <a:t>./test_redirect.sh &gt; std_out 2&gt;&amp;1</a:t>
            </a:r>
          </a:p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9A128027-A347-11A2-98FA-E69713DF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C9FFD7-281E-48A7-9C64-D61FCCBD7C67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81A669-0915-F83E-E56F-609F19FD7DE5}"/>
              </a:ext>
            </a:extLst>
          </p:cNvPr>
          <p:cNvSpPr/>
          <p:nvPr/>
        </p:nvSpPr>
        <p:spPr>
          <a:xfrm>
            <a:off x="3348038" y="4149725"/>
            <a:ext cx="3455987" cy="50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4D8373-0368-9DC8-71F3-2E955691AAB0}"/>
              </a:ext>
            </a:extLst>
          </p:cNvPr>
          <p:cNvSpPr/>
          <p:nvPr/>
        </p:nvSpPr>
        <p:spPr>
          <a:xfrm>
            <a:off x="1619250" y="4149725"/>
            <a:ext cx="1728788" cy="50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364" name="Title 1">
            <a:extLst>
              <a:ext uri="{FF2B5EF4-FFF2-40B4-BE49-F238E27FC236}">
                <a16:creationId xmlns:a16="http://schemas.microsoft.com/office/drawing/2014/main" id="{9C164255-81AE-78B1-BEFD-A0021623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Quiz2</a:t>
            </a:r>
          </a:p>
        </p:txBody>
      </p:sp>
      <p:sp>
        <p:nvSpPr>
          <p:cNvPr id="15365" name="Content Placeholder 2">
            <a:extLst>
              <a:ext uri="{FF2B5EF4-FFF2-40B4-BE49-F238E27FC236}">
                <a16:creationId xmlns:a16="http://schemas.microsoft.com/office/drawing/2014/main" id="{83857E34-93A7-3207-E5C2-C4F37842C8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400"/>
              <a:t>Mark constants with &lt; and &gt;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#/bin/bash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# First find numerica constants in the code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#grep -E '[^a-zA-Z_][0-9]+\.?[0-9]+' $1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00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# now mark constants with &lt;&gt;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echo mark constants in file $1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sed 's/\([^a-zA-Z0-9_]\)\([0-9][0-9]*\.\{0,1\}[0-9][0-9]*\)/</a:t>
            </a:r>
            <a:r>
              <a:rPr lang="en-US" altLang="en-US" sz="2000">
                <a:solidFill>
                  <a:srgbClr val="FF0000"/>
                </a:solidFill>
              </a:rPr>
              <a:t>\1</a:t>
            </a:r>
            <a:r>
              <a:rPr lang="en-US" altLang="en-US" sz="2000"/>
              <a:t>\&lt;</a:t>
            </a:r>
            <a:r>
              <a:rPr lang="en-US" altLang="en-US" sz="2000" b="1">
                <a:solidFill>
                  <a:srgbClr val="FF0000"/>
                </a:solidFill>
              </a:rPr>
              <a:t>\2</a:t>
            </a:r>
            <a:r>
              <a:rPr lang="en-US" altLang="en-US" sz="2000"/>
              <a:t>\&gt;/g' $1</a:t>
            </a:r>
          </a:p>
          <a:p>
            <a:endParaRPr lang="en-US" altLang="en-US" sz="2400"/>
          </a:p>
        </p:txBody>
      </p:sp>
      <p:sp>
        <p:nvSpPr>
          <p:cNvPr id="15366" name="Slide Number Placeholder 3">
            <a:extLst>
              <a:ext uri="{FF2B5EF4-FFF2-40B4-BE49-F238E27FC236}">
                <a16:creationId xmlns:a16="http://schemas.microsoft.com/office/drawing/2014/main" id="{B8F01AC1-0D5A-8BF1-6CEB-6F0283FB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6916D5-39CF-4165-8F59-A0C087CBA83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367" name="TextBox 6">
            <a:extLst>
              <a:ext uri="{FF2B5EF4-FFF2-40B4-BE49-F238E27FC236}">
                <a16:creationId xmlns:a16="http://schemas.microsoft.com/office/drawing/2014/main" id="{A37E492A-9D7D-0A7C-2E05-AE6A5FC39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373688"/>
            <a:ext cx="30559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The char before constant: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not alphabet, not _, and not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digit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C00BEA-7885-7329-9D22-D94D1956AA8B}"/>
              </a:ext>
            </a:extLst>
          </p:cNvPr>
          <p:cNvCxnSpPr/>
          <p:nvPr/>
        </p:nvCxnSpPr>
        <p:spPr>
          <a:xfrm flipV="1">
            <a:off x="1476375" y="4652963"/>
            <a:ext cx="792163" cy="7207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9" name="TextBox 9">
            <a:extLst>
              <a:ext uri="{FF2B5EF4-FFF2-40B4-BE49-F238E27FC236}">
                <a16:creationId xmlns:a16="http://schemas.microsoft.com/office/drawing/2014/main" id="{175E486A-7969-4DC0-2041-2109224F2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157788"/>
            <a:ext cx="34417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 numeric constant: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Arial" panose="020B0604020202020204" pitchFamily="34" charset="0"/>
              </a:rPr>
              <a:t>Optional decimal points: \.\{0,1\}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cannot use ?, as sed use BRE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5D6FBB-46B7-97F5-153B-D2860A031486}"/>
              </a:ext>
            </a:extLst>
          </p:cNvPr>
          <p:cNvCxnSpPr/>
          <p:nvPr/>
        </p:nvCxnSpPr>
        <p:spPr>
          <a:xfrm flipH="1" flipV="1">
            <a:off x="4716463" y="4652963"/>
            <a:ext cx="287337" cy="5048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926028C-BDFD-977F-778F-667094B9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Standard input/output/error</a:t>
            </a:r>
          </a:p>
        </p:txBody>
      </p:sp>
      <p:sp>
        <p:nvSpPr>
          <p:cNvPr id="16387" name="Slide Number Placeholder 2">
            <a:extLst>
              <a:ext uri="{FF2B5EF4-FFF2-40B4-BE49-F238E27FC236}">
                <a16:creationId xmlns:a16="http://schemas.microsoft.com/office/drawing/2014/main" id="{63DB8C6E-295A-FC40-C68D-E9310A27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886B73-6F88-420A-AFDC-497D1B2E54DD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388" name="Content Placeholder 3">
            <a:extLst>
              <a:ext uri="{FF2B5EF4-FFF2-40B4-BE49-F238E27FC236}">
                <a16:creationId xmlns:a16="http://schemas.microsoft.com/office/drawing/2014/main" id="{53DF3A35-D6E4-AFA0-2479-7280C04ED77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4213" y="1447800"/>
            <a:ext cx="8002587" cy="4718050"/>
          </a:xfrm>
        </p:spPr>
        <p:txBody>
          <a:bodyPr/>
          <a:lstStyle/>
          <a:p>
            <a:pPr eaLnBrk="1" hangingPunct="1"/>
            <a:r>
              <a:rPr lang="en-US" altLang="en-US"/>
              <a:t>By default, link to keyboard and terminal window respectively</a:t>
            </a:r>
          </a:p>
          <a:p>
            <a:pPr lvl="1" eaLnBrk="1" hangingPunct="1"/>
            <a:r>
              <a:rPr lang="en-US" altLang="en-US"/>
              <a:t>Can be redirected to files </a:t>
            </a:r>
          </a:p>
          <a:p>
            <a:pPr lvl="1" eaLnBrk="1" hangingPunct="1"/>
            <a:r>
              <a:rPr lang="en-US" altLang="en-US"/>
              <a:t>Can be redirected to pipeline </a:t>
            </a:r>
          </a:p>
          <a:p>
            <a:pPr lvl="2" eaLnBrk="1" hangingPunct="1"/>
            <a:r>
              <a:rPr lang="en-US" altLang="en-US"/>
              <a:t>input can be redirected to reading end of a pipe</a:t>
            </a:r>
          </a:p>
          <a:p>
            <a:pPr lvl="2" eaLnBrk="1" hangingPunct="1"/>
            <a:r>
              <a:rPr lang="en-US" altLang="en-US"/>
              <a:t>output and error can be redirected to writing end of a pipe</a:t>
            </a:r>
          </a:p>
          <a:p>
            <a:pPr eaLnBrk="1" hangingPunct="1"/>
            <a:r>
              <a:rPr lang="en-US" altLang="en-US"/>
              <a:t>When a bash script’s input/output/error is redirected: </a:t>
            </a:r>
          </a:p>
          <a:p>
            <a:pPr lvl="1" eaLnBrk="1" hangingPunct="1"/>
            <a:r>
              <a:rPr lang="en-US" altLang="en-US"/>
              <a:t>E.g., headtail 3 10 .bash_profile &gt; output</a:t>
            </a:r>
          </a:p>
          <a:p>
            <a:pPr lvl="1" eaLnBrk="1" hangingPunct="1"/>
            <a:r>
              <a:rPr lang="en-US" altLang="en-US"/>
              <a:t>ls –l | headtail 10 24 | wc –l</a:t>
            </a:r>
          </a:p>
          <a:p>
            <a:pPr lvl="1" eaLnBrk="1" hangingPunct="1"/>
            <a:r>
              <a:rPr lang="en-US" altLang="en-US"/>
              <a:t> input/output/error for every command in the script are redirected !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EB60BEC-6C8D-DDED-6BE7-3A513006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Save standard input if necessary</a:t>
            </a:r>
          </a:p>
        </p:txBody>
      </p:sp>
      <p:sp>
        <p:nvSpPr>
          <p:cNvPr id="18435" name="Slide Number Placeholder 2">
            <a:extLst>
              <a:ext uri="{FF2B5EF4-FFF2-40B4-BE49-F238E27FC236}">
                <a16:creationId xmlns:a16="http://schemas.microsoft.com/office/drawing/2014/main" id="{B309AAA8-1953-E141-0F07-27B6E173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04FB4E-F34F-4B36-BD10-18164527427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436" name="Content Placeholder 3">
            <a:extLst>
              <a:ext uri="{FF2B5EF4-FFF2-40B4-BE49-F238E27FC236}">
                <a16:creationId xmlns:a16="http://schemas.microsoft.com/office/drawing/2014/main" id="{15034063-1CD0-B7C5-A521-789BEED906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288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#!/bin/bash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# Count # of lines, and search for phone in a file; if a file is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# not specified, process standard input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set -x           ## turn on </a:t>
            </a:r>
            <a:r>
              <a:rPr lang="en-US" altLang="en-US" sz="2000" b="1">
                <a:solidFill>
                  <a:srgbClr val="C00000"/>
                </a:solidFill>
              </a:rPr>
              <a:t>execution tracing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if [ $# -eq 0 ]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then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	  cat &gt; stdinput  ## save standard input to a file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      set stdinput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fi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## so that we can use as many times as we want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wc –l $* 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grep  -f phone.grep $*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rm stdinput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exit 0 </a:t>
            </a:r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0D8AF-016A-009F-EF80-80AA2E0D7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205038"/>
            <a:ext cx="3810000" cy="1600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Or use –x in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first line, i.e., #!/bin/bash –x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Or type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$ bash -x countlines_searchphoneno.sh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to run the scripts</a:t>
            </a:r>
          </a:p>
        </p:txBody>
      </p:sp>
      <p:sp>
        <p:nvSpPr>
          <p:cNvPr id="18438" name="TextBox 5">
            <a:extLst>
              <a:ext uri="{FF2B5EF4-FFF2-40B4-BE49-F238E27FC236}">
                <a16:creationId xmlns:a16="http://schemas.microsoft.com/office/drawing/2014/main" id="{19A1AF14-3AA0-4B30-F297-15BA51585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5516563"/>
            <a:ext cx="32496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Code at: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countlines_searchphoneno.sh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379DEFDC79A64E9F10E02208034C3C" ma:contentTypeVersion="0" ma:contentTypeDescription="Create a new document." ma:contentTypeScope="" ma:versionID="f81ae76a9ffc3706eb64d728d2b471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17BEF7-2278-4AF4-9594-033151ADAB90}"/>
</file>

<file path=customXml/itemProps2.xml><?xml version="1.0" encoding="utf-8"?>
<ds:datastoreItem xmlns:ds="http://schemas.openxmlformats.org/officeDocument/2006/customXml" ds:itemID="{686DBA04-6484-4402-BA33-D48847CABECB}"/>
</file>

<file path=customXml/itemProps3.xml><?xml version="1.0" encoding="utf-8"?>
<ds:datastoreItem xmlns:ds="http://schemas.openxmlformats.org/officeDocument/2006/customXml" ds:itemID="{7033E32D-45E6-4AAA-BAC4-6E07F88112F0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4324</TotalTime>
  <Words>3736</Words>
  <Application>Microsoft Office PowerPoint</Application>
  <PresentationFormat>On-screen Show (4:3)</PresentationFormat>
  <Paragraphs>648</Paragraphs>
  <Slides>50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Franklin Gothic Book</vt:lpstr>
      <vt:lpstr>Perpetua</vt:lpstr>
      <vt:lpstr>Wingdings 2</vt:lpstr>
      <vt:lpstr>Calibri</vt:lpstr>
      <vt:lpstr>Equity</vt:lpstr>
      <vt:lpstr>Bash Scripting: Advanced Topics</vt:lpstr>
      <vt:lpstr>Outline</vt:lpstr>
      <vt:lpstr>Homework 2</vt:lpstr>
      <vt:lpstr>Homework 2</vt:lpstr>
      <vt:lpstr>Homework 2</vt:lpstr>
      <vt:lpstr>Quiz 2</vt:lpstr>
      <vt:lpstr>Quiz2</vt:lpstr>
      <vt:lpstr>Standard input/output/error</vt:lpstr>
      <vt:lpstr>Save standard input if necessary</vt:lpstr>
      <vt:lpstr>Redirection can be applied to loop</vt:lpstr>
      <vt:lpstr>case construct: branching</vt:lpstr>
      <vt:lpstr>Calculator using case block</vt:lpstr>
      <vt:lpstr>PowerPoint Presentation</vt:lpstr>
      <vt:lpstr>Case example</vt:lpstr>
      <vt:lpstr>More about bash loop structures</vt:lpstr>
      <vt:lpstr>Infinite loop</vt:lpstr>
      <vt:lpstr>continue command</vt:lpstr>
      <vt:lpstr>For loop without a list </vt:lpstr>
      <vt:lpstr>For loop</vt:lpstr>
      <vt:lpstr>Loop through files/directories</vt:lpstr>
      <vt:lpstr>C-Style for loop</vt:lpstr>
      <vt:lpstr>Select loop</vt:lpstr>
      <vt:lpstr>select construct: example</vt:lpstr>
      <vt:lpstr>Next:</vt:lpstr>
      <vt:lpstr>Array</vt:lpstr>
      <vt:lpstr>To Iterate Through Array Values</vt:lpstr>
      <vt:lpstr>Exercise/Example</vt:lpstr>
      <vt:lpstr>PowerPoint Presentation</vt:lpstr>
      <vt:lpstr>Bash function</vt:lpstr>
      <vt:lpstr>Function call</vt:lpstr>
      <vt:lpstr>About functions</vt:lpstr>
      <vt:lpstr>About functions</vt:lpstr>
      <vt:lpstr>Exercise/Example</vt:lpstr>
      <vt:lpstr>Here document (inline document)</vt:lpstr>
      <vt:lpstr>Here document:2</vt:lpstr>
      <vt:lpstr>Phone # searching script</vt:lpstr>
      <vt:lpstr>A case study:  bundle program</vt:lpstr>
      <vt:lpstr>Make it better ?</vt:lpstr>
      <vt:lpstr>A bash script contains two files </vt:lpstr>
      <vt:lpstr>Bundle script</vt:lpstr>
      <vt:lpstr>Summary </vt:lpstr>
      <vt:lpstr>Outline</vt:lpstr>
      <vt:lpstr>Bash scripting: general hints</vt:lpstr>
      <vt:lpstr>Bash Scripting</vt:lpstr>
      <vt:lpstr>A script that display positional variable</vt:lpstr>
      <vt:lpstr>arithmetic operation</vt:lpstr>
      <vt:lpstr> Command bc</vt:lpstr>
      <vt:lpstr>bc in command line/script</vt:lpstr>
      <vt:lpstr>Test/Conditions</vt:lpstr>
      <vt:lpstr>Test Condition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Bash Programming</dc:title>
  <dc:creator>Xiaolan Zhang</dc:creator>
  <cp:lastModifiedBy>Trung Kien Dao</cp:lastModifiedBy>
  <cp:revision>462</cp:revision>
  <dcterms:created xsi:type="dcterms:W3CDTF">2008-01-21T18:34:03Z</dcterms:created>
  <dcterms:modified xsi:type="dcterms:W3CDTF">2023-03-29T15:51:00Z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0x010100D6379DEFDC79A64E9F10E02208034C3C</vt:lpwstr>
  </property>
</Properties>
</file>