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4"/>
  </p:notesMasterIdLst>
  <p:sldIdLst>
    <p:sldId id="257" r:id="rId2"/>
    <p:sldId id="258" r:id="rId3"/>
    <p:sldId id="333" r:id="rId4"/>
    <p:sldId id="339" r:id="rId5"/>
    <p:sldId id="342" r:id="rId6"/>
    <p:sldId id="340" r:id="rId7"/>
    <p:sldId id="343" r:id="rId8"/>
    <p:sldId id="369" r:id="rId9"/>
    <p:sldId id="345" r:id="rId10"/>
    <p:sldId id="347" r:id="rId11"/>
    <p:sldId id="346" r:id="rId12"/>
    <p:sldId id="338" r:id="rId13"/>
    <p:sldId id="341" r:id="rId14"/>
    <p:sldId id="372" r:id="rId15"/>
    <p:sldId id="348" r:id="rId16"/>
    <p:sldId id="350" r:id="rId17"/>
    <p:sldId id="349" r:id="rId18"/>
    <p:sldId id="356" r:id="rId19"/>
    <p:sldId id="370" r:id="rId20"/>
    <p:sldId id="357" r:id="rId21"/>
    <p:sldId id="358" r:id="rId22"/>
    <p:sldId id="359" r:id="rId23"/>
    <p:sldId id="373" r:id="rId24"/>
    <p:sldId id="377" r:id="rId25"/>
    <p:sldId id="379" r:id="rId26"/>
    <p:sldId id="378" r:id="rId27"/>
    <p:sldId id="351" r:id="rId28"/>
    <p:sldId id="360" r:id="rId29"/>
    <p:sldId id="361" r:id="rId30"/>
    <p:sldId id="374" r:id="rId31"/>
    <p:sldId id="362" r:id="rId32"/>
    <p:sldId id="363" r:id="rId33"/>
    <p:sldId id="364" r:id="rId34"/>
    <p:sldId id="353" r:id="rId35"/>
    <p:sldId id="375" r:id="rId36"/>
    <p:sldId id="366" r:id="rId37"/>
    <p:sldId id="367" r:id="rId38"/>
    <p:sldId id="368" r:id="rId39"/>
    <p:sldId id="354" r:id="rId40"/>
    <p:sldId id="365" r:id="rId41"/>
    <p:sldId id="355" r:id="rId42"/>
    <p:sldId id="376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C7113C-3CB5-3C5D-FC8C-99E0DEAA56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66429-F708-3700-22C1-8C12163DDD1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525D044-D159-4BDE-ABAD-C9122FB6A87E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2523C2-8193-2879-B067-1FC8A2765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B7BCE4-547B-5E23-1A42-A2D226AF3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4B24-D071-A478-4D10-C4F4E0876F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1419-0DB6-C2D4-15B6-B99434E7D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56CFDF-68CC-4B34-B2D9-0D94CC09E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78DE84E-CF0B-D9FB-8A18-16381BB4E3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FB94F5D-6436-1C39-0D57-E90E522A07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2EB864D-46C1-3157-DC60-D0BC6B84B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F24F26-9894-41FB-B3FF-97581FAFB59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79805E8-B8B9-ECBD-309C-8F4D2519A3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66AE098-1A86-8A6E-0DFF-0D4D229486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FADEC6D-65E8-0E86-5F51-4E2DC3BDE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E875AC-FC09-4D5D-9DEF-F348A4DC191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FB8B201-293D-4351-B174-6FDF37CAE3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EAE91E6C-2616-F31E-3299-A736368DAD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0036E75-8622-08FB-8698-08816D374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C12052-9488-4FE7-9EFA-F0D9534BAA2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4FBE7CB6-14B5-B5CE-6A7A-10E4EC34E7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AC17F41E-B2D0-B04A-64E5-0F2D261213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EADF641F-75E2-1698-C5D0-169860CDE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CE86C8-9862-4452-A721-F3721B4C084C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F7E9697-4AC0-BF8E-8B8F-FD139A368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8284368D-5ACF-6F15-65EB-837C34AE9A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F6F6944-3E2E-04C6-8158-B287878AD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4694F8-0CE2-479E-8CC2-7CE610BEDBD4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2CC464E-95EC-958A-3B86-B7638F831F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F037625C-6013-7763-CFAB-A0E57D878D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608A576-F166-56B4-0C81-A8321EAF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39571-1280-471C-9931-3A4BCECE6240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92AAEA1-28E5-2622-B827-6E5EDEC2C1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C3BD6F13-2EA9-9D34-D24B-6ED9E3BF1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C625FB4-64D4-100B-51BF-8E71985EB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B7357E-BF5F-4B08-8C51-15A6087C0823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F31CFF0B-C506-DB46-19D8-D44CBC545C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1C13706D-8294-222C-B8A6-31E45D7296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199F1BF7-653B-68CF-D366-8E1C6BEA8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24FFD-522C-4CC3-BA4B-4EBDD77808D0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E8C48-D2B7-E4F2-00E9-10CAABADDE2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750814A1-B8CD-4454-080B-8FB05E07532E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DA45B-2619-7A48-9562-7109D5A8BD43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190E6-15B2-FB12-7BEA-586E6F9134F9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B59B1-965B-E020-A74E-AADDF89A5BDB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D65B87C2-4508-7D43-DB35-76539867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DD85D-9CBC-4882-B53B-56F410637683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C41203A7-A167-0DD3-53AC-F42BEBF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3621325F-497E-5B76-00E8-A8B3B984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742D5A-4A2D-4232-8DB6-A2D10F06D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958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17A32BE-B755-9C90-66E6-838862FC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38E23-2C96-4780-A793-4D310F676680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EA0DE34-2AA9-E345-FD70-27A6B1B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FC275DC-1895-56D4-8935-0DAFA916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3AE2-5E6D-445F-992B-ED2BF43C4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5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F4A2FCC-29F9-86AA-1F12-1595BA5E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746FB-110D-4088-A0C0-24C5A52636A3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A6EAA4E-5B5E-606E-E57D-E6E67079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6CA6A88-4E3C-423B-EF60-2705B692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E635C-D379-41BD-84EF-BFEE8AA31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1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F415BB49-D53B-4FA0-7DA5-35FCE1CA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3F18F-C0BB-4315-8570-DF4EFEC1335A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99DE422-0DEB-5061-7886-D64D7A9C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012B31D-EB43-FBC0-1A16-8FC743FB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54198-DA82-4804-AFCF-DCE73D74A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0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64A1E-B491-24C8-AC3D-D602CE9D977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119564C8-FF11-6B6E-24C0-436C5BB7EDED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9A269-24B7-6DC4-4E7A-CE403649EA82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F2E65-D92A-2EC6-30A4-CD9495094791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A9537-CBEB-2A99-6302-BE75A9E92AC0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BE5D1EE-8B01-25BE-3493-CBDD4571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F8A7F-38EA-4207-88C2-412C2AAA1D22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D4D295-9449-BD38-7AE5-1CC13B83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360C62B-1979-7B02-B481-52BDDBB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877224-D151-4FE6-9D46-8CF4A8FDC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56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D9065241-03B2-AA34-7489-EE9E600E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2963B-CDB9-4991-A187-D5F55A794FE4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25F4100-9BA3-4158-DDFA-09B0D123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EB10387-73DA-FBC9-8624-C1ECA0A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CEF75-3DEA-4B4D-B314-3F7A5793C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98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04FD5C6-35DE-40EA-7B6C-FA776845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94CE-0657-48EE-99EA-F492BD50794D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C331747-85E0-D348-8C8C-46C82F05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335EBC7-7EDE-4102-D237-5400EFC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9864C-5C3D-46DF-8ACF-A26A45705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21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7FB771C1-F4AE-65DB-9355-15028537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46742-868B-4E47-A5C3-34A42C465DE4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B796235-3CAE-86AF-686C-B5EA1FFC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8E5199A-C911-E3B6-DD19-D4D7CE69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B8559-145C-41CB-AFAF-E97E48189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8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A5842D06-8075-59E7-45F3-8CAA9CAA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85915-8EAA-4D97-84D0-1609ADB627BC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6CD50-9457-5C38-055A-39369773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A0AE9C7D-F690-C052-A119-CC6D9954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B34C-53D0-4DDD-8A3B-A7E304272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ED1C8-1C3A-34B9-E946-6512DC4B9AC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08ACC74B-631B-FF67-5E0F-2552F272FCC4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0E01E76-3056-E17C-69C8-A365B30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94EA0-3C8F-4023-AC41-892C362A32C4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A8DE58-4108-E176-B29D-A0EF04B1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9471703-C411-128F-EF46-7B69DF1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D95491-E355-48F5-93A2-33887F5FE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63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A2B9F8-2076-1233-51C8-8B9D42591A48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ED658-E4B3-35FC-2134-3B629F5ABECF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B0EB1-ABD2-785B-1EF9-203217219452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8BE3CB0-3C06-ECAF-39BE-C7355CC2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B054-E89E-4F97-BA59-A9F2DE096FFB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65E5FAE-31FE-193C-D335-F7815888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8EADC09-241F-4F60-30DD-FCD0953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D4D89-3613-42D2-A7EA-D90213207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7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90C257-5470-A48C-888D-8416DECA6BC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2FE2C029-FF4C-8EB9-07C1-38BC357ECFA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0BB8F9B4-0A4D-F484-8071-B371DE36B2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8AE3CACF-54AE-4830-E9B2-789DDEBAA6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E60A015-9F3B-53F8-AB3C-76BED33FE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3AC41968-02F9-4311-A120-01C9F2B71A27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1E2D0-912F-0857-C19C-DDC72C81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A315CCE-9E49-542F-E9A6-0EAB739F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FAFF8709-7F51-4536-BC11-EE25CCB69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3" r:id="rId2"/>
    <p:sldLayoutId id="2147484011" r:id="rId3"/>
    <p:sldLayoutId id="2147484004" r:id="rId4"/>
    <p:sldLayoutId id="2147484005" r:id="rId5"/>
    <p:sldLayoutId id="2147484006" r:id="rId6"/>
    <p:sldLayoutId id="2147484007" r:id="rId7"/>
    <p:sldLayoutId id="2147484012" r:id="rId8"/>
    <p:sldLayoutId id="2147484013" r:id="rId9"/>
    <p:sldLayoutId id="2147484008" r:id="rId10"/>
    <p:sldLayoutId id="21474840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8">
            <a:extLst>
              <a:ext uri="{FF2B5EF4-FFF2-40B4-BE49-F238E27FC236}">
                <a16:creationId xmlns:a16="http://schemas.microsoft.com/office/drawing/2014/main" id="{F8A3C88D-1A4E-A1A2-640F-4AD1207E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7A6D3-7AFD-42CF-B91E-AC345B9F04F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8141CFA8-FDAD-0CE5-E9A1-373819099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Xiaolan Zhang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Spring 2013</a:t>
            </a:r>
          </a:p>
        </p:txBody>
      </p:sp>
      <p:sp>
        <p:nvSpPr>
          <p:cNvPr id="7172" name="Title 1">
            <a:extLst>
              <a:ext uri="{FF2B5EF4-FFF2-40B4-BE49-F238E27FC236}">
                <a16:creationId xmlns:a16="http://schemas.microsoft.com/office/drawing/2014/main" id="{463CF61F-7BD1-7127-D79C-D2CF9002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CISC3130: awk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376C2FB-3AB9-FCA1-6776-0C3B5D49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233448C-6686-8D62-B66D-6CF61B372D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Enclosed by braces</a:t>
            </a:r>
          </a:p>
          <a:p>
            <a:r>
              <a:rPr lang="en-US" altLang="en-US"/>
              <a:t>Statements: separated by newline or ; </a:t>
            </a:r>
          </a:p>
          <a:p>
            <a:pPr lvl="1"/>
            <a:r>
              <a:rPr lang="en-US" altLang="en-US"/>
              <a:t>Assignment statement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line=1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sum=sum+value</a:t>
            </a:r>
          </a:p>
          <a:p>
            <a:pPr lvl="1"/>
            <a:r>
              <a:rPr lang="en-US" altLang="en-US"/>
              <a:t>print statement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  print </a:t>
            </a:r>
            <a:r>
              <a:rPr lang="en-US" altLang="en-US">
                <a:latin typeface="Trebuchet MS" panose="020B0603020202020204" pitchFamily="34" charset="0"/>
              </a:rPr>
              <a:t>″</a:t>
            </a:r>
            <a:r>
              <a:rPr lang="en-US" altLang="en-US"/>
              <a:t>sum= </a:t>
            </a:r>
            <a:r>
              <a:rPr lang="en-US" altLang="en-US">
                <a:latin typeface="Trebuchet MS" panose="020B0603020202020204" pitchFamily="34" charset="0"/>
              </a:rPr>
              <a:t>″</a:t>
            </a:r>
            <a:r>
              <a:rPr lang="en-US" altLang="en-US"/>
              <a:t>, sum</a:t>
            </a:r>
          </a:p>
          <a:p>
            <a:pPr lvl="1"/>
            <a:r>
              <a:rPr lang="en-US" altLang="en-US"/>
              <a:t>if statement, if/else statement</a:t>
            </a:r>
          </a:p>
          <a:p>
            <a:pPr lvl="1"/>
            <a:r>
              <a:rPr lang="en-US" altLang="en-US"/>
              <a:t>while loop, do/while loop, for loop (three parts, and one part)</a:t>
            </a:r>
          </a:p>
          <a:p>
            <a:pPr lvl="1"/>
            <a:r>
              <a:rPr lang="en-US" altLang="en-US"/>
              <a:t>break, continue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ECE5A42E-A1CE-D3D0-EE09-F089FDF5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0CABD0-7458-4009-8D10-C4A9A731B7C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A6F2C82-5A14-ED9B-25E5-81887FAE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01B95F7-B891-4653-920B-7E05DB9C0C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7818B78-88D7-0F2C-F1EF-FD7483A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B41AB-E18D-45A3-8BFD-CF3A0F862AF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4C2FEA6C-1D7B-A8CA-50ED-75D64389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85693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5">
            <a:extLst>
              <a:ext uri="{FF2B5EF4-FFF2-40B4-BE49-F238E27FC236}">
                <a16:creationId xmlns:a16="http://schemas.microsoft.com/office/drawing/2014/main" id="{2F86A835-07F5-1DEB-83D0-2BEBA93D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6853237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$0                           the current record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$1, $2, … $NF        the first, second, … last field of current record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5F3014E-372B-BBA0-6DBB-8F1AB146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one-line awk program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73DB6FC-273E-B757-4D83-F2B9BB49F8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Using awk to </a:t>
            </a:r>
            <a:r>
              <a:rPr lang="en-US" altLang="en-US">
                <a:solidFill>
                  <a:srgbClr val="C00000"/>
                </a:solidFill>
              </a:rPr>
              <a:t>cut </a:t>
            </a:r>
          </a:p>
          <a:p>
            <a:pPr lvl="1"/>
            <a:r>
              <a:rPr lang="en-US" altLang="en-US"/>
              <a:t>awk -F ':' '{print $1,$3;}' /etc/passwd</a:t>
            </a:r>
          </a:p>
          <a:p>
            <a:r>
              <a:rPr lang="en-US" altLang="en-US"/>
              <a:t>To simulate </a:t>
            </a:r>
            <a:r>
              <a:rPr lang="en-US" altLang="en-US">
                <a:solidFill>
                  <a:srgbClr val="C00000"/>
                </a:solidFill>
              </a:rPr>
              <a:t>head</a:t>
            </a:r>
          </a:p>
          <a:p>
            <a:pPr lvl="1"/>
            <a:r>
              <a:rPr lang="en-US" altLang="en-US"/>
              <a:t>awk 'NR&lt;10 {print $0}' /etc/passwd</a:t>
            </a:r>
          </a:p>
          <a:p>
            <a:r>
              <a:rPr lang="en-US" altLang="en-US"/>
              <a:t>To count lines:</a:t>
            </a:r>
          </a:p>
          <a:p>
            <a:pPr lvl="1"/>
            <a:r>
              <a:rPr lang="en-US" altLang="en-US"/>
              <a:t>awk ‘END {print NR}’ /etc/passwd</a:t>
            </a:r>
          </a:p>
          <a:p>
            <a:r>
              <a:rPr lang="en-US" altLang="en-US"/>
              <a:t>What’s my UID (numerical user id?)</a:t>
            </a:r>
          </a:p>
          <a:p>
            <a:pPr lvl="1"/>
            <a:r>
              <a:rPr lang="en-US" altLang="en-US"/>
              <a:t>awk –F ‘:’ ‘/^zhang/ {print $3}’ /etc/passswd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C4154AF-45D8-61D4-318A-F67BC604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63F15D-21B7-4E95-BECD-91142D5E3FD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32BA46F-5511-30D3-6B05-FAADA055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Doing something new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EDFE661-92CC-2751-ECEA-35CB248D3A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Output the logarithm of numbers in first field</a:t>
            </a:r>
          </a:p>
          <a:p>
            <a:pPr lvl="1"/>
            <a:r>
              <a:rPr lang="en-US" altLang="en-US"/>
              <a:t>echo 10 | awk ‘{print $0,log($0)}’</a:t>
            </a:r>
          </a:p>
          <a:p>
            <a:r>
              <a:rPr lang="en-US" altLang="en-US"/>
              <a:t>Sum all fields together</a:t>
            </a:r>
          </a:p>
          <a:p>
            <a:pPr lvl="1"/>
            <a:r>
              <a:rPr lang="nn-NO" altLang="en-US"/>
              <a:t>awk '{sum=0; for (i=1;i&lt;NF;i++) sum+=sum+$i; print sum}' data2</a:t>
            </a:r>
          </a:p>
          <a:p>
            <a:r>
              <a:rPr lang="nn-NO" altLang="en-US"/>
              <a:t>How about weighted sum? </a:t>
            </a:r>
          </a:p>
          <a:p>
            <a:pPr lvl="1"/>
            <a:r>
              <a:rPr lang="nn-NO" altLang="en-US"/>
              <a:t>Four fields with weight assignments (0.1, 0.3, 0.4,0.2)</a:t>
            </a:r>
          </a:p>
          <a:p>
            <a:pPr lvl="1"/>
            <a:r>
              <a:rPr lang="nn-NO" altLang="en-US"/>
              <a:t>awk '{sum= $1*0.1+$2*0.3+$3*0.4+$4*0.2; print sum}' data2</a:t>
            </a:r>
          </a:p>
          <a:p>
            <a:pPr lvl="1"/>
            <a:endParaRPr lang="nn-NO" altLang="en-US"/>
          </a:p>
          <a:p>
            <a:pPr lvl="1"/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1480945-A5AA-64E7-5314-9A515E11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841929-D29F-4EBF-83BB-8FFB4D32163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2">
            <a:extLst>
              <a:ext uri="{FF2B5EF4-FFF2-40B4-BE49-F238E27FC236}">
                <a16:creationId xmlns:a16="http://schemas.microsoft.com/office/drawing/2014/main" id="{292FCA0A-74E2-B38D-FE9B-FD5F1841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A6DC1-592C-47D0-8B8A-589D6449FC9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F77E7F02-C04D-9A4A-4D7C-B194ADDD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Outlines </a:t>
            </a: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921C3890-4B7A-F87D-AE34-D3C1198874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lvl="1" eaLnBrk="1" hangingPunct="1"/>
            <a:r>
              <a:rPr lang="en-US" altLang="en-US"/>
              <a:t>awk command line</a:t>
            </a:r>
          </a:p>
          <a:p>
            <a:pPr lvl="1" eaLnBrk="1" hangingPunct="1"/>
            <a:r>
              <a:rPr lang="en-US" altLang="en-US"/>
              <a:t>awk program model: record &amp; field, pattern/action pair</a:t>
            </a:r>
          </a:p>
          <a:p>
            <a:pPr lvl="1" eaLnBrk="1" hangingPunct="1"/>
            <a:r>
              <a:rPr lang="en-US" altLang="en-US"/>
              <a:t>awk program elements: variable, statement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Variable, Expression, Function</a:t>
            </a:r>
          </a:p>
          <a:p>
            <a:pPr lvl="1" eaLnBrk="1" hangingPunct="1"/>
            <a:r>
              <a:rPr lang="en-US" altLang="en-US"/>
              <a:t>Numeric operators</a:t>
            </a:r>
          </a:p>
          <a:p>
            <a:pPr lvl="1" eaLnBrk="1" hangingPunct="1"/>
            <a:r>
              <a:rPr lang="en-US" altLang="en-US"/>
              <a:t>String functions</a:t>
            </a:r>
          </a:p>
          <a:p>
            <a:pPr lvl="1" eaLnBrk="1" hangingPunct="1"/>
            <a:r>
              <a:rPr lang="en-US" altLang="en-US"/>
              <a:t>Array variable</a:t>
            </a:r>
          </a:p>
          <a:p>
            <a:pPr lvl="1" eaLnBrk="1" hangingPunct="1"/>
            <a:r>
              <a:rPr lang="en-US" altLang="en-US"/>
              <a:t>Function</a:t>
            </a:r>
          </a:p>
          <a:p>
            <a:pPr eaLnBrk="1" hangingPunct="1"/>
            <a:r>
              <a:rPr lang="en-US" altLang="en-US"/>
              <a:t>User-controlled input</a:t>
            </a:r>
          </a:p>
          <a:p>
            <a:pPr eaLnBrk="1" hangingPunct="1"/>
            <a:r>
              <a:rPr lang="en-US" altLang="en-US"/>
              <a:t>Input/Output Redirection</a:t>
            </a:r>
          </a:p>
          <a:p>
            <a:pPr eaLnBrk="1" hangingPunct="1"/>
            <a:r>
              <a:rPr lang="en-US" altLang="en-US"/>
              <a:t>External command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7998C97-84AC-C325-285D-E4309695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variables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26341DF-B97A-7B5E-3D9A-622A504E72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Difference from C/C++ variables</a:t>
            </a:r>
          </a:p>
          <a:p>
            <a:pPr lvl="1"/>
            <a:r>
              <a:rPr lang="en-US" altLang="en-US"/>
              <a:t>Initialized to 0, or empty string</a:t>
            </a:r>
          </a:p>
          <a:p>
            <a:pPr lvl="1"/>
            <a:r>
              <a:rPr lang="en-US" altLang="en-US"/>
              <a:t>No need to declare, variable types are decided based on context</a:t>
            </a:r>
          </a:p>
          <a:p>
            <a:pPr lvl="2"/>
            <a:r>
              <a:rPr lang="en-US" altLang="en-US">
                <a:solidFill>
                  <a:srgbClr val="C00000"/>
                </a:solidFill>
              </a:rPr>
              <a:t>All variables are global (even those used in function, except function parameters) </a:t>
            </a:r>
          </a:p>
          <a:p>
            <a:r>
              <a:rPr lang="en-US" altLang="en-US"/>
              <a:t>Difference from shell variables: </a:t>
            </a:r>
          </a:p>
          <a:p>
            <a:pPr lvl="1"/>
            <a:r>
              <a:rPr lang="en-US" altLang="en-US"/>
              <a:t>Reference without $, except for $0,$1,…$NF </a:t>
            </a:r>
          </a:p>
          <a:p>
            <a:r>
              <a:rPr lang="en-US" altLang="en-US"/>
              <a:t>Conversion between numeric value and string value</a:t>
            </a:r>
          </a:p>
          <a:p>
            <a:pPr lvl="1"/>
            <a:r>
              <a:rPr lang="en-US" altLang="en-US"/>
              <a:t>N=123; s=“”N           ## s is assigned “123”</a:t>
            </a:r>
          </a:p>
          <a:p>
            <a:pPr lvl="1"/>
            <a:r>
              <a:rPr lang="en-US" altLang="en-US"/>
              <a:t>S=123, N=0+S         ## N is assigned 123</a:t>
            </a:r>
          </a:p>
          <a:p>
            <a:r>
              <a:rPr lang="en-US" altLang="en-US"/>
              <a:t>Floating point arithmetic operations</a:t>
            </a:r>
          </a:p>
          <a:p>
            <a:pPr lvl="1"/>
            <a:r>
              <a:rPr lang="en-US" altLang="en-US"/>
              <a:t>awk '{print $1 “F=“ ($1-32)*5/9 “C”}' data</a:t>
            </a:r>
          </a:p>
          <a:p>
            <a:pPr lvl="1"/>
            <a:r>
              <a:rPr lang="en-US" altLang="en-US"/>
              <a:t>echo 38 | awk '{print $1 “F=“ ($1-32)*5/9 “C”}'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E764A300-099B-9045-4F1F-B0ABDC34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9F4B52-66A1-4939-863C-81E3EDBB001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9BBC4E9-A09B-2123-0283-6D0980A7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DA6940C-FEFA-731F-1CFA-908A36879D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CB25D36-DAE6-73AD-A64E-F816FFAE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72A4B9-9F87-4ED7-8A56-D86C26359B9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04F6B753-BAAF-F3A5-80B5-57A93EC7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210675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8EC2AD8-A8F6-D8B8-BAEF-B0FD8B3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BF5FD81-7180-303C-6942-3C1B081D77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47152E4-0C82-DBE7-1FF4-595045B7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A77DC4-9713-433A-BC02-EFA454ED152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D56451F3-3A7E-E014-B436-D2DAFC68E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744075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96012D9-676C-D2F7-8C20-B88885F1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strings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2413EDC-8A0B-70C1-F5CC-9AD8418ACB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length(a): return the length of a stirng</a:t>
            </a:r>
          </a:p>
          <a:p>
            <a:r>
              <a:rPr lang="en-US" altLang="en-US"/>
              <a:t>substr (a, start, len): returns a copy of sub-string of len, starting at start-th character in a</a:t>
            </a:r>
          </a:p>
          <a:p>
            <a:pPr lvl="1"/>
            <a:r>
              <a:rPr lang="en-US" altLang="en-US"/>
              <a:t>substr(“abcde”, 2, 3) returns “bcd”</a:t>
            </a:r>
          </a:p>
          <a:p>
            <a:r>
              <a:rPr lang="en-US" altLang="en-US"/>
              <a:t>toupper(a), tolower(a): lettercase conversion</a:t>
            </a:r>
          </a:p>
          <a:p>
            <a:r>
              <a:rPr lang="en-US" altLang="en-US"/>
              <a:t>index(a,find): returns starting position of </a:t>
            </a:r>
            <a:r>
              <a:rPr lang="en-US" altLang="en-US" i="1"/>
              <a:t>find</a:t>
            </a:r>
            <a:r>
              <a:rPr lang="en-US" altLang="en-US"/>
              <a:t> in </a:t>
            </a:r>
            <a:r>
              <a:rPr lang="en-US" altLang="en-US" i="1"/>
              <a:t>a</a:t>
            </a:r>
          </a:p>
          <a:p>
            <a:pPr lvl="1"/>
            <a:r>
              <a:rPr lang="en-US" altLang="en-US" i="1"/>
              <a:t>Index(“abcde”, “cd”) returns 3</a:t>
            </a:r>
          </a:p>
          <a:p>
            <a:r>
              <a:rPr lang="en-US" altLang="en-US"/>
              <a:t>match(a,regexp): matches string a against regular express regexp, return index if matching succeeed, otherwise return 0 </a:t>
            </a:r>
          </a:p>
          <a:p>
            <a:pPr lvl="1"/>
            <a:r>
              <a:rPr lang="en-US" altLang="en-US"/>
              <a:t>Similar to (a ~ regexp): return 1 or 0 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3256EE79-ACF7-253A-A454-6BA8522F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A72F8-6DF1-492F-9E15-1B97567CA7F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514C01F-16D3-47EC-36A2-247CD85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matching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18D7CCA-A7B8-760A-81DE-456271A71E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 Two operators, ~ (matches) and !~ (does not match)</a:t>
            </a:r>
          </a:p>
          <a:p>
            <a:pPr lvl="1"/>
            <a:r>
              <a:rPr lang="en-US" altLang="en-US"/>
              <a:t>"ABC" ~ "^[A-Z]+$" is true, because the left string contains only uppercase letters,and the right regular expression matches any string of (ASCII) uppercase letters</a:t>
            </a:r>
          </a:p>
          <a:p>
            <a:pPr lvl="1"/>
            <a:r>
              <a:rPr lang="en-US" altLang="en-US"/>
              <a:t>Regular expression can be delimited by either quotes or slashes: "ABC" ~/^[A-Z]+$/</a:t>
            </a:r>
          </a:p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20B9BCA-F171-0A02-E3D7-F32A2032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0E3393-EAC7-43D6-A84B-17258C6C80D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2">
            <a:extLst>
              <a:ext uri="{FF2B5EF4-FFF2-40B4-BE49-F238E27FC236}">
                <a16:creationId xmlns:a16="http://schemas.microsoft.com/office/drawing/2014/main" id="{F75ABBCB-7E30-C73F-03F4-78D18163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73B58-0507-41AB-AE2A-07A24445CE8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19" name="Title 1">
            <a:extLst>
              <a:ext uri="{FF2B5EF4-FFF2-40B4-BE49-F238E27FC236}">
                <a16:creationId xmlns:a16="http://schemas.microsoft.com/office/drawing/2014/main" id="{2C3137A2-5E43-0DCC-D0E5-42979C1C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Outlines 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FECC91C4-3CC7-9E05-4ABF-3A93627BB3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lvl="1" eaLnBrk="1" hangingPunct="1"/>
            <a:r>
              <a:rPr lang="en-US" altLang="en-US"/>
              <a:t>awk command line</a:t>
            </a:r>
          </a:p>
          <a:p>
            <a:pPr lvl="1" eaLnBrk="1" hangingPunct="1"/>
            <a:r>
              <a:rPr lang="en-US" altLang="en-US"/>
              <a:t>awk program model: record &amp; field, pattern/action pair</a:t>
            </a:r>
          </a:p>
          <a:p>
            <a:pPr lvl="1" eaLnBrk="1" hangingPunct="1"/>
            <a:r>
              <a:rPr lang="en-US" altLang="en-US"/>
              <a:t>awk program elements: variable, statement</a:t>
            </a:r>
          </a:p>
          <a:p>
            <a:pPr eaLnBrk="1" hangingPunct="1"/>
            <a:r>
              <a:rPr lang="en-US" altLang="en-US"/>
              <a:t>Variable, Expression, Function</a:t>
            </a:r>
          </a:p>
          <a:p>
            <a:pPr lvl="1" eaLnBrk="1" hangingPunct="1"/>
            <a:r>
              <a:rPr lang="en-US" altLang="en-US"/>
              <a:t>Numeric operators</a:t>
            </a:r>
          </a:p>
          <a:p>
            <a:pPr lvl="1" eaLnBrk="1" hangingPunct="1"/>
            <a:r>
              <a:rPr lang="en-US" altLang="en-US"/>
              <a:t>String functions</a:t>
            </a:r>
          </a:p>
          <a:p>
            <a:pPr lvl="1" eaLnBrk="1" hangingPunct="1"/>
            <a:r>
              <a:rPr lang="en-US" altLang="en-US"/>
              <a:t>Array variable</a:t>
            </a:r>
          </a:p>
          <a:p>
            <a:pPr lvl="1" eaLnBrk="1" hangingPunct="1"/>
            <a:r>
              <a:rPr lang="en-US" altLang="en-US"/>
              <a:t>Function</a:t>
            </a:r>
          </a:p>
          <a:p>
            <a:pPr eaLnBrk="1" hangingPunct="1"/>
            <a:r>
              <a:rPr lang="en-US" altLang="en-US"/>
              <a:t>User-controlled input</a:t>
            </a:r>
          </a:p>
          <a:p>
            <a:pPr eaLnBrk="1" hangingPunct="1"/>
            <a:r>
              <a:rPr lang="en-US" altLang="en-US"/>
              <a:t>Input/Output Redirection</a:t>
            </a:r>
          </a:p>
          <a:p>
            <a:pPr eaLnBrk="1" hangingPunct="1"/>
            <a:r>
              <a:rPr lang="en-US" altLang="en-US"/>
              <a:t>External command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7362056-B4DE-25D0-BD75-A64CFD4E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strings: subtitute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3515BF8-23C2-BC7A-BA25-79CDE67927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sub (regexp, replacement, target)</a:t>
            </a:r>
          </a:p>
          <a:p>
            <a:r>
              <a:rPr lang="en-US" altLang="en-US"/>
              <a:t>gsub(regexp, replacement, target) -- global</a:t>
            </a:r>
          </a:p>
          <a:p>
            <a:pPr lvl="1"/>
            <a:r>
              <a:rPr lang="en-US" altLang="en-US"/>
              <a:t>Matches target against regexp, and replaces the lestmost (sub) or all (gsub) longest match by string replacement</a:t>
            </a:r>
          </a:p>
          <a:p>
            <a:r>
              <a:rPr lang="en-US" altLang="en-US"/>
              <a:t>E.g., gsub(/[^$-0-9.,]/,”*”, amount)</a:t>
            </a:r>
          </a:p>
          <a:p>
            <a:pPr lvl="1"/>
            <a:r>
              <a:rPr lang="en-US" altLang="en-US"/>
              <a:t>Replace illegal amount with * </a:t>
            </a:r>
          </a:p>
          <a:p>
            <a:r>
              <a:rPr lang="en-US" altLang="en-US"/>
              <a:t>To extract all constant string from a file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sub (/^[^"]+"/, "", value) ## replace everything before " by empty string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  sub(/".*$/, "", value);  ## replace everything after " by empty string</a:t>
            </a:r>
          </a:p>
          <a:p>
            <a:pPr lvl="1"/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7F4C2392-7159-0A8D-3497-85B1F76A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55610-9529-4011-8E88-FF6299255FD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BEBEC37-7BC5-06AC-2D4C-BDBD91B5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string: splitting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169CD81-39C3-E8BC-18A9-507EF7DDDB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split (string, array, regexp): break string into pieces stored in array, using delimiter as given by regexp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function split_path (target)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{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n = split (target, paths, "/");</a:t>
            </a:r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for (k=1;k&lt;=n;k++)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     print paths[k]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##Alternative way to iterate through array: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## for (path in paths)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   ##  print paths[path]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408B2DF8-64AD-9D20-1005-0753DC36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3848-7CBD-4DD7-81A5-A65F9FC42AD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725" name="TextBox 4">
            <a:extLst>
              <a:ext uri="{FF2B5EF4-FFF2-40B4-BE49-F238E27FC236}">
                <a16:creationId xmlns:a16="http://schemas.microsoft.com/office/drawing/2014/main" id="{0797C2C4-E4F4-208E-CC2D-AE24F5F1B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141663"/>
            <a:ext cx="1289050" cy="646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Demo: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string.awk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7222C23-4144-4334-CF18-C14C04B6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formatting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E3E345E-66D6-DE40-125D-8068B81C77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sprintf(), printf ()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4071023-7216-9227-A288-3069E867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51DEF5-32F4-491A-856A-5DAA1865047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E1FEC233-039A-E1F2-AF76-C2F30296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9184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2">
            <a:extLst>
              <a:ext uri="{FF2B5EF4-FFF2-40B4-BE49-F238E27FC236}">
                <a16:creationId xmlns:a16="http://schemas.microsoft.com/office/drawing/2014/main" id="{0C5605C3-5F80-1654-C0CF-183BCADD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C8675-D90B-445E-A9FD-6BCC6CF7D11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0F51DE55-7BBD-57BD-100A-8A94A288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Outlines </a:t>
            </a:r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940497F0-1527-39AC-4746-69DC311CAC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lvl="1" eaLnBrk="1" hangingPunct="1"/>
            <a:r>
              <a:rPr lang="en-US" altLang="en-US"/>
              <a:t>awk command line</a:t>
            </a:r>
          </a:p>
          <a:p>
            <a:pPr lvl="1" eaLnBrk="1" hangingPunct="1"/>
            <a:r>
              <a:rPr lang="en-US" altLang="en-US"/>
              <a:t>awk program model: record &amp; field, pattern/action pair</a:t>
            </a:r>
          </a:p>
          <a:p>
            <a:pPr lvl="1" eaLnBrk="1" hangingPunct="1"/>
            <a:r>
              <a:rPr lang="en-US" altLang="en-US"/>
              <a:t>awk program elements: variable, statement</a:t>
            </a:r>
          </a:p>
          <a:p>
            <a:pPr eaLnBrk="1" hangingPunct="1"/>
            <a:r>
              <a:rPr lang="en-US" altLang="en-US"/>
              <a:t>Variable, Expression, Function</a:t>
            </a:r>
          </a:p>
          <a:p>
            <a:pPr lvl="1" eaLnBrk="1" hangingPunct="1"/>
            <a:r>
              <a:rPr lang="en-US" altLang="en-US"/>
              <a:t>Numeric operators</a:t>
            </a:r>
          </a:p>
          <a:p>
            <a:pPr lvl="1" eaLnBrk="1" hangingPunct="1"/>
            <a:r>
              <a:rPr lang="en-US" altLang="en-US"/>
              <a:t>String functions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Command line arguments</a:t>
            </a:r>
          </a:p>
          <a:p>
            <a:pPr lvl="1" eaLnBrk="1" hangingPunct="1"/>
            <a:r>
              <a:rPr lang="en-US" altLang="en-US"/>
              <a:t>Array variable</a:t>
            </a:r>
          </a:p>
          <a:p>
            <a:pPr lvl="1" eaLnBrk="1" hangingPunct="1"/>
            <a:r>
              <a:rPr lang="en-US" altLang="en-US"/>
              <a:t>Function</a:t>
            </a:r>
          </a:p>
          <a:p>
            <a:pPr eaLnBrk="1" hangingPunct="1"/>
            <a:r>
              <a:rPr lang="en-US" altLang="en-US"/>
              <a:t>User-controlled input</a:t>
            </a:r>
          </a:p>
          <a:p>
            <a:pPr eaLnBrk="1" hangingPunct="1"/>
            <a:r>
              <a:rPr lang="en-US" altLang="en-US"/>
              <a:t>Input/Output Redirection</a:t>
            </a:r>
          </a:p>
          <a:p>
            <a:pPr eaLnBrk="1" hangingPunct="1"/>
            <a:r>
              <a:rPr lang="en-US" altLang="en-US"/>
              <a:t>External command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C4E3E28-6E88-2F8D-2298-D593D8F2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B95F-CC9C-7978-D09C-9708882344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Recall the following keys about </a:t>
            </a:r>
            <a:r>
              <a:rPr lang="en-US" dirty="0" err="1"/>
              <a:t>awk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dirty="0"/>
              <a:t>Command line syntax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dirty="0" err="1"/>
              <a:t>awk</a:t>
            </a:r>
            <a:r>
              <a:rPr lang="en-US" sz="2400" dirty="0"/>
              <a:t> [ -F </a:t>
            </a:r>
            <a:r>
              <a:rPr lang="en-US" sz="2400" i="1" dirty="0" err="1"/>
              <a:t>fs</a:t>
            </a:r>
            <a:r>
              <a:rPr lang="en-US" sz="2400" i="1" dirty="0"/>
              <a:t> ] [ -v </a:t>
            </a:r>
            <a:r>
              <a:rPr lang="en-US" sz="2400" i="1" dirty="0" err="1"/>
              <a:t>var</a:t>
            </a:r>
            <a:r>
              <a:rPr lang="en-US" sz="2400" i="1" dirty="0"/>
              <a:t>=value ... ] </a:t>
            </a:r>
            <a:r>
              <a:rPr lang="en-US" sz="2400" i="1" dirty="0">
                <a:solidFill>
                  <a:srgbClr val="C00000"/>
                </a:solidFill>
              </a:rPr>
              <a:t>'program'</a:t>
            </a:r>
            <a:r>
              <a:rPr lang="en-US" sz="2400" i="1" dirty="0"/>
              <a:t> [ -- ] </a:t>
            </a:r>
            <a:r>
              <a:rPr lang="en-US" sz="2400" dirty="0"/>
              <a:t>[ </a:t>
            </a:r>
            <a:r>
              <a:rPr lang="en-US" sz="2400" i="1" dirty="0" err="1"/>
              <a:t>var</a:t>
            </a:r>
            <a:r>
              <a:rPr lang="en-US" sz="2400" i="1" dirty="0"/>
              <a:t>=value ... ] [ file(s) ]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dirty="0" err="1"/>
              <a:t>awk</a:t>
            </a:r>
            <a:r>
              <a:rPr lang="en-US" sz="2400" dirty="0"/>
              <a:t> [ -F </a:t>
            </a:r>
            <a:r>
              <a:rPr lang="en-US" sz="2400" i="1" dirty="0" err="1"/>
              <a:t>fs</a:t>
            </a:r>
            <a:r>
              <a:rPr lang="en-US" sz="2400" i="1" dirty="0"/>
              <a:t> ] [ -v </a:t>
            </a:r>
            <a:r>
              <a:rPr lang="en-US" sz="2400" i="1" dirty="0" err="1"/>
              <a:t>var</a:t>
            </a:r>
            <a:r>
              <a:rPr lang="en-US" sz="2400" i="1" dirty="0"/>
              <a:t>=value ... ] </a:t>
            </a:r>
            <a:r>
              <a:rPr lang="en-US" sz="2400" i="1" dirty="0">
                <a:solidFill>
                  <a:srgbClr val="C00000"/>
                </a:solidFill>
              </a:rPr>
              <a:t>-f </a:t>
            </a:r>
            <a:r>
              <a:rPr lang="en-US" sz="2400" i="1" dirty="0" err="1">
                <a:solidFill>
                  <a:srgbClr val="C00000"/>
                </a:solidFill>
              </a:rPr>
              <a:t>programfile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/>
              <a:t>[ -- ]   </a:t>
            </a:r>
            <a:r>
              <a:rPr lang="en-US" sz="2400" dirty="0"/>
              <a:t>[ </a:t>
            </a:r>
            <a:r>
              <a:rPr lang="en-US" sz="2400" i="1" dirty="0" err="1"/>
              <a:t>var</a:t>
            </a:r>
            <a:r>
              <a:rPr lang="en-US" sz="2400" i="1" dirty="0"/>
              <a:t>=value ... ] [ file(s) ]</a:t>
            </a: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Program model</a:t>
            </a:r>
          </a:p>
          <a:p>
            <a:pPr lvl="1">
              <a:defRPr/>
            </a:pPr>
            <a:r>
              <a:rPr lang="en-US" dirty="0" err="1"/>
              <a:t>awk</a:t>
            </a:r>
            <a:r>
              <a:rPr lang="en-US" dirty="0"/>
              <a:t> by default opens each file specified in command line, read one record at a time, and execute all matching actions in the program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BBA6B615-F056-6CAA-1233-02A9C771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179D1D-F569-415F-A9ED-D35EFE1EF12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DC1FD28-7089-5BBD-994C-E39C0D75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Awk: command line arguments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6CBB7E5-053B-DE76-C1CA-43C670BF59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run copy_awk</a:t>
            </a:r>
          </a:p>
          <a:p>
            <a:endParaRPr lang="en-US" altLang="en-US"/>
          </a:p>
          <a:p>
            <a:r>
              <a:rPr lang="en-US" altLang="en-US"/>
              <a:t>Read test.awk command, and test it</a:t>
            </a:r>
          </a:p>
          <a:p>
            <a:pPr lvl="1"/>
            <a:r>
              <a:rPr lang="en-US" altLang="en-US"/>
              <a:t>test.awk file1 file2 … filen</a:t>
            </a:r>
          </a:p>
          <a:p>
            <a:r>
              <a:rPr lang="en-US" altLang="en-US"/>
              <a:t>What happens and why?</a:t>
            </a:r>
          </a:p>
          <a:p>
            <a:r>
              <a:rPr lang="en-US" altLang="en-US"/>
              <a:t>Now try to call </a:t>
            </a:r>
          </a:p>
          <a:p>
            <a:pPr lvl="1"/>
            <a:r>
              <a:rPr lang="en-US" altLang="en-US"/>
              <a:t>test.awk file1 file2 targetfile=file3 v=3</a:t>
            </a:r>
          </a:p>
          <a:p>
            <a:pPr lvl="1"/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86D35CC7-655E-B56E-A75C-3FE7089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915017-E671-4BFE-B09E-5DEB3C9E0BE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2">
            <a:extLst>
              <a:ext uri="{FF2B5EF4-FFF2-40B4-BE49-F238E27FC236}">
                <a16:creationId xmlns:a16="http://schemas.microsoft.com/office/drawing/2014/main" id="{A16CF038-F7CC-6982-81B8-651C69B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4D2BF-8AC8-4FA3-BE18-8D415D871C8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C0FE3B86-D05E-CA23-BA6F-86FFD674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Outlines </a:t>
            </a:r>
          </a:p>
        </p:txBody>
      </p:sp>
      <p:sp>
        <p:nvSpPr>
          <p:cNvPr id="36868" name="Content Placeholder 2">
            <a:extLst>
              <a:ext uri="{FF2B5EF4-FFF2-40B4-BE49-F238E27FC236}">
                <a16:creationId xmlns:a16="http://schemas.microsoft.com/office/drawing/2014/main" id="{94B5AD32-21B3-9AD6-D90F-B722185FD7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lvl="1" eaLnBrk="1" hangingPunct="1"/>
            <a:r>
              <a:rPr lang="en-US" altLang="en-US"/>
              <a:t>awk command line</a:t>
            </a:r>
          </a:p>
          <a:p>
            <a:pPr lvl="1" eaLnBrk="1" hangingPunct="1"/>
            <a:r>
              <a:rPr lang="en-US" altLang="en-US"/>
              <a:t>awk program model: record &amp; field, pattern/action pair</a:t>
            </a:r>
          </a:p>
          <a:p>
            <a:pPr lvl="1" eaLnBrk="1" hangingPunct="1"/>
            <a:r>
              <a:rPr lang="en-US" altLang="en-US"/>
              <a:t>awk program elements: variable, statement</a:t>
            </a:r>
          </a:p>
          <a:p>
            <a:pPr eaLnBrk="1" hangingPunct="1"/>
            <a:r>
              <a:rPr lang="en-US" altLang="en-US"/>
              <a:t>Variable, Expression, Function</a:t>
            </a:r>
          </a:p>
          <a:p>
            <a:pPr lvl="1" eaLnBrk="1" hangingPunct="1"/>
            <a:r>
              <a:rPr lang="en-US" altLang="en-US"/>
              <a:t>Numeric operators</a:t>
            </a:r>
          </a:p>
          <a:p>
            <a:pPr lvl="1" eaLnBrk="1" hangingPunct="1"/>
            <a:r>
              <a:rPr lang="en-US" altLang="en-US"/>
              <a:t>String functions</a:t>
            </a:r>
          </a:p>
          <a:p>
            <a:pPr lvl="1" eaLnBrk="1" hangingPunct="1"/>
            <a:r>
              <a:rPr lang="en-US" altLang="en-US"/>
              <a:t>Command line arguments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Array variable</a:t>
            </a:r>
          </a:p>
          <a:p>
            <a:pPr lvl="1" eaLnBrk="1" hangingPunct="1"/>
            <a:r>
              <a:rPr lang="en-US" altLang="en-US"/>
              <a:t>Function</a:t>
            </a:r>
          </a:p>
          <a:p>
            <a:pPr eaLnBrk="1" hangingPunct="1"/>
            <a:r>
              <a:rPr lang="en-US" altLang="en-US"/>
              <a:t>User-controlled input</a:t>
            </a:r>
          </a:p>
          <a:p>
            <a:pPr eaLnBrk="1" hangingPunct="1"/>
            <a:r>
              <a:rPr lang="en-US" altLang="en-US"/>
              <a:t>Input/Output Redirection</a:t>
            </a:r>
          </a:p>
          <a:p>
            <a:pPr eaLnBrk="1" hangingPunct="1"/>
            <a:r>
              <a:rPr lang="en-US" altLang="en-US"/>
              <a:t>External command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4B0F504-6814-539D-6744-58BA5914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array variables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38C6522-E6A4-C518-62BA-D03687E9FD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Array can be indexed using integers or strings (associated array)</a:t>
            </a:r>
          </a:p>
          <a:p>
            <a:pPr lvl="1"/>
            <a:r>
              <a:rPr lang="en-US" altLang="en-US"/>
              <a:t>For example, ARGV[0], ARGV[1], …, ARGV[ARGC-1]</a:t>
            </a:r>
          </a:p>
          <a:p>
            <a:r>
              <a:rPr lang="en-US" altLang="en-US"/>
              <a:t>Demonstrate using example of grade calculation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699893AE-BABC-E583-487F-5D28E498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EA9469-9772-4DF3-AB5B-7ECD2CAD4E8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A0A4626-CEE2-6A1D-ED93-185B075E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Associative array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A98F721-C537-B834-68D0-86C6262C79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Suppose input file is as follows: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0.1 0.2 0.3 0.4 ## weights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A 90  ## A if total is greater than or equal to 90 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B 80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C 70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D 60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F 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alice 100 100 100  200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jack 10 10 10 300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smith 20 20 20 200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john 30 30 30 200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zack 10 10 10 10</a:t>
            </a:r>
          </a:p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A900483-F528-AE31-06D2-4B3DFAD5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46791F-5703-48A9-8EE5-EA5DC32347F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7485279-A742-F299-8BCE-BA717E26C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288" y="549275"/>
            <a:ext cx="3960812" cy="55070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#!/bin/awk -f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NR==1 { ## read the weights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for (num=1;num&lt;=NF;num++)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        w[num] = $num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/^[A-F] / 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## read the letter-grade mapping ##thresholds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thresh[$0] = 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/>
          </a:p>
          <a:p>
            <a:endParaRPr lang="en-US" altLang="en-US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C120F2A7-3064-7262-1E13-8B4BE210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2F901-770C-4BDE-A61A-534190C3F52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4" name="Content Placeholder 2">
            <a:extLst>
              <a:ext uri="{FF2B5EF4-FFF2-40B4-BE49-F238E27FC236}">
                <a16:creationId xmlns:a16="http://schemas.microsoft.com/office/drawing/2014/main" id="{FE0C5CCB-AAB2-75E2-AAEC-496287C90BA0}"/>
              </a:ext>
            </a:extLst>
          </p:cNvPr>
          <p:cNvSpPr txBox="1">
            <a:spLocks/>
          </p:cNvSpPr>
          <p:nvPr/>
        </p:nvSpPr>
        <p:spPr bwMode="auto">
          <a:xfrm>
            <a:off x="4787900" y="549275"/>
            <a:ext cx="4105275" cy="611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/^[a-z]/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 this code is executed once for each line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sum=0;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for (col=2;col&lt;=NF;col++)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sum+=($col*w[col-1]);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printf ("%s %d ", $0, sum);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if (sum&gt;=thresh["A"])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print "A"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else if (sum&gt;=thresh["B"])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print "B"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else if (sum&gt;=thresh["C"])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print "C"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else if (sum&gt;=thresh["D"])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print "D"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else    print "F"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endParaRPr lang="en-US" altLang="en-US"/>
          </a:p>
        </p:txBody>
      </p:sp>
      <p:sp>
        <p:nvSpPr>
          <p:cNvPr id="40965" name="TextBox 1">
            <a:extLst>
              <a:ext uri="{FF2B5EF4-FFF2-40B4-BE49-F238E27FC236}">
                <a16:creationId xmlns:a16="http://schemas.microsoft.com/office/drawing/2014/main" id="{71EFC001-DBCF-AB0B-7F8E-AA191011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011863"/>
            <a:ext cx="2282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weighted_array.awk</a:t>
            </a: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AEACC8F3-B2DC-DA4F-5F7B-B3A74D49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24400"/>
            <a:ext cx="3384550" cy="9223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Need $ when refer to the fields in the record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No $ for other variables 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F77D7C-F517-EBEA-D0FB-92983B6B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awk: what is it? 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063FC64-CC5F-408F-1384-6755C4DFDA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programming language was designed to simplify many common text processing tasks</a:t>
            </a:r>
          </a:p>
          <a:p>
            <a:r>
              <a:rPr lang="en-US" altLang="en-US"/>
              <a:t>Online manual: info system vs. man system </a:t>
            </a:r>
          </a:p>
          <a:p>
            <a:r>
              <a:rPr lang="en-US" altLang="en-US"/>
              <a:t>Version issue: old awk (before mid-1980, and after)</a:t>
            </a:r>
          </a:p>
          <a:p>
            <a:pPr lvl="1"/>
            <a:r>
              <a:rPr lang="en-US" altLang="en-US"/>
              <a:t>awk, oawk, nawk, gawk, mawk … </a:t>
            </a:r>
          </a:p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107946D-FBD0-9A54-2176-1766AF5E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630B01-880F-4695-A291-68EC6AB7ABD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2">
            <a:extLst>
              <a:ext uri="{FF2B5EF4-FFF2-40B4-BE49-F238E27FC236}">
                <a16:creationId xmlns:a16="http://schemas.microsoft.com/office/drawing/2014/main" id="{4F160784-1486-C956-471A-9CDF125B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CE183-8270-4C4F-8C7B-D5B9E20763F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987" name="Title 1">
            <a:extLst>
              <a:ext uri="{FF2B5EF4-FFF2-40B4-BE49-F238E27FC236}">
                <a16:creationId xmlns:a16="http://schemas.microsoft.com/office/drawing/2014/main" id="{688A92B4-345A-8FE0-912A-52E8FA65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Outlines </a:t>
            </a:r>
          </a:p>
        </p:txBody>
      </p:sp>
      <p:sp>
        <p:nvSpPr>
          <p:cNvPr id="41988" name="Content Placeholder 2">
            <a:extLst>
              <a:ext uri="{FF2B5EF4-FFF2-40B4-BE49-F238E27FC236}">
                <a16:creationId xmlns:a16="http://schemas.microsoft.com/office/drawing/2014/main" id="{5347A8DC-8C1E-FD62-FFD9-E706A6CF1F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lvl="1" eaLnBrk="1" hangingPunct="1"/>
            <a:r>
              <a:rPr lang="en-US" altLang="en-US"/>
              <a:t>awk command line</a:t>
            </a:r>
          </a:p>
          <a:p>
            <a:pPr lvl="1" eaLnBrk="1" hangingPunct="1"/>
            <a:r>
              <a:rPr lang="en-US" altLang="en-US"/>
              <a:t>awk program model: record &amp; field, pattern/action pair</a:t>
            </a:r>
          </a:p>
          <a:p>
            <a:pPr lvl="1" eaLnBrk="1" hangingPunct="1"/>
            <a:r>
              <a:rPr lang="en-US" altLang="en-US"/>
              <a:t>awk program elements: variable, statement</a:t>
            </a:r>
          </a:p>
          <a:p>
            <a:pPr eaLnBrk="1" hangingPunct="1"/>
            <a:r>
              <a:rPr lang="en-US" altLang="en-US"/>
              <a:t>Variable, Expression, Function</a:t>
            </a:r>
          </a:p>
          <a:p>
            <a:pPr lvl="1" eaLnBrk="1" hangingPunct="1"/>
            <a:r>
              <a:rPr lang="en-US" altLang="en-US"/>
              <a:t>Numeric operators</a:t>
            </a:r>
          </a:p>
          <a:p>
            <a:pPr lvl="1" eaLnBrk="1" hangingPunct="1"/>
            <a:r>
              <a:rPr lang="en-US" altLang="en-US"/>
              <a:t>String functions</a:t>
            </a:r>
          </a:p>
          <a:p>
            <a:pPr lvl="1" eaLnBrk="1" hangingPunct="1"/>
            <a:r>
              <a:rPr lang="en-US" altLang="en-US"/>
              <a:t>Array variable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Function</a:t>
            </a:r>
          </a:p>
          <a:p>
            <a:pPr eaLnBrk="1" hangingPunct="1"/>
            <a:r>
              <a:rPr lang="en-US" altLang="en-US"/>
              <a:t>User-controlled input</a:t>
            </a:r>
          </a:p>
          <a:p>
            <a:pPr eaLnBrk="1" hangingPunct="1"/>
            <a:r>
              <a:rPr lang="en-US" altLang="en-US"/>
              <a:t>Input/Output Redirection</a:t>
            </a:r>
          </a:p>
          <a:p>
            <a:pPr eaLnBrk="1" hangingPunct="1"/>
            <a:r>
              <a:rPr lang="en-US" altLang="en-US"/>
              <a:t>External command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8AE5A82-E42C-CAA1-AE24-6B845A1F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user-defined function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7D0409E8-98C4-87D6-F636-FF0B4B1A7E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Can be defined anywhere: before, after or between pattern/action groups</a:t>
            </a:r>
          </a:p>
          <a:p>
            <a:pPr lvl="1"/>
            <a:r>
              <a:rPr lang="en-US" altLang="en-US"/>
              <a:t>Convention: placed after pattern/action code, in alphabetic order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/>
              <a:t>function name(</a:t>
            </a:r>
            <a:r>
              <a:rPr lang="en-US" altLang="en-US" b="1" i="1">
                <a:solidFill>
                  <a:srgbClr val="C00000"/>
                </a:solidFill>
              </a:rPr>
              <a:t>arg1,arg2, …, argn</a:t>
            </a:r>
            <a:r>
              <a:rPr lang="en-US" altLang="en-US" i="1"/>
              <a:t>)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/>
              <a:t>{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/>
              <a:t>       statement(s)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/>
              <a:t>}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/>
              <a:t>name(exp1,exp2,…,expn);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/>
              <a:t>result = name(exp1,exp2,…,expn);</a:t>
            </a:r>
          </a:p>
          <a:p>
            <a:pPr lvl="1"/>
            <a:r>
              <a:rPr lang="en-US" altLang="en-US"/>
              <a:t>return statement: </a:t>
            </a:r>
            <a:r>
              <a:rPr lang="en-US" altLang="en-US" i="1"/>
              <a:t>return expr </a:t>
            </a:r>
          </a:p>
          <a:p>
            <a:pPr lvl="2"/>
            <a:r>
              <a:rPr lang="en-US" altLang="en-US"/>
              <a:t>Terminate current func, return control to caller with value of expr</a:t>
            </a:r>
          </a:p>
          <a:p>
            <a:pPr lvl="2"/>
            <a:r>
              <a:rPr lang="en-US" altLang="en-US"/>
              <a:t>Default value: 0 or “” (empty string)</a:t>
            </a:r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BF1853E-D21D-958E-050E-A50294D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70AF6D-C28C-4AE5-A87A-73EE45B7952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037" name="TextBox 4">
            <a:extLst>
              <a:ext uri="{FF2B5EF4-FFF2-40B4-BE49-F238E27FC236}">
                <a16:creationId xmlns:a16="http://schemas.microsoft.com/office/drawing/2014/main" id="{412E9BA9-CFD7-9124-987B-76D71CA1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429000"/>
            <a:ext cx="307975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Named argument: local variable to function,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Hide global var. with same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A2BA46-278A-982C-49DF-1CBA48E60793}"/>
              </a:ext>
            </a:extLst>
          </p:cNvPr>
          <p:cNvCxnSpPr/>
          <p:nvPr/>
        </p:nvCxnSpPr>
        <p:spPr>
          <a:xfrm flipH="1" flipV="1">
            <a:off x="4427538" y="3429000"/>
            <a:ext cx="720725" cy="287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0628AFD-8237-8F36-01AC-24018168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and argument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C6495A9-B073-1ACD-D628-C91F4B6963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function a(num)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 for (n=1;n&lt;=num;n++)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   printf ("%s", "*");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n=$1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a(n)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print 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}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A754E917-CD14-E268-2739-6BBB78A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721A58-71F1-43EE-8189-CBC67438094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3FCD7-B884-8553-334E-23780132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157788"/>
            <a:ext cx="4189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Warning</a:t>
            </a:r>
            <a:r>
              <a:rPr lang="en-US" altLang="en-US" sz="1800">
                <a:latin typeface="Arial" panose="020B0604020202020204" pitchFamily="34" charset="0"/>
              </a:rPr>
              <a:t>: Variables used in function body, but not included in argument list are global variable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062" name="TextBox 5">
            <a:extLst>
              <a:ext uri="{FF2B5EF4-FFF2-40B4-BE49-F238E27FC236}">
                <a16:creationId xmlns:a16="http://schemas.microsoft.com/office/drawing/2014/main" id="{898F5922-DCDD-8AA6-E041-A394B927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060575"/>
            <a:ext cx="3232150" cy="1477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Todo: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800">
                <a:latin typeface="Arial" panose="020B0604020202020204" pitchFamily="34" charset="0"/>
              </a:rPr>
              <a:t>What’s the output?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echo 3 | awk –f global_var.ark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 Try it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D51A3CC-E723-8878-0430-45D2DAC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make n local variable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6207177-7EEF-4301-671F-3F82CFB0F6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en-US" sz="2400"/>
              <a:t>Hard to avoid variables with same name </a:t>
            </a:r>
            <a:r>
              <a:rPr lang="pt-BR" altLang="en-US" sz="2400">
                <a:sym typeface="Wingdings" panose="05000000000000000000" pitchFamily="2" charset="2"/>
              </a:rPr>
              <a:t>, espeically i, j, k, ... </a:t>
            </a:r>
            <a:endParaRPr lang="pt-BR" altLang="en-US" sz="2400"/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function a(num,    </a:t>
            </a:r>
            <a:r>
              <a:rPr lang="pt-BR" altLang="en-US" sz="2400">
                <a:solidFill>
                  <a:srgbClr val="C00000"/>
                </a:solidFill>
              </a:rPr>
              <a:t>n</a:t>
            </a:r>
            <a:r>
              <a:rPr lang="pt-BR" altLang="en-US" sz="2400"/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 for (n=1;n&lt;=num;n++)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   printf ("%s", "*");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n=$1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a(n)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    print 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400"/>
              <a:t>}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12BEBF0C-3C5D-9F5D-DB02-B2447948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219DB4-7B68-4EC4-A6A5-3B7CB7E73E8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092B9-C1A5-14F8-0CC2-A57E1A063B9B}"/>
              </a:ext>
            </a:extLst>
          </p:cNvPr>
          <p:cNvSpPr txBox="1"/>
          <p:nvPr/>
        </p:nvSpPr>
        <p:spPr>
          <a:xfrm>
            <a:off x="5219700" y="3357563"/>
            <a:ext cx="3232150" cy="92233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Arial" charset="0"/>
              </a:rPr>
              <a:t>Todo</a:t>
            </a:r>
            <a:r>
              <a:rPr lang="en-US" dirty="0">
                <a:latin typeface="Arial" charset="0"/>
              </a:rPr>
              <a:t>: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What’s the output now? </a:t>
            </a:r>
          </a:p>
          <a:p>
            <a:pPr marL="342900" indent="-342900" eaLnBrk="1" hangingPunct="1">
              <a:defRPr/>
            </a:pPr>
            <a:r>
              <a:rPr lang="en-US" dirty="0">
                <a:latin typeface="Arial" charset="0"/>
              </a:rPr>
              <a:t>echo 3 | </a:t>
            </a:r>
            <a:r>
              <a:rPr lang="en-US" dirty="0" err="1">
                <a:latin typeface="Arial" charset="0"/>
              </a:rPr>
              <a:t>awk</a:t>
            </a:r>
            <a:r>
              <a:rPr lang="en-US" dirty="0">
                <a:latin typeface="Arial" charset="0"/>
              </a:rPr>
              <a:t> –f global_var.ark</a:t>
            </a:r>
          </a:p>
        </p:txBody>
      </p:sp>
      <p:sp>
        <p:nvSpPr>
          <p:cNvPr id="46086" name="TextBox 6">
            <a:extLst>
              <a:ext uri="{FF2B5EF4-FFF2-40B4-BE49-F238E27FC236}">
                <a16:creationId xmlns:a16="http://schemas.microsoft.com/office/drawing/2014/main" id="{23055921-0748-3A3D-9F30-2E76BE76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276475"/>
            <a:ext cx="4321175" cy="646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Convention, list non-argument local variables last, with extra leading spaces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7A438-D636-542D-69EF-9F4067FA48DD}"/>
              </a:ext>
            </a:extLst>
          </p:cNvPr>
          <p:cNvCxnSpPr/>
          <p:nvPr/>
        </p:nvCxnSpPr>
        <p:spPr>
          <a:xfrm flipH="1" flipV="1">
            <a:off x="3132138" y="2205038"/>
            <a:ext cx="43180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B3C994-A890-2284-5186-10A45DF5274D}"/>
              </a:ext>
            </a:extLst>
          </p:cNvPr>
          <p:cNvSpPr/>
          <p:nvPr/>
        </p:nvSpPr>
        <p:spPr>
          <a:xfrm>
            <a:off x="4787900" y="5445125"/>
            <a:ext cx="143986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3150C-8F24-2975-91BD-1A2433CA878D}"/>
              </a:ext>
            </a:extLst>
          </p:cNvPr>
          <p:cNvSpPr/>
          <p:nvPr/>
        </p:nvSpPr>
        <p:spPr>
          <a:xfrm>
            <a:off x="3635375" y="5445125"/>
            <a:ext cx="108108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86642-59E7-8B49-B223-20B9216D647A}"/>
              </a:ext>
            </a:extLst>
          </p:cNvPr>
          <p:cNvSpPr/>
          <p:nvPr/>
        </p:nvSpPr>
        <p:spPr>
          <a:xfrm>
            <a:off x="2195513" y="5445125"/>
            <a:ext cx="1296987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7109" name="Content Placeholder 2">
            <a:extLst>
              <a:ext uri="{FF2B5EF4-FFF2-40B4-BE49-F238E27FC236}">
                <a16:creationId xmlns:a16="http://schemas.microsoft.com/office/drawing/2014/main" id="{763CAADB-06B2-5489-1DEF-91E3D9377F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268413"/>
            <a:ext cx="8075612" cy="4751387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#!/bin/awk -f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function</a:t>
            </a:r>
            <a:r>
              <a:rPr lang="en-US" altLang="en-US" sz="2000"/>
              <a:t> factor (number)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factors=""  ## intialize string storing the factoring result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m=number;   ## m: remaining part to be factored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for (i=2;(m&gt;1) &amp;&amp; (i^2&lt;=m);)  ## try i, i start from 2, goes up to sqrt of m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## code omitted  …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if ( m&gt;1 &amp;&amp; factors!="" )  ## if m is not yet 1,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factors = factors " * " m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print number, (factors=="")</a:t>
            </a:r>
            <a:r>
              <a:rPr lang="en-US" altLang="en-US" sz="2000">
                <a:solidFill>
                  <a:srgbClr val="C00000"/>
                </a:solidFill>
              </a:rPr>
              <a:t>?</a:t>
            </a:r>
            <a:r>
              <a:rPr lang="en-US" altLang="en-US" sz="2000"/>
              <a:t> " is prime ": (" = " factors)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{   factor($1);}     ## </a:t>
            </a:r>
            <a:r>
              <a:rPr lang="en-US" altLang="en-US" sz="2000" b="1">
                <a:solidFill>
                  <a:srgbClr val="C00000"/>
                </a:solidFill>
              </a:rPr>
              <a:t>call factor function </a:t>
            </a:r>
            <a:r>
              <a:rPr lang="en-US" altLang="en-US" sz="2000"/>
              <a:t>to factor first field for each record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47110" name="Title 1">
            <a:extLst>
              <a:ext uri="{FF2B5EF4-FFF2-40B4-BE49-F238E27FC236}">
                <a16:creationId xmlns:a16="http://schemas.microsoft.com/office/drawing/2014/main" id="{0F05A87E-AC4D-8E0A-B0D7-F77D9A7A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function </a:t>
            </a:r>
          </a:p>
        </p:txBody>
      </p:sp>
      <p:sp>
        <p:nvSpPr>
          <p:cNvPr id="47111" name="Slide Number Placeholder 3">
            <a:extLst>
              <a:ext uri="{FF2B5EF4-FFF2-40B4-BE49-F238E27FC236}">
                <a16:creationId xmlns:a16="http://schemas.microsoft.com/office/drawing/2014/main" id="{FB8AACEF-B3C4-A77B-DC28-9EF05FB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B241C4-2673-45CC-B338-5941663371D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112" name="TextBox 4">
            <a:extLst>
              <a:ext uri="{FF2B5EF4-FFF2-40B4-BE49-F238E27FC236}">
                <a16:creationId xmlns:a16="http://schemas.microsoft.com/office/drawing/2014/main" id="{56B05AFC-F0F6-30CE-0CB2-03FE8C67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49275"/>
            <a:ext cx="200025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factoring.awk</a:t>
            </a:r>
          </a:p>
        </p:txBody>
      </p:sp>
      <p:sp>
        <p:nvSpPr>
          <p:cNvPr id="47113" name="TextBox 8">
            <a:extLst>
              <a:ext uri="{FF2B5EF4-FFF2-40B4-BE49-F238E27FC236}">
                <a16:creationId xmlns:a16="http://schemas.microsoft.com/office/drawing/2014/main" id="{405FEC66-1A4D-566D-4181-52A1F2B30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276475"/>
            <a:ext cx="3249612" cy="2862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Do these: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1. Test it: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echo 2013 | factoring.awk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2. Modify to return </a:t>
            </a:r>
            <a:r>
              <a:rPr lang="en-US" altLang="en-US" sz="1800" i="1">
                <a:latin typeface="Arial" panose="020B0604020202020204" pitchFamily="34" charset="0"/>
              </a:rPr>
              <a:t>factors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string, instead of print 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3. Add a function, isPrime,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Hint: you can call factor()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4. For each line in inputs,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count # of prime numbers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in the line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2">
            <a:extLst>
              <a:ext uri="{FF2B5EF4-FFF2-40B4-BE49-F238E27FC236}">
                <a16:creationId xmlns:a16="http://schemas.microsoft.com/office/drawing/2014/main" id="{63A9813E-A796-B923-078F-07900F71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03C6C1-BFA0-42C6-BDEA-D7EDF9E4128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8A57DA9F-EA35-D138-058F-11FED257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Outlines </a:t>
            </a:r>
          </a:p>
        </p:txBody>
      </p:sp>
      <p:sp>
        <p:nvSpPr>
          <p:cNvPr id="48132" name="Content Placeholder 2">
            <a:extLst>
              <a:ext uri="{FF2B5EF4-FFF2-40B4-BE49-F238E27FC236}">
                <a16:creationId xmlns:a16="http://schemas.microsoft.com/office/drawing/2014/main" id="{33E6BF55-A315-C558-092C-4B7267EEB5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lvl="1" eaLnBrk="1" hangingPunct="1"/>
            <a:r>
              <a:rPr lang="en-US" altLang="en-US"/>
              <a:t>awk command line</a:t>
            </a:r>
          </a:p>
          <a:p>
            <a:pPr lvl="1" eaLnBrk="1" hangingPunct="1"/>
            <a:r>
              <a:rPr lang="en-US" altLang="en-US"/>
              <a:t>awk program model: record &amp; field, pattern/action pair</a:t>
            </a:r>
          </a:p>
          <a:p>
            <a:pPr lvl="1" eaLnBrk="1" hangingPunct="1"/>
            <a:r>
              <a:rPr lang="en-US" altLang="en-US"/>
              <a:t>awk program elements: variable, statement</a:t>
            </a:r>
          </a:p>
          <a:p>
            <a:pPr eaLnBrk="1" hangingPunct="1"/>
            <a:r>
              <a:rPr lang="en-US" altLang="en-US"/>
              <a:t>Variable, Expression, Function</a:t>
            </a:r>
          </a:p>
          <a:p>
            <a:pPr lvl="1" eaLnBrk="1" hangingPunct="1"/>
            <a:r>
              <a:rPr lang="en-US" altLang="en-US"/>
              <a:t>Numeric operators</a:t>
            </a:r>
          </a:p>
          <a:p>
            <a:pPr lvl="1" eaLnBrk="1" hangingPunct="1"/>
            <a:r>
              <a:rPr lang="en-US" altLang="en-US"/>
              <a:t>String functions</a:t>
            </a:r>
          </a:p>
          <a:p>
            <a:pPr lvl="1" eaLnBrk="1" hangingPunct="1"/>
            <a:r>
              <a:rPr lang="en-US" altLang="en-US"/>
              <a:t>Array variable</a:t>
            </a:r>
          </a:p>
          <a:p>
            <a:pPr lvl="1" eaLnBrk="1" hangingPunct="1"/>
            <a:r>
              <a:rPr lang="en-US" altLang="en-US"/>
              <a:t>Function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User-controlled input</a:t>
            </a:r>
          </a:p>
          <a:p>
            <a:pPr eaLnBrk="1" hangingPunct="1"/>
            <a:r>
              <a:rPr lang="en-US" altLang="en-US"/>
              <a:t>Input/Output Redirection</a:t>
            </a:r>
          </a:p>
          <a:p>
            <a:pPr eaLnBrk="1" hangingPunct="1"/>
            <a:r>
              <a:rPr lang="en-US" altLang="en-US"/>
              <a:t>External command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37CE20D-4FD6-78A3-67F2-76A4EE6C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User-controlled Input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0CF0501-3867-99CB-195D-6DA49D084B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Usually, one does not worry about reading from file</a:t>
            </a:r>
          </a:p>
          <a:p>
            <a:pPr lvl="1"/>
            <a:r>
              <a:rPr lang="en-US" altLang="en-US"/>
              <a:t>You specify what to do with each line of inputs</a:t>
            </a:r>
          </a:p>
          <a:p>
            <a:r>
              <a:rPr lang="en-US" altLang="en-US"/>
              <a:t>Sometimes, you want to</a:t>
            </a:r>
          </a:p>
          <a:p>
            <a:pPr lvl="1"/>
            <a:r>
              <a:rPr lang="en-US" altLang="en-US"/>
              <a:t>Read next record: in order to processing current one … </a:t>
            </a:r>
          </a:p>
          <a:p>
            <a:pPr lvl="1"/>
            <a:r>
              <a:rPr lang="en-US" altLang="en-US"/>
              <a:t>Read different files:</a:t>
            </a:r>
          </a:p>
          <a:p>
            <a:pPr lvl="2"/>
            <a:r>
              <a:rPr lang="en-US" altLang="en-US"/>
              <a:t>Dictionary files versus text files (to spell check): need to load dictionary files first … </a:t>
            </a:r>
          </a:p>
          <a:p>
            <a:pPr lvl="1"/>
            <a:r>
              <a:rPr lang="en-US" altLang="en-US"/>
              <a:t>Read record from a pipeline: </a:t>
            </a:r>
          </a:p>
          <a:p>
            <a:r>
              <a:rPr lang="en-US" altLang="en-US"/>
              <a:t>Use </a:t>
            </a:r>
            <a:r>
              <a:rPr lang="en-US" altLang="en-US" b="1">
                <a:solidFill>
                  <a:srgbClr val="C00000"/>
                </a:solidFill>
              </a:rPr>
              <a:t>getline 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67C1FCF-C9C1-96FC-080F-E3EB37BF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959F2A-8825-438C-8FAF-36FC447D6BC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AD0A99F-8F39-F976-9EE2-0C589958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User-controlled Input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B7334FE7-2E30-27BB-E08B-5957BF6CBC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D7373A8A-DD14-D014-4EA6-B60AD7EB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CB8FC7-C89D-472F-9648-8A770A4F6C7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1205" name="Picture 2">
            <a:extLst>
              <a:ext uri="{FF2B5EF4-FFF2-40B4-BE49-F238E27FC236}">
                <a16:creationId xmlns:a16="http://schemas.microsoft.com/office/drawing/2014/main" id="{638EB91D-09D1-3F29-374F-42DD6B0F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3883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BF8EE8A-3D74-C828-D218-A7BDEB45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Usage of getline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395608CF-BADF-E293-0343-5433B3701B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Interact awk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 awk 'BEGIN {print "Hi:"; getline answer; print "You said: ", answer;}'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Hi: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Yes?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You said:  Yes?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To load dictionary: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nwords=1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while ((getline words[nwords] &lt; “/usr/dict/words”)&gt;0)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nwords++;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To set current time into a variable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“date” | getline now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close(“date”)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print “time is now: “ now 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517770C6-CE0C-6370-0E39-AFC77E2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B58B43-86FC-4107-A3E0-C0976862EAC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387A538-49FB-C51C-10BC-F0B3C9C6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redirection: to files 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4FD8BE3B-1294-193C-8F90-594D205834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288"/>
          </a:xfrm>
        </p:spPr>
        <p:txBody>
          <a:bodyPr/>
          <a:lstStyle/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#!/bin/awk -f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#usage: copy.awk file1 file2 … filen target=targetfile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BEGIN 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if (</a:t>
            </a:r>
            <a:r>
              <a:rPr lang="en-US" altLang="en-US" sz="1800">
                <a:solidFill>
                  <a:srgbClr val="C00000"/>
                </a:solidFill>
              </a:rPr>
              <a:t>ARGC&lt;2</a:t>
            </a:r>
            <a:r>
              <a:rPr lang="en-US" altLang="en-US" sz="1800"/>
              <a:t>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   print "Usage: copy.awk files... target=target_file_name"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   exit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}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for (k=0;k&lt;</a:t>
            </a:r>
            <a:r>
              <a:rPr lang="en-US" altLang="en-US" sz="1800">
                <a:solidFill>
                  <a:srgbClr val="C00000"/>
                </a:solidFill>
              </a:rPr>
              <a:t>ARGC</a:t>
            </a:r>
            <a:r>
              <a:rPr lang="en-US" altLang="en-US" sz="1800"/>
              <a:t>;k++)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   if (ARGV[k] ~ /target=/)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   { ## Extract target file name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           target_file=substr(</a:t>
            </a:r>
            <a:r>
              <a:rPr lang="en-US" altLang="en-US" sz="1800">
                <a:solidFill>
                  <a:srgbClr val="C00000"/>
                </a:solidFill>
              </a:rPr>
              <a:t>ARGV[k]</a:t>
            </a:r>
            <a:r>
              <a:rPr lang="en-US" altLang="en-US" sz="1800"/>
              <a:t>,8);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   }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printf " " &gt; target_file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close (target_file)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}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END {close(target_file); }  ## optional, as files will be closed upon termination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        print FILENAME, $0 &gt;&gt; target_file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932097A7-5D05-9F5B-DFD6-828FB012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AA8E2C-5A34-4990-A76D-3C804EF34C4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253" name="TextBox 4">
            <a:extLst>
              <a:ext uri="{FF2B5EF4-FFF2-40B4-BE49-F238E27FC236}">
                <a16:creationId xmlns:a16="http://schemas.microsoft.com/office/drawing/2014/main" id="{0545B545-8221-205F-EBA5-20B1A2E0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306638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Access command line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arguments</a:t>
            </a:r>
          </a:p>
        </p:txBody>
      </p:sp>
      <p:sp>
        <p:nvSpPr>
          <p:cNvPr id="53254" name="TextBox 5">
            <a:extLst>
              <a:ext uri="{FF2B5EF4-FFF2-40B4-BE49-F238E27FC236}">
                <a16:creationId xmlns:a16="http://schemas.microsoft.com/office/drawing/2014/main" id="{C88F0EE5-38BE-58D7-F561-3CABC97D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844675"/>
            <a:ext cx="2249487" cy="923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Todo: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800">
                <a:latin typeface="Arial" panose="020B0604020202020204" pitchFamily="34" charset="0"/>
              </a:rPr>
              <a:t>Try copy.awk out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F689879-1C42-FA37-30B7-16F28A1E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41D2116-C828-AB42-0364-A616108E4C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447800"/>
            <a:ext cx="8218487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awk [ -F </a:t>
            </a:r>
            <a:r>
              <a:rPr lang="en-US" altLang="en-US" sz="2400" i="1"/>
              <a:t>fs ] [ -v var=value ... ] </a:t>
            </a:r>
            <a:r>
              <a:rPr lang="en-US" altLang="en-US" sz="2400" i="1">
                <a:solidFill>
                  <a:srgbClr val="C00000"/>
                </a:solidFill>
              </a:rPr>
              <a:t>'program'</a:t>
            </a:r>
            <a:r>
              <a:rPr lang="en-US" altLang="en-US" sz="2400" i="1"/>
              <a:t> [ -- ] </a:t>
            </a:r>
            <a:r>
              <a:rPr lang="en-US" altLang="en-US" sz="2400"/>
              <a:t>[ </a:t>
            </a:r>
            <a:r>
              <a:rPr lang="en-US" altLang="en-US" sz="2400" i="1"/>
              <a:t>var=value ... ] [ file(s) 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awk [ -F </a:t>
            </a:r>
            <a:r>
              <a:rPr lang="en-US" altLang="en-US" sz="2400" i="1"/>
              <a:t>fs ] [ -v var=value ... ] </a:t>
            </a:r>
            <a:r>
              <a:rPr lang="en-US" altLang="en-US" sz="2400" i="1">
                <a:solidFill>
                  <a:srgbClr val="C00000"/>
                </a:solidFill>
              </a:rPr>
              <a:t>-f programfile </a:t>
            </a:r>
            <a:r>
              <a:rPr lang="en-US" altLang="en-US" sz="2400" i="1"/>
              <a:t>[ -- ]   </a:t>
            </a:r>
            <a:r>
              <a:rPr lang="en-US" altLang="en-US" sz="2400"/>
              <a:t>[ </a:t>
            </a:r>
            <a:r>
              <a:rPr lang="en-US" altLang="en-US" sz="2400" i="1"/>
              <a:t>var=value ... ] [ file(s) 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-F option: specified field separator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Program: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Consists of pairs of pattern and braced action, e.g.,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 /zhang/ {print $3} NR&lt;10 {print $0}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provided in command line or file 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Initialization: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With –v option: take effect before program is started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Other: might be interspersed with filenames, i.e., apply to different files supplied after them 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6C7FF0B-B583-47B6-DF64-F9838170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F1D583-4F43-4945-BB77-64B4FCBB85A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D04D82C-7E69-5D67-55D8-AA428856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redirection: to pipeline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76A16D6-3B64-C9F8-6ED8-FB99BC74C7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412875"/>
            <a:ext cx="4305300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#!/bin/awk -f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 demonstrate using pipeline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BEGIN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FS = ":"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{ # select username for users using 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if ($7 ~ "/bin/bash")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print $1 &gt;&gt; "tmp.txt"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62FCF15B-F859-19FD-7FCA-264BDF57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D0C751-6F95-4B0C-BDB1-CCAF90A49AD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277" name="Content Placeholder 2">
            <a:extLst>
              <a:ext uri="{FF2B5EF4-FFF2-40B4-BE49-F238E27FC236}">
                <a16:creationId xmlns:a16="http://schemas.microsoft.com/office/drawing/2014/main" id="{044FD062-E0A9-2144-F3C9-3B3F9B4E425D}"/>
              </a:ext>
            </a:extLst>
          </p:cNvPr>
          <p:cNvSpPr txBox="1">
            <a:spLocks/>
          </p:cNvSpPr>
          <p:nvPr/>
        </p:nvSpPr>
        <p:spPr bwMode="auto">
          <a:xfrm>
            <a:off x="4500563" y="1557338"/>
            <a:ext cx="4305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END{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</a:t>
            </a:r>
            <a:r>
              <a:rPr lang="en-US" altLang="en-US" sz="2000" b="1">
                <a:solidFill>
                  <a:srgbClr val="C00000"/>
                </a:solidFill>
              </a:rPr>
              <a:t>while</a:t>
            </a:r>
            <a:r>
              <a:rPr lang="en-US" altLang="en-US" sz="2000"/>
              <a:t> ((</a:t>
            </a:r>
            <a:r>
              <a:rPr lang="en-US" altLang="en-US" sz="2000">
                <a:solidFill>
                  <a:srgbClr val="C00000"/>
                </a:solidFill>
              </a:rPr>
              <a:t>getline</a:t>
            </a:r>
            <a:r>
              <a:rPr lang="en-US" altLang="en-US" sz="2000"/>
              <a:t> &lt; "tmp.txt") &gt; 0)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</a:t>
            </a:r>
            <a:r>
              <a:rPr lang="en-US" altLang="en-US" sz="2000">
                <a:solidFill>
                  <a:srgbClr val="C00000"/>
                </a:solidFill>
              </a:rPr>
              <a:t>cmd="mail -s Fellow_BASH_USER " $0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print "Hello," $0 </a:t>
            </a:r>
            <a:r>
              <a:rPr lang="en-US" altLang="en-US" sz="2000" b="1">
                <a:solidFill>
                  <a:srgbClr val="C00000"/>
                </a:solidFill>
              </a:rPr>
              <a:t>| </a:t>
            </a:r>
            <a:r>
              <a:rPr lang="en-US" altLang="en-US" sz="2000"/>
              <a:t>cmd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## send an email to every bash user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close ("tmp.txt")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6D7A4E6-B1DD-692B-B3CA-89EC582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 external command 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D2B37B-B1D8-F0B9-3A7C-AF3FC0D99A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>
                <a:solidFill>
                  <a:srgbClr val="C00000"/>
                </a:solidFill>
              </a:rPr>
              <a:t>system</a:t>
            </a:r>
            <a:r>
              <a:rPr lang="en-US" altLang="en-US"/>
              <a:t> function (similar to C/C++)</a:t>
            </a:r>
          </a:p>
          <a:p>
            <a:pPr lvl="1"/>
            <a:r>
              <a:rPr lang="en-US" altLang="en-US"/>
              <a:t>E.g., system (“rm –f tmp”)  to remove a file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if (system(“rm –f tmp”)!=0)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    print “failed to rm tmp”</a:t>
            </a:r>
          </a:p>
          <a:p>
            <a:r>
              <a:rPr lang="en-US" altLang="en-US"/>
              <a:t>A shell is started to run the command line passed as argument</a:t>
            </a:r>
          </a:p>
          <a:p>
            <a:pPr lvl="1"/>
            <a:r>
              <a:rPr lang="en-US" altLang="en-US"/>
              <a:t>Inherit awk program’s standard input/output/error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7E19B01-F338-05F7-D1D9-F0C128B7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510A8A-F74A-482F-B96C-442C0797206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22">
            <a:extLst>
              <a:ext uri="{FF2B5EF4-FFF2-40B4-BE49-F238E27FC236}">
                <a16:creationId xmlns:a16="http://schemas.microsoft.com/office/drawing/2014/main" id="{41BD2458-A64B-E7C5-7203-E84B2F9B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A1EF92-E7DE-4F39-AD4E-2795B23C098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6323" name="Title 1">
            <a:extLst>
              <a:ext uri="{FF2B5EF4-FFF2-40B4-BE49-F238E27FC236}">
                <a16:creationId xmlns:a16="http://schemas.microsoft.com/office/drawing/2014/main" id="{A6073A8C-E507-78C6-C096-4F0C320E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6324" name="Content Placeholder 2">
            <a:extLst>
              <a:ext uri="{FF2B5EF4-FFF2-40B4-BE49-F238E27FC236}">
                <a16:creationId xmlns:a16="http://schemas.microsoft.com/office/drawing/2014/main" id="{6BE75F86-FC17-7896-FAF3-C281F71AD0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lvl="1" eaLnBrk="1" hangingPunct="1"/>
            <a:r>
              <a:rPr lang="en-US" altLang="en-US"/>
              <a:t>awk command line</a:t>
            </a:r>
          </a:p>
          <a:p>
            <a:pPr lvl="1" eaLnBrk="1" hangingPunct="1"/>
            <a:r>
              <a:rPr lang="en-US" altLang="en-US"/>
              <a:t>awk program model: record &amp; field, pattern/action pair</a:t>
            </a:r>
          </a:p>
          <a:p>
            <a:pPr lvl="1" eaLnBrk="1" hangingPunct="1"/>
            <a:r>
              <a:rPr lang="en-US" altLang="en-US"/>
              <a:t>awk program elements: variable, statement</a:t>
            </a:r>
          </a:p>
          <a:p>
            <a:pPr eaLnBrk="1" hangingPunct="1"/>
            <a:r>
              <a:rPr lang="en-US" altLang="en-US"/>
              <a:t>Variable, Expression, Function</a:t>
            </a:r>
          </a:p>
          <a:p>
            <a:pPr lvl="1" eaLnBrk="1" hangingPunct="1"/>
            <a:r>
              <a:rPr lang="en-US" altLang="en-US"/>
              <a:t>Numeric operators</a:t>
            </a:r>
          </a:p>
          <a:p>
            <a:pPr lvl="1" eaLnBrk="1" hangingPunct="1"/>
            <a:r>
              <a:rPr lang="en-US" altLang="en-US"/>
              <a:t>String functions</a:t>
            </a:r>
          </a:p>
          <a:p>
            <a:pPr lvl="1" eaLnBrk="1" hangingPunct="1"/>
            <a:r>
              <a:rPr lang="en-US" altLang="en-US"/>
              <a:t>Array variable</a:t>
            </a:r>
          </a:p>
          <a:p>
            <a:pPr lvl="1" eaLnBrk="1" hangingPunct="1"/>
            <a:r>
              <a:rPr lang="en-US" altLang="en-US"/>
              <a:t>Function</a:t>
            </a:r>
          </a:p>
          <a:p>
            <a:pPr eaLnBrk="1" hangingPunct="1"/>
            <a:r>
              <a:rPr lang="en-US" altLang="en-US"/>
              <a:t>User-controlled input</a:t>
            </a:r>
          </a:p>
          <a:p>
            <a:pPr eaLnBrk="1" hangingPunct="1"/>
            <a:r>
              <a:rPr lang="en-US" altLang="en-US"/>
              <a:t>Input/Output Redirection</a:t>
            </a:r>
          </a:p>
          <a:p>
            <a:pPr eaLnBrk="1" hangingPunct="1"/>
            <a:r>
              <a:rPr lang="en-US" altLang="en-US"/>
              <a:t>External command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1412A4-D240-883B-BCF0-051ED3F41A91}"/>
              </a:ext>
            </a:extLst>
          </p:cNvPr>
          <p:cNvSpPr/>
          <p:nvPr/>
        </p:nvSpPr>
        <p:spPr>
          <a:xfrm>
            <a:off x="827088" y="1989138"/>
            <a:ext cx="208915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15" name="Title 1">
            <a:extLst>
              <a:ext uri="{FF2B5EF4-FFF2-40B4-BE49-F238E27FC236}">
                <a16:creationId xmlns:a16="http://schemas.microsoft.com/office/drawing/2014/main" id="{4024A3ED-E905-ECBE-BEBB-9E4A5EE5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script/program</a:t>
            </a:r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id="{E775FE61-3F0F-3514-EDE2-164B180DBF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881563" cy="4572000"/>
          </a:xfrm>
        </p:spPr>
        <p:txBody>
          <a:bodyPr/>
          <a:lstStyle/>
          <a:p>
            <a:r>
              <a:rPr lang="en-US" altLang="en-US"/>
              <a:t>An </a:t>
            </a:r>
            <a:r>
              <a:rPr lang="en-US" altLang="en-US">
                <a:solidFill>
                  <a:srgbClr val="C00000"/>
                </a:solidFill>
              </a:rPr>
              <a:t>executable</a:t>
            </a:r>
            <a:r>
              <a:rPr lang="en-US" altLang="en-US"/>
              <a:t> file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#!/bin/awk –f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BEGIN{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lines=0;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total=0;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lines++;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total+=$1;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/>
          </a:p>
        </p:txBody>
      </p:sp>
      <p:sp>
        <p:nvSpPr>
          <p:cNvPr id="13317" name="Slide Number Placeholder 3">
            <a:extLst>
              <a:ext uri="{FF2B5EF4-FFF2-40B4-BE49-F238E27FC236}">
                <a16:creationId xmlns:a16="http://schemas.microsoft.com/office/drawing/2014/main" id="{8C329688-06AB-F49E-1ED0-231E05F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0F7752-7995-40BF-88C9-F855B5EA820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8" name="Content Placeholder 2">
            <a:extLst>
              <a:ext uri="{FF2B5EF4-FFF2-40B4-BE49-F238E27FC236}">
                <a16:creationId xmlns:a16="http://schemas.microsoft.com/office/drawing/2014/main" id="{FDCEDE9E-D73C-53C4-4A46-9A54DA5E0189}"/>
              </a:ext>
            </a:extLst>
          </p:cNvPr>
          <p:cNvSpPr txBox="1">
            <a:spLocks/>
          </p:cNvSpPr>
          <p:nvPr/>
        </p:nvSpPr>
        <p:spPr bwMode="auto">
          <a:xfrm>
            <a:off x="4500563" y="1989138"/>
            <a:ext cx="3944937" cy="385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END{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if (lines&gt;0)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 print “agerage is “, total/lines;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 print “no records”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96CFA-47F7-72AD-DAF8-DE6C8ACC27FC}"/>
              </a:ext>
            </a:extLst>
          </p:cNvPr>
          <p:cNvSpPr/>
          <p:nvPr/>
        </p:nvSpPr>
        <p:spPr>
          <a:xfrm>
            <a:off x="755650" y="1916113"/>
            <a:ext cx="3600450" cy="39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20" name="TextBox 7">
            <a:extLst>
              <a:ext uri="{FF2B5EF4-FFF2-40B4-BE49-F238E27FC236}">
                <a16:creationId xmlns:a16="http://schemas.microsoft.com/office/drawing/2014/main" id="{617C15B8-C3F9-A485-D359-C8841CB45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981075"/>
            <a:ext cx="2633662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Demo: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$ average.awk avg.data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D90CB0F-82EB-FE08-FE38-33EEE535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programming model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803EFE1-D54A-6893-6E0A-001E02A210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Input</a:t>
            </a:r>
            <a:r>
              <a:rPr lang="en-US" altLang="en-US"/>
              <a:t>: awk views an input stream as a collection of </a:t>
            </a:r>
            <a:r>
              <a:rPr lang="en-US" altLang="en-US" b="1">
                <a:solidFill>
                  <a:srgbClr val="C00000"/>
                </a:solidFill>
              </a:rPr>
              <a:t>records</a:t>
            </a:r>
            <a:r>
              <a:rPr lang="en-US" altLang="en-US"/>
              <a:t>, each of which can be further subdivided into </a:t>
            </a:r>
            <a:r>
              <a:rPr lang="en-US" altLang="en-US" b="1">
                <a:solidFill>
                  <a:srgbClr val="C00000"/>
                </a:solidFill>
              </a:rPr>
              <a:t>fields. </a:t>
            </a:r>
          </a:p>
          <a:p>
            <a:pPr lvl="1"/>
            <a:r>
              <a:rPr lang="en-US" altLang="en-US"/>
              <a:t>Normally, a record is a line, and a field is a word of one or more nonwhite space characters.</a:t>
            </a:r>
          </a:p>
          <a:p>
            <a:pPr lvl="1"/>
            <a:r>
              <a:rPr lang="en-US" altLang="en-US"/>
              <a:t>However, what constitutes a record and a field is entirely under the control of the programmer, and their definitions can even be changed during processing.</a:t>
            </a:r>
          </a:p>
          <a:p>
            <a:r>
              <a:rPr lang="en-US" altLang="en-US"/>
              <a:t>Input is switched automatically from one input file to next, and </a:t>
            </a:r>
            <a:r>
              <a:rPr lang="en-US" altLang="en-US">
                <a:solidFill>
                  <a:srgbClr val="C00000"/>
                </a:solidFill>
              </a:rPr>
              <a:t>awk itself normally handles opening, reading,and closing of each input file</a:t>
            </a:r>
          </a:p>
          <a:p>
            <a:pPr lvl="1"/>
            <a:r>
              <a:rPr lang="en-US" altLang="en-US"/>
              <a:t>Programmer do not worry about this </a:t>
            </a:r>
          </a:p>
          <a:p>
            <a:pPr lvl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14B1CD4-E373-84A9-9FC4-6A29DC46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A5D14-056A-4B75-B485-A04F4DCE6CD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09019F7-3FF6-F82D-EB1B-9D750BD0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program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735CF8A-D925-6968-827D-B71A8A3DA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An awk program: </a:t>
            </a:r>
            <a:r>
              <a:rPr lang="en-US" altLang="en-US"/>
              <a:t>consists of pairs of patterns and braced actions, possibly supplemented by functions that implement actions.</a:t>
            </a:r>
          </a:p>
          <a:p>
            <a:pPr lvl="1"/>
            <a:r>
              <a:rPr lang="en-US" altLang="en-US"/>
              <a:t>For each pattern that matches input, action is executed; all patterns are examined for every input record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>
                <a:solidFill>
                  <a:srgbClr val="C00000"/>
                </a:solidFill>
              </a:rPr>
              <a:t>pattern { action }   ##</a:t>
            </a:r>
            <a:r>
              <a:rPr lang="en-US" altLang="en-US"/>
              <a:t>Run action if pattern matches</a:t>
            </a:r>
          </a:p>
          <a:p>
            <a:pPr lvl="1"/>
            <a:r>
              <a:rPr lang="en-US" altLang="en-US"/>
              <a:t>Either part of a pattern/action pair may be omitted. </a:t>
            </a:r>
          </a:p>
          <a:p>
            <a:pPr lvl="2"/>
            <a:r>
              <a:rPr lang="en-US" altLang="en-US"/>
              <a:t>If pattern is omitted, action is applied to every input record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C00000"/>
                </a:solidFill>
              </a:rPr>
              <a:t>{ </a:t>
            </a:r>
            <a:r>
              <a:rPr lang="en-US" altLang="en-US" i="1">
                <a:solidFill>
                  <a:srgbClr val="C00000"/>
                </a:solidFill>
              </a:rPr>
              <a:t>action }    ##</a:t>
            </a:r>
            <a:r>
              <a:rPr lang="en-US" altLang="en-US"/>
              <a:t>Run action for every record</a:t>
            </a:r>
          </a:p>
          <a:p>
            <a:pPr lvl="2"/>
            <a:r>
              <a:rPr lang="en-US" altLang="en-US"/>
              <a:t>If action is omitted, default action is to print matching record on standard output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i="1">
                <a:solidFill>
                  <a:srgbClr val="C00000"/>
                </a:solidFill>
              </a:rPr>
              <a:t>pattern</a:t>
            </a:r>
            <a:r>
              <a:rPr lang="en-US" altLang="en-US" i="1"/>
              <a:t>         ##</a:t>
            </a:r>
            <a:r>
              <a:rPr lang="en-US" altLang="en-US"/>
              <a:t>Print record if pattern matches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B16029F-F869-02F7-DBE9-5EC8B792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9B080-1E28-4B79-BE42-54BDDCAF8EF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D244C94-AE72-D381-17D2-C4F245AE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Awk pattern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491F6BC-F4A0-8D28-782E-38EBCA3A0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Pattern: a condition that specify what kind of records the associated action should be applied to</a:t>
            </a:r>
          </a:p>
          <a:p>
            <a:pPr lvl="1"/>
            <a:r>
              <a:rPr lang="en-US" altLang="en-US">
                <a:solidFill>
                  <a:srgbClr val="C00000"/>
                </a:solidFill>
              </a:rPr>
              <a:t>string and/or numeric expressions</a:t>
            </a:r>
            <a:r>
              <a:rPr lang="en-US" altLang="en-US"/>
              <a:t>: If evaluated to nonzero (true) for current input record, associated action is carried out.</a:t>
            </a:r>
          </a:p>
          <a:p>
            <a:pPr lvl="1"/>
            <a:r>
              <a:rPr lang="en-US" altLang="en-US"/>
              <a:t>Or an regular expression (ERE): to match input record, same as $0 </a:t>
            </a:r>
            <a:r>
              <a:rPr lang="en-US" altLang="en-US">
                <a:solidFill>
                  <a:srgbClr val="C00000"/>
                </a:solidFill>
              </a:rPr>
              <a:t>~</a:t>
            </a:r>
            <a:r>
              <a:rPr lang="en-US" altLang="en-US"/>
              <a:t> /regexp/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NF = = 0 </a:t>
            </a:r>
            <a:r>
              <a:rPr lang="en-US" altLang="en-US" sz="2000" i="1"/>
              <a:t>Select empty records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NF &gt; 3 </a:t>
            </a:r>
            <a:r>
              <a:rPr lang="en-US" altLang="en-US" sz="2000" i="1"/>
              <a:t>Select records with more than 3 fields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NR &lt; 5 </a:t>
            </a:r>
            <a:r>
              <a:rPr lang="en-US" altLang="en-US" sz="2000" i="1"/>
              <a:t>Select records 1 through 4</a:t>
            </a:r>
            <a:endParaRPr lang="en-US" altLang="en-US" sz="200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(FNR = = 3) &amp;&amp; (FILENAME ~ /[.][ch]$/) </a:t>
            </a:r>
            <a:r>
              <a:rPr lang="en-US" altLang="en-US" sz="2000" i="1"/>
              <a:t>Select record 3 in C source files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$1 ~ /jones/ </a:t>
            </a:r>
            <a:r>
              <a:rPr lang="en-US" altLang="en-US" sz="2000" i="1"/>
              <a:t>Select records with "jones" in field 1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/[Xx][Mm][Ll]/ </a:t>
            </a:r>
            <a:r>
              <a:rPr lang="en-US" altLang="en-US" sz="2000" i="1"/>
              <a:t>Select records containing "XML", ignoring lettercase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$0 ~ /[Xx][Mm][Ll]/ </a:t>
            </a:r>
            <a:r>
              <a:rPr lang="en-US" altLang="en-US" sz="2000" i="1"/>
              <a:t>Same as preceding selection</a:t>
            </a:r>
            <a:endParaRPr lang="en-US" altLang="en-US" sz="200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D2B45D3-9A83-3BA8-5062-3F107B2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B1C59-8D5A-40B0-AE6B-D0C35A3372A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4CE2474-7034-3337-D64A-7B032AD0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BEGIN, END pattern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969189D-DF5B-5886-AC05-3B44D5ABE1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BEGIN</a:t>
            </a:r>
            <a:r>
              <a:rPr lang="en-US" altLang="en-US"/>
              <a:t> pattern: associated action is performed just once, </a:t>
            </a:r>
            <a:r>
              <a:rPr lang="en-US" altLang="en-US" i="1"/>
              <a:t>before any command-line </a:t>
            </a:r>
            <a:r>
              <a:rPr lang="en-US" altLang="en-US"/>
              <a:t>files or ordinary command-line assignments are processed, but </a:t>
            </a:r>
            <a:r>
              <a:rPr lang="en-US" altLang="en-US" i="1"/>
              <a:t>after any leading –v </a:t>
            </a:r>
            <a:r>
              <a:rPr lang="en-US" altLang="en-US"/>
              <a:t>option assignments have been done. </a:t>
            </a:r>
          </a:p>
          <a:p>
            <a:pPr lvl="1"/>
            <a:r>
              <a:rPr lang="en-US" altLang="en-US"/>
              <a:t>normally used to handle special initialization tasks</a:t>
            </a:r>
          </a:p>
          <a:p>
            <a:r>
              <a:rPr lang="en-US" altLang="en-US">
                <a:solidFill>
                  <a:srgbClr val="C00000"/>
                </a:solidFill>
              </a:rPr>
              <a:t>END</a:t>
            </a:r>
            <a:r>
              <a:rPr lang="en-US" altLang="en-US"/>
              <a:t> pattern: associated action is performed just once, </a:t>
            </a:r>
            <a:r>
              <a:rPr lang="en-US" altLang="en-US" i="1"/>
              <a:t>after all of input data has been processed. </a:t>
            </a:r>
          </a:p>
          <a:p>
            <a:pPr lvl="1"/>
            <a:r>
              <a:rPr lang="en-US" altLang="en-US"/>
              <a:t>normally used to produce summary reports or to perform cleanup actions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3866DA7-9D25-E0B6-400C-F18BC415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958D7-4EAE-4164-BE44-0FC5DBEBFD5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187585-3A5F-40BF-93D0-1970646F758B}"/>
</file>

<file path=customXml/itemProps2.xml><?xml version="1.0" encoding="utf-8"?>
<ds:datastoreItem xmlns:ds="http://schemas.openxmlformats.org/officeDocument/2006/customXml" ds:itemID="{D863AF24-3B41-4224-8E4A-B946ECC6E8F8}"/>
</file>

<file path=customXml/itemProps3.xml><?xml version="1.0" encoding="utf-8"?>
<ds:datastoreItem xmlns:ds="http://schemas.openxmlformats.org/officeDocument/2006/customXml" ds:itemID="{18FD7CC8-50EA-452B-8CBF-90F8618E399C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3199</TotalTime>
  <Words>3269</Words>
  <Application>Microsoft Office PowerPoint</Application>
  <PresentationFormat>On-screen Show (4:3)</PresentationFormat>
  <Paragraphs>505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Franklin Gothic Book</vt:lpstr>
      <vt:lpstr>Perpetua</vt:lpstr>
      <vt:lpstr>Wingdings 2</vt:lpstr>
      <vt:lpstr>Calibri</vt:lpstr>
      <vt:lpstr>Trebuchet MS</vt:lpstr>
      <vt:lpstr>Wingdings</vt:lpstr>
      <vt:lpstr>Equity</vt:lpstr>
      <vt:lpstr>CISC3130: awk</vt:lpstr>
      <vt:lpstr>Outlines </vt:lpstr>
      <vt:lpstr>awk: what is it? </vt:lpstr>
      <vt:lpstr>Overview </vt:lpstr>
      <vt:lpstr>awk script/program</vt:lpstr>
      <vt:lpstr>awk programming model</vt:lpstr>
      <vt:lpstr>awk program</vt:lpstr>
      <vt:lpstr>Awk pattern</vt:lpstr>
      <vt:lpstr>BEGIN, END pattern </vt:lpstr>
      <vt:lpstr>Action</vt:lpstr>
      <vt:lpstr>PowerPoint Presentation</vt:lpstr>
      <vt:lpstr>Simple one-line awk program</vt:lpstr>
      <vt:lpstr>Doing something new </vt:lpstr>
      <vt:lpstr>Outlines </vt:lpstr>
      <vt:lpstr>Awk variables</vt:lpstr>
      <vt:lpstr>PowerPoint Presentation</vt:lpstr>
      <vt:lpstr>PowerPoint Presentation</vt:lpstr>
      <vt:lpstr>Working with strings</vt:lpstr>
      <vt:lpstr>String matching</vt:lpstr>
      <vt:lpstr>Working with strings: subtitute</vt:lpstr>
      <vt:lpstr>Working with string: splitting</vt:lpstr>
      <vt:lpstr>String formatting </vt:lpstr>
      <vt:lpstr>Outlines </vt:lpstr>
      <vt:lpstr>Awk: command line arguments</vt:lpstr>
      <vt:lpstr>Awk: command line arguments</vt:lpstr>
      <vt:lpstr>Outlines </vt:lpstr>
      <vt:lpstr>awk array variables</vt:lpstr>
      <vt:lpstr>Associative array</vt:lpstr>
      <vt:lpstr>PowerPoint Presentation</vt:lpstr>
      <vt:lpstr>Outlines </vt:lpstr>
      <vt:lpstr>Awk user-defined function</vt:lpstr>
      <vt:lpstr>Variable and argument</vt:lpstr>
      <vt:lpstr>Solution: make n local variable</vt:lpstr>
      <vt:lpstr>Awk function </vt:lpstr>
      <vt:lpstr>Outlines </vt:lpstr>
      <vt:lpstr>User-controlled Input</vt:lpstr>
      <vt:lpstr>User-controlled Input</vt:lpstr>
      <vt:lpstr>Usage of getline</vt:lpstr>
      <vt:lpstr>Output redirection: to files </vt:lpstr>
      <vt:lpstr>Output redirection: to pipeline</vt:lpstr>
      <vt:lpstr>Execute external command 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CISC3130: Useful commands and Bash</dc:title>
  <dc:creator>Xiaolan Zhang</dc:creator>
  <cp:lastModifiedBy>Trung Kien Dao</cp:lastModifiedBy>
  <cp:revision>38</cp:revision>
  <dcterms:created xsi:type="dcterms:W3CDTF">2011-01-22T18:51:01Z</dcterms:created>
  <dcterms:modified xsi:type="dcterms:W3CDTF">2023-03-29T15:51:11Z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