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2"/>
  </p:notesMasterIdLst>
  <p:handoutMasterIdLst>
    <p:handoutMasterId r:id="rId43"/>
  </p:handoutMasterIdLst>
  <p:sldIdLst>
    <p:sldId id="299" r:id="rId2"/>
    <p:sldId id="257" r:id="rId3"/>
    <p:sldId id="258" r:id="rId4"/>
    <p:sldId id="259" r:id="rId5"/>
    <p:sldId id="261" r:id="rId6"/>
    <p:sldId id="316" r:id="rId7"/>
    <p:sldId id="319" r:id="rId8"/>
    <p:sldId id="262" r:id="rId9"/>
    <p:sldId id="263" r:id="rId10"/>
    <p:sldId id="264" r:id="rId11"/>
    <p:sldId id="265" r:id="rId12"/>
    <p:sldId id="266" r:id="rId13"/>
    <p:sldId id="485" r:id="rId14"/>
    <p:sldId id="260" r:id="rId15"/>
    <p:sldId id="268" r:id="rId16"/>
    <p:sldId id="321" r:id="rId17"/>
    <p:sldId id="320" r:id="rId18"/>
    <p:sldId id="484" r:id="rId19"/>
    <p:sldId id="317" r:id="rId20"/>
    <p:sldId id="486" r:id="rId21"/>
    <p:sldId id="315" r:id="rId22"/>
    <p:sldId id="487" r:id="rId23"/>
    <p:sldId id="318" r:id="rId24"/>
    <p:sldId id="328" r:id="rId25"/>
    <p:sldId id="275" r:id="rId26"/>
    <p:sldId id="276" r:id="rId27"/>
    <p:sldId id="277" r:id="rId28"/>
    <p:sldId id="278" r:id="rId29"/>
    <p:sldId id="279" r:id="rId30"/>
    <p:sldId id="282" r:id="rId31"/>
    <p:sldId id="283" r:id="rId32"/>
    <p:sldId id="284" r:id="rId33"/>
    <p:sldId id="285" r:id="rId34"/>
    <p:sldId id="488" r:id="rId35"/>
    <p:sldId id="294" r:id="rId36"/>
    <p:sldId id="295" r:id="rId37"/>
    <p:sldId id="298" r:id="rId38"/>
    <p:sldId id="297" r:id="rId39"/>
    <p:sldId id="436" r:id="rId40"/>
    <p:sldId id="314" r:id="rId41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berschatz, Avi" initials="SA" lastIdx="1" clrIdx="0">
    <p:extLst>
      <p:ext uri="{19B8F6BF-5375-455C-9EA6-DF929625EA0E}">
        <p15:presenceInfo xmlns:p15="http://schemas.microsoft.com/office/powerpoint/2012/main" userId="S::avi@yale.edu::016206a9-3acf-4d04-9473-be90a77fc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80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7" autoAdjust="0"/>
    <p:restoredTop sz="86449" autoAdjust="0"/>
  </p:normalViewPr>
  <p:slideViewPr>
    <p:cSldViewPr snapToGrid="0">
      <p:cViewPr varScale="1">
        <p:scale>
          <a:sx n="96" d="100"/>
          <a:sy n="96" d="100"/>
        </p:scale>
        <p:origin x="1086" y="84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-91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4292038-6B0F-2949-BFB3-4480D59261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3CBFB87-3130-8A40-8B9F-D30E7EF9A7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0701F88-43FF-0741-8A3A-C0F52350229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A87DA65-858F-5A45-B34A-C02AA0EBFC0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pitchFamily="2" charset="0"/>
              </a:defRPr>
            </a:lvl1pPr>
          </a:lstStyle>
          <a:p>
            <a:pPr>
              <a:defRPr/>
            </a:pPr>
            <a:fld id="{C746EC8E-B597-402D-9662-ABD14BABE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A289FF7-9133-044D-B490-8A3FD0ABAE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37CAAC1-3D1D-9E43-A83C-E5D89AC650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ED26F54-2C52-46FF-BCE0-8696D75415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80789FC-DD11-5542-803A-9516EB334E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8A87854-4AA0-1349-AAA1-90BFC8DE2E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7C6A482-1B06-854B-9B2C-D5CE05B66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DDF7C7-3008-4DC4-9F8B-1490BCFC99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E7CF920-488B-42E0-9440-9A11B7D93D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9A8748-23BD-4604-ABD1-36CC9D1DFE60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FDAFEDA-D70D-4C20-A7EA-D2F3B7BEBA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9C75285-E37E-4014-8E71-F896080F1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23FF0752-631B-4837-8997-5DCFD4664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63F8E3-1A48-4BB3-A5CF-D0A947C89F04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92DA693-929A-4C16-927D-FBB8F82E2E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C9BAE9D-E811-4111-992F-434746110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E214E9AC-4F79-470C-BF0D-5B48C759C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BAD754-A430-4DF9-B4D1-B279BDF873B9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5CF1B11-48DD-4A95-8E3A-69FE388AF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68F0F72-CA37-4A44-9AEC-2B237F3F7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6AF66BF-B548-4A5E-A814-A3E3851CB0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0B5695F-AA39-45C2-B506-17528805D557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558E9CD0-30F6-445D-BFE2-8266B6959C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08D7456-CC1B-43CE-A48D-68C3F7F54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0BDFCE9-AFFD-4054-AF44-46E266209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Helvetica" panose="020B0604020202020204" pitchFamily="34" charset="0"/>
              </a:rPr>
              <a:pPr/>
              <a:t>13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A331B74-0422-4930-8A32-1986F3C5D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C23F6F6-2B6E-4832-A9E7-1BA1A3EC2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17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C186DCFD-D70B-4812-BD91-F434C524AC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05CEC3-A068-4B76-B054-2088C316CEBC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7FF909BF-E68B-4257-B1C7-493C40FF3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362F85C-BCFE-4811-B73A-397FF5353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AE9770D-EE50-408A-B9AC-65DFB5BE3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AC9FE28-57EF-4166-9357-71412318E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DD2402A-E21D-4607-BC3D-9DCDE79B4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AE9770D-EE50-408A-B9AC-65DFB5BE3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AC9FE28-57EF-4166-9357-71412318E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DD2402A-E21D-4607-BC3D-9DCDE79B4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9541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AE9770D-EE50-408A-B9AC-65DFB5BE3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AC9FE28-57EF-4166-9357-71412318E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DD2402A-E21D-4607-BC3D-9DCDE79B4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1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0BDFCE9-AFFD-4054-AF44-46E266209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A331B74-0422-4930-8A32-1986F3C5D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C23F6F6-2B6E-4832-A9E7-1BA1A3EC2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17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4B0E816B-8497-42ED-AAFC-698C4827A6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6A1499-5760-4D5F-9D28-0D4A9225FA87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5BF9D266-E370-4558-9DA3-DB2CB8BCE7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AC30B81-DF9B-4FFE-82D2-095784BF9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829D8A9A-C80E-4EFF-9BBF-F99485B097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274C7E9-F040-43A5-A02B-7B3564DE1EB4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1B05469-F229-496A-9100-5080C50BF7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D6AA1F7-2174-4613-889A-2E4CE3097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0BDFCE9-AFFD-4054-AF44-46E266209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Helvetica" panose="020B0604020202020204" pitchFamily="34" charset="0"/>
              </a:rPr>
              <a:pPr/>
              <a:t>20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A331B74-0422-4930-8A32-1986F3C5D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C23F6F6-2B6E-4832-A9E7-1BA1A3EC2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38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1BE9D2E7-A188-4C48-B7D8-38E97A527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2D633A0-AF10-46AA-AA57-D16228C66F20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D7DBCA2-1119-49FA-A8B4-3F1D579AF2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28D001FF-7B49-4C26-944F-85DCA2A46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0BDFCE9-AFFD-4054-AF44-46E266209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Helvetica" panose="020B0604020202020204" pitchFamily="34" charset="0"/>
              </a:rPr>
              <a:pPr/>
              <a:t>22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A331B74-0422-4930-8A32-1986F3C5D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C23F6F6-2B6E-4832-A9E7-1BA1A3EC2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95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974D2720-3E47-4333-ADBA-198A535A13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40DA0DA-B95D-4575-B714-06F259E39FF6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06D1D41-43C1-4759-958F-F561B41379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229881FC-29EC-42CE-BA72-B7588D68C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3FE16A3-2607-4ABA-872C-8A431BF22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614397-364B-4882-8C56-416B97B7CD7D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25277C5-6FF6-472B-B1B2-A162AC929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EE28775-1141-4618-8163-256EE66CF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954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D97F732C-F89E-47E2-B59C-A12FFB782F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833D637-BCE5-4E5D-9874-9EFBFE9D9D08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5E4F0DE8-E8B5-4C7D-B055-95C406BC3C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6954C32-A2A8-47D3-9E0F-1137C1B68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EC461AAA-CFEF-42EE-8AF1-5A6128228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E89A6CA-A27A-48DC-A193-6688F0032372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267D01B-0B18-468C-84E3-0EC1B30BF9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E469E36-4F41-4F57-B693-9C7C11FBA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C2E8DE37-7674-4FDC-BDA6-36D02C25C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4F0040-1B98-4F0E-BD49-DF658C3D7C95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FE40D393-2DEC-49FB-B799-1F946CFFA9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148EB59F-476B-4E98-B58A-D56625568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94970420-6BEE-4A26-A5B6-1CBF978BE2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02A2EC-CEA9-4304-B5CE-E4AECC768278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829884F7-6903-412F-8748-6D35529EB7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B6143852-93F3-4D3F-AFF6-82478CE0C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88D94CA6-A8CB-4B96-A231-B80C7BBA1F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0EE775A-D9F7-4A95-B333-F891C5D4DA5D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BF1B1340-F7F3-4773-999D-DAC5CDB94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A0AD820-C113-4453-9FD3-41D1AB4BB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3F5888B-8C91-4155-8F4E-30D35383F5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A6D2EA7-7198-42DD-A325-6CC321E9025E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633DFBF-B12A-4FA5-B967-BD082F34E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CA0B3E5-B53B-4F18-9A81-C279B9A3F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B11D5468-5ACE-4DA5-A8B3-8976C1D5A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0ED4EAF-AB70-4F97-88AE-0E564E534DC9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C303E0B-E9C9-4AFB-88A2-B0CBA1A007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ABA8AF9E-F66F-45D5-B27C-7473154DB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681E090F-6E9F-41B7-B8FC-51E19263B2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C88994-3A7F-4528-A778-185C8514683A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D84D11C4-FDED-490D-B439-4268CDBFB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EF7021B9-2DCA-441F-AAA2-93E810255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3158D98A-1AE4-4B3D-8A07-80E14B6E0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79595F-FC7F-49B8-8036-A16B10273444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A74E424E-18A6-43CE-9BD1-8E7E19755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D392E193-B823-4104-BDD1-C6DCA2DFB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251E72B0-690D-4FD8-82C7-9EC11450E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524D4E-20DC-4D93-8DCD-E293153F4EFF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FA9456E-7149-400D-B992-98BC42EE65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FC56900-FBAB-4660-B386-7F5313198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CE873E5-E47B-4999-A1BB-AFE04322D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1BC784-645F-4333-A257-6F0A6CD37719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E188AC23-0335-4DE4-95C6-A4ECDAF6A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CBEB557A-1930-49B0-AB43-C3944239C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423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9C1148F4-4F7F-4260-8B6E-87505DA2DA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FA784DC-949B-4BF3-B1F2-10FEF9DEDAD0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DF05173A-578A-4DA8-9CB6-428F8B5CA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55EDC5B3-11F6-45E3-8BF5-793B62555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A33D151D-6DE0-42D5-BDBB-75D3552AC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3C6E41-7C41-477A-A042-BB5743EEB66C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C856F83E-1078-46D8-971F-88F38709C0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06AB2421-AE25-4CC7-866A-D96F9CA46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130FC767-B009-47BF-8836-F0D0ADBED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A89EB48-38D6-412A-A9D2-02EC89F1D3FB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15B628E2-0FB0-4C7E-B358-077179947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3624952B-D60E-4C01-B858-312B41210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5467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2CC0B1F1-4027-4F0F-84D3-CDBE772BF9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347DC2-786D-435A-BEA1-8D182729303C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A7A0605C-56F8-4CC7-8D92-C691C245A5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DFACDC2C-C783-4142-8BEB-94AF9BF86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3EEFE5-6DA2-40BF-A0EC-25CFBBE7FBB4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F5D8EF20-2B33-42A0-BE9B-7019395EC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908165-D958-4DDB-9065-BCEC095E6272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35883FA-9470-47C6-B1C9-F4922A905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42B7158-1EFC-46BC-9606-F2841363D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13E72F64-5CD8-4B71-A59F-8663532E75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82236F-6024-461D-95C0-A8C6844DD1F5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2FCDA589-3737-4601-8B1E-7EE93F3B4E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83E0CDBE-0D2F-4E79-86F1-62A72CE4B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CB9BEDC9-DDB7-4C3C-B40A-C8652229F4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1C65E7B-61F4-475C-84B4-05AD95DE5E9F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C36A8BF-4187-41C0-9B41-F46AF5CB1E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AEB5067-E056-414F-A796-10B6C2F10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6267618-D325-4D6F-B4DC-A5CC575208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692990-6E56-4D35-BD90-190416A81C7B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E6CCDBC-0080-4C1B-ACAA-2F709F28AE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27791CD-C623-4BAA-AB0B-E183BE12E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3FE16A3-2607-4ABA-872C-8A431BF22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614397-364B-4882-8C56-416B97B7CD7D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25277C5-6FF6-472B-B1B2-A162AC929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EE28775-1141-4618-8163-256EE66CF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742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7090E75-20C9-492E-A8E1-CA46BD6FC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5418E6-809C-4662-89DF-BEF89E899F00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B65CDCB2-F76A-4019-900A-C03B6A3AA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6B99814-4B6A-4EEF-9FAD-83D73A5AE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5224D5E7-E3EB-41B1-9826-418BB7E56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24DE445-2236-4A35-B82B-A5220EEE4671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C336EF1-6542-40D6-A1D9-C69DACB2A1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23A2B31-DB3C-4DB5-894A-BEAD12DDE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1A2E241-E71B-4B35-B69B-2D69D540930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CA593407-3A83-4E89-8524-3F2D7E670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3C094EE-E8AB-42C7-A23E-1CE65617C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65B52CB-4EE3-4303-91A6-1E3D2BCA2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3E29D3E6-430F-439A-B7E4-DBD6A407A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EBF474A-C9EA-4112-BDD8-3544E23F5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01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itchFamily="2" charset="0"/>
              </a:rPr>
              <a:t>h</a:t>
            </a: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6F57BE7D-8CFC-4E3D-B9D3-E99A00EC1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94A9A856-762E-4DC7-9B2F-F993E5BF7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591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05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9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4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2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94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7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56CC86-DC9C-4E77-87C2-24466C5E1D98}"/>
              </a:ext>
            </a:extLst>
          </p:cNvPr>
          <p:cNvSpPr/>
          <p:nvPr userDrawn="1"/>
        </p:nvSpPr>
        <p:spPr bwMode="auto">
          <a:xfrm>
            <a:off x="403932" y="843367"/>
            <a:ext cx="8313938" cy="3817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92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78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 marL="742950" indent="-285750">
              <a:buFont typeface="Wingdings" panose="05000000000000000000" pitchFamily="2" charset="2"/>
              <a:buChar char="§"/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136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2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E8EB374D-FC2E-49AD-94F6-BF0F89E9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711A7626-44E9-4D96-BC9A-F6A4BE08D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5900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AC79F07-0E6C-44FE-917F-8A0EE9E66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584B750-FEEC-0B4D-999E-B75B3902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BB3E8C43-4EF8-44FA-8DCA-47F2442F5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FE5170B-2E7A-4B4C-94CA-557F2ECD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96210B7-549D-3546-82A3-21674AB19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1" name="Text Box 9">
            <a:extLst>
              <a:ext uri="{FF2B5EF4-FFF2-40B4-BE49-F238E27FC236}">
                <a16:creationId xmlns:a16="http://schemas.microsoft.com/office/drawing/2014/main" id="{5C6426E9-6999-5448-90F1-0AD498E21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0880" y="6613525"/>
            <a:ext cx="5180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2" charset="0"/>
              </a:rPr>
              <a:t>13.</a:t>
            </a:r>
            <a:fld id="{47DE681D-3D41-4CB0-83AA-B406652BB5CF}" type="slidenum">
              <a:rPr lang="en-US" altLang="en-US" sz="1000" b="1" smtClean="0">
                <a:solidFill>
                  <a:srgbClr val="006699"/>
                </a:solidFill>
                <a:latin typeface="Helvetica" pitchFamily="2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itchFamily="2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5195095-D590-3D45-BD5D-ED99265E4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E035EE4-E459-A34D-828B-D98F62D8E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itchFamily="2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319447EE-770B-4239-87AE-891B3223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1700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E30A934-7B5E-4C49-8AA9-85E72C0A93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13:  </a:t>
            </a:r>
            <a:br>
              <a:rPr lang="en-US" altLang="en-US"/>
            </a:br>
            <a:r>
              <a:rPr lang="en-US" altLang="en-US"/>
              <a:t>File-System Interface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1901319-4902-4FF1-A8EF-AA9B1300B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13250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 File Locking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341099-F84A-486B-8354-E95792451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99" y="944547"/>
            <a:ext cx="7272302" cy="4584993"/>
          </a:xfrm>
        </p:spPr>
        <p:txBody>
          <a:bodyPr/>
          <a:lstStyle/>
          <a:p>
            <a:r>
              <a:rPr lang="en-US" altLang="en-US" dirty="0"/>
              <a:t>Provided by some operating systems and file systems</a:t>
            </a:r>
          </a:p>
          <a:p>
            <a:pPr lvl="1"/>
            <a:r>
              <a:rPr lang="en-US" altLang="en-US" dirty="0"/>
              <a:t>Similar to reader-writer locks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Shared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lock</a:t>
            </a:r>
            <a:r>
              <a:rPr lang="en-US" altLang="en-US" dirty="0"/>
              <a:t> similar to reader lock – several processes can acquire concurrently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Exclusive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similar to writer lock</a:t>
            </a:r>
          </a:p>
          <a:p>
            <a:r>
              <a:rPr lang="en-US" altLang="en-US" dirty="0"/>
              <a:t>Mediates access to a file</a:t>
            </a:r>
          </a:p>
          <a:p>
            <a:r>
              <a:rPr lang="en-US" altLang="en-US" dirty="0"/>
              <a:t>Mandatory or advisory: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Mandatory</a:t>
            </a:r>
            <a:r>
              <a:rPr lang="en-US" altLang="en-US" dirty="0"/>
              <a:t> – access is denied depending on locks held and requested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Advisory</a:t>
            </a:r>
            <a:r>
              <a:rPr lang="en-US" altLang="en-US" dirty="0"/>
              <a:t> – processes can find status of locks and decide what to do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DA52379-7701-4C4A-8B31-198418483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1715" y="143934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Locking Example – Java API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9254F1E-2F1B-4E2A-9773-37236C49B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863" y="1119188"/>
            <a:ext cx="7648575" cy="45307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import java.io.*;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import </a:t>
            </a:r>
            <a:r>
              <a:rPr lang="en-US" altLang="en-US" sz="1400" dirty="0" err="1">
                <a:solidFill>
                  <a:srgbClr val="0033CC"/>
                </a:solidFill>
              </a:rPr>
              <a:t>java.nio.channels</a:t>
            </a:r>
            <a:r>
              <a:rPr lang="en-US" altLang="en-US" sz="1400" dirty="0">
                <a:solidFill>
                  <a:srgbClr val="0033CC"/>
                </a:solidFill>
              </a:rPr>
              <a:t>.*;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public class </a:t>
            </a:r>
            <a:r>
              <a:rPr lang="en-US" altLang="en-US" sz="1400" dirty="0" err="1">
                <a:solidFill>
                  <a:srgbClr val="0033CC"/>
                </a:solidFill>
              </a:rPr>
              <a:t>LockingExample</a:t>
            </a:r>
            <a:r>
              <a:rPr lang="en-US" altLang="en-US" sz="1400" dirty="0">
                <a:solidFill>
                  <a:srgbClr val="0033CC"/>
                </a:solidFill>
              </a:rPr>
              <a:t>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i="1" dirty="0">
                <a:solidFill>
                  <a:srgbClr val="0033CC"/>
                </a:solidFill>
              </a:rPr>
              <a:t>	</a:t>
            </a:r>
            <a:r>
              <a:rPr lang="en-US" altLang="en-US" sz="1400" dirty="0">
                <a:solidFill>
                  <a:srgbClr val="0033CC"/>
                </a:solidFill>
              </a:rPr>
              <a:t>public static final </a:t>
            </a:r>
            <a:r>
              <a:rPr lang="en-US" altLang="en-US" sz="1400" dirty="0" err="1">
                <a:solidFill>
                  <a:srgbClr val="0033CC"/>
                </a:solidFill>
              </a:rPr>
              <a:t>boolean</a:t>
            </a:r>
            <a:r>
              <a:rPr lang="en-US" altLang="en-US" sz="1400" dirty="0">
                <a:solidFill>
                  <a:srgbClr val="0033CC"/>
                </a:solidFill>
              </a:rPr>
              <a:t> EXCLUSIVE = false;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public static final </a:t>
            </a:r>
            <a:r>
              <a:rPr lang="en-US" altLang="en-US" sz="1400" dirty="0" err="1">
                <a:solidFill>
                  <a:srgbClr val="0033CC"/>
                </a:solidFill>
              </a:rPr>
              <a:t>boolean</a:t>
            </a:r>
            <a:r>
              <a:rPr lang="en-US" altLang="en-US" sz="1400" dirty="0">
                <a:solidFill>
                  <a:srgbClr val="0033CC"/>
                </a:solidFill>
              </a:rPr>
              <a:t> SHARED = true;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public static void main(String </a:t>
            </a:r>
            <a:r>
              <a:rPr lang="en-US" altLang="en-US" sz="1400" dirty="0" err="1">
                <a:solidFill>
                  <a:srgbClr val="0033CC"/>
                </a:solidFill>
              </a:rPr>
              <a:t>arsg</a:t>
            </a:r>
            <a:r>
              <a:rPr lang="en-US" altLang="en-US" sz="1400" dirty="0">
                <a:solidFill>
                  <a:srgbClr val="0033CC"/>
                </a:solidFill>
              </a:rPr>
              <a:t>[]) throws </a:t>
            </a:r>
            <a:r>
              <a:rPr lang="en-US" altLang="en-US" sz="1400" dirty="0" err="1">
                <a:solidFill>
                  <a:srgbClr val="0033CC"/>
                </a:solidFill>
              </a:rPr>
              <a:t>IOException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i="1" dirty="0">
                <a:solidFill>
                  <a:srgbClr val="0033CC"/>
                </a:solidFill>
              </a:rPr>
              <a:t>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</a:t>
            </a:r>
            <a:r>
              <a:rPr lang="en-US" altLang="en-US" sz="1400" dirty="0" err="1">
                <a:solidFill>
                  <a:srgbClr val="0033CC"/>
                </a:solidFill>
              </a:rPr>
              <a:t>FileLock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</a:rPr>
              <a:t>sharedLock</a:t>
            </a:r>
            <a:r>
              <a:rPr lang="en-US" altLang="en-US" sz="1400" dirty="0">
                <a:solidFill>
                  <a:srgbClr val="0033CC"/>
                </a:solidFill>
              </a:rPr>
              <a:t> = null;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</a:t>
            </a:r>
            <a:r>
              <a:rPr lang="en-US" altLang="en-US" sz="1400" dirty="0" err="1">
                <a:solidFill>
                  <a:srgbClr val="0033CC"/>
                </a:solidFill>
              </a:rPr>
              <a:t>FileLock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400" dirty="0">
                <a:solidFill>
                  <a:srgbClr val="0033CC"/>
                </a:solidFill>
              </a:rPr>
              <a:t> = null;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try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</a:t>
            </a:r>
            <a:r>
              <a:rPr lang="en-US" altLang="en-US" sz="1400" dirty="0" err="1">
                <a:solidFill>
                  <a:srgbClr val="0033CC"/>
                </a:solidFill>
              </a:rPr>
              <a:t>RandomAccessFile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</a:rPr>
              <a:t>raf</a:t>
            </a:r>
            <a:r>
              <a:rPr lang="en-US" altLang="en-US" sz="1400" dirty="0">
                <a:solidFill>
                  <a:srgbClr val="0033CC"/>
                </a:solidFill>
              </a:rPr>
              <a:t> = new </a:t>
            </a:r>
            <a:r>
              <a:rPr lang="en-US" altLang="en-US" sz="1400" dirty="0" err="1">
                <a:solidFill>
                  <a:srgbClr val="0033CC"/>
                </a:solidFill>
              </a:rPr>
              <a:t>RandomAccessFile</a:t>
            </a:r>
            <a:r>
              <a:rPr lang="en-US" altLang="en-US" sz="1400" dirty="0">
                <a:solidFill>
                  <a:srgbClr val="0033CC"/>
                </a:solidFill>
              </a:rPr>
              <a:t>("file.txt", "</a:t>
            </a:r>
            <a:r>
              <a:rPr lang="en-US" altLang="en-US" sz="1400" dirty="0" err="1">
                <a:solidFill>
                  <a:srgbClr val="0033CC"/>
                </a:solidFill>
              </a:rPr>
              <a:t>rw</a:t>
            </a:r>
            <a:r>
              <a:rPr lang="en-US" altLang="en-US" sz="1400" dirty="0">
                <a:solidFill>
                  <a:srgbClr val="0033CC"/>
                </a:solidFill>
              </a:rPr>
              <a:t>");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// get the channel for the file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</a:t>
            </a:r>
            <a:r>
              <a:rPr lang="en-US" altLang="en-US" sz="1400" dirty="0" err="1">
                <a:solidFill>
                  <a:srgbClr val="0033CC"/>
                </a:solidFill>
              </a:rPr>
              <a:t>FileChannel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</a:rPr>
              <a:t>ch</a:t>
            </a:r>
            <a:r>
              <a:rPr lang="en-US" altLang="en-US" sz="1400" dirty="0">
                <a:solidFill>
                  <a:srgbClr val="0033CC"/>
                </a:solidFill>
              </a:rPr>
              <a:t> = </a:t>
            </a:r>
            <a:r>
              <a:rPr lang="en-US" altLang="en-US" sz="1400" dirty="0" err="1">
                <a:solidFill>
                  <a:srgbClr val="0033CC"/>
                </a:solidFill>
              </a:rPr>
              <a:t>raf.getChannel</a:t>
            </a:r>
            <a:r>
              <a:rPr lang="en-US" altLang="en-US" sz="14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// this locks the first half of the file - exclusive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</a:t>
            </a:r>
            <a:r>
              <a:rPr lang="en-US" altLang="en-US" sz="14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400" dirty="0">
                <a:solidFill>
                  <a:srgbClr val="0033CC"/>
                </a:solidFill>
              </a:rPr>
              <a:t> = </a:t>
            </a:r>
            <a:r>
              <a:rPr lang="en-US" altLang="en-US" sz="1400" dirty="0" err="1">
                <a:solidFill>
                  <a:srgbClr val="0033CC"/>
                </a:solidFill>
              </a:rPr>
              <a:t>ch.lock</a:t>
            </a:r>
            <a:r>
              <a:rPr lang="en-US" altLang="en-US" sz="1400" dirty="0">
                <a:solidFill>
                  <a:srgbClr val="0033CC"/>
                </a:solidFill>
              </a:rPr>
              <a:t>(0, </a:t>
            </a:r>
            <a:r>
              <a:rPr lang="en-US" altLang="en-US" sz="1400" dirty="0" err="1">
                <a:solidFill>
                  <a:srgbClr val="0033CC"/>
                </a:solidFill>
              </a:rPr>
              <a:t>raf.length</a:t>
            </a:r>
            <a:r>
              <a:rPr lang="en-US" altLang="en-US" sz="1400" dirty="0">
                <a:solidFill>
                  <a:srgbClr val="0033CC"/>
                </a:solidFill>
              </a:rPr>
              <a:t>()/2, EXCLUSIVE);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/** Now modify the data . . . 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</a:t>
            </a:r>
            <a:r>
              <a:rPr lang="en-US" altLang="en-US" sz="1400" dirty="0" err="1">
                <a:solidFill>
                  <a:srgbClr val="0033CC"/>
                </a:solidFill>
              </a:rPr>
              <a:t>exclusiveLock.release</a:t>
            </a:r>
            <a:r>
              <a:rPr lang="en-US" altLang="en-US" sz="14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F283D67-9DC7-448C-9127-0834C3751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9036" y="68580"/>
            <a:ext cx="7996238" cy="622899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File Locking Example – Java API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D8394A8-4CC0-4F3D-9DF1-D348EF3AB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3295" y="1250950"/>
            <a:ext cx="7158979" cy="52673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// this locks the second half of the file - shared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</a:t>
            </a:r>
            <a:r>
              <a:rPr lang="en-US" altLang="en-US" sz="1600" dirty="0">
                <a:solidFill>
                  <a:srgbClr val="0033CC"/>
                </a:solidFill>
              </a:rPr>
              <a:t> = </a:t>
            </a:r>
            <a:r>
              <a:rPr lang="en-US" altLang="en-US" sz="1600" dirty="0" err="1">
                <a:solidFill>
                  <a:srgbClr val="0033CC"/>
                </a:solidFill>
              </a:rPr>
              <a:t>ch.lock</a:t>
            </a:r>
            <a:r>
              <a:rPr lang="en-US" altLang="en-US" sz="1600" dirty="0">
                <a:solidFill>
                  <a:srgbClr val="0033CC"/>
                </a:solidFill>
              </a:rPr>
              <a:t>(</a:t>
            </a:r>
            <a:r>
              <a:rPr lang="en-US" altLang="en-US" sz="1600" dirty="0" err="1">
                <a:solidFill>
                  <a:srgbClr val="0033CC"/>
                </a:solidFill>
              </a:rPr>
              <a:t>raf.length</a:t>
            </a:r>
            <a:r>
              <a:rPr lang="en-US" altLang="en-US" sz="1600" dirty="0">
                <a:solidFill>
                  <a:srgbClr val="0033CC"/>
                </a:solidFill>
              </a:rPr>
              <a:t>()/2+1, </a:t>
            </a:r>
            <a:r>
              <a:rPr lang="en-US" altLang="en-US" sz="1600" dirty="0" err="1">
                <a:solidFill>
                  <a:srgbClr val="0033CC"/>
                </a:solidFill>
              </a:rPr>
              <a:t>raf.length</a:t>
            </a:r>
            <a:r>
              <a:rPr lang="en-US" altLang="en-US" sz="1600" dirty="0">
                <a:solidFill>
                  <a:srgbClr val="0033CC"/>
                </a:solidFill>
              </a:rPr>
              <a:t>(), 				SHARED);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/** Now read the data . . . 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  <a:r>
              <a:rPr lang="en-US" altLang="en-US" sz="1600" dirty="0">
                <a:solidFill>
                  <a:srgbClr val="0033CC"/>
                </a:solidFill>
              </a:rPr>
              <a:t>catch (</a:t>
            </a:r>
            <a:r>
              <a:rPr lang="en-US" altLang="en-US" sz="1600" dirty="0" err="1">
                <a:solidFill>
                  <a:srgbClr val="0033CC"/>
                </a:solidFill>
              </a:rPr>
              <a:t>java.io.IOException</a:t>
            </a:r>
            <a:r>
              <a:rPr lang="en-US" altLang="en-US" sz="1600" dirty="0">
                <a:solidFill>
                  <a:srgbClr val="0033CC"/>
                </a:solidFill>
              </a:rPr>
              <a:t> </a:t>
            </a:r>
            <a:r>
              <a:rPr lang="en-US" altLang="en-US" sz="1600" dirty="0" err="1">
                <a:solidFill>
                  <a:srgbClr val="0033CC"/>
                </a:solidFill>
              </a:rPr>
              <a:t>ioe</a:t>
            </a:r>
            <a:r>
              <a:rPr lang="en-US" altLang="en-US" sz="1600" dirty="0">
                <a:solidFill>
                  <a:srgbClr val="0033CC"/>
                </a:solidFill>
              </a:rPr>
              <a:t>) {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System.err.println</a:t>
            </a:r>
            <a:r>
              <a:rPr lang="en-US" altLang="en-US" sz="1600" dirty="0">
                <a:solidFill>
                  <a:srgbClr val="0033CC"/>
                </a:solidFill>
              </a:rPr>
              <a:t>(</a:t>
            </a:r>
            <a:r>
              <a:rPr lang="en-US" altLang="en-US" sz="1600" dirty="0" err="1">
                <a:solidFill>
                  <a:srgbClr val="0033CC"/>
                </a:solidFill>
              </a:rPr>
              <a:t>ioe</a:t>
            </a:r>
            <a:r>
              <a:rPr lang="en-US" altLang="en-US" sz="1600" dirty="0">
                <a:solidFill>
                  <a:srgbClr val="0033CC"/>
                </a:solidFill>
              </a:rPr>
              <a:t>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}finally {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if (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600" dirty="0">
                <a:solidFill>
                  <a:srgbClr val="0033CC"/>
                </a:solidFill>
              </a:rPr>
              <a:t> != null)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if (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</a:t>
            </a:r>
            <a:r>
              <a:rPr lang="en-US" altLang="en-US" sz="1600" dirty="0">
                <a:solidFill>
                  <a:srgbClr val="0033CC"/>
                </a:solidFill>
              </a:rPr>
              <a:t> != null)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en-US" sz="16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1C61A9A-3B9F-4159-ACB6-994F24302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211" y="10473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Types – Name, Extension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3B84F54-84E0-464E-9BF2-D46CB5808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5" t="1186" r="15715" b="1186"/>
          <a:stretch>
            <a:fillRect/>
          </a:stretch>
        </p:blipFill>
        <p:spPr bwMode="auto">
          <a:xfrm>
            <a:off x="2106213" y="990600"/>
            <a:ext cx="4931574" cy="52673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253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9962686-EB10-476C-A6AC-E3D304176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339" y="154782"/>
            <a:ext cx="77771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Structure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9E21934-9FD8-4F70-8E28-C941EF28E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954420"/>
            <a:ext cx="6774497" cy="43199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None - sequence of words, bytes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Simple record structure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Lines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Variable length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Relocatable load file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Can simulate last two with first method by inserting appropriate control characters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Who decides: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Program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8D8E146-01B9-415C-A11A-1C26DC61C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520" y="128345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Access Methods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397E407-429D-4692-9976-AF8F08D3D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365" y="990206"/>
            <a:ext cx="7848599" cy="45291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A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file is fixed length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records</a:t>
            </a:r>
            <a:endParaRPr lang="en-US" altLang="en-US" b="1" dirty="0"/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/>
              <a:t>Sequential Access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</a:rPr>
              <a:t>Direct Access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</a:rPr>
              <a:t>Other Access Methods</a:t>
            </a: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8D8E146-01B9-415C-A11A-1C26DC61C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5840" y="75192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Sequential Access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397E407-429D-4692-9976-AF8F08D3D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365" y="980156"/>
            <a:ext cx="7848599" cy="45291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Operations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next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next 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no read after last write  (rewrite)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3203575" algn="l"/>
                <a:tab pos="4056063" algn="l"/>
              </a:tabLst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Figure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18FD60E2-26B2-468E-9ADA-D8D4695E2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3410887"/>
            <a:ext cx="5745286" cy="156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92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8D8E146-01B9-415C-A11A-1C26DC61C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520" y="128345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 Access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397E407-429D-4692-9976-AF8F08D3D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365" y="964643"/>
            <a:ext cx="5595585" cy="44967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Operations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to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2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next</a:t>
            </a:r>
          </a:p>
          <a:p>
            <a:pPr lvl="2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next </a:t>
            </a:r>
          </a:p>
          <a:p>
            <a:pPr lvl="2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rewrite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/>
              <a:t>	     </a:t>
            </a:r>
            <a:r>
              <a:rPr lang="en-US" altLang="en-US" i="1" dirty="0"/>
              <a:t>n</a:t>
            </a:r>
            <a:r>
              <a:rPr lang="en-US" altLang="en-US" dirty="0"/>
              <a:t> =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relative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number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800" dirty="0">
                <a:solidFill>
                  <a:srgbClr val="0033CC"/>
                </a:solidFill>
              </a:rPr>
              <a:t> </a:t>
            </a:r>
            <a:endParaRPr lang="en-US" altLang="en-US" sz="800" dirty="0"/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/>
              <a:t>Relative block numbers allow OS to decide where file should be placed</a:t>
            </a:r>
          </a:p>
        </p:txBody>
      </p:sp>
    </p:spTree>
    <p:extLst>
      <p:ext uri="{BB962C8B-B14F-4D97-AF65-F5344CB8AC3E}">
        <p14:creationId xmlns:p14="http://schemas.microsoft.com/office/powerpoint/2010/main" val="2231559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1C61A9A-3B9F-4159-ACB6-994F24302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9805" y="7459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200" dirty="0"/>
              <a:t>Simulation of Sequential Access on Direct-access File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C918AC22-6351-4060-911C-F46F6A5E3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243" y="1266723"/>
            <a:ext cx="5535592" cy="204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539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700664A-68A2-4820-AA5D-34D6B0576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3324" y="124864"/>
            <a:ext cx="7903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Other Access Methods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6C0EAA8-FD35-4A48-B21B-F54F29B77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2" y="996013"/>
            <a:ext cx="7647539" cy="416369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Can be other access methods built on top of base methods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General involve creation of 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index</a:t>
            </a:r>
            <a:r>
              <a:rPr lang="en-US" altLang="en-US" dirty="0">
                <a:solidFill>
                  <a:srgbClr val="000000"/>
                </a:solidFill>
              </a:rPr>
              <a:t> for the file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Keep index in memory for fast determination of location of data to be operated on (consider Universal Produce Code (UPC code) plus record of data about that item)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If the index is too large, create an in-memory index, which an index of a disk index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IBM indexed sequential-access method (ISAM)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Small master index, points to disk blocks of secondary index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File kept sorted on a defined key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All done by the OS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VMS operating system provides index and relative files as another example (see next slide)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3F8973-D50F-4DF1-AD92-3DC692F22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3061" y="139850"/>
            <a:ext cx="792956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AC2A110-A4D8-43F4-9C09-95BEEA7D7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060" y="942090"/>
            <a:ext cx="7718425" cy="3494087"/>
          </a:xfrm>
        </p:spPr>
        <p:txBody>
          <a:bodyPr/>
          <a:lstStyle/>
          <a:p>
            <a:r>
              <a:rPr lang="en-US" altLang="en-US" dirty="0"/>
              <a:t>File Concept</a:t>
            </a:r>
          </a:p>
          <a:p>
            <a:r>
              <a:rPr lang="en-US" altLang="en-US" dirty="0"/>
              <a:t>Access Methods</a:t>
            </a:r>
          </a:p>
          <a:p>
            <a:r>
              <a:rPr lang="en-US" altLang="en-US" dirty="0"/>
              <a:t>Disk and Directory Structure</a:t>
            </a:r>
          </a:p>
          <a:p>
            <a:r>
              <a:rPr lang="en-US" altLang="en-US" dirty="0"/>
              <a:t>Protection</a:t>
            </a:r>
          </a:p>
          <a:p>
            <a:r>
              <a:rPr lang="en-US" altLang="en-US" dirty="0"/>
              <a:t>Memory-Mapped Files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1C61A9A-3B9F-4159-ACB6-994F24302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0392" y="104739"/>
            <a:ext cx="769561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Index and Relative Files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3802F99-6447-4625-BEC8-79DB52B88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234" y="1229110"/>
            <a:ext cx="5581531" cy="354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082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>
            <a:extLst>
              <a:ext uri="{FF2B5EF4-FFF2-40B4-BE49-F238E27FC236}">
                <a16:creationId xmlns:a16="http://schemas.microsoft.com/office/drawing/2014/main" id="{25BE7AEC-07DA-4065-A39B-D62187306F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4562" y="12726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Disk Structure</a:t>
            </a:r>
          </a:p>
        </p:txBody>
      </p:sp>
      <p:sp>
        <p:nvSpPr>
          <p:cNvPr id="22531" name="Content Placeholder 3">
            <a:extLst>
              <a:ext uri="{FF2B5EF4-FFF2-40B4-BE49-F238E27FC236}">
                <a16:creationId xmlns:a16="http://schemas.microsoft.com/office/drawing/2014/main" id="{DD9C32BF-30B5-4B23-8669-58D6AE49D8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67747" y="992456"/>
            <a:ext cx="7121823" cy="4358796"/>
          </a:xfrm>
        </p:spPr>
        <p:txBody>
          <a:bodyPr/>
          <a:lstStyle/>
          <a:p>
            <a:r>
              <a:rPr lang="en-US" altLang="en-US" dirty="0"/>
              <a:t>Disk can be subdivided into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partitions</a:t>
            </a:r>
          </a:p>
          <a:p>
            <a:r>
              <a:rPr lang="en-US" altLang="en-US" dirty="0"/>
              <a:t>Disks or partitions can be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RAID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protected against failure</a:t>
            </a:r>
          </a:p>
          <a:p>
            <a:r>
              <a:rPr lang="en-US" altLang="en-US" dirty="0"/>
              <a:t>Disk or partition can be used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raw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without a file system,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formatted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with a file system</a:t>
            </a:r>
          </a:p>
          <a:p>
            <a:r>
              <a:rPr lang="en-US" altLang="en-US" dirty="0"/>
              <a:t>Partitions also known as minidisks, slices</a:t>
            </a:r>
          </a:p>
          <a:p>
            <a:r>
              <a:rPr lang="en-US" altLang="en-US" dirty="0"/>
              <a:t>Entity containing file system is known as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volume</a:t>
            </a:r>
          </a:p>
          <a:p>
            <a:r>
              <a:rPr lang="en-US" altLang="en-US" dirty="0"/>
              <a:t>Each volume containing a file system also tracks that file system’</a:t>
            </a:r>
            <a:r>
              <a:rPr lang="en-US" altLang="ja-JP" dirty="0"/>
              <a:t>s info in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device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directory</a:t>
            </a:r>
            <a:r>
              <a:rPr lang="en-US" altLang="ja-JP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or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volume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of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contents</a:t>
            </a:r>
          </a:p>
          <a:p>
            <a:r>
              <a:rPr lang="en-US" altLang="en-US" dirty="0"/>
              <a:t>In addition to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general-purpose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there are many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special-purpose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dirty="0"/>
              <a:t>, frequently all within the same operating system or computer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1C61A9A-3B9F-4159-ACB6-994F24302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8984" y="10473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A Typical File-system Organization</a:t>
            </a:r>
          </a:p>
        </p:txBody>
      </p:sp>
      <p:pic>
        <p:nvPicPr>
          <p:cNvPr id="3" name="Picture 6" descr="10">
            <a:extLst>
              <a:ext uri="{FF2B5EF4-FFF2-40B4-BE49-F238E27FC236}">
                <a16:creationId xmlns:a16="http://schemas.microsoft.com/office/drawing/2014/main" id="{BB1EB00D-9011-425D-95CF-45D0F3CF0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94" y="1129766"/>
            <a:ext cx="6414023" cy="340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301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>
            <a:extLst>
              <a:ext uri="{FF2B5EF4-FFF2-40B4-BE49-F238E27FC236}">
                <a16:creationId xmlns:a16="http://schemas.microsoft.com/office/drawing/2014/main" id="{C8058584-11C1-41DB-99D5-09F204749D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340"/>
            <a:ext cx="8229600" cy="663046"/>
          </a:xfrm>
        </p:spPr>
        <p:txBody>
          <a:bodyPr/>
          <a:lstStyle/>
          <a:p>
            <a:pPr eaLnBrk="1" hangingPunct="1"/>
            <a:r>
              <a:rPr lang="en-US" altLang="en-US" dirty="0"/>
              <a:t>Types of File Systems</a:t>
            </a:r>
          </a:p>
        </p:txBody>
      </p:sp>
      <p:sp>
        <p:nvSpPr>
          <p:cNvPr id="24579" name="Content Placeholder 3">
            <a:extLst>
              <a:ext uri="{FF2B5EF4-FFF2-40B4-BE49-F238E27FC236}">
                <a16:creationId xmlns:a16="http://schemas.microsoft.com/office/drawing/2014/main" id="{AD147D40-244B-495A-95A4-1E30381E81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6410" y="1024935"/>
            <a:ext cx="7688423" cy="4541073"/>
          </a:xfrm>
        </p:spPr>
        <p:txBody>
          <a:bodyPr/>
          <a:lstStyle/>
          <a:p>
            <a:r>
              <a:rPr lang="en-US" altLang="en-US" dirty="0"/>
              <a:t>We mostly talk of general-purpose file systems</a:t>
            </a:r>
          </a:p>
          <a:p>
            <a:r>
              <a:rPr lang="en-US" altLang="en-US" dirty="0"/>
              <a:t>But systems frequently </a:t>
            </a:r>
            <a:r>
              <a:rPr lang="en-US" altLang="en-US"/>
              <a:t>have many </a:t>
            </a:r>
            <a:r>
              <a:rPr lang="en-US" altLang="en-US" dirty="0"/>
              <a:t>file systems, some general- and some special- purpose</a:t>
            </a:r>
          </a:p>
          <a:p>
            <a:r>
              <a:rPr lang="en-US" altLang="en-US" dirty="0"/>
              <a:t>Consider Solaris has</a:t>
            </a:r>
          </a:p>
          <a:p>
            <a:pPr lvl="1"/>
            <a:r>
              <a:rPr lang="en-US" altLang="en-US" dirty="0" err="1"/>
              <a:t>tmpfs</a:t>
            </a:r>
            <a:r>
              <a:rPr lang="en-US" altLang="en-US" dirty="0"/>
              <a:t> – memory-based volatile FS for fast, temporary I/O</a:t>
            </a:r>
          </a:p>
          <a:p>
            <a:pPr lvl="1"/>
            <a:r>
              <a:rPr lang="en-US" altLang="en-US" dirty="0" err="1"/>
              <a:t>objfs</a:t>
            </a:r>
            <a:r>
              <a:rPr lang="en-US" altLang="en-US" dirty="0"/>
              <a:t> – interface into kernel memory to get kernel symbols for debugging</a:t>
            </a:r>
          </a:p>
          <a:p>
            <a:pPr lvl="1"/>
            <a:r>
              <a:rPr lang="en-US" altLang="en-US" dirty="0" err="1"/>
              <a:t>ctfs</a:t>
            </a:r>
            <a:r>
              <a:rPr lang="en-US" altLang="en-US" dirty="0"/>
              <a:t> – contract file system for managing daemons </a:t>
            </a:r>
          </a:p>
          <a:p>
            <a:pPr lvl="1"/>
            <a:r>
              <a:rPr lang="en-US" altLang="en-US" dirty="0" err="1"/>
              <a:t>lofs</a:t>
            </a:r>
            <a:r>
              <a:rPr lang="en-US" altLang="en-US" dirty="0"/>
              <a:t> – loopback file system allows one FS to be accessed in place of another</a:t>
            </a:r>
          </a:p>
          <a:p>
            <a:pPr lvl="1"/>
            <a:r>
              <a:rPr lang="en-US" altLang="en-US" dirty="0" err="1"/>
              <a:t>procfs</a:t>
            </a:r>
            <a:r>
              <a:rPr lang="en-US" altLang="en-US" dirty="0"/>
              <a:t> – kernel interface to process structures</a:t>
            </a:r>
          </a:p>
          <a:p>
            <a:pPr lvl="1"/>
            <a:r>
              <a:rPr lang="en-US" altLang="en-US" dirty="0" err="1"/>
              <a:t>ufs</a:t>
            </a:r>
            <a:r>
              <a:rPr lang="en-US" altLang="en-US" dirty="0"/>
              <a:t>, </a:t>
            </a:r>
            <a:r>
              <a:rPr lang="en-US" altLang="en-US" dirty="0" err="1"/>
              <a:t>zfs</a:t>
            </a:r>
            <a:r>
              <a:rPr lang="en-US" altLang="en-US" dirty="0"/>
              <a:t> – general purpose file systems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38BD3AB-ADA2-41E1-B7F5-5355D0043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876" y="130630"/>
            <a:ext cx="8229600" cy="555806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Structure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F944469-B704-4C95-B54F-B06D7A5DF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9" y="944547"/>
            <a:ext cx="7862181" cy="51232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collection of nodes containing information about all files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latin typeface="Helvetica" panose="020B0604020202020204" pitchFamily="34" charset="0"/>
              </a:rPr>
              <a:t>Both the directory structure and the files reside on disk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FA0E160-EA21-4EED-AEA0-5382DEE31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169162"/>
              </p:ext>
            </p:extLst>
          </p:nvPr>
        </p:nvGraphicFramePr>
        <p:xfrm>
          <a:off x="2835212" y="1507255"/>
          <a:ext cx="3041077" cy="2642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2171594" imgH="1874473" progId="AcroExch.Document.DC">
                  <p:embed/>
                </p:oleObj>
              </mc:Choice>
              <mc:Fallback>
                <p:oleObj name="Acrobat Document" r:id="rId3" imgW="2171594" imgH="1874473" progId="AcroExch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FA0E160-EA21-4EED-AEA0-5382DEE31E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5212" y="1507255"/>
                        <a:ext cx="3041077" cy="2642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6974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ACF19F4-426B-4C1D-B08A-FA62E4E6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9613" y="1298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Operations Performed on Directory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B69FBC2-80F7-43A8-A6AB-561417C6C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603" y="1017551"/>
            <a:ext cx="7678899" cy="4530725"/>
          </a:xfrm>
        </p:spPr>
        <p:txBody>
          <a:bodyPr/>
          <a:lstStyle/>
          <a:p>
            <a:r>
              <a:rPr lang="en-US" altLang="en-US" dirty="0"/>
              <a:t>Search for a file</a:t>
            </a:r>
          </a:p>
          <a:p>
            <a:endParaRPr lang="en-US" altLang="en-US" sz="800" dirty="0"/>
          </a:p>
          <a:p>
            <a:r>
              <a:rPr lang="en-US" altLang="en-US" dirty="0"/>
              <a:t>Create a file</a:t>
            </a:r>
          </a:p>
          <a:p>
            <a:endParaRPr lang="en-US" altLang="en-US" sz="800" dirty="0"/>
          </a:p>
          <a:p>
            <a:r>
              <a:rPr lang="en-US" altLang="en-US" dirty="0"/>
              <a:t>Delete a file</a:t>
            </a:r>
          </a:p>
          <a:p>
            <a:endParaRPr lang="en-US" altLang="en-US" sz="800" dirty="0"/>
          </a:p>
          <a:p>
            <a:r>
              <a:rPr lang="en-US" altLang="en-US" dirty="0"/>
              <a:t>List a directory</a:t>
            </a:r>
          </a:p>
          <a:p>
            <a:endParaRPr lang="en-US" altLang="en-US" sz="800" dirty="0"/>
          </a:p>
          <a:p>
            <a:r>
              <a:rPr lang="en-US" altLang="en-US" dirty="0"/>
              <a:t>Rename a file</a:t>
            </a:r>
          </a:p>
          <a:p>
            <a:endParaRPr lang="en-US" altLang="en-US" sz="800" dirty="0"/>
          </a:p>
          <a:p>
            <a:r>
              <a:rPr lang="en-US" altLang="en-US" dirty="0"/>
              <a:t>Traverse the file system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7414293-0AF3-4A9F-BE3B-DCA02E9A7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8295" y="221066"/>
            <a:ext cx="7743825" cy="428346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Organization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79B2879-15AF-4085-9167-1D59489A4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0150" y="1296242"/>
            <a:ext cx="6386356" cy="4491609"/>
          </a:xfrm>
        </p:spPr>
        <p:txBody>
          <a:bodyPr/>
          <a:lstStyle/>
          <a:p>
            <a:r>
              <a:rPr lang="en-US" altLang="en-US" dirty="0"/>
              <a:t>Efficiency – locating a file quickly</a:t>
            </a:r>
          </a:p>
          <a:p>
            <a:r>
              <a:rPr lang="en-US" altLang="en-US" dirty="0"/>
              <a:t>Naming – convenient to users</a:t>
            </a:r>
          </a:p>
          <a:p>
            <a:pPr lvl="1"/>
            <a:r>
              <a:rPr lang="en-US" altLang="en-US" dirty="0"/>
              <a:t>Two users can have same name for different files</a:t>
            </a:r>
          </a:p>
          <a:p>
            <a:pPr lvl="1"/>
            <a:r>
              <a:rPr lang="en-US" altLang="en-US" dirty="0"/>
              <a:t>The same file can have several different names</a:t>
            </a:r>
          </a:p>
          <a:p>
            <a:r>
              <a:rPr lang="en-US" altLang="en-US" dirty="0"/>
              <a:t>Grouping – logical grouping of files by properties, (e.g., all Java programs, all games, …)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9B43EDD4-1D08-4BC5-8A60-7A07B4E85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933228"/>
            <a:ext cx="718820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>
                <a:latin typeface="Helvetica" panose="020B0604020202020204" pitchFamily="34" charset="0"/>
              </a:rPr>
              <a:t>The directory is organized logically to obtain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5A99D68-2D0E-4041-A56C-2E8506F0E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921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Single-Level Directory</a:t>
            </a:r>
            <a:endParaRPr lang="en-US" altLang="en-US" sz="2400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6992309-99B3-429C-97D5-9162A2154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663" y="981273"/>
            <a:ext cx="7275512" cy="4130675"/>
          </a:xfrm>
        </p:spPr>
        <p:txBody>
          <a:bodyPr/>
          <a:lstStyle/>
          <a:p>
            <a:r>
              <a:rPr lang="en-US" altLang="en-US" dirty="0"/>
              <a:t>A single directory for all users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Naming problem</a:t>
            </a:r>
          </a:p>
          <a:p>
            <a:r>
              <a:rPr lang="en-US" altLang="en-US" dirty="0"/>
              <a:t>Grouping problem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A485EA9C-1F05-4BCE-9C7C-9A04E7B2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746500"/>
            <a:ext cx="440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000">
              <a:latin typeface="Helvetica" panose="020B0604020202020204" pitchFamily="34" charset="0"/>
            </a:endParaRPr>
          </a:p>
        </p:txBody>
      </p:sp>
      <p:pic>
        <p:nvPicPr>
          <p:cNvPr id="27653" name="Picture 7">
            <a:extLst>
              <a:ext uri="{FF2B5EF4-FFF2-40B4-BE49-F238E27FC236}">
                <a16:creationId xmlns:a16="http://schemas.microsoft.com/office/drawing/2014/main" id="{76218F22-7939-4544-9D7D-2F1E4045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52" y="1517304"/>
            <a:ext cx="5527087" cy="1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B8D356E-9517-4510-B89B-830CEC942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9207" y="1140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Two-Level Directory</a:t>
            </a:r>
            <a:endParaRPr lang="en-US" altLang="en-US" sz="2400" dirty="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CB33359-9268-4EDE-93A3-90B81EE48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939910"/>
            <a:ext cx="7869237" cy="555625"/>
          </a:xfrm>
        </p:spPr>
        <p:txBody>
          <a:bodyPr/>
          <a:lstStyle/>
          <a:p>
            <a:r>
              <a:rPr lang="en-US" altLang="en-US" dirty="0"/>
              <a:t>Separate directory for each user</a:t>
            </a: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E1D5DF09-0166-4795-A39B-12D29BA64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3739838"/>
            <a:ext cx="7002463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latin typeface="Helvetica" panose="020B0604020202020204" pitchFamily="34" charset="0"/>
              </a:rPr>
              <a:t>Path name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latin typeface="Helvetica" panose="020B0604020202020204" pitchFamily="34" charset="0"/>
              </a:rPr>
              <a:t>Can have the same file name for different user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latin typeface="Helvetica" panose="020B0604020202020204" pitchFamily="34" charset="0"/>
              </a:rPr>
              <a:t>Efficient searching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latin typeface="Helvetica" panose="020B0604020202020204" pitchFamily="34" charset="0"/>
              </a:rPr>
              <a:t>No grouping capability</a:t>
            </a:r>
          </a:p>
        </p:txBody>
      </p:sp>
      <p:pic>
        <p:nvPicPr>
          <p:cNvPr id="28677" name="Picture 8">
            <a:extLst>
              <a:ext uri="{FF2B5EF4-FFF2-40B4-BE49-F238E27FC236}">
                <a16:creationId xmlns:a16="http://schemas.microsoft.com/office/drawing/2014/main" id="{67867623-FB52-4C18-9523-A6343747D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707" y="1467058"/>
            <a:ext cx="5903704" cy="203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8349A3E-B928-493E-B782-F5B3F0006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193" y="14422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Tree-Structured Directories</a:t>
            </a:r>
          </a:p>
        </p:txBody>
      </p:sp>
      <p:pic>
        <p:nvPicPr>
          <p:cNvPr id="29699" name="Picture 6">
            <a:extLst>
              <a:ext uri="{FF2B5EF4-FFF2-40B4-BE49-F238E27FC236}">
                <a16:creationId xmlns:a16="http://schemas.microsoft.com/office/drawing/2014/main" id="{B50CD35F-5849-418A-BDA3-1E2065B42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90" y="1135470"/>
            <a:ext cx="6418908" cy="410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594F17E-A241-488A-BC65-2AAC5ED0B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12922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371A58D-A8E3-4A35-A32D-F80D44774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5071" y="942090"/>
            <a:ext cx="6560854" cy="4504118"/>
          </a:xfrm>
        </p:spPr>
        <p:txBody>
          <a:bodyPr/>
          <a:lstStyle/>
          <a:p>
            <a:r>
              <a:rPr lang="en-US" altLang="en-US" dirty="0"/>
              <a:t>To explain the function of file systems</a:t>
            </a:r>
          </a:p>
          <a:p>
            <a:r>
              <a:rPr lang="en-US" altLang="en-US" dirty="0"/>
              <a:t>To describe the interfaces to file systems</a:t>
            </a:r>
          </a:p>
          <a:p>
            <a:r>
              <a:rPr lang="en-US" altLang="en-US" dirty="0"/>
              <a:t>To discuss file-system design tradeoffs, including access methods, file sharing, file locking, and directory structures</a:t>
            </a:r>
          </a:p>
          <a:p>
            <a:r>
              <a:rPr lang="en-US" altLang="en-US" dirty="0"/>
              <a:t>To explore file-system protection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E8C4438-D35F-4569-A192-4F79B3071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3186" y="14125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Acyclic-Graph Directories</a:t>
            </a:r>
            <a:endParaRPr lang="en-US" altLang="en-US" sz="2400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F1500EF-5192-4078-8D70-C47011CA4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867" y="1093788"/>
            <a:ext cx="7029450" cy="522287"/>
          </a:xfrm>
        </p:spPr>
        <p:txBody>
          <a:bodyPr/>
          <a:lstStyle/>
          <a:p>
            <a:r>
              <a:rPr lang="en-US" altLang="en-US" dirty="0"/>
              <a:t>Have shared subdirectories and files</a:t>
            </a:r>
          </a:p>
          <a:p>
            <a:r>
              <a:rPr lang="en-US" altLang="en-US" dirty="0"/>
              <a:t>Example</a:t>
            </a:r>
          </a:p>
        </p:txBody>
      </p:sp>
      <p:pic>
        <p:nvPicPr>
          <p:cNvPr id="32772" name="Picture 7" descr="10">
            <a:extLst>
              <a:ext uri="{FF2B5EF4-FFF2-40B4-BE49-F238E27FC236}">
                <a16:creationId xmlns:a16="http://schemas.microsoft.com/office/drawing/2014/main" id="{19C737FE-E339-4EEE-A6C3-70AEB5A3B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968" y="1992348"/>
            <a:ext cx="4232834" cy="342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16B4625-FB4C-47D0-8A30-A6CC09CC3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1238" y="189247"/>
            <a:ext cx="77184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Acyclic-Graph Directories (Cont.)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CBDBADA-C34E-4024-A3E9-3C106235E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264" y="1120775"/>
            <a:ext cx="7564437" cy="4530725"/>
          </a:xfrm>
        </p:spPr>
        <p:txBody>
          <a:bodyPr/>
          <a:lstStyle/>
          <a:p>
            <a:r>
              <a:rPr lang="en-US" altLang="en-US" dirty="0"/>
              <a:t>Two different names (aliasing)</a:t>
            </a:r>
          </a:p>
          <a:p>
            <a:r>
              <a:rPr lang="en-US" altLang="en-US" dirty="0"/>
              <a:t>If </a:t>
            </a:r>
            <a:r>
              <a:rPr lang="en-US" altLang="en-US" b="1" i="1" dirty="0" err="1"/>
              <a:t>dict</a:t>
            </a:r>
            <a:r>
              <a:rPr lang="en-US" altLang="en-US" dirty="0"/>
              <a:t> deletes </a:t>
            </a:r>
            <a:r>
              <a:rPr lang="en-US" altLang="en-US" b="1" dirty="0"/>
              <a:t>w</a:t>
            </a:r>
            <a:r>
              <a:rPr lang="en-US" altLang="en-US" dirty="0"/>
              <a:t>/</a:t>
            </a:r>
            <a:r>
              <a:rPr lang="en-US" altLang="en-US" b="1" i="1" dirty="0"/>
              <a:t>list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 dangling pointer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Solutions:</a:t>
            </a:r>
          </a:p>
          <a:p>
            <a:pPr lvl="1"/>
            <a:r>
              <a:rPr lang="en-US" altLang="en-US" dirty="0" err="1"/>
              <a:t>Backpointers</a:t>
            </a:r>
            <a:r>
              <a:rPr lang="en-US" altLang="en-US" dirty="0"/>
              <a:t>, so we can delete all pointers.</a:t>
            </a:r>
          </a:p>
          <a:p>
            <a:pPr lvl="2"/>
            <a:r>
              <a:rPr lang="en-US" altLang="en-US" dirty="0"/>
              <a:t>Variable size records a problem</a:t>
            </a:r>
          </a:p>
          <a:p>
            <a:pPr lvl="1"/>
            <a:r>
              <a:rPr lang="en-US" altLang="en-US" dirty="0" err="1"/>
              <a:t>Backpointers</a:t>
            </a:r>
            <a:r>
              <a:rPr lang="en-US" altLang="en-US" dirty="0"/>
              <a:t> using a daisy chain organization</a:t>
            </a:r>
          </a:p>
          <a:p>
            <a:pPr lvl="1"/>
            <a:r>
              <a:rPr lang="en-US" altLang="en-US" dirty="0"/>
              <a:t>Entry-hold-count solution</a:t>
            </a:r>
          </a:p>
          <a:p>
            <a:r>
              <a:rPr lang="en-US" altLang="en-US" dirty="0"/>
              <a:t>New directory entry type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dirty="0"/>
              <a:t> – another name (pointer) to an existing file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Resolve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the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follow pointer to locate the file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687856A-A35F-4694-BA79-E5E5FE171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4302" y="83937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Graph Directory</a:t>
            </a:r>
            <a:endParaRPr lang="en-US" altLang="en-US" sz="2400" dirty="0"/>
          </a:p>
        </p:txBody>
      </p:sp>
      <p:pic>
        <p:nvPicPr>
          <p:cNvPr id="34819" name="Picture 6" descr="10">
            <a:extLst>
              <a:ext uri="{FF2B5EF4-FFF2-40B4-BE49-F238E27FC236}">
                <a16:creationId xmlns:a16="http://schemas.microsoft.com/office/drawing/2014/main" id="{76295A14-2EB3-45D4-833C-55974337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885" y="1225903"/>
            <a:ext cx="5387741" cy="319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3EA828D-CDA3-431E-9172-1C1FFB143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9401" y="144225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Graph Directory (Cont.)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136FF0A-B503-40C8-B55A-E2550A346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0675" y="1022086"/>
            <a:ext cx="7707312" cy="4530725"/>
          </a:xfrm>
        </p:spPr>
        <p:txBody>
          <a:bodyPr/>
          <a:lstStyle/>
          <a:p>
            <a:r>
              <a:rPr lang="en-US" altLang="en-US" dirty="0"/>
              <a:t>How do we guarantee no cycles?</a:t>
            </a:r>
          </a:p>
          <a:p>
            <a:pPr lvl="1"/>
            <a:r>
              <a:rPr lang="en-US" altLang="en-US" dirty="0"/>
              <a:t>Allow only links to files not subdirectories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Garbage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collection</a:t>
            </a:r>
          </a:p>
          <a:p>
            <a:pPr lvl="1"/>
            <a:r>
              <a:rPr lang="en-US" altLang="en-US" dirty="0"/>
              <a:t>Every time a new link is added use a cycle detection algorithm to determine whether it is OK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7BDE1F1-2505-4238-9EC4-F1264D6FD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877" y="9377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Current Directory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4225E8E-BF7D-4B18-8AFA-C46913204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5737" y="944595"/>
            <a:ext cx="7560310" cy="49784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Can designate one of the directories as the current (working) directory</a:t>
            </a:r>
          </a:p>
          <a:p>
            <a:pPr lvl="1"/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/spell/mail/prog</a:t>
            </a:r>
          </a:p>
          <a:p>
            <a:pPr lvl="1"/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list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Creating and deleting a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Example of creating a new file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If in current directory  is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/mail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The command </a:t>
            </a:r>
          </a:p>
          <a:p>
            <a:pPr marL="0" indent="0">
              <a:lnSpc>
                <a:spcPct val="90000"/>
              </a:lnSpc>
              <a:buNone/>
              <a:tabLst>
                <a:tab pos="2857500" algn="ctr"/>
              </a:tabLst>
            </a:pPr>
            <a:r>
              <a:rPr lang="en-US" altLang="en-US" dirty="0"/>
              <a:t>                  </a:t>
            </a:r>
            <a:r>
              <a:rPr lang="en-US" altLang="en-US" b="1" dirty="0" err="1"/>
              <a:t>mkdir</a:t>
            </a:r>
            <a:r>
              <a:rPr lang="en-US" altLang="en-US" b="1" dirty="0"/>
              <a:t> &lt;</a:t>
            </a:r>
            <a:r>
              <a:rPr lang="en-US" altLang="en-US" b="1" dirty="0" err="1"/>
              <a:t>dir</a:t>
            </a:r>
            <a:r>
              <a:rPr lang="en-US" altLang="en-US" b="1" dirty="0"/>
              <a:t>-name&gt;</a:t>
            </a: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Results in: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>
                <a:latin typeface="Helvetica" panose="020B0604020202020204" pitchFamily="34" charset="0"/>
              </a:rPr>
              <a:t>Deleting </a:t>
            </a:r>
            <a:r>
              <a:rPr lang="ja-JP" altLang="en-US" dirty="0">
                <a:latin typeface="Helvetica" panose="020B0604020202020204" pitchFamily="34" charset="0"/>
              </a:rPr>
              <a:t>“</a:t>
            </a:r>
            <a:r>
              <a:rPr lang="en-US" altLang="ja-JP" dirty="0">
                <a:latin typeface="Helvetica" panose="020B0604020202020204" pitchFamily="34" charset="0"/>
              </a:rPr>
              <a:t>mail</a:t>
            </a:r>
            <a:r>
              <a:rPr lang="ja-JP" altLang="en-US" dirty="0">
                <a:latin typeface="Helvetica" panose="020B0604020202020204" pitchFamily="34" charset="0"/>
              </a:rPr>
              <a:t>”</a:t>
            </a:r>
            <a:r>
              <a:rPr lang="en-US" altLang="ja-JP" dirty="0">
                <a:latin typeface="Helvetica" panose="020B0604020202020204" pitchFamily="34" charset="0"/>
              </a:rPr>
              <a:t> </a:t>
            </a:r>
            <a:r>
              <a:rPr lang="en-US" altLang="ja-JP" dirty="0">
                <a:latin typeface="Helvetica" panose="020B0604020202020204" pitchFamily="34" charset="0"/>
                <a:sym typeface="Symbol" panose="05050102010706020507" pitchFamily="18" charset="2"/>
              </a:rPr>
              <a:t> deleting the entire subtree rooted by </a:t>
            </a:r>
            <a:r>
              <a:rPr lang="ja-JP" altLang="en-US" dirty="0">
                <a:latin typeface="Helvetica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en-US" altLang="ja-JP" dirty="0">
                <a:latin typeface="Helvetica" panose="020B0604020202020204" pitchFamily="34" charset="0"/>
                <a:sym typeface="Symbol" panose="05050102010706020507" pitchFamily="18" charset="2"/>
              </a:rPr>
              <a:t>mail</a:t>
            </a:r>
            <a:r>
              <a:rPr lang="ja-JP" altLang="en-US" dirty="0">
                <a:latin typeface="Helvetica" panose="020B0604020202020204" pitchFamily="34" charset="0"/>
                <a:sym typeface="Symbol" panose="05050102010706020507" pitchFamily="18" charset="2"/>
              </a:rPr>
              <a:t>”</a:t>
            </a:r>
            <a:endParaRPr lang="en-US" altLang="en-US" dirty="0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31748" name="Rectangle 11">
            <a:extLst>
              <a:ext uri="{FF2B5EF4-FFF2-40B4-BE49-F238E27FC236}">
                <a16:creationId xmlns:a16="http://schemas.microsoft.com/office/drawing/2014/main" id="{C4796BEF-77B3-4BDD-A44D-A76EC0749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5109210"/>
            <a:ext cx="7423150" cy="78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000" dirty="0">
              <a:latin typeface="Helvetica" panose="020B0604020202020204" pitchFamily="34" charset="0"/>
            </a:endParaRPr>
          </a:p>
        </p:txBody>
      </p:sp>
      <p:pic>
        <p:nvPicPr>
          <p:cNvPr id="31749" name="Picture 1">
            <a:extLst>
              <a:ext uri="{FF2B5EF4-FFF2-40B4-BE49-F238E27FC236}">
                <a16:creationId xmlns:a16="http://schemas.microsoft.com/office/drawing/2014/main" id="{FC81682E-CF05-4DC4-841B-08EC50EA1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22" y="4016957"/>
            <a:ext cx="2384809" cy="87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662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1061B50-56DF-4E7B-AC66-6978CD373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221" y="1347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Protection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007C22D-387E-4D4B-BBFE-5663BA7F2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951528"/>
            <a:ext cx="7451725" cy="4530725"/>
          </a:xfrm>
        </p:spPr>
        <p:txBody>
          <a:bodyPr/>
          <a:lstStyle/>
          <a:p>
            <a:r>
              <a:rPr lang="en-US" altLang="en-US" dirty="0"/>
              <a:t>File owner/creator should be able to control:</a:t>
            </a:r>
          </a:p>
          <a:p>
            <a:pPr lvl="1"/>
            <a:r>
              <a:rPr lang="en-US" altLang="en-US" dirty="0"/>
              <a:t>What can be done</a:t>
            </a:r>
          </a:p>
          <a:p>
            <a:pPr lvl="1"/>
            <a:r>
              <a:rPr lang="en-US" altLang="en-US" dirty="0"/>
              <a:t>By whom</a:t>
            </a:r>
          </a:p>
          <a:p>
            <a:r>
              <a:rPr lang="en-US" altLang="en-US" dirty="0"/>
              <a:t>Types of access</a:t>
            </a:r>
          </a:p>
          <a:p>
            <a:pPr lvl="1"/>
            <a:r>
              <a:rPr lang="en-US" altLang="en-US" b="1" dirty="0"/>
              <a:t>Read</a:t>
            </a:r>
          </a:p>
          <a:p>
            <a:pPr lvl="1"/>
            <a:r>
              <a:rPr lang="en-US" altLang="en-US" b="1" dirty="0"/>
              <a:t>Write</a:t>
            </a:r>
          </a:p>
          <a:p>
            <a:pPr lvl="1"/>
            <a:r>
              <a:rPr lang="en-US" altLang="en-US" b="1" dirty="0"/>
              <a:t>Execute</a:t>
            </a:r>
          </a:p>
          <a:p>
            <a:pPr lvl="1"/>
            <a:r>
              <a:rPr lang="en-US" altLang="en-US" b="1" dirty="0"/>
              <a:t>Append</a:t>
            </a:r>
          </a:p>
          <a:p>
            <a:pPr lvl="1"/>
            <a:r>
              <a:rPr lang="en-US" altLang="en-US" b="1" dirty="0"/>
              <a:t>Delete</a:t>
            </a:r>
          </a:p>
          <a:p>
            <a:pPr lvl="1"/>
            <a:r>
              <a:rPr lang="en-US" altLang="en-US" b="1" dirty="0"/>
              <a:t>List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BF170C8-1BD2-476F-98D0-D50064B81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264" y="146872"/>
            <a:ext cx="7642549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Access Lists and Groups in Unix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77AB603-62F8-44D7-BFEE-9C6DE95A6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941480"/>
            <a:ext cx="7342188" cy="35750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Three classes of users on Unix / Linux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/>
              <a:t>	</a:t>
            </a:r>
            <a:r>
              <a:rPr lang="en-US" altLang="en-US" sz="800" dirty="0"/>
              <a:t>	</a:t>
            </a:r>
            <a:r>
              <a:rPr lang="en-US" altLang="en-US" sz="1600" dirty="0"/>
              <a:t>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/>
              <a:t>		a) </a:t>
            </a:r>
            <a:r>
              <a:rPr lang="en-US" altLang="en-US" sz="1600" b="1" dirty="0"/>
              <a:t>owner access</a:t>
            </a:r>
            <a:r>
              <a:rPr lang="en-US" altLang="en-US" sz="1600" dirty="0"/>
              <a:t> 	7	</a:t>
            </a:r>
            <a:r>
              <a:rPr lang="en-US" altLang="en-US" sz="1600" dirty="0">
                <a:sym typeface="Symbol" panose="05050102010706020507" pitchFamily="18" charset="2"/>
              </a:rPr>
              <a:t>	1 1 1</a:t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b) </a:t>
            </a:r>
            <a:r>
              <a:rPr lang="en-US" altLang="en-US" sz="1600" b="1" dirty="0">
                <a:sym typeface="Symbol" panose="05050102010706020507" pitchFamily="18" charset="2"/>
              </a:rPr>
              <a:t>group access</a:t>
            </a:r>
            <a:r>
              <a:rPr lang="en-US" altLang="en-US" sz="1600" dirty="0">
                <a:sym typeface="Symbol" panose="05050102010706020507" pitchFamily="18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c) </a:t>
            </a:r>
            <a:r>
              <a:rPr lang="en-US" altLang="en-US" sz="1600" b="1" dirty="0">
                <a:sym typeface="Symbol" panose="05050102010706020507" pitchFamily="18" charset="2"/>
              </a:rPr>
              <a:t>public access</a:t>
            </a:r>
            <a:r>
              <a:rPr lang="en-US" altLang="en-US" sz="1600" dirty="0">
                <a:sym typeface="Symbol" panose="05050102010706020507" pitchFamily="18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For a file (say </a:t>
            </a:r>
            <a:r>
              <a:rPr lang="en-US" altLang="en-US" i="1" dirty="0">
                <a:sym typeface="Symbol" panose="05050102010706020507" pitchFamily="18" charset="2"/>
              </a:rPr>
              <a:t>game</a:t>
            </a:r>
            <a:r>
              <a:rPr lang="en-US" altLang="en-US" dirty="0">
                <a:sym typeface="Symbol" panose="05050102010706020507" pitchFamily="18" charset="2"/>
              </a:rPr>
              <a:t>) or subdirectory, define an appropriate access.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Attach a group to a file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44036" name="Rectangle 13">
            <a:extLst>
              <a:ext uri="{FF2B5EF4-FFF2-40B4-BE49-F238E27FC236}">
                <a16:creationId xmlns:a16="http://schemas.microsoft.com/office/drawing/2014/main" id="{A138F952-386A-4F11-9935-B6FA25113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1397" y="4923697"/>
            <a:ext cx="5536642" cy="83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Monotype Sorts" pitchFamily="-84" charset="2"/>
              <a:buNone/>
            </a:pPr>
            <a:b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	         </a:t>
            </a:r>
            <a:r>
              <a:rPr kumimoji="1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chgrp</a:t>
            </a:r>
            <a:r>
              <a:rPr kumimoji="1"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G    game</a:t>
            </a:r>
          </a:p>
        </p:txBody>
      </p:sp>
      <p:pic>
        <p:nvPicPr>
          <p:cNvPr id="44037" name="Picture 1">
            <a:extLst>
              <a:ext uri="{FF2B5EF4-FFF2-40B4-BE49-F238E27FC236}">
                <a16:creationId xmlns:a16="http://schemas.microsoft.com/office/drawing/2014/main" id="{A6631249-4FFF-4880-A6E7-280DBA8C7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712" y="3989199"/>
            <a:ext cx="2034886" cy="75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4FA8E4E-DE74-48ED-A591-88BF26AA1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9325" y="118391"/>
            <a:ext cx="77374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 Sample UNIX Directory Listing</a:t>
            </a:r>
          </a:p>
        </p:txBody>
      </p:sp>
      <p:pic>
        <p:nvPicPr>
          <p:cNvPr id="46083" name="Picture 4">
            <a:extLst>
              <a:ext uri="{FF2B5EF4-FFF2-40B4-BE49-F238E27FC236}">
                <a16:creationId xmlns:a16="http://schemas.microsoft.com/office/drawing/2014/main" id="{2742550A-BE1C-4724-A9AC-83F6503BD128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t="27065" r="722" b="27065"/>
          <a:stretch>
            <a:fillRect/>
          </a:stretch>
        </p:blipFill>
        <p:spPr>
          <a:xfrm>
            <a:off x="1356121" y="1517512"/>
            <a:ext cx="6431758" cy="2197238"/>
          </a:xfrm>
          <a:noFill/>
        </p:spPr>
      </p:pic>
    </p:spTree>
    <p:extLst>
      <p:ext uri="{BB962C8B-B14F-4D97-AF65-F5344CB8AC3E}">
        <p14:creationId xmlns:p14="http://schemas.microsoft.com/office/powerpoint/2010/main" val="4209183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F28242E-4A04-4121-BF10-45AB39388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203" y="99588"/>
            <a:ext cx="7864475" cy="609600"/>
          </a:xfrm>
        </p:spPr>
        <p:txBody>
          <a:bodyPr/>
          <a:lstStyle/>
          <a:p>
            <a:pPr eaLnBrk="1" hangingPunct="1"/>
            <a:r>
              <a:rPr lang="en-US" altLang="en-US" sz="2700" dirty="0"/>
              <a:t>Windows 7 Access-Control List Management</a:t>
            </a:r>
          </a:p>
        </p:txBody>
      </p:sp>
      <p:pic>
        <p:nvPicPr>
          <p:cNvPr id="45059" name="Picture 2" descr="11_16.pdf">
            <a:extLst>
              <a:ext uri="{FF2B5EF4-FFF2-40B4-BE49-F238E27FC236}">
                <a16:creationId xmlns:a16="http://schemas.microsoft.com/office/drawing/2014/main" id="{83B81BDC-7461-44F5-9BBC-1F8E5989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7" y="987425"/>
            <a:ext cx="3844925" cy="529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334E2B-E53E-40B6-95AC-130B7A6B18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Memory-Mapped Files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87311EE-EAAE-42C5-87B1-E2BA40562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4559" y="14989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Concept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7B7C5E7-8176-4731-B84D-C09548172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591" y="930580"/>
            <a:ext cx="7648575" cy="4530725"/>
          </a:xfrm>
        </p:spPr>
        <p:txBody>
          <a:bodyPr/>
          <a:lstStyle/>
          <a:p>
            <a:r>
              <a:rPr lang="en-US" altLang="en-US" dirty="0"/>
              <a:t>Contiguous logical address space</a:t>
            </a:r>
          </a:p>
          <a:p>
            <a:r>
              <a:rPr lang="en-US" altLang="en-US" dirty="0"/>
              <a:t>Types: </a:t>
            </a:r>
          </a:p>
          <a:p>
            <a:pPr lvl="1"/>
            <a:r>
              <a:rPr lang="en-US" altLang="en-US" dirty="0"/>
              <a:t>Data</a:t>
            </a:r>
          </a:p>
          <a:p>
            <a:pPr lvl="2"/>
            <a:r>
              <a:rPr lang="en-US" altLang="en-US" dirty="0"/>
              <a:t>Numeric</a:t>
            </a:r>
          </a:p>
          <a:p>
            <a:pPr lvl="2"/>
            <a:r>
              <a:rPr lang="en-US" altLang="en-US" dirty="0"/>
              <a:t>Character</a:t>
            </a:r>
          </a:p>
          <a:p>
            <a:pPr lvl="2"/>
            <a:r>
              <a:rPr lang="en-US" altLang="en-US" dirty="0"/>
              <a:t>Binary</a:t>
            </a:r>
          </a:p>
          <a:p>
            <a:pPr lvl="1"/>
            <a:r>
              <a:rPr lang="en-US" altLang="en-US" dirty="0"/>
              <a:t>Program</a:t>
            </a:r>
          </a:p>
          <a:p>
            <a:r>
              <a:rPr lang="en-US" altLang="en-US" dirty="0"/>
              <a:t>Contents defined by file’s creator</a:t>
            </a:r>
          </a:p>
          <a:p>
            <a:pPr lvl="1"/>
            <a:r>
              <a:rPr lang="en-US" altLang="en-US" dirty="0"/>
              <a:t>Many types</a:t>
            </a: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endParaRPr lang="en-US" altLang="en-US" b="1" dirty="0">
              <a:solidFill>
                <a:srgbClr val="3366FF"/>
              </a:solidFill>
            </a:endParaRP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Source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endParaRPr lang="en-US" altLang="en-US" b="1" dirty="0">
              <a:solidFill>
                <a:srgbClr val="3366FF"/>
              </a:solidFill>
            </a:endParaRP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Executable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E7638FD-2A25-43CF-B34A-9C878CDE4D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822FA0E-4125-4F49-9BE5-C72BAB457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893" y="155946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Attributes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80046D-9741-40EC-933F-FFEA08E52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5067" y="944549"/>
            <a:ext cx="7493389" cy="4379835"/>
          </a:xfrm>
        </p:spPr>
        <p:txBody>
          <a:bodyPr/>
          <a:lstStyle/>
          <a:p>
            <a:r>
              <a:rPr lang="en-US" altLang="en-US" b="1" dirty="0"/>
              <a:t>Name</a:t>
            </a:r>
            <a:r>
              <a:rPr lang="en-US" altLang="en-US" dirty="0"/>
              <a:t> – only information kept in human-readable form</a:t>
            </a:r>
          </a:p>
          <a:p>
            <a:r>
              <a:rPr lang="en-US" altLang="en-US" b="1" dirty="0"/>
              <a:t>Identifier</a:t>
            </a:r>
            <a:r>
              <a:rPr lang="en-US" altLang="en-US" dirty="0"/>
              <a:t> – unique tag (number) identifies file within file system</a:t>
            </a:r>
          </a:p>
          <a:p>
            <a:r>
              <a:rPr lang="en-US" altLang="en-US" b="1" dirty="0"/>
              <a:t>Type</a:t>
            </a:r>
            <a:r>
              <a:rPr lang="en-US" altLang="en-US" dirty="0"/>
              <a:t> – needed for systems that support different types</a:t>
            </a:r>
          </a:p>
          <a:p>
            <a:r>
              <a:rPr lang="en-US" altLang="en-US" b="1" dirty="0"/>
              <a:t>Location</a:t>
            </a:r>
            <a:r>
              <a:rPr lang="en-US" altLang="en-US" dirty="0"/>
              <a:t> – pointer to file location on device</a:t>
            </a:r>
          </a:p>
          <a:p>
            <a:r>
              <a:rPr lang="en-US" altLang="en-US" b="1" dirty="0"/>
              <a:t>Size</a:t>
            </a:r>
            <a:r>
              <a:rPr lang="en-US" altLang="en-US" dirty="0"/>
              <a:t> – current file size</a:t>
            </a:r>
          </a:p>
          <a:p>
            <a:r>
              <a:rPr lang="en-US" altLang="en-US" b="1" dirty="0"/>
              <a:t>Protection</a:t>
            </a:r>
            <a:r>
              <a:rPr lang="en-US" altLang="en-US" dirty="0"/>
              <a:t> – controls who can do reading, writing, executing</a:t>
            </a:r>
          </a:p>
          <a:p>
            <a:r>
              <a:rPr lang="en-US" altLang="en-US" b="1" dirty="0"/>
              <a:t>Time, date, and user identification</a:t>
            </a:r>
            <a:r>
              <a:rPr lang="en-US" altLang="en-US" dirty="0"/>
              <a:t> – data for protection, security, and usage monitoring</a:t>
            </a:r>
          </a:p>
          <a:p>
            <a:r>
              <a:rPr lang="en-US" altLang="en-US" dirty="0"/>
              <a:t>Information about files are kept in the directory structure, which is maintained on the disk</a:t>
            </a:r>
          </a:p>
          <a:p>
            <a:r>
              <a:rPr lang="en-US" altLang="en-US" dirty="0"/>
              <a:t>Many variations, including extended file attributes such as file checksum</a:t>
            </a:r>
          </a:p>
          <a:p>
            <a:r>
              <a:rPr lang="en-US" altLang="en-US" dirty="0"/>
              <a:t>Information kept in the directory 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69DE311-EA1E-4C99-816C-B9B6C2299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0507" y="14225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Info Window on Mac OS X</a:t>
            </a:r>
          </a:p>
        </p:txBody>
      </p:sp>
      <p:pic>
        <p:nvPicPr>
          <p:cNvPr id="8195" name="Picture 4" descr="11_01.pdf">
            <a:extLst>
              <a:ext uri="{FF2B5EF4-FFF2-40B4-BE49-F238E27FC236}">
                <a16:creationId xmlns:a16="http://schemas.microsoft.com/office/drawing/2014/main" id="{97B5BCB4-024F-4BC3-9E3E-A2CA2D692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2" y="984250"/>
            <a:ext cx="2055813" cy="552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38BD3AB-ADA2-41E1-B7F5-5355D0043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876" y="9007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Structure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F944469-B704-4C95-B54F-B06D7A5DF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9" y="942451"/>
            <a:ext cx="7862181" cy="514540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collection of nodes containing information about all files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latin typeface="Helvetica" panose="020B0604020202020204" pitchFamily="34" charset="0"/>
              </a:rPr>
              <a:t>Both the directory structure and the files reside on disk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FA0E160-EA21-4EED-AEA0-5382DEE31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872012"/>
              </p:ext>
            </p:extLst>
          </p:nvPr>
        </p:nvGraphicFramePr>
        <p:xfrm>
          <a:off x="2566700" y="1405433"/>
          <a:ext cx="3309590" cy="2865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2171594" imgH="1874473" progId="AcroExch.Document.DC">
                  <p:embed/>
                </p:oleObj>
              </mc:Choice>
              <mc:Fallback>
                <p:oleObj name="Acrobat Document" r:id="rId3" imgW="2171594" imgH="1874473" progId="AcroExch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FA0E160-EA21-4EED-AEA0-5382DEE31E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6700" y="1405433"/>
                        <a:ext cx="3309590" cy="2865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353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D82530B-0E54-46E1-8931-717459219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12544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Operations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7DAB2CA-5895-49F7-9AFA-D5AA30392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7" y="934499"/>
            <a:ext cx="7093834" cy="4483952"/>
          </a:xfrm>
        </p:spPr>
        <p:txBody>
          <a:bodyPr/>
          <a:lstStyle/>
          <a:p>
            <a:r>
              <a:rPr lang="en-US" altLang="en-US" b="1" dirty="0"/>
              <a:t>Create</a:t>
            </a:r>
          </a:p>
          <a:p>
            <a:r>
              <a:rPr lang="en-US" altLang="en-US" b="1" dirty="0"/>
              <a:t>Write – </a:t>
            </a:r>
            <a:r>
              <a:rPr lang="en-US" altLang="en-US" dirty="0"/>
              <a:t>at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write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location</a:t>
            </a:r>
          </a:p>
          <a:p>
            <a:r>
              <a:rPr lang="en-US" altLang="en-US" b="1" dirty="0"/>
              <a:t>Read – </a:t>
            </a:r>
            <a:r>
              <a:rPr lang="en-US" altLang="en-US" dirty="0"/>
              <a:t>at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read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location</a:t>
            </a:r>
          </a:p>
          <a:p>
            <a:r>
              <a:rPr lang="en-US" altLang="en-US" b="1" dirty="0"/>
              <a:t>Reposition within file -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seek</a:t>
            </a:r>
          </a:p>
          <a:p>
            <a:r>
              <a:rPr lang="en-US" altLang="en-US" b="1" dirty="0"/>
              <a:t>Delete</a:t>
            </a:r>
          </a:p>
          <a:p>
            <a:r>
              <a:rPr lang="en-US" altLang="en-US" b="1" dirty="0"/>
              <a:t>Truncate</a:t>
            </a:r>
          </a:p>
          <a:p>
            <a:r>
              <a:rPr lang="en-US" altLang="en-US" b="1" i="1" dirty="0"/>
              <a:t>Open </a:t>
            </a:r>
            <a:r>
              <a:rPr lang="en-US" altLang="en-US" b="1" dirty="0"/>
              <a:t>(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) </a:t>
            </a:r>
            <a:r>
              <a:rPr lang="en-US" altLang="en-US" dirty="0"/>
              <a:t>– search the directory structure on disk for entry 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, and move the content of entry to memory</a:t>
            </a:r>
          </a:p>
          <a:p>
            <a:r>
              <a:rPr lang="en-US" altLang="en-US" b="1" i="1" dirty="0"/>
              <a:t>Close </a:t>
            </a:r>
            <a:r>
              <a:rPr lang="en-US" altLang="en-US" b="1" dirty="0"/>
              <a:t>(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) </a:t>
            </a:r>
            <a:r>
              <a:rPr lang="en-US" altLang="en-US" dirty="0"/>
              <a:t>– move the content of entry</a:t>
            </a:r>
            <a:r>
              <a:rPr lang="en-US" altLang="en-US" b="1" dirty="0"/>
              <a:t> 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dirty="0"/>
              <a:t>in memory to directory structure on disk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890BB23-426F-4779-AAC3-AA1C8446D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13250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Open Files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74ECB5E-8070-4DEB-980D-3BC98F606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1011" y="951829"/>
            <a:ext cx="7218009" cy="4604909"/>
          </a:xfrm>
        </p:spPr>
        <p:txBody>
          <a:bodyPr/>
          <a:lstStyle/>
          <a:p>
            <a:r>
              <a:rPr lang="en-US" altLang="en-US" dirty="0"/>
              <a:t>Several pieces of data are needed to manage open files: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Open-file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dirty="0"/>
              <a:t>: tracks open files</a:t>
            </a:r>
          </a:p>
          <a:p>
            <a:pPr lvl="1"/>
            <a:r>
              <a:rPr lang="en-US" altLang="en-US" dirty="0"/>
              <a:t>File pointer:  pointer to last read/write location, per process that has the file open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File-open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count</a:t>
            </a:r>
            <a:r>
              <a:rPr lang="en-US" altLang="en-US" dirty="0"/>
              <a:t>: counter of number of times a file is open – to allow removal of data from open-file table when last processes closes it</a:t>
            </a:r>
          </a:p>
          <a:p>
            <a:pPr lvl="1"/>
            <a:r>
              <a:rPr lang="en-US" altLang="en-US" dirty="0"/>
              <a:t>Disk location of the file: cache of data access information</a:t>
            </a:r>
          </a:p>
          <a:p>
            <a:pPr lvl="1"/>
            <a:r>
              <a:rPr lang="en-US" altLang="en-US" dirty="0"/>
              <a:t>Access rights: per-process access mode information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379DEFDC79A64E9F10E02208034C3C" ma:contentTypeVersion="0" ma:contentTypeDescription="Create a new document." ma:contentTypeScope="" ma:versionID="f81ae76a9ffc3706eb64d728d2b4717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62CE0E-9BCA-4261-B81D-0B9835B48C99}"/>
</file>

<file path=customXml/itemProps2.xml><?xml version="1.0" encoding="utf-8"?>
<ds:datastoreItem xmlns:ds="http://schemas.openxmlformats.org/officeDocument/2006/customXml" ds:itemID="{03F5EC98-9378-4497-8BD2-414761FCAD29}"/>
</file>

<file path=customXml/itemProps3.xml><?xml version="1.0" encoding="utf-8"?>
<ds:datastoreItem xmlns:ds="http://schemas.openxmlformats.org/officeDocument/2006/customXml" ds:itemID="{AA73E7C4-6E50-4223-AC2F-96B84C43AD3D}"/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14371</TotalTime>
  <Words>1720</Words>
  <Application>Microsoft Office PowerPoint</Application>
  <PresentationFormat>On-screen Show (4:3)</PresentationFormat>
  <Paragraphs>334</Paragraphs>
  <Slides>40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Monotype Sorts</vt:lpstr>
      <vt:lpstr>Arial</vt:lpstr>
      <vt:lpstr>Courier New</vt:lpstr>
      <vt:lpstr>Helvetica</vt:lpstr>
      <vt:lpstr>Times New Roman</vt:lpstr>
      <vt:lpstr>Verdana</vt:lpstr>
      <vt:lpstr>Webdings</vt:lpstr>
      <vt:lpstr>Wingdings</vt:lpstr>
      <vt:lpstr>os-8</vt:lpstr>
      <vt:lpstr>Acrobat Document</vt:lpstr>
      <vt:lpstr>Chapter 13:   File-System Interface</vt:lpstr>
      <vt:lpstr>Outline</vt:lpstr>
      <vt:lpstr>Objectives</vt:lpstr>
      <vt:lpstr>File Concept</vt:lpstr>
      <vt:lpstr>File Attributes</vt:lpstr>
      <vt:lpstr>File Info Window on Mac OS X</vt:lpstr>
      <vt:lpstr>Directory Structure</vt:lpstr>
      <vt:lpstr>File Operations</vt:lpstr>
      <vt:lpstr>Open Files</vt:lpstr>
      <vt:lpstr> File Locking</vt:lpstr>
      <vt:lpstr>File Locking Example – Java API</vt:lpstr>
      <vt:lpstr>File Locking Example – Java API (Cont.)</vt:lpstr>
      <vt:lpstr>File Types – Name, Extension</vt:lpstr>
      <vt:lpstr>File Structure</vt:lpstr>
      <vt:lpstr>Access Methods</vt:lpstr>
      <vt:lpstr>Sequential Access</vt:lpstr>
      <vt:lpstr>Direct Access</vt:lpstr>
      <vt:lpstr>Simulation of Sequential Access on Direct-access File</vt:lpstr>
      <vt:lpstr>Other Access Methods</vt:lpstr>
      <vt:lpstr>Example of Index and Relative Files</vt:lpstr>
      <vt:lpstr>Disk Structure</vt:lpstr>
      <vt:lpstr>A Typical File-system Organization</vt:lpstr>
      <vt:lpstr>Types of File Systems</vt:lpstr>
      <vt:lpstr>Directory Structure</vt:lpstr>
      <vt:lpstr>Operations Performed on Directory</vt:lpstr>
      <vt:lpstr>Directory Organization</vt:lpstr>
      <vt:lpstr>Single-Level Directory</vt:lpstr>
      <vt:lpstr>Two-Level Directory</vt:lpstr>
      <vt:lpstr>Tree-Structured Directories</vt:lpstr>
      <vt:lpstr>Acyclic-Graph Directories</vt:lpstr>
      <vt:lpstr>Acyclic-Graph Directories (Cont.)</vt:lpstr>
      <vt:lpstr>General Graph Directory</vt:lpstr>
      <vt:lpstr>General Graph Directory (Cont.)</vt:lpstr>
      <vt:lpstr>Current Directory</vt:lpstr>
      <vt:lpstr>Protection</vt:lpstr>
      <vt:lpstr>Access Lists and Groups in Unix</vt:lpstr>
      <vt:lpstr>A Sample UNIX Directory Listing</vt:lpstr>
      <vt:lpstr>Windows 7 Access-Control List Management</vt:lpstr>
      <vt:lpstr>Memory-Mapped Files</vt:lpstr>
      <vt:lpstr>End of Chapter 13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Dao Trung Kien</cp:lastModifiedBy>
  <cp:revision>307</cp:revision>
  <cp:lastPrinted>2001-06-14T13:58:17Z</cp:lastPrinted>
  <dcterms:created xsi:type="dcterms:W3CDTF">2011-01-13T23:43:38Z</dcterms:created>
  <dcterms:modified xsi:type="dcterms:W3CDTF">2023-07-06T08:48:55Z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0x010100D6379DEFDC79A64E9F10E02208034C3C</vt:lpwstr>
  </property>
</Properties>
</file>