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401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486" r:id="rId20"/>
    <p:sldId id="487" r:id="rId21"/>
    <p:sldId id="380" r:id="rId22"/>
    <p:sldId id="381" r:id="rId23"/>
    <p:sldId id="382" r:id="rId24"/>
    <p:sldId id="484" r:id="rId25"/>
    <p:sldId id="384" r:id="rId26"/>
    <p:sldId id="385" r:id="rId27"/>
    <p:sldId id="389" r:id="rId2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96" d="100"/>
          <a:sy n="96" d="100"/>
        </p:scale>
        <p:origin x="1086" y="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72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8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15.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158165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6" y="961988"/>
            <a:ext cx="7487410" cy="1017537"/>
          </a:xfrm>
        </p:spPr>
        <p:txBody>
          <a:bodyPr/>
          <a:lstStyle/>
          <a:p>
            <a:r>
              <a:rPr lang="en-US" altLang="en-US" dirty="0"/>
              <a:t>The API is to the VFS interface, rather than any specific type of file system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08" y="1982427"/>
            <a:ext cx="5082983" cy="39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498" y="107253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964643"/>
            <a:ext cx="7596188" cy="4579519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dirty="0"/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3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open(...) </a:t>
            </a:r>
            <a:r>
              <a:rPr lang="en-US" altLang="en-US" dirty="0"/>
              <a:t>— Open a file</a:t>
            </a:r>
          </a:p>
          <a:p>
            <a:pPr lvl="3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close(...) </a:t>
            </a:r>
            <a:r>
              <a:rPr lang="en-US" altLang="en-US" dirty="0"/>
              <a:t>— Close an already-open file</a:t>
            </a:r>
          </a:p>
          <a:p>
            <a:pPr lvl="3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read(...) </a:t>
            </a:r>
            <a:r>
              <a:rPr lang="en-US" altLang="en-US" dirty="0"/>
              <a:t>— Read from a file</a:t>
            </a:r>
          </a:p>
          <a:p>
            <a:pPr lvl="3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write(...) </a:t>
            </a:r>
            <a:r>
              <a:rPr lang="en-US" altLang="en-US" dirty="0"/>
              <a:t>— Write to a file</a:t>
            </a:r>
          </a:p>
          <a:p>
            <a:pPr lvl="3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 </a:t>
            </a:r>
            <a:r>
              <a:rPr lang="en-US" altLang="en-US" dirty="0"/>
              <a:t>— 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105138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920317"/>
            <a:ext cx="7665650" cy="4530725"/>
          </a:xfrm>
        </p:spPr>
        <p:txBody>
          <a:bodyPr/>
          <a:lstStyle/>
          <a:p>
            <a:r>
              <a:rPr lang="en-US" altLang="en-US" dirty="0"/>
              <a:t>Sharing of files across a network</a:t>
            </a:r>
          </a:p>
          <a:p>
            <a:r>
              <a:rPr lang="en-US" altLang="en-US" dirty="0"/>
              <a:t>First method involved manually sharing each file – programs like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ftp</a:t>
            </a:r>
          </a:p>
          <a:p>
            <a:r>
              <a:rPr lang="en-US" altLang="en-US" dirty="0"/>
              <a:t>Second method uses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Remote directories visible from local machine</a:t>
            </a:r>
          </a:p>
          <a:p>
            <a:r>
              <a:rPr lang="en-US" altLang="en-US" dirty="0"/>
              <a:t>Third method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dirty="0"/>
              <a:t>A bit of a revision to first method</a:t>
            </a:r>
          </a:p>
          <a:p>
            <a:pPr lvl="1"/>
            <a:r>
              <a:rPr lang="en-US" altLang="en-US" dirty="0"/>
              <a:t>Use browser to locate file/files and download /upload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104421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932044"/>
            <a:ext cx="7281473" cy="4473970"/>
          </a:xfrm>
        </p:spPr>
        <p:txBody>
          <a:bodyPr/>
          <a:lstStyle/>
          <a:p>
            <a:r>
              <a:rPr lang="en-US" altLang="en-US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dirty="0"/>
              <a:t>Identifying each other via network ID can be spoofed, encryption can be performance expensive</a:t>
            </a:r>
          </a:p>
          <a:p>
            <a:r>
              <a:rPr lang="en-US" altLang="en-US" dirty="0"/>
              <a:t>NFS an example</a:t>
            </a:r>
          </a:p>
          <a:p>
            <a:pPr lvl="1"/>
            <a:r>
              <a:rPr lang="en-US" altLang="en-US" dirty="0"/>
              <a:t>User auth info on clients and servers must match (</a:t>
            </a:r>
            <a:r>
              <a:rPr lang="en-US" altLang="en-US" dirty="0" err="1"/>
              <a:t>userIDs</a:t>
            </a:r>
            <a:r>
              <a:rPr lang="en-US" altLang="en-US" dirty="0"/>
              <a:t> for example)</a:t>
            </a:r>
          </a:p>
          <a:p>
            <a:pPr lvl="1"/>
            <a:r>
              <a:rPr lang="en-US" altLang="en-US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dirty="0"/>
              <a:t>Server checks permissions, file handle returned</a:t>
            </a:r>
          </a:p>
          <a:p>
            <a:pPr lvl="1"/>
            <a:r>
              <a:rPr lang="en-US" altLang="en-US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974694"/>
            <a:ext cx="7432909" cy="4622237"/>
          </a:xfrm>
        </p:spPr>
        <p:txBody>
          <a:bodyPr/>
          <a:lstStyle/>
          <a:p>
            <a:r>
              <a:rPr lang="en-US" altLang="en-US" dirty="0"/>
              <a:t>Aka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dirty="0"/>
              <a:t>, provide unified access to info needed for remote computing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dirty="0"/>
              <a:t>) provides host-name-to-network-address translations for the Internet</a:t>
            </a:r>
          </a:p>
          <a:p>
            <a:r>
              <a:rPr lang="en-US" altLang="en-US" dirty="0"/>
              <a:t>Others like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dirty="0"/>
              <a:t>) provide user-name, password, </a:t>
            </a:r>
            <a:r>
              <a:rPr lang="en-US" altLang="en-US" dirty="0" err="1"/>
              <a:t>userID</a:t>
            </a:r>
            <a:r>
              <a:rPr lang="en-US" altLang="en-US" dirty="0"/>
              <a:t>, group information</a:t>
            </a:r>
          </a:p>
          <a:p>
            <a:r>
              <a:rPr lang="en-US" altLang="en-US" dirty="0"/>
              <a:t>Microsoft’s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) network info used with user </a:t>
            </a:r>
            <a:r>
              <a:rPr lang="en-US" altLang="en-US" dirty="0" err="1"/>
              <a:t>auth</a:t>
            </a:r>
            <a:r>
              <a:rPr lang="en-US" altLang="en-US" dirty="0"/>
              <a:t> to create network logins that server uses to allow to deny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distributed naming service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dirty="0"/>
              <a:t> network authentication protocol</a:t>
            </a:r>
          </a:p>
          <a:p>
            <a:r>
              <a:rPr lang="en-US" altLang="en-US" dirty="0"/>
              <a:t>Industry moving toward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13456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4" y="934496"/>
            <a:ext cx="7612026" cy="4692582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sz="1600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sz="1600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sz="1600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sz="1600" dirty="0"/>
              <a:t>The series of accesses between file open and closed called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sz="1600" dirty="0"/>
              <a:t>UNIX semantics</a:t>
            </a:r>
          </a:p>
          <a:p>
            <a:pPr lvl="1">
              <a:defRPr/>
            </a:pPr>
            <a:r>
              <a:rPr lang="en-US" altLang="en-US" sz="1600" dirty="0"/>
              <a:t>Writes to open file immediately visible to others with file open</a:t>
            </a:r>
          </a:p>
          <a:p>
            <a:pPr lvl="1">
              <a:defRPr/>
            </a:pPr>
            <a:r>
              <a:rPr lang="en-US" altLang="en-US" sz="1600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sz="1600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sz="1600" dirty="0"/>
              <a:t>Session semantics (Andrew file system (</a:t>
            </a:r>
            <a:r>
              <a:rPr lang="en-US" altLang="en-US" sz="1600" dirty="0" err="1"/>
              <a:t>OpenAFS</a:t>
            </a:r>
            <a:r>
              <a:rPr lang="en-US" altLang="en-US" sz="1600" dirty="0"/>
              <a:t>))</a:t>
            </a:r>
          </a:p>
          <a:p>
            <a:pPr lvl="1">
              <a:defRPr/>
            </a:pPr>
            <a:r>
              <a:rPr lang="en-US" altLang="en-US" sz="1600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sz="1600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548" y="15394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952137"/>
            <a:ext cx="6882270" cy="4463925"/>
          </a:xfrm>
        </p:spPr>
        <p:txBody>
          <a:bodyPr/>
          <a:lstStyle/>
          <a:p>
            <a:r>
              <a:rPr lang="en-US" altLang="en-US" dirty="0"/>
              <a:t>An implementation and a specification of a software system for accessing remote files across LANs (or WANs)</a:t>
            </a:r>
          </a:p>
          <a:p>
            <a:r>
              <a:rPr lang="en-US" altLang="en-US" dirty="0"/>
              <a:t>The implementation originally part of SunOS operating system, now industry standard / very common</a:t>
            </a:r>
          </a:p>
          <a:p>
            <a:r>
              <a:rPr lang="en-US" altLang="en-US" dirty="0"/>
              <a:t>Can use unreliable datagram protocol (UDP/IP) or TCP/IP, over Ethernet or other networks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111676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924451"/>
            <a:ext cx="7619089" cy="45282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147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328" y="952143"/>
            <a:ext cx="7118821" cy="4484016"/>
          </a:xfrm>
        </p:spPr>
        <p:txBody>
          <a:bodyPr/>
          <a:lstStyle/>
          <a:p>
            <a:r>
              <a:rPr lang="en-US" altLang="en-US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r>
              <a:rPr lang="en-US" altLang="en-US" dirty="0"/>
              <a:t>This independence is achieved through the use of RPC primitives built on top of an External Data Representation (XDR) protocol used between two implementation-independent interfaces</a:t>
            </a:r>
          </a:p>
          <a:p>
            <a:r>
              <a:rPr lang="en-US" altLang="en-US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147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Mounting Example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328" y="952143"/>
            <a:ext cx="7118821" cy="4484016"/>
          </a:xfrm>
        </p:spPr>
        <p:txBody>
          <a:bodyPr/>
          <a:lstStyle/>
          <a:p>
            <a:r>
              <a:rPr lang="en-US" altLang="en-US" dirty="0"/>
              <a:t>Three independent file systems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A3A14D-8EEE-4FA2-9EA6-39B70915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56" y="1467063"/>
            <a:ext cx="5480434" cy="273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13839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969673"/>
            <a:ext cx="7583232" cy="4530725"/>
          </a:xfrm>
        </p:spPr>
        <p:txBody>
          <a:bodyPr/>
          <a:lstStyle/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Partitions and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Virtual File Systems</a:t>
            </a:r>
          </a:p>
          <a:p>
            <a:r>
              <a:rPr lang="en-US" altLang="en-US" dirty="0"/>
              <a:t>Remote File Systems</a:t>
            </a:r>
          </a:p>
          <a:p>
            <a:r>
              <a:rPr lang="en-US" altLang="en-US" dirty="0"/>
              <a:t>Consistency Semantics</a:t>
            </a:r>
          </a:p>
          <a:p>
            <a:r>
              <a:rPr lang="en-US" altLang="en-US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6068" y="147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Mounting Example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328" y="952143"/>
            <a:ext cx="7118821" cy="4484016"/>
          </a:xfrm>
        </p:spPr>
        <p:txBody>
          <a:bodyPr/>
          <a:lstStyle/>
          <a:p>
            <a:r>
              <a:rPr lang="en-US" altLang="en-US" dirty="0"/>
              <a:t>Mounts and cascading mounts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6C58ED-837A-4695-A8CD-817487C5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96" y="1541921"/>
            <a:ext cx="4016404" cy="303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D70BDEC-9D4A-46B7-8091-D47B7E24C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726" y="4766477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Mounts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2B4C18E-A3B7-472E-BD7F-33EC8C586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487" y="4766477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Cascading mounts</a:t>
            </a:r>
          </a:p>
        </p:txBody>
      </p:sp>
    </p:spTree>
    <p:extLst>
      <p:ext uri="{BB962C8B-B14F-4D97-AF65-F5344CB8AC3E}">
        <p14:creationId xmlns:p14="http://schemas.microsoft.com/office/powerpoint/2010/main" val="283453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110534"/>
            <a:ext cx="7713662" cy="58298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924452"/>
            <a:ext cx="7612158" cy="4880080"/>
          </a:xfrm>
        </p:spPr>
        <p:txBody>
          <a:bodyPr/>
          <a:lstStyle/>
          <a:p>
            <a:r>
              <a:rPr lang="en-US" altLang="en-US" dirty="0"/>
              <a:t>Establishes</a:t>
            </a:r>
            <a:r>
              <a:rPr lang="en-US" altLang="en-US" sz="1600" dirty="0"/>
              <a:t> </a:t>
            </a:r>
            <a:r>
              <a:rPr lang="en-US" altLang="en-US" dirty="0"/>
              <a:t>initial logical connection between server and client</a:t>
            </a:r>
          </a:p>
          <a:p>
            <a:r>
              <a:rPr lang="en-US" altLang="en-US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dirty="0"/>
              <a:t>File handle – a file-system identifier, and an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the mounted directory within the exported file system</a:t>
            </a:r>
          </a:p>
          <a:p>
            <a:r>
              <a:rPr lang="en-US" altLang="en-US" dirty="0"/>
              <a:t>The mount operation changes only the user</a:t>
            </a:r>
            <a:r>
              <a:rPr lang="ja-JP" altLang="en-US" dirty="0"/>
              <a:t>’</a:t>
            </a:r>
            <a:r>
              <a:rPr lang="en-US" altLang="ja-JP" dirty="0"/>
              <a:t>s view and does not affect the server side 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793" y="1324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947323"/>
            <a:ext cx="7285090" cy="45893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NFS servers are </a:t>
            </a:r>
            <a:r>
              <a:rPr lang="en-US" altLang="en-US" b="1" dirty="0"/>
              <a:t>stateless</a:t>
            </a:r>
            <a:r>
              <a:rPr lang="en-US" altLang="en-US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Modified data must be committed to the server</a:t>
            </a:r>
            <a:r>
              <a:rPr lang="ja-JP" altLang="en-US" dirty="0"/>
              <a:t>’</a:t>
            </a:r>
            <a:r>
              <a:rPr lang="en-US" altLang="ja-JP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NFS protocol does not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1204" y="267373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9" y="954594"/>
            <a:ext cx="7171652" cy="4612193"/>
          </a:xfrm>
        </p:spPr>
        <p:txBody>
          <a:bodyPr/>
          <a:lstStyle/>
          <a:p>
            <a:r>
              <a:rPr lang="en-US" altLang="en-US" dirty="0"/>
              <a:t>UNIX file-system interface (based on the </a:t>
            </a:r>
            <a:r>
              <a:rPr lang="en-US" altLang="en-US" b="1" dirty="0"/>
              <a:t>open, read, write</a:t>
            </a:r>
            <a:r>
              <a:rPr lang="en-US" altLang="en-US" dirty="0"/>
              <a:t>, and </a:t>
            </a:r>
            <a:r>
              <a:rPr lang="en-US" altLang="en-US" b="1" dirty="0"/>
              <a:t>close</a:t>
            </a:r>
            <a:r>
              <a:rPr lang="en-US" altLang="en-US" dirty="0"/>
              <a:t> calls, and </a:t>
            </a:r>
            <a:r>
              <a:rPr lang="en-US" altLang="en-US" b="1" dirty="0"/>
              <a:t>file descriptors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</a:p>
          <a:p>
            <a:r>
              <a:rPr lang="en-US" altLang="en-US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417" y="114787"/>
            <a:ext cx="8269791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Schematic View of NFS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CC88A-3C80-4C5B-ACCB-F9F8C3E3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09" y="1084699"/>
            <a:ext cx="6616781" cy="446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2280CC-3266-60EE-C7AD-C847E5DB6292}"/>
              </a:ext>
            </a:extLst>
          </p:cNvPr>
          <p:cNvSpPr/>
          <p:nvPr/>
        </p:nvSpPr>
        <p:spPr bwMode="auto">
          <a:xfrm>
            <a:off x="4929809" y="995246"/>
            <a:ext cx="139148" cy="4558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83" y="157448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014885"/>
            <a:ext cx="7080500" cy="4561950"/>
          </a:xfrm>
        </p:spPr>
        <p:txBody>
          <a:bodyPr/>
          <a:lstStyle/>
          <a:p>
            <a:r>
              <a:rPr lang="en-US" altLang="en-US" dirty="0"/>
              <a:t>Performed by breaking the path into component names and performing a separate NFS lookup call for every pair of component name and directory </a:t>
            </a:r>
            <a:r>
              <a:rPr lang="en-US" altLang="en-US" dirty="0" err="1"/>
              <a:t>vnode</a:t>
            </a:r>
            <a:endParaRPr lang="en-US" altLang="en-US" dirty="0"/>
          </a:p>
          <a:p>
            <a:r>
              <a:rPr lang="en-US" altLang="en-US" dirty="0"/>
              <a:t>To make lookup faster, a directory name lookup cache on the client</a:t>
            </a:r>
            <a:r>
              <a:rPr lang="ja-JP" altLang="en-US" dirty="0"/>
              <a:t>’</a:t>
            </a:r>
            <a:r>
              <a:rPr lang="en-US" altLang="ja-JP" dirty="0"/>
              <a:t>s side holds the </a:t>
            </a:r>
            <a:r>
              <a:rPr lang="en-US" altLang="ja-JP" dirty="0" err="1"/>
              <a:t>vnodes</a:t>
            </a:r>
            <a:r>
              <a:rPr lang="en-US" altLang="ja-JP" dirty="0"/>
              <a:t> for remote directory names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160777"/>
            <a:ext cx="7596187" cy="550050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952138"/>
            <a:ext cx="7311611" cy="4896003"/>
          </a:xfrm>
        </p:spPr>
        <p:txBody>
          <a:bodyPr/>
          <a:lstStyle/>
          <a:p>
            <a:r>
              <a:rPr lang="en-US" altLang="en-US" dirty="0"/>
              <a:t>Nearly one-to-one correspondence between regular UNIX  system calls and the NFS protocol RPCs (except opening and closing files)</a:t>
            </a:r>
            <a:endParaRPr lang="en-US" altLang="en-US" sz="800" dirty="0"/>
          </a:p>
          <a:p>
            <a:r>
              <a:rPr lang="en-US" altLang="en-US" dirty="0"/>
              <a:t>NFS adheres to the remote-service paradigm, but employs buffering and caching techniques for the sake of performance </a:t>
            </a:r>
            <a:endParaRPr lang="en-US" altLang="en-US" sz="800" dirty="0"/>
          </a:p>
          <a:p>
            <a:r>
              <a:rPr lang="en-US" altLang="en-US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dirty="0"/>
              <a:t>Cached file blocks are used only if the corresponding cached attributes are up to date</a:t>
            </a:r>
            <a:endParaRPr lang="en-US" altLang="en-US" sz="800" dirty="0"/>
          </a:p>
          <a:p>
            <a:r>
              <a:rPr lang="en-US" altLang="en-US" dirty="0"/>
              <a:t>File-attribute cache – the attribute cache is updated whenever new attributes arrive from the server</a:t>
            </a:r>
            <a:endParaRPr lang="en-US" altLang="en-US" sz="800" dirty="0"/>
          </a:p>
          <a:p>
            <a:r>
              <a:rPr lang="en-US" altLang="en-US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1439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961140"/>
            <a:ext cx="7613777" cy="4530725"/>
          </a:xfrm>
        </p:spPr>
        <p:txBody>
          <a:bodyPr/>
          <a:lstStyle/>
          <a:p>
            <a:r>
              <a:rPr lang="en-US" altLang="en-US" dirty="0"/>
              <a:t>Delve into the details of file systems and their implementation</a:t>
            </a:r>
          </a:p>
          <a:p>
            <a:r>
              <a:rPr lang="en-US" altLang="en-US" dirty="0"/>
              <a:t>Explore booting and file sharing</a:t>
            </a:r>
          </a:p>
          <a:p>
            <a:r>
              <a:rPr lang="en-US" altLang="en-US" dirty="0"/>
              <a:t>Describe remote file systems, using NFS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357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966877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>
              <a:defRPr/>
            </a:pPr>
            <a:r>
              <a:rPr lang="en-US" dirty="0"/>
              <a:t>Devices can be sliced into partitions, which hold volumes</a:t>
            </a:r>
          </a:p>
          <a:p>
            <a:pPr>
              <a:defRPr/>
            </a:pPr>
            <a:r>
              <a:rPr lang="en-US" dirty="0"/>
              <a:t>Volumes can span multiple partitions</a:t>
            </a:r>
          </a:p>
          <a:p>
            <a:pPr>
              <a:defRPr/>
            </a:pPr>
            <a:r>
              <a:rPr lang="en-US" dirty="0"/>
              <a:t>Each volume usually formatted into a file system</a:t>
            </a:r>
          </a:p>
          <a:p>
            <a:pPr>
              <a:defRPr/>
            </a:pPr>
            <a:r>
              <a:rPr lang="en-US" dirty="0"/>
              <a:t># of file systems varies, typically dozens available to choose from</a:t>
            </a:r>
          </a:p>
          <a:p>
            <a:pPr>
              <a:defRPr/>
            </a:pP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65" y="3099957"/>
            <a:ext cx="6340070" cy="311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6872" y="90805"/>
            <a:ext cx="7744408" cy="576262"/>
          </a:xfrm>
        </p:spPr>
        <p:txBody>
          <a:bodyPr/>
          <a:lstStyle/>
          <a:p>
            <a:r>
              <a:rPr lang="en-US" altLang="en-US" dirty="0"/>
              <a:t>Solaris File Systems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048347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88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00759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</a:t>
            </a:r>
            <a:r>
              <a:rPr lang="en-US" altLang="en-US" dirty="0" err="1"/>
              <a:t>os</a:t>
            </a:r>
            <a:r>
              <a:rPr lang="en-US" altLang="en-US" dirty="0"/>
              <a:t> 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36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65635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 </a:t>
            </a:r>
            <a:r>
              <a:rPr lang="en-US" sz="1700" dirty="0"/>
              <a:t>Unix-like file   </a:t>
            </a:r>
          </a:p>
          <a:p>
            <a:pPr>
              <a:defRPr/>
            </a:pPr>
            <a:r>
              <a:rPr lang="en-US" sz="1700" dirty="0"/>
              <a:t>     system directory   </a:t>
            </a:r>
          </a:p>
          <a:p>
            <a:pPr>
              <a:defRPr/>
            </a:pPr>
            <a:r>
              <a:rPr lang="en-US" sz="1700" dirty="0"/>
              <a:t>    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700" dirty="0"/>
              <a:t> Unmounted file </a:t>
            </a:r>
          </a:p>
          <a:p>
            <a:pPr>
              <a:defRPr/>
            </a:pPr>
            <a:r>
              <a:rPr lang="en-US" sz="1700" dirty="0"/>
              <a:t>    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 marL="342900" indent="-342900">
              <a:buFontTx/>
              <a:buAutoNum type="alphaLcParenBoth"/>
              <a:defRPr/>
            </a:pPr>
            <a:endParaRPr lang="en-US" sz="1700" dirty="0"/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After mounting (b) into the existing directory tree</a:t>
            </a:r>
          </a:p>
        </p:txBody>
      </p:sp>
    </p:spTree>
    <p:extLst>
      <p:ext uri="{BB962C8B-B14F-4D97-AF65-F5344CB8AC3E}">
        <p14:creationId xmlns:p14="http://schemas.microsoft.com/office/powerpoint/2010/main" val="150867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59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946803"/>
            <a:ext cx="7466628" cy="4676775"/>
          </a:xfrm>
        </p:spPr>
        <p:txBody>
          <a:bodyPr/>
          <a:lstStyle/>
          <a:p>
            <a:r>
              <a:rPr lang="en-US" altLang="en-US" dirty="0"/>
              <a:t>Allows multiple users / systems access to the same files</a:t>
            </a:r>
          </a:p>
          <a:p>
            <a:r>
              <a:rPr lang="en-US" altLang="en-US" dirty="0"/>
              <a:t>Permissions / protection must be implemented and accurate</a:t>
            </a:r>
          </a:p>
          <a:p>
            <a:pPr lvl="1"/>
            <a:r>
              <a:rPr lang="en-US" altLang="en-US" dirty="0"/>
              <a:t>Most systems provide concepts of owner, group member</a:t>
            </a:r>
          </a:p>
          <a:p>
            <a:pPr lvl="1"/>
            <a:r>
              <a:rPr lang="en-US" altLang="en-US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137352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933054"/>
            <a:ext cx="7615335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/>
              <a:t>Separates file-system generic operations from implementation details</a:t>
            </a:r>
          </a:p>
          <a:p>
            <a:pPr lvl="1"/>
            <a:r>
              <a:rPr lang="en-US" altLang="en-US" dirty="0"/>
              <a:t>Implementation can be one of many file systems types, or network file system</a:t>
            </a:r>
          </a:p>
          <a:p>
            <a:pPr lvl="2"/>
            <a:r>
              <a:rPr lang="en-US" altLang="en-US" dirty="0"/>
              <a:t>Implements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dirty="0"/>
              <a:t> which hold inodes or network file details</a:t>
            </a:r>
          </a:p>
          <a:p>
            <a:pPr lvl="1"/>
            <a:r>
              <a:rPr lang="en-US" altLang="en-US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31583D-BF31-466F-BA05-5ACDF47A53EF}"/>
</file>

<file path=customXml/itemProps2.xml><?xml version="1.0" encoding="utf-8"?>
<ds:datastoreItem xmlns:ds="http://schemas.openxmlformats.org/officeDocument/2006/customXml" ds:itemID="{DEA1B9EA-503A-40BB-B30D-3FA661F67FE0}"/>
</file>

<file path=customXml/itemProps3.xml><?xml version="1.0" encoding="utf-8"?>
<ds:datastoreItem xmlns:ds="http://schemas.openxmlformats.org/officeDocument/2006/customXml" ds:itemID="{022F9B25-1BF5-45AF-8B86-8A8F3E88E1F1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11785</TotalTime>
  <Words>1692</Words>
  <Application>Microsoft Office PowerPoint</Application>
  <PresentationFormat>On-screen Show (4:3)</PresentationFormat>
  <Paragraphs>199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Solaris File Systems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NFS Mounting Example</vt:lpstr>
      <vt:lpstr>NFS Mounting Example (Cont.)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Dao Trung Kien</cp:lastModifiedBy>
  <cp:revision>294</cp:revision>
  <cp:lastPrinted>2001-06-14T13:58:17Z</cp:lastPrinted>
  <dcterms:created xsi:type="dcterms:W3CDTF">2011-01-13T23:43:38Z</dcterms:created>
  <dcterms:modified xsi:type="dcterms:W3CDTF">2023-06-29T05:40:09Z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