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8"/>
  </p:notesMasterIdLst>
  <p:handoutMasterIdLst>
    <p:handoutMasterId r:id="rId59"/>
  </p:handoutMasterIdLst>
  <p:sldIdLst>
    <p:sldId id="331" r:id="rId2"/>
    <p:sldId id="332" r:id="rId3"/>
    <p:sldId id="333" r:id="rId4"/>
    <p:sldId id="390" r:id="rId5"/>
    <p:sldId id="391" r:id="rId6"/>
    <p:sldId id="335" r:id="rId7"/>
    <p:sldId id="340" r:id="rId8"/>
    <p:sldId id="396" r:id="rId9"/>
    <p:sldId id="342" r:id="rId10"/>
    <p:sldId id="397" r:id="rId11"/>
    <p:sldId id="345" r:id="rId12"/>
    <p:sldId id="350" r:id="rId13"/>
    <p:sldId id="351" r:id="rId14"/>
    <p:sldId id="352" r:id="rId15"/>
    <p:sldId id="353" r:id="rId16"/>
    <p:sldId id="354" r:id="rId17"/>
    <p:sldId id="374" r:id="rId18"/>
    <p:sldId id="355" r:id="rId19"/>
    <p:sldId id="403" r:id="rId20"/>
    <p:sldId id="410" r:id="rId21"/>
    <p:sldId id="411" r:id="rId22"/>
    <p:sldId id="404" r:id="rId23"/>
    <p:sldId id="412" r:id="rId24"/>
    <p:sldId id="413" r:id="rId25"/>
    <p:sldId id="414" r:id="rId26"/>
    <p:sldId id="415" r:id="rId27"/>
    <p:sldId id="416" r:id="rId28"/>
    <p:sldId id="406" r:id="rId29"/>
    <p:sldId id="407" r:id="rId30"/>
    <p:sldId id="408" r:id="rId31"/>
    <p:sldId id="409" r:id="rId32"/>
    <p:sldId id="402" r:id="rId33"/>
    <p:sldId id="358" r:id="rId34"/>
    <p:sldId id="359" r:id="rId35"/>
    <p:sldId id="360" r:id="rId36"/>
    <p:sldId id="361" r:id="rId37"/>
    <p:sldId id="362" r:id="rId38"/>
    <p:sldId id="417" r:id="rId39"/>
    <p:sldId id="363" r:id="rId40"/>
    <p:sldId id="364" r:id="rId41"/>
    <p:sldId id="424" r:id="rId42"/>
    <p:sldId id="421" r:id="rId43"/>
    <p:sldId id="419" r:id="rId44"/>
    <p:sldId id="422" r:id="rId45"/>
    <p:sldId id="420" r:id="rId46"/>
    <p:sldId id="423" r:id="rId47"/>
    <p:sldId id="365" r:id="rId48"/>
    <p:sldId id="366" r:id="rId49"/>
    <p:sldId id="388" r:id="rId50"/>
    <p:sldId id="368" r:id="rId51"/>
    <p:sldId id="375" r:id="rId52"/>
    <p:sldId id="369" r:id="rId53"/>
    <p:sldId id="370" r:id="rId54"/>
    <p:sldId id="371" r:id="rId55"/>
    <p:sldId id="425" r:id="rId56"/>
    <p:sldId id="372" r:id="rId5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6" autoAdjust="0"/>
    <p:restoredTop sz="94667" autoAdjust="0"/>
  </p:normalViewPr>
  <p:slideViewPr>
    <p:cSldViewPr snapToGrid="0">
      <p:cViewPr varScale="1">
        <p:scale>
          <a:sx n="116" d="100"/>
          <a:sy n="116" d="100"/>
        </p:scale>
        <p:origin x="1512" y="102"/>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342885B6-9CB6-4BC9-9DD5-103879BE0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0CA82B-6A45-428D-A3C4-599F5F3E1205}"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7B349B1B-5268-498C-921B-C9006DB4B3D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9B64F6-B29E-4972-B66E-B000D909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3C116F0-D169-42E3-9E89-9156D42D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0E302-727D-4335-B4B2-92BF222617EB}"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AFB6AC30-1372-4537-9DF4-1C6024D4930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0F938EF-0FE7-4915-A9FD-FFF83B41E8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EE63295-C339-4AD4-A5F0-8F10AE1C6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9A5A3F-7FD9-4E0D-B219-5CBF777E31F6}" type="slidenum">
              <a:rPr lang="en-US" altLang="en-US" smtClean="0">
                <a:latin typeface="Helvetica" panose="020B0604020202020204" pitchFamily="34" charset="0"/>
              </a:rPr>
              <a:pPr/>
              <a:t>18</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E6B11E3B-5034-4677-A8E2-B3D799D506B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92A880F6-92B2-42BE-BC8B-97E47AD23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BC332BC-D587-4680-9C0B-B2C4020F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D24091-6A9E-4ECF-9F62-7E4ED49AF01F}" type="slidenum">
              <a:rPr lang="en-US" altLang="en-US" smtClean="0">
                <a:latin typeface="Helvetica" panose="020B0604020202020204" pitchFamily="34" charset="0"/>
              </a:rPr>
              <a:pPr/>
              <a:t>28</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8245421F-3E90-4118-B649-7C29CAA90DF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C0BCB20-5D40-430F-AAA0-D06FABAA2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7348BD2-2126-4A95-A08C-AF4618F11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0DC87-C1E6-4FB3-B239-D0682DC8602B}" type="slidenum">
              <a:rPr lang="en-US" altLang="en-US" smtClean="0">
                <a:latin typeface="Helvetica" panose="020B0604020202020204" pitchFamily="34" charset="0"/>
              </a:rPr>
              <a:pPr/>
              <a:t>29</a:t>
            </a:fld>
            <a:endParaRPr lang="en-US" altLang="en-US">
              <a:latin typeface="Helvetica" panose="020B0604020202020204" pitchFamily="34" charset="0"/>
            </a:endParaRPr>
          </a:p>
        </p:txBody>
      </p:sp>
      <p:sp>
        <p:nvSpPr>
          <p:cNvPr id="53250" name="Rectangle 2">
            <a:extLst>
              <a:ext uri="{FF2B5EF4-FFF2-40B4-BE49-F238E27FC236}">
                <a16:creationId xmlns:a16="http://schemas.microsoft.com/office/drawing/2014/main" id="{F2885C38-8B9F-4F24-896E-16A6FF7A12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B2897DC-8821-4C31-B810-B61939C2E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C7E058D-F5F5-495D-91F7-2467EDCAD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62199-6F6C-46EE-BE5A-84EC1EA35754}" type="slidenum">
              <a:rPr lang="en-US" altLang="en-US" smtClean="0">
                <a:latin typeface="Helvetica" panose="020B0604020202020204" pitchFamily="34" charset="0"/>
              </a:rPr>
              <a:pPr/>
              <a:t>30</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FCBAF789-8B37-4798-95D5-4A4D271CAD83}"/>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EF015B3-48AA-4171-9C4E-E2F9A1318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A1E0BD6-A860-45A4-BBE8-C4F5A53B6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4E2E95-4953-4CF2-9F21-6D5A095874EA}" type="slidenum">
              <a:rPr lang="en-US" altLang="en-US" smtClean="0">
                <a:latin typeface="Helvetica" panose="020B0604020202020204" pitchFamily="34" charset="0"/>
              </a:rPr>
              <a:pPr/>
              <a:t>31</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F9AC652-87C8-4978-BF0D-05AAFF80951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E446E99-AFDB-4B04-B4AF-4C7719B2B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0FC6990-21C8-4265-970E-EC2276871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81516A-A4D3-46ED-AD9D-FE09D72E076A}" type="slidenum">
              <a:rPr lang="en-US" altLang="en-US" smtClean="0">
                <a:latin typeface="Helvetica" panose="020B0604020202020204" pitchFamily="34" charset="0"/>
              </a:rPr>
              <a:pPr/>
              <a:t>33</a:t>
            </a:fld>
            <a:endParaRPr lang="en-US" altLang="en-US">
              <a:latin typeface="Helvetica" panose="020B0604020202020204" pitchFamily="34" charset="0"/>
            </a:endParaRPr>
          </a:p>
        </p:txBody>
      </p:sp>
      <p:sp>
        <p:nvSpPr>
          <p:cNvPr id="60418" name="Rectangle 2">
            <a:extLst>
              <a:ext uri="{FF2B5EF4-FFF2-40B4-BE49-F238E27FC236}">
                <a16:creationId xmlns:a16="http://schemas.microsoft.com/office/drawing/2014/main" id="{221BFD6A-BE3F-40DF-9F1F-10F5E3FE85C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A0EE37F-68E7-438B-B555-4E2E18461C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2AB8CAF5-E2DE-44AA-B1B4-9110FE27A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E1648C-0648-4096-A12B-2AAE09F7CC2B}" type="slidenum">
              <a:rPr lang="en-US" altLang="en-US" smtClean="0">
                <a:latin typeface="Helvetica" panose="020B0604020202020204" pitchFamily="34" charset="0"/>
              </a:rPr>
              <a:pPr/>
              <a:t>34</a:t>
            </a:fld>
            <a:endParaRPr lang="en-US" altLang="en-US">
              <a:latin typeface="Helvetica" panose="020B0604020202020204" pitchFamily="34" charset="0"/>
            </a:endParaRPr>
          </a:p>
        </p:txBody>
      </p:sp>
      <p:sp>
        <p:nvSpPr>
          <p:cNvPr id="62466" name="Rectangle 2">
            <a:extLst>
              <a:ext uri="{FF2B5EF4-FFF2-40B4-BE49-F238E27FC236}">
                <a16:creationId xmlns:a16="http://schemas.microsoft.com/office/drawing/2014/main" id="{FD15FD5F-FA48-4255-91AB-9FD8B39095A0}"/>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8E69B69-6ABB-4F1F-B4C1-B82847240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51F22B7-04A1-4491-A952-F25A54E467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BA602C-11E8-40A3-8330-4A04D5B2E992}" type="slidenum">
              <a:rPr lang="en-US" altLang="en-US" smtClean="0">
                <a:latin typeface="Helvetica" panose="020B0604020202020204" pitchFamily="34" charset="0"/>
              </a:rPr>
              <a:pPr/>
              <a:t>35</a:t>
            </a:fld>
            <a:endParaRPr lang="en-US" altLang="en-US">
              <a:latin typeface="Helvetica" panose="020B0604020202020204" pitchFamily="34" charset="0"/>
            </a:endParaRPr>
          </a:p>
        </p:txBody>
      </p:sp>
      <p:sp>
        <p:nvSpPr>
          <p:cNvPr id="64514" name="Rectangle 2">
            <a:extLst>
              <a:ext uri="{FF2B5EF4-FFF2-40B4-BE49-F238E27FC236}">
                <a16:creationId xmlns:a16="http://schemas.microsoft.com/office/drawing/2014/main" id="{CC9A22DB-3BD8-41D4-8B62-BE9FC2F44373}"/>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46333103-58DD-43A0-B591-66204FAEE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D4A4994A-DB9D-492B-BDBB-7A50E808E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16EAB5-2B98-4153-A1E2-EFD8BE08DBE6}" type="slidenum">
              <a:rPr lang="en-US" altLang="en-US" smtClean="0">
                <a:latin typeface="Helvetica" panose="020B0604020202020204" pitchFamily="34" charset="0"/>
              </a:rPr>
              <a:pPr/>
              <a:t>36</a:t>
            </a:fld>
            <a:endParaRPr lang="en-US" altLang="en-US">
              <a:latin typeface="Helvetica" panose="020B0604020202020204" pitchFamily="34" charset="0"/>
            </a:endParaRPr>
          </a:p>
        </p:txBody>
      </p:sp>
      <p:sp>
        <p:nvSpPr>
          <p:cNvPr id="66562" name="Rectangle 2">
            <a:extLst>
              <a:ext uri="{FF2B5EF4-FFF2-40B4-BE49-F238E27FC236}">
                <a16:creationId xmlns:a16="http://schemas.microsoft.com/office/drawing/2014/main" id="{0B2E5269-F309-4827-83AB-DF1D99FB8E6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B2B21-42E8-4FF8-A58A-BC3902AA8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F49D29-2991-44C9-B226-6499BB710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BB8587-075A-4E40-B448-D46231311BAE}" type="slidenum">
              <a:rPr lang="en-US" altLang="en-US" smtClean="0">
                <a:latin typeface="Helvetica" panose="020B0604020202020204" pitchFamily="34" charset="0"/>
              </a:rPr>
              <a:pPr/>
              <a:t>37</a:t>
            </a:fld>
            <a:endParaRPr lang="en-US" altLang="en-US">
              <a:latin typeface="Helvetica" panose="020B0604020202020204" pitchFamily="34" charset="0"/>
            </a:endParaRPr>
          </a:p>
        </p:txBody>
      </p:sp>
      <p:sp>
        <p:nvSpPr>
          <p:cNvPr id="68610" name="Rectangle 2">
            <a:extLst>
              <a:ext uri="{FF2B5EF4-FFF2-40B4-BE49-F238E27FC236}">
                <a16:creationId xmlns:a16="http://schemas.microsoft.com/office/drawing/2014/main" id="{FBAA519C-4365-40F8-8E0C-98C6EB0292ED}"/>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864426D-1F61-4545-8F96-15290B3F0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4F29F4DE-8B43-42A6-9E0B-C3C485E8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FC2766-BA7B-48D0-B815-B5166DB3C025}" type="slidenum">
              <a:rPr lang="en-US" altLang="en-US" smtClean="0">
                <a:latin typeface="Helvetica" panose="020B0604020202020204" pitchFamily="34" charset="0"/>
              </a:rPr>
              <a:pPr/>
              <a:t>39</a:t>
            </a:fld>
            <a:endParaRPr lang="en-US" altLang="en-US">
              <a:latin typeface="Helvetica" panose="020B0604020202020204" pitchFamily="34" charset="0"/>
            </a:endParaRPr>
          </a:p>
        </p:txBody>
      </p:sp>
      <p:sp>
        <p:nvSpPr>
          <p:cNvPr id="71682" name="Rectangle 2">
            <a:extLst>
              <a:ext uri="{FF2B5EF4-FFF2-40B4-BE49-F238E27FC236}">
                <a16:creationId xmlns:a16="http://schemas.microsoft.com/office/drawing/2014/main" id="{A1601627-914E-4804-885E-3A40B0AA061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EF64740-4AB4-4F9D-9F3D-4A432FA0D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D93D278-9457-41A9-8554-0DC4F419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99D32D-0E34-4AEA-BBB0-CFA7967896F9}" type="slidenum">
              <a:rPr lang="en-US" altLang="en-US" smtClean="0">
                <a:latin typeface="Helvetica" panose="020B0604020202020204" pitchFamily="34" charset="0"/>
              </a:rPr>
              <a:pPr/>
              <a:t>40</a:t>
            </a:fld>
            <a:endParaRPr lang="en-US" altLang="en-US">
              <a:latin typeface="Helvetica" panose="020B0604020202020204" pitchFamily="34" charset="0"/>
            </a:endParaRPr>
          </a:p>
        </p:txBody>
      </p:sp>
      <p:sp>
        <p:nvSpPr>
          <p:cNvPr id="73730" name="Rectangle 2">
            <a:extLst>
              <a:ext uri="{FF2B5EF4-FFF2-40B4-BE49-F238E27FC236}">
                <a16:creationId xmlns:a16="http://schemas.microsoft.com/office/drawing/2014/main" id="{5CD90A20-2322-40E0-8FD7-099889148BD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EB41F69-C816-49BC-8FEB-A05900493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DFB020A7-5FEC-475B-86C9-FE280F5B1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7543DE-A938-4AFE-A116-DADABBFE6F6E}" type="slidenum">
              <a:rPr lang="en-US" altLang="en-US" smtClean="0">
                <a:latin typeface="Helvetica" panose="020B0604020202020204" pitchFamily="34" charset="0"/>
              </a:rPr>
              <a:pPr/>
              <a:t>47</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E860E326-1D4B-4A1D-B419-9E1E9420C9F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1B13A35-C834-42A2-BFB0-E27152BC37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3664041-7AE4-4471-A131-52CDD1DC4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48D3CA-E658-48E5-9B7E-983CBC7FB2A5}"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0242" name="Rectangle 2">
            <a:extLst>
              <a:ext uri="{FF2B5EF4-FFF2-40B4-BE49-F238E27FC236}">
                <a16:creationId xmlns:a16="http://schemas.microsoft.com/office/drawing/2014/main" id="{5E1152C6-C1B1-4813-A8CD-654D9F602CB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957309A-B12C-44D0-AFFE-B2744B397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59FBA2D-02EF-4810-ABAB-40953D6D9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F96EA1-7B26-4796-8FBC-D6010F4FD9C3}" type="slidenum">
              <a:rPr lang="en-US" altLang="en-US" smtClean="0">
                <a:latin typeface="Helvetica" panose="020B0604020202020204" pitchFamily="34" charset="0"/>
              </a:rPr>
              <a:pPr/>
              <a:t>48</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7F7D6A74-5FEE-4C4D-B7B7-33BDE2420BB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F17F6D0D-D7D5-4F3D-AA63-97C8D4EA7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06925D5-A8A4-4E58-BE8B-7EC1D312E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B2BF0FF-72B5-4B03-9A25-D86CE44AB6AB}" type="slidenum">
              <a:rPr lang="en-US" altLang="en-US" smtClean="0">
                <a:latin typeface="Helvetica" panose="020B0604020202020204" pitchFamily="34" charset="0"/>
              </a:rPr>
              <a:pPr/>
              <a:t>49</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6EBD2CE6-2FFD-4EDB-B15D-CC898A5B9F09}"/>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E7AEA96-F3B6-4A8B-8FC9-B3F41FDCD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7F65B4E7-B61C-445B-9325-EFEED54FF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A52A4E-9E77-4B17-A5C7-63993ED95C8B}" type="slidenum">
              <a:rPr lang="en-US" altLang="en-US" smtClean="0">
                <a:latin typeface="Helvetica" panose="020B0604020202020204" pitchFamily="34" charset="0"/>
              </a:rPr>
              <a:pPr/>
              <a:t>50</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14A5F9D4-6B6F-4363-BBAD-06CD7676235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CEB305F-FB07-497A-929D-ACE0B105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B0A5AA46-8B1F-4FBB-B965-E14835749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180477-0700-418D-AADD-EDEE236101D3}" type="slidenum">
              <a:rPr lang="en-US" altLang="en-US" smtClean="0">
                <a:latin typeface="Helvetica" panose="020B0604020202020204" pitchFamily="34" charset="0"/>
              </a:rPr>
              <a:pPr/>
              <a:t>51</a:t>
            </a:fld>
            <a:endParaRPr lang="en-US" altLang="en-US">
              <a:latin typeface="Helvetica" panose="020B0604020202020204" pitchFamily="34" charset="0"/>
            </a:endParaRPr>
          </a:p>
        </p:txBody>
      </p:sp>
      <p:sp>
        <p:nvSpPr>
          <p:cNvPr id="90114" name="Rectangle 2">
            <a:extLst>
              <a:ext uri="{FF2B5EF4-FFF2-40B4-BE49-F238E27FC236}">
                <a16:creationId xmlns:a16="http://schemas.microsoft.com/office/drawing/2014/main" id="{F000B941-E82E-413E-867C-23E8CA90475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5EBBC05-2A47-4892-B7FA-8EBCFAEAF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29EC0E97-F453-483C-B3EE-B16755C3A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2A6717-73F9-4E3E-8B2B-56CD83383740}" type="slidenum">
              <a:rPr lang="en-US" altLang="en-US" smtClean="0">
                <a:latin typeface="Helvetica" panose="020B0604020202020204" pitchFamily="34" charset="0"/>
              </a:rPr>
              <a:pPr/>
              <a:t>52</a:t>
            </a:fld>
            <a:endParaRPr lang="en-US" altLang="en-US">
              <a:latin typeface="Helvetica" panose="020B0604020202020204" pitchFamily="34" charset="0"/>
            </a:endParaRPr>
          </a:p>
        </p:txBody>
      </p:sp>
      <p:sp>
        <p:nvSpPr>
          <p:cNvPr id="92162" name="Rectangle 2">
            <a:extLst>
              <a:ext uri="{FF2B5EF4-FFF2-40B4-BE49-F238E27FC236}">
                <a16:creationId xmlns:a16="http://schemas.microsoft.com/office/drawing/2014/main" id="{392ADD74-E331-4EDC-9716-284F19BB6569}"/>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234A89B8-B2E9-4DE1-9FA5-0316CE8FE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0493E1A0-A510-440B-89AF-86B12CBFD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CE84CD-2989-490A-9478-9A5B8C1E442A}" type="slidenum">
              <a:rPr lang="en-US" altLang="en-US" smtClean="0">
                <a:latin typeface="Helvetica" panose="020B0604020202020204" pitchFamily="34" charset="0"/>
              </a:rPr>
              <a:pPr/>
              <a:t>53</a:t>
            </a:fld>
            <a:endParaRPr lang="en-US" altLang="en-US">
              <a:latin typeface="Helvetica" panose="020B0604020202020204" pitchFamily="34" charset="0"/>
            </a:endParaRPr>
          </a:p>
        </p:txBody>
      </p:sp>
      <p:sp>
        <p:nvSpPr>
          <p:cNvPr id="94210" name="Rectangle 2">
            <a:extLst>
              <a:ext uri="{FF2B5EF4-FFF2-40B4-BE49-F238E27FC236}">
                <a16:creationId xmlns:a16="http://schemas.microsoft.com/office/drawing/2014/main" id="{718A2325-393E-44F3-A974-E35B499DF0C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35EA24A7-8776-44D5-836D-6D07E0A2D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DD64F936-533F-4DD5-BE76-8E7F9ED339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5956D0-813E-445D-8A52-EBE5689DB988}" type="slidenum">
              <a:rPr lang="en-US" altLang="en-US" smtClean="0">
                <a:latin typeface="Helvetica" panose="020B0604020202020204" pitchFamily="34" charset="0"/>
              </a:rPr>
              <a:pPr/>
              <a:t>54</a:t>
            </a:fld>
            <a:endParaRPr lang="en-US" altLang="en-US">
              <a:latin typeface="Helvetica" panose="020B0604020202020204" pitchFamily="34" charset="0"/>
            </a:endParaRPr>
          </a:p>
        </p:txBody>
      </p:sp>
      <p:sp>
        <p:nvSpPr>
          <p:cNvPr id="96258" name="Rectangle 2">
            <a:extLst>
              <a:ext uri="{FF2B5EF4-FFF2-40B4-BE49-F238E27FC236}">
                <a16:creationId xmlns:a16="http://schemas.microsoft.com/office/drawing/2014/main" id="{B9F69A70-D05D-4A58-90FD-966BB86621DC}"/>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F6B73333-4759-4209-B262-608693410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56</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a:t>Chapter 19:  </a:t>
            </a:r>
            <a:br>
              <a:rPr lang="en-US" altLang="en-US"/>
            </a:br>
            <a:r>
              <a:rPr lang="en-US" altLang="en-US"/>
              <a:t>Network and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p:txBody>
          <a:bodyPr/>
          <a:lstStyle/>
          <a:p>
            <a:r>
              <a:rPr lang="en-US" altLang="en-US"/>
              <a:t>Wide-Area Network (WAN)</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p:txBody>
          <a:bodyPr/>
          <a:lstStyle/>
          <a:p>
            <a:r>
              <a:rPr lang="en-US" altLang="en-US"/>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1233488"/>
            <a:ext cx="7701574" cy="4530725"/>
          </a:xfrm>
        </p:spPr>
        <p:txBody>
          <a:bodyPr/>
          <a:lstStyle/>
          <a:p>
            <a:r>
              <a:rPr lang="en-US" altLang="en-US" dirty="0"/>
              <a:t>Each computer system in the network has a unique name</a:t>
            </a:r>
          </a:p>
          <a:p>
            <a:r>
              <a:rPr lang="en-US" altLang="en-US" dirty="0"/>
              <a:t>Each process in a given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process-id</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3498850"/>
            <a:ext cx="43338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multiple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p:txBody>
          <a:bodyPr/>
          <a:lstStyle/>
          <a:p>
            <a:r>
              <a:rPr lang="en-US" altLang="en-US"/>
              <a:t>Communication Protocol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17_05.pdf">
            <a:extLst>
              <a:ext uri="{FF2B5EF4-FFF2-40B4-BE49-F238E27FC236}">
                <a16:creationId xmlns:a16="http://schemas.microsoft.com/office/drawing/2014/main" id="{FC9FA9C3-0365-44F2-A936-BD35AD4E98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135188"/>
            <a:ext cx="60039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23012934-9B79-D545-B43F-E4C3C6EB265B}"/>
              </a:ext>
            </a:extLst>
          </p:cNvPr>
          <p:cNvSpPr>
            <a:spLocks noChangeArrowheads="1"/>
          </p:cNvSpPr>
          <p:nvPr/>
        </p:nvSpPr>
        <p:spPr bwMode="auto">
          <a:xfrm>
            <a:off x="889000" y="1206500"/>
            <a:ext cx="7670800" cy="646113"/>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r>
              <a:rPr kumimoji="1" lang="en-US" altLang="en-US" dirty="0">
                <a:latin typeface="+mn-lt"/>
                <a:cs typeface="ＭＳ Ｐゴシック" charset="-128"/>
              </a:rPr>
              <a:t>Logical communication between two computers, with the three lowest-level  layers implemented in hardware</a:t>
            </a:r>
          </a:p>
        </p:txBody>
      </p:sp>
      <p:sp>
        <p:nvSpPr>
          <p:cNvPr id="30723" name="Title 1">
            <a:extLst>
              <a:ext uri="{FF2B5EF4-FFF2-40B4-BE49-F238E27FC236}">
                <a16:creationId xmlns:a16="http://schemas.microsoft.com/office/drawing/2014/main" id="{C7A3BE5D-63D1-40F3-A616-76F23FA74498}"/>
              </a:ext>
            </a:extLst>
          </p:cNvPr>
          <p:cNvSpPr>
            <a:spLocks noGrp="1" noChangeArrowheads="1"/>
          </p:cNvSpPr>
          <p:nvPr>
            <p:ph type="title"/>
          </p:nvPr>
        </p:nvSpPr>
        <p:spPr/>
        <p:txBody>
          <a:bodyPr/>
          <a:lstStyle/>
          <a:p>
            <a:r>
              <a:rPr lang="en-US" altLang="en-US"/>
              <a:t>OSI Network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17_07.pdf">
            <a:extLst>
              <a:ext uri="{FF2B5EF4-FFF2-40B4-BE49-F238E27FC236}">
                <a16:creationId xmlns:a16="http://schemas.microsoft.com/office/drawing/2014/main" id="{F439B640-6756-4F8B-86EA-ADA96E2B6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9F904B01-31B7-4A8F-8C79-088220F3C76F}"/>
              </a:ext>
            </a:extLst>
          </p:cNvPr>
          <p:cNvSpPr>
            <a:spLocks noGrp="1" noChangeArrowheads="1"/>
          </p:cNvSpPr>
          <p:nvPr>
            <p:ph type="title"/>
          </p:nvPr>
        </p:nvSpPr>
        <p:spPr/>
        <p:txBody>
          <a:bodyPr/>
          <a:lstStyle/>
          <a:p>
            <a:r>
              <a:rPr lang="en-US" altLang="en-US"/>
              <a:t>OSI Network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a:t>The OSI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233488"/>
            <a:ext cx="7701573" cy="4530725"/>
          </a:xfrm>
        </p:spPr>
        <p:txBody>
          <a:bodyPr/>
          <a:lstStyle/>
          <a:p>
            <a:r>
              <a:rPr lang="en-US" altLang="en-US" dirty="0"/>
              <a:t>The OSI model formalizes some of the earlier work done in network protocols but was developed in the late 1970s and is currently not in widespread use</a:t>
            </a:r>
          </a:p>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17_08.pdf">
            <a:extLst>
              <a:ext uri="{FF2B5EF4-FFF2-40B4-BE49-F238E27FC236}">
                <a16:creationId xmlns:a16="http://schemas.microsoft.com/office/drawing/2014/main" id="{75ECD6E0-507C-45CE-A6A6-CC8348BF5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Title 1">
            <a:extLst>
              <a:ext uri="{FF2B5EF4-FFF2-40B4-BE49-F238E27FC236}">
                <a16:creationId xmlns:a16="http://schemas.microsoft.com/office/drawing/2014/main" id="{8547BF02-6D6E-41C6-9126-3C39E14BE969}"/>
              </a:ext>
            </a:extLst>
          </p:cNvPr>
          <p:cNvSpPr>
            <a:spLocks noGrp="1" noChangeArrowheads="1"/>
          </p:cNvSpPr>
          <p:nvPr>
            <p:ph type="title"/>
          </p:nvPr>
        </p:nvSpPr>
        <p:spPr/>
        <p:txBody>
          <a:bodyPr/>
          <a:lstStyle/>
          <a:p>
            <a:r>
              <a:rPr lang="en-US" altLang="en-US"/>
              <a:t>    The OSI and TCP/IP Protocol Stacks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p:txBody>
          <a:bodyPr/>
          <a:lstStyle/>
          <a:p>
            <a:r>
              <a:rPr lang="en-US" altLang="en-US"/>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1233488"/>
            <a:ext cx="7651750" cy="4530725"/>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Sending system checks routing tables and locates a router to send packet</a:t>
            </a:r>
          </a:p>
          <a:p>
            <a:r>
              <a:rPr lang="en-US" altLang="en-US" dirty="0"/>
              <a:t>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240489"/>
            <a:ext cx="8229600" cy="576262"/>
          </a:xfrm>
        </p:spPr>
        <p:txBody>
          <a:bodyPr/>
          <a:lstStyle/>
          <a:p>
            <a:r>
              <a:rPr lang="en-US" altLang="en-US" dirty="0"/>
              <a:t>Chapter 19: Distributed Systems</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23348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Network and Distributed Operating Systems</a:t>
            </a:r>
          </a:p>
          <a:p>
            <a:r>
              <a:rPr lang="en-US" altLang="en-US" dirty="0"/>
              <a:t>Design Issues of Distributed Systems</a:t>
            </a:r>
          </a:p>
          <a:p>
            <a:r>
              <a:rPr lang="en-US" altLang="en-US" dirty="0"/>
              <a:t>Distributed File Systems</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p:txBody>
          <a:bodyPr/>
          <a:lstStyle/>
          <a:p>
            <a:r>
              <a:rPr lang="en-US" altLang="en-US"/>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1233488"/>
            <a:ext cx="7727950" cy="4530725"/>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Media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p:txBody>
          <a:bodyPr/>
          <a:lstStyle/>
          <a:p>
            <a:r>
              <a:rPr lang="en-US" altLang="en-US"/>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60178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p:txBody>
          <a:bodyPr/>
          <a:lstStyle/>
          <a:p>
            <a:r>
              <a:rPr lang="en-US" altLang="en-US"/>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1233488"/>
            <a:ext cx="7680325" cy="4530725"/>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and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p:txBody>
          <a:bodyPr/>
          <a:lstStyle/>
          <a:p>
            <a:r>
              <a:rPr lang="en-US" altLang="en-US"/>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233488"/>
            <a:ext cx="7701573" cy="4530725"/>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12090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p:txBody>
          <a:bodyPr/>
          <a:lstStyle/>
          <a:p>
            <a:r>
              <a:rPr lang="en-US" altLang="en-US"/>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1233488"/>
            <a:ext cx="7727950" cy="4530725"/>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pPr lvl="1"/>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pPr lvl="1"/>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pPr lvl="1"/>
            <a:r>
              <a:rPr lang="en-US" altLang="en-US" dirty="0"/>
              <a:t>Connections are initiated with series of control packets called a </a:t>
            </a:r>
            <a:r>
              <a:rPr lang="en-US" altLang="en-US" b="1" i="1" dirty="0"/>
              <a:t>three-way handshake</a:t>
            </a:r>
            <a:endParaRPr lang="en-US" altLang="en-US" dirty="0"/>
          </a:p>
          <a:p>
            <a:pPr lvl="2"/>
            <a:r>
              <a:rPr lang="en-US" altLang="en-US" dirty="0"/>
              <a:t>Connections also closed with series of control packets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p:txBody>
          <a:bodyPr/>
          <a:lstStyle/>
          <a:p>
            <a:r>
              <a:rPr lang="en-US" altLang="en-US"/>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571565" y="25143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1233488"/>
            <a:ext cx="7731060" cy="4530725"/>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883263F-658B-4D21-A50A-AFC21E76FF38}"/>
              </a:ext>
            </a:extLst>
          </p:cNvPr>
          <p:cNvSpPr>
            <a:spLocks noGrp="1" noChangeArrowheads="1"/>
          </p:cNvSpPr>
          <p:nvPr>
            <p:ph type="title"/>
          </p:nvPr>
        </p:nvSpPr>
        <p:spPr>
          <a:xfrm>
            <a:off x="522514" y="251437"/>
            <a:ext cx="8220270" cy="576262"/>
          </a:xfrm>
        </p:spPr>
        <p:txBody>
          <a:bodyPr/>
          <a:lstStyle/>
          <a:p>
            <a:r>
              <a:rPr lang="en-US" altLang="en-US" dirty="0"/>
              <a:t>    Network-oriented Operating Systems</a:t>
            </a:r>
          </a:p>
        </p:txBody>
      </p:sp>
      <p:sp>
        <p:nvSpPr>
          <p:cNvPr id="50178" name="Content Placeholder 2">
            <a:extLst>
              <a:ext uri="{FF2B5EF4-FFF2-40B4-BE49-F238E27FC236}">
                <a16:creationId xmlns:a16="http://schemas.microsoft.com/office/drawing/2014/main" id="{16AE095B-8478-4980-914F-F2F4EA1569BB}"/>
              </a:ext>
            </a:extLst>
          </p:cNvPr>
          <p:cNvSpPr>
            <a:spLocks noGrp="1" noChangeArrowheads="1"/>
          </p:cNvSpPr>
          <p:nvPr>
            <p:ph idx="1"/>
          </p:nvPr>
        </p:nvSpPr>
        <p:spPr>
          <a:xfrm>
            <a:off x="806450" y="1233488"/>
            <a:ext cx="7265988" cy="4530725"/>
          </a:xfrm>
        </p:spPr>
        <p:txBody>
          <a:bodyPr/>
          <a:lstStyle/>
          <a:p>
            <a:r>
              <a:rPr lang="en-US" altLang="en-US" dirty="0"/>
              <a:t>Two main types</a:t>
            </a:r>
          </a:p>
          <a:p>
            <a:r>
              <a:rPr lang="en-US" altLang="en-US" b="1" dirty="0">
                <a:solidFill>
                  <a:srgbClr val="006699"/>
                </a:solidFill>
                <a:latin typeface="+mj-lt"/>
              </a:rPr>
              <a:t>Network</a:t>
            </a:r>
            <a:r>
              <a:rPr lang="en-US" altLang="en-US" b="1" dirty="0">
                <a:solidFill>
                  <a:srgbClr val="3366FF"/>
                </a:solidFill>
              </a:rPr>
              <a:t> </a:t>
            </a:r>
            <a:r>
              <a:rPr lang="en-US" altLang="en-US" b="1" dirty="0">
                <a:solidFill>
                  <a:srgbClr val="006699"/>
                </a:solidFill>
                <a:latin typeface="+mj-lt"/>
              </a:rPr>
              <a:t>Operating Systems</a:t>
            </a:r>
          </a:p>
          <a:p>
            <a:pPr lvl="1"/>
            <a:r>
              <a:rPr lang="en-US" altLang="en-US" dirty="0"/>
              <a:t>Users are aware of multiplicity of machines</a:t>
            </a:r>
          </a:p>
          <a:p>
            <a:r>
              <a:rPr lang="en-US" altLang="en-US" b="1" dirty="0">
                <a:solidFill>
                  <a:srgbClr val="006699"/>
                </a:solidFill>
                <a:latin typeface="+mj-lt"/>
              </a:rPr>
              <a:t>Distributed Operating Systems</a:t>
            </a:r>
          </a:p>
          <a:p>
            <a:pPr lvl="1"/>
            <a:r>
              <a:rPr lang="en-US" altLang="en-US" dirty="0"/>
              <a:t>Users not aware of multiplicity of machines</a:t>
            </a:r>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12109EF-2985-4A12-80F9-8E77B70C6E36}"/>
              </a:ext>
            </a:extLst>
          </p:cNvPr>
          <p:cNvSpPr>
            <a:spLocks noGrp="1" noChangeArrowheads="1"/>
          </p:cNvSpPr>
          <p:nvPr>
            <p:ph type="title"/>
          </p:nvPr>
        </p:nvSpPr>
        <p:spPr/>
        <p:txBody>
          <a:bodyPr/>
          <a:lstStyle/>
          <a:p>
            <a:r>
              <a:rPr lang="en-US" altLang="en-US"/>
              <a:t>Network Operating Systems</a:t>
            </a:r>
          </a:p>
        </p:txBody>
      </p:sp>
      <p:sp>
        <p:nvSpPr>
          <p:cNvPr id="31747" name="Content Placeholder 2">
            <a:extLst>
              <a:ext uri="{FF2B5EF4-FFF2-40B4-BE49-F238E27FC236}">
                <a16:creationId xmlns:a16="http://schemas.microsoft.com/office/drawing/2014/main" id="{C4DADEE3-FA5B-394C-97D9-BDF8888F00DE}"/>
              </a:ext>
            </a:extLst>
          </p:cNvPr>
          <p:cNvSpPr>
            <a:spLocks noGrp="1"/>
          </p:cNvSpPr>
          <p:nvPr>
            <p:ph idx="1"/>
          </p:nvPr>
        </p:nvSpPr>
        <p:spPr>
          <a:xfrm>
            <a:off x="806450" y="1233488"/>
            <a:ext cx="7727950" cy="4530725"/>
          </a:xfrm>
        </p:spPr>
        <p:txBody>
          <a:bodyPr/>
          <a:lstStyle/>
          <a:p>
            <a:pPr>
              <a:defRPr/>
            </a:pPr>
            <a:r>
              <a:rPr lang="en-US" altLang="en-US" dirty="0"/>
              <a:t>Users are aware of multiplicity of machines</a:t>
            </a:r>
          </a:p>
          <a:p>
            <a:pPr>
              <a:defRPr/>
            </a:pPr>
            <a:r>
              <a:rPr lang="en-US" altLang="en-US" dirty="0"/>
              <a:t>Access to resources of various machines is done explicitly by:</a:t>
            </a:r>
          </a:p>
          <a:p>
            <a:pPr lvl="1">
              <a:defRPr/>
            </a:pPr>
            <a:r>
              <a:rPr lang="en-US" altLang="en-US" dirty="0"/>
              <a:t>Remote logging into the appropriate remote machine (</a:t>
            </a:r>
            <a:r>
              <a:rPr lang="en-US" altLang="en-US" dirty="0" err="1"/>
              <a:t>ssh</a:t>
            </a:r>
            <a:r>
              <a:rPr lang="en-US" altLang="en-US" dirty="0"/>
              <a:t>)</a:t>
            </a:r>
          </a:p>
          <a:p>
            <a:pPr lvl="2">
              <a:buFont typeface="Arial" panose="020B0604020202020204" pitchFamily="34" charset="0"/>
              <a:buChar char="•"/>
              <a:defRPr/>
            </a:pPr>
            <a:r>
              <a:rPr lang="en-US" altLang="en-US" dirty="0" err="1">
                <a:latin typeface="Courier New" panose="02070309020205020404" pitchFamily="49" charset="0"/>
                <a:cs typeface="Courier New" panose="02070309020205020404" pitchFamily="49" charset="0"/>
              </a:rPr>
              <a:t>ssh</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kristen.cs.yale.edu</a:t>
            </a:r>
            <a:endParaRPr lang="en-US" altLang="en-US" dirty="0">
              <a:latin typeface="Courier New" panose="02070309020205020404" pitchFamily="49" charset="0"/>
              <a:cs typeface="Courier New" panose="02070309020205020404" pitchFamily="49" charset="0"/>
            </a:endParaRPr>
          </a:p>
          <a:p>
            <a:pPr lvl="1">
              <a:defRPr/>
            </a:pPr>
            <a:r>
              <a:rPr lang="en-US" altLang="en-US" dirty="0"/>
              <a:t>Transferring data from remote machines to local machines, via the File Transfer Protocol (FTP) mechanism</a:t>
            </a:r>
          </a:p>
          <a:p>
            <a:pPr lvl="1">
              <a:defRPr/>
            </a:pPr>
            <a:r>
              <a:rPr lang="en-US" altLang="en-US" dirty="0"/>
              <a:t>Upload, download, access, or share files through cloud storage</a:t>
            </a:r>
          </a:p>
          <a:p>
            <a:pPr>
              <a:defRPr/>
            </a:pPr>
            <a:r>
              <a:rPr lang="en-US" altLang="en-US" dirty="0"/>
              <a:t>Users must change paradigms – establish a </a:t>
            </a:r>
            <a:r>
              <a:rPr lang="en-US" altLang="en-US" b="1" dirty="0">
                <a:solidFill>
                  <a:srgbClr val="006699"/>
                </a:solidFill>
                <a:latin typeface="+mj-lt"/>
              </a:rPr>
              <a:t>session</a:t>
            </a:r>
            <a:r>
              <a:rPr lang="en-US" altLang="en-US" dirty="0"/>
              <a:t>, give network-based commands, use a web browser</a:t>
            </a:r>
          </a:p>
          <a:p>
            <a:pPr lvl="1">
              <a:defRPr/>
            </a:pPr>
            <a:r>
              <a:rPr lang="en-US" altLang="en-US" dirty="0"/>
              <a:t>More difficult for users </a:t>
            </a:r>
          </a:p>
          <a:p>
            <a:pPr marL="0" indent="0">
              <a:buFont typeface="Monotype Sorts" pitchFamily="2" charset="2"/>
              <a:buNone/>
              <a:defRPr/>
            </a:pPr>
            <a:endParaRPr lang="en-US" altLang="en-US" dirty="0"/>
          </a:p>
          <a:p>
            <a:pPr>
              <a:buFont typeface="Monotype Sorts" pitchFamily="2" charset="2"/>
              <a:buChar char="n"/>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33398608-D728-450A-AB0A-694C8B0E7917}"/>
              </a:ext>
            </a:extLst>
          </p:cNvPr>
          <p:cNvSpPr>
            <a:spLocks noGrp="1" noChangeArrowheads="1"/>
          </p:cNvSpPr>
          <p:nvPr>
            <p:ph type="title"/>
          </p:nvPr>
        </p:nvSpPr>
        <p:spPr/>
        <p:txBody>
          <a:bodyPr/>
          <a:lstStyle/>
          <a:p>
            <a:r>
              <a:rPr lang="en-US" altLang="en-US"/>
              <a:t>Chapter Objectives</a:t>
            </a:r>
          </a:p>
        </p:txBody>
      </p:sp>
      <p:sp>
        <p:nvSpPr>
          <p:cNvPr id="9218" name="Content Placeholder 2">
            <a:extLst>
              <a:ext uri="{FF2B5EF4-FFF2-40B4-BE49-F238E27FC236}">
                <a16:creationId xmlns:a16="http://schemas.microsoft.com/office/drawing/2014/main" id="{9BD37E66-F265-4A44-B1BC-D63D6707F173}"/>
              </a:ext>
            </a:extLst>
          </p:cNvPr>
          <p:cNvSpPr>
            <a:spLocks noGrp="1" noChangeArrowheads="1"/>
          </p:cNvSpPr>
          <p:nvPr>
            <p:ph idx="1"/>
          </p:nvPr>
        </p:nvSpPr>
        <p:spPr>
          <a:xfrm>
            <a:off x="806450" y="1233488"/>
            <a:ext cx="7727950" cy="4530725"/>
          </a:xfrm>
        </p:spPr>
        <p:txBody>
          <a:bodyPr/>
          <a:lstStyle/>
          <a:p>
            <a:r>
              <a:rPr lang="en-US" altLang="en-US" dirty="0"/>
              <a:t> Explain the advantages of networked and distributed systems</a:t>
            </a:r>
          </a:p>
          <a:p>
            <a:r>
              <a:rPr lang="en-US" altLang="en-US" dirty="0"/>
              <a:t> Provide a high-level overview of the networks that interconnect distributed systems</a:t>
            </a:r>
          </a:p>
          <a:p>
            <a:r>
              <a:rPr lang="en-US" altLang="en-US" dirty="0"/>
              <a:t>Define the roles and types of distributed systems in use today</a:t>
            </a:r>
          </a:p>
          <a:p>
            <a:r>
              <a:rPr lang="en-US" altLang="en-US" dirty="0"/>
              <a:t>Discuss issues concerning the design of distributed file systems</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63CD5A4-9E8A-4FDA-B98E-52FF0F9B2168}"/>
              </a:ext>
            </a:extLst>
          </p:cNvPr>
          <p:cNvSpPr>
            <a:spLocks noGrp="1" noChangeArrowheads="1"/>
          </p:cNvSpPr>
          <p:nvPr>
            <p:ph type="title"/>
          </p:nvPr>
        </p:nvSpPr>
        <p:spPr/>
        <p:txBody>
          <a:bodyPr/>
          <a:lstStyle/>
          <a:p>
            <a:r>
              <a:rPr lang="en-US" altLang="en-US" dirty="0"/>
              <a:t>Distributed Operating Systems</a:t>
            </a:r>
          </a:p>
        </p:txBody>
      </p:sp>
      <p:sp>
        <p:nvSpPr>
          <p:cNvPr id="54274" name="Content Placeholder 2">
            <a:extLst>
              <a:ext uri="{FF2B5EF4-FFF2-40B4-BE49-F238E27FC236}">
                <a16:creationId xmlns:a16="http://schemas.microsoft.com/office/drawing/2014/main" id="{6F0E65E5-A87D-4CE3-9CBE-70B1FE22C76F}"/>
              </a:ext>
            </a:extLst>
          </p:cNvPr>
          <p:cNvSpPr>
            <a:spLocks noGrp="1" noChangeArrowheads="1"/>
          </p:cNvSpPr>
          <p:nvPr>
            <p:ph idx="1"/>
          </p:nvPr>
        </p:nvSpPr>
        <p:spPr>
          <a:xfrm>
            <a:off x="806449" y="1233488"/>
            <a:ext cx="7701573" cy="4530725"/>
          </a:xfrm>
        </p:spPr>
        <p:txBody>
          <a:bodyPr/>
          <a:lstStyle/>
          <a:p>
            <a:r>
              <a:rPr lang="en-US" altLang="en-US" dirty="0"/>
              <a:t>Users not aware of multiplicity of machines</a:t>
            </a:r>
          </a:p>
          <a:p>
            <a:pPr lvl="1"/>
            <a:r>
              <a:rPr lang="en-US" altLang="en-US" dirty="0"/>
              <a:t>Access to remote resources similar to access to local resources</a:t>
            </a:r>
          </a:p>
          <a:p>
            <a:r>
              <a:rPr lang="en-US" altLang="en-US" b="1" dirty="0">
                <a:solidFill>
                  <a:srgbClr val="006699"/>
                </a:solidFill>
                <a:latin typeface="+mj-lt"/>
              </a:rPr>
              <a:t>Data Migration </a:t>
            </a:r>
            <a:r>
              <a:rPr lang="en-US" altLang="en-US" dirty="0"/>
              <a:t>– transfer data by transferring entire file, or transferring only those portions of the file necessary for the immediate task</a:t>
            </a:r>
          </a:p>
          <a:p>
            <a:r>
              <a:rPr lang="en-US" altLang="en-US" b="1" dirty="0">
                <a:solidFill>
                  <a:srgbClr val="006699"/>
                </a:solidFill>
                <a:latin typeface="+mj-lt"/>
              </a:rPr>
              <a:t>Computation Migration </a:t>
            </a:r>
            <a:r>
              <a:rPr lang="en-US" altLang="en-US" dirty="0"/>
              <a:t>– transfer the computation, rather than the data, across the system</a:t>
            </a:r>
          </a:p>
          <a:p>
            <a:pPr lvl="1"/>
            <a:r>
              <a:rPr lang="en-US" altLang="en-US" dirty="0"/>
              <a:t>Via remote procedure calls (RPCs)</a:t>
            </a:r>
          </a:p>
          <a:p>
            <a:pPr lvl="1"/>
            <a:r>
              <a:rPr lang="en-US" altLang="en-US" dirty="0"/>
              <a:t>Via messaging system</a:t>
            </a:r>
          </a:p>
          <a:p>
            <a:endParaRPr lang="en-US" altLang="en-US" b="1" dirty="0">
              <a:solidFill>
                <a:srgbClr val="3366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EE806B7-8986-49D4-AEA6-C3836C0FF5F5}"/>
              </a:ext>
            </a:extLst>
          </p:cNvPr>
          <p:cNvSpPr>
            <a:spLocks noGrp="1" noChangeArrowheads="1"/>
          </p:cNvSpPr>
          <p:nvPr>
            <p:ph type="title"/>
          </p:nvPr>
        </p:nvSpPr>
        <p:spPr>
          <a:xfrm>
            <a:off x="578500" y="251437"/>
            <a:ext cx="8151845" cy="576262"/>
          </a:xfrm>
        </p:spPr>
        <p:txBody>
          <a:bodyPr/>
          <a:lstStyle/>
          <a:p>
            <a:r>
              <a:rPr lang="en-US" altLang="en-US" dirty="0"/>
              <a:t>     Distributed-Operating Systems (Cont.)</a:t>
            </a:r>
          </a:p>
        </p:txBody>
      </p:sp>
      <p:sp>
        <p:nvSpPr>
          <p:cNvPr id="56322" name="Content Placeholder 2">
            <a:extLst>
              <a:ext uri="{FF2B5EF4-FFF2-40B4-BE49-F238E27FC236}">
                <a16:creationId xmlns:a16="http://schemas.microsoft.com/office/drawing/2014/main" id="{7EE9F130-88A6-49ED-A33A-F3D0562C03FA}"/>
              </a:ext>
            </a:extLst>
          </p:cNvPr>
          <p:cNvSpPr>
            <a:spLocks noGrp="1" noChangeArrowheads="1"/>
          </p:cNvSpPr>
          <p:nvPr>
            <p:ph idx="1"/>
          </p:nvPr>
        </p:nvSpPr>
        <p:spPr>
          <a:xfrm>
            <a:off x="806450" y="1233488"/>
            <a:ext cx="7721730" cy="4530725"/>
          </a:xfrm>
        </p:spPr>
        <p:txBody>
          <a:bodyPr/>
          <a:lstStyle/>
          <a:p>
            <a:r>
              <a:rPr lang="en-US" altLang="en-US" b="1" dirty="0">
                <a:solidFill>
                  <a:srgbClr val="006699"/>
                </a:solidFill>
                <a:latin typeface="+mj-lt"/>
              </a:rPr>
              <a:t>Process Migration</a:t>
            </a:r>
            <a:r>
              <a:rPr lang="en-US" altLang="en-US" b="1" dirty="0">
                <a:solidFill>
                  <a:srgbClr val="3366FF"/>
                </a:solidFill>
              </a:rPr>
              <a:t> </a:t>
            </a:r>
            <a:r>
              <a:rPr lang="en-US" altLang="en-US" dirty="0"/>
              <a:t>– execute an entire process, or parts of it, at different sites</a:t>
            </a:r>
          </a:p>
          <a:p>
            <a:pPr lvl="1"/>
            <a:r>
              <a:rPr lang="en-US" altLang="en-US" b="1" i="1" dirty="0"/>
              <a:t>Load balancing </a:t>
            </a:r>
            <a:r>
              <a:rPr lang="en-US" altLang="en-US" dirty="0"/>
              <a:t>– distribute processes across network to even the workload</a:t>
            </a:r>
          </a:p>
          <a:p>
            <a:pPr lvl="1"/>
            <a:r>
              <a:rPr lang="en-US" altLang="en-US" b="1" i="1" dirty="0"/>
              <a:t>Computation speedup </a:t>
            </a:r>
            <a:r>
              <a:rPr lang="en-US" altLang="en-US" dirty="0"/>
              <a:t>– subprocesses can run concurrently on different sites</a:t>
            </a:r>
          </a:p>
          <a:p>
            <a:pPr lvl="1"/>
            <a:r>
              <a:rPr lang="en-US" altLang="en-US" b="1" i="1" dirty="0"/>
              <a:t>Hardware preference </a:t>
            </a:r>
            <a:r>
              <a:rPr lang="en-US" altLang="en-US" dirty="0"/>
              <a:t>– process execution may require specialized processor</a:t>
            </a:r>
          </a:p>
          <a:p>
            <a:pPr lvl="1"/>
            <a:r>
              <a:rPr lang="en-US" altLang="en-US" b="1" i="1" dirty="0"/>
              <a:t>Software preference </a:t>
            </a:r>
            <a:r>
              <a:rPr lang="en-US" altLang="en-US" dirty="0"/>
              <a:t>– required software may be available at only a particular site</a:t>
            </a:r>
          </a:p>
          <a:p>
            <a:pPr lvl="1"/>
            <a:r>
              <a:rPr lang="en-US" altLang="en-US" b="1" i="1" dirty="0"/>
              <a:t>Data access </a:t>
            </a:r>
            <a:r>
              <a:rPr lang="en-US" altLang="en-US" dirty="0"/>
              <a:t>– run process remotely, rather than transfer all data locally</a:t>
            </a:r>
          </a:p>
          <a:p>
            <a:r>
              <a:rPr lang="en-US" altLang="en-US" dirty="0"/>
              <a:t>Consider the World Wide Web</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30F8A4A5-5CE4-4896-A1A8-D28FA29C31DB}"/>
              </a:ext>
            </a:extLst>
          </p:cNvPr>
          <p:cNvSpPr>
            <a:spLocks noGrp="1" noChangeArrowheads="1"/>
          </p:cNvSpPr>
          <p:nvPr>
            <p:ph type="title"/>
          </p:nvPr>
        </p:nvSpPr>
        <p:spPr>
          <a:xfrm>
            <a:off x="503857" y="251437"/>
            <a:ext cx="8151845" cy="576262"/>
          </a:xfrm>
        </p:spPr>
        <p:txBody>
          <a:bodyPr/>
          <a:lstStyle/>
          <a:p>
            <a:r>
              <a:rPr lang="en-US" altLang="en-US" dirty="0"/>
              <a:t>     Design Issues of Distributed Systems</a:t>
            </a:r>
          </a:p>
        </p:txBody>
      </p:sp>
      <p:sp>
        <p:nvSpPr>
          <p:cNvPr id="58370" name="Content Placeholder 2">
            <a:extLst>
              <a:ext uri="{FF2B5EF4-FFF2-40B4-BE49-F238E27FC236}">
                <a16:creationId xmlns:a16="http://schemas.microsoft.com/office/drawing/2014/main" id="{49E72695-1256-4A35-A791-4EAACC2912DC}"/>
              </a:ext>
            </a:extLst>
          </p:cNvPr>
          <p:cNvSpPr>
            <a:spLocks noGrp="1" noChangeArrowheads="1"/>
          </p:cNvSpPr>
          <p:nvPr>
            <p:ph idx="1"/>
          </p:nvPr>
        </p:nvSpPr>
        <p:spPr>
          <a:xfrm>
            <a:off x="806450" y="1233488"/>
            <a:ext cx="7712399" cy="4530725"/>
          </a:xfrm>
        </p:spPr>
        <p:txBody>
          <a:bodyPr/>
          <a:lstStyle/>
          <a:p>
            <a:r>
              <a:rPr lang="en-US" altLang="en-US" dirty="0"/>
              <a:t>We investigate three design questions:</a:t>
            </a:r>
          </a:p>
          <a:p>
            <a:pPr lvl="1"/>
            <a:r>
              <a:rPr lang="en-US" altLang="en-US" b="1" i="1" dirty="0"/>
              <a:t>Robustness</a:t>
            </a:r>
            <a:r>
              <a:rPr lang="en-US" altLang="en-US" dirty="0"/>
              <a:t> – Can the distributed system withstand failures?</a:t>
            </a:r>
          </a:p>
          <a:p>
            <a:pPr lvl="1"/>
            <a:r>
              <a:rPr lang="en-US" altLang="en-US" b="1" i="1" dirty="0"/>
              <a:t>Transparency</a:t>
            </a:r>
            <a:r>
              <a:rPr lang="en-US" altLang="en-US" dirty="0"/>
              <a:t> – Can the distributed system be transparent to the user both in terms of where files are stored and user mobility?</a:t>
            </a:r>
          </a:p>
          <a:p>
            <a:pPr lvl="1"/>
            <a:r>
              <a:rPr lang="en-US" altLang="en-US" b="1" i="1" dirty="0"/>
              <a:t>Scalability</a:t>
            </a:r>
            <a:r>
              <a:rPr lang="en-US" altLang="en-US" dirty="0"/>
              <a:t> – Can the distributed system be scalable to allow addition of more computation power, storage, or users?</a:t>
            </a:r>
          </a:p>
          <a:p>
            <a:endParaRPr lang="en-US" altLang="en-US" dirty="0"/>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B9CBBC56-75FA-40B1-9B44-055ACF0E14B5}"/>
              </a:ext>
            </a:extLst>
          </p:cNvPr>
          <p:cNvSpPr>
            <a:spLocks noGrp="1" noChangeArrowheads="1"/>
          </p:cNvSpPr>
          <p:nvPr>
            <p:ph type="title"/>
          </p:nvPr>
        </p:nvSpPr>
        <p:spPr/>
        <p:txBody>
          <a:bodyPr/>
          <a:lstStyle/>
          <a:p>
            <a:r>
              <a:rPr lang="en-US" altLang="en-US"/>
              <a:t>Robustness</a:t>
            </a:r>
          </a:p>
        </p:txBody>
      </p:sp>
      <p:sp>
        <p:nvSpPr>
          <p:cNvPr id="59394" name="Content Placeholder 2">
            <a:extLst>
              <a:ext uri="{FF2B5EF4-FFF2-40B4-BE49-F238E27FC236}">
                <a16:creationId xmlns:a16="http://schemas.microsoft.com/office/drawing/2014/main" id="{0688E616-A479-4EF6-A8B1-0DBB539053BF}"/>
              </a:ext>
            </a:extLst>
          </p:cNvPr>
          <p:cNvSpPr>
            <a:spLocks noGrp="1" noChangeArrowheads="1"/>
          </p:cNvSpPr>
          <p:nvPr>
            <p:ph idx="1"/>
          </p:nvPr>
        </p:nvSpPr>
        <p:spPr>
          <a:xfrm>
            <a:off x="806450" y="1233488"/>
            <a:ext cx="7701574" cy="4530725"/>
          </a:xfrm>
        </p:spPr>
        <p:txBody>
          <a:bodyPr/>
          <a:lstStyle/>
          <a:p>
            <a:r>
              <a:rPr lang="en-US" altLang="en-US" dirty="0"/>
              <a:t>Hardware failures can include failure of a link, failure of a site, and loss of a message.</a:t>
            </a:r>
          </a:p>
          <a:p>
            <a:r>
              <a:rPr lang="en-US" altLang="en-US" dirty="0"/>
              <a:t>A </a:t>
            </a:r>
            <a:r>
              <a:rPr lang="en-US" altLang="en-US" b="1" dirty="0">
                <a:solidFill>
                  <a:srgbClr val="006699"/>
                </a:solidFill>
                <a:latin typeface="+mj-lt"/>
              </a:rPr>
              <a:t>fault-tolerant system </a:t>
            </a:r>
            <a:r>
              <a:rPr lang="en-US" altLang="en-US" dirty="0"/>
              <a:t>can tolerate a certain level of failure</a:t>
            </a:r>
          </a:p>
          <a:p>
            <a:pPr lvl="1"/>
            <a:r>
              <a:rPr lang="en-US" altLang="en-US" dirty="0"/>
              <a:t>Degree of fault tolerance depends on design of system and the specific fault</a:t>
            </a:r>
          </a:p>
          <a:p>
            <a:pPr lvl="1"/>
            <a:r>
              <a:rPr lang="en-US" altLang="en-US" dirty="0"/>
              <a:t>The more fault tolerance, the better!</a:t>
            </a:r>
          </a:p>
          <a:p>
            <a:r>
              <a:rPr lang="en-US" altLang="en-US" dirty="0"/>
              <a:t>Involves </a:t>
            </a:r>
            <a:r>
              <a:rPr lang="en-US" altLang="en-US" b="1" i="1" dirty="0"/>
              <a:t>failure detection</a:t>
            </a:r>
            <a:r>
              <a:rPr lang="en-US" altLang="en-US" dirty="0"/>
              <a:t>, </a:t>
            </a:r>
            <a:r>
              <a:rPr lang="en-US" altLang="en-US" b="1" i="1" dirty="0"/>
              <a:t>reconfiguration</a:t>
            </a:r>
            <a:r>
              <a:rPr lang="en-US" altLang="en-US" dirty="0"/>
              <a:t>, and </a:t>
            </a:r>
            <a:r>
              <a:rPr lang="en-US" altLang="en-US" b="1" i="1" dirty="0"/>
              <a:t>recovery</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E04DF02C-278B-4633-8ED6-B4230619464D}"/>
              </a:ext>
            </a:extLst>
          </p:cNvPr>
          <p:cNvSpPr>
            <a:spLocks noGrp="1" noChangeArrowheads="1"/>
          </p:cNvSpPr>
          <p:nvPr>
            <p:ph type="title"/>
          </p:nvPr>
        </p:nvSpPr>
        <p:spPr/>
        <p:txBody>
          <a:bodyPr/>
          <a:lstStyle/>
          <a:p>
            <a:r>
              <a:rPr lang="en-US" altLang="en-US"/>
              <a:t>Failure Detection</a:t>
            </a:r>
          </a:p>
        </p:txBody>
      </p:sp>
      <p:sp>
        <p:nvSpPr>
          <p:cNvPr id="61442" name="Content Placeholder 2">
            <a:extLst>
              <a:ext uri="{FF2B5EF4-FFF2-40B4-BE49-F238E27FC236}">
                <a16:creationId xmlns:a16="http://schemas.microsoft.com/office/drawing/2014/main" id="{C8C30433-169B-4119-8E0B-F71BD1168847}"/>
              </a:ext>
            </a:extLst>
          </p:cNvPr>
          <p:cNvSpPr>
            <a:spLocks noGrp="1" noChangeArrowheads="1"/>
          </p:cNvSpPr>
          <p:nvPr>
            <p:ph idx="1"/>
          </p:nvPr>
        </p:nvSpPr>
        <p:spPr>
          <a:xfrm>
            <a:off x="806450" y="1233488"/>
            <a:ext cx="7727950" cy="4530725"/>
          </a:xfrm>
        </p:spPr>
        <p:txBody>
          <a:bodyPr/>
          <a:lstStyle/>
          <a:p>
            <a:r>
              <a:rPr lang="en-US" altLang="en-US" dirty="0"/>
              <a:t>Detecting hardware failure is difficult</a:t>
            </a:r>
            <a:endParaRPr lang="en-US" altLang="en-US" sz="800" dirty="0"/>
          </a:p>
          <a:p>
            <a:r>
              <a:rPr lang="en-US" altLang="en-US" dirty="0"/>
              <a:t>To detect a link failure, a </a:t>
            </a:r>
            <a:r>
              <a:rPr lang="en-US" altLang="en-US" b="1" dirty="0">
                <a:solidFill>
                  <a:srgbClr val="006699"/>
                </a:solidFill>
                <a:latin typeface="+mj-lt"/>
              </a:rPr>
              <a:t>heartbeat</a:t>
            </a:r>
            <a:r>
              <a:rPr lang="en-US" altLang="en-US" dirty="0"/>
              <a:t> protocol can be used</a:t>
            </a:r>
            <a:endParaRPr lang="en-US" altLang="en-US" sz="800" dirty="0"/>
          </a:p>
          <a:p>
            <a:r>
              <a:rPr lang="en-US" altLang="en-US" dirty="0"/>
              <a:t>Assume Site A and Site B have established a link</a:t>
            </a:r>
          </a:p>
          <a:p>
            <a:pPr lvl="1"/>
            <a:r>
              <a:rPr lang="en-US" altLang="en-US" dirty="0"/>
              <a:t> At fixed intervals, each site will exchange an </a:t>
            </a:r>
            <a:r>
              <a:rPr lang="en-US" altLang="en-US" i="1" dirty="0"/>
              <a:t>I-am-up</a:t>
            </a:r>
            <a:r>
              <a:rPr lang="en-US" altLang="en-US" dirty="0"/>
              <a:t> message indicating that they are up and running</a:t>
            </a:r>
            <a:endParaRPr lang="en-US" altLang="en-US" sz="800" dirty="0"/>
          </a:p>
          <a:p>
            <a:r>
              <a:rPr lang="en-US" altLang="en-US" dirty="0"/>
              <a:t>If Site A does not receive a message within the fixed interval, it assumes either (a) the other site is not up or (b) the message was lost</a:t>
            </a:r>
            <a:endParaRPr lang="en-US" altLang="en-US" sz="800" dirty="0"/>
          </a:p>
          <a:p>
            <a:r>
              <a:rPr lang="en-US" altLang="en-US" dirty="0"/>
              <a:t>Site A can now send an </a:t>
            </a:r>
            <a:r>
              <a:rPr lang="en-US" altLang="en-US" i="1" dirty="0"/>
              <a:t>Are-you-up?</a:t>
            </a:r>
            <a:r>
              <a:rPr lang="en-US" altLang="en-US" dirty="0"/>
              <a:t> message to Site B</a:t>
            </a:r>
            <a:endParaRPr lang="en-US" altLang="en-US" sz="800" dirty="0"/>
          </a:p>
          <a:p>
            <a:r>
              <a:rPr lang="en-US" altLang="en-US" dirty="0"/>
              <a:t>If Site A does not receive a reply, it can repeat the message or try an alternate route to Site B</a:t>
            </a:r>
          </a:p>
          <a:p>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E3BA851-2741-4FFB-BEC4-21E74CA499B2}"/>
              </a:ext>
            </a:extLst>
          </p:cNvPr>
          <p:cNvSpPr>
            <a:spLocks noGrp="1" noChangeArrowheads="1"/>
          </p:cNvSpPr>
          <p:nvPr>
            <p:ph type="title"/>
          </p:nvPr>
        </p:nvSpPr>
        <p:spPr/>
        <p:txBody>
          <a:bodyPr/>
          <a:lstStyle/>
          <a:p>
            <a:r>
              <a:rPr lang="en-US" altLang="en-US"/>
              <a:t>Failure Detection (Cont.)</a:t>
            </a:r>
          </a:p>
        </p:txBody>
      </p:sp>
      <p:sp>
        <p:nvSpPr>
          <p:cNvPr id="63490" name="Content Placeholder 2">
            <a:extLst>
              <a:ext uri="{FF2B5EF4-FFF2-40B4-BE49-F238E27FC236}">
                <a16:creationId xmlns:a16="http://schemas.microsoft.com/office/drawing/2014/main" id="{BAFB0610-B9EA-49B1-B0EF-7D24A5A3C27E}"/>
              </a:ext>
            </a:extLst>
          </p:cNvPr>
          <p:cNvSpPr>
            <a:spLocks noGrp="1" noChangeArrowheads="1"/>
          </p:cNvSpPr>
          <p:nvPr>
            <p:ph idx="1"/>
          </p:nvPr>
        </p:nvSpPr>
        <p:spPr>
          <a:xfrm>
            <a:off x="806450" y="1233488"/>
            <a:ext cx="7727950" cy="4530725"/>
          </a:xfrm>
        </p:spPr>
        <p:txBody>
          <a:bodyPr/>
          <a:lstStyle/>
          <a:p>
            <a:r>
              <a:rPr lang="en-US" altLang="en-US" dirty="0"/>
              <a:t>If Site A does not ultimately receive a reply from Site B, it concludes some type of failure has occurred</a:t>
            </a:r>
          </a:p>
          <a:p>
            <a:r>
              <a:rPr lang="en-US" altLang="en-US" dirty="0"/>
              <a:t>Types of failures:</a:t>
            </a:r>
            <a:br>
              <a:rPr lang="en-US" altLang="en-US" dirty="0"/>
            </a:br>
            <a:r>
              <a:rPr lang="en-US" altLang="en-US" dirty="0"/>
              <a:t>- Site B is down</a:t>
            </a:r>
            <a:br>
              <a:rPr lang="en-US" altLang="en-US" dirty="0"/>
            </a:br>
            <a:r>
              <a:rPr lang="en-US" altLang="en-US" dirty="0"/>
              <a:t>- The direct link between A and B is down</a:t>
            </a:r>
            <a:br>
              <a:rPr lang="en-US" altLang="en-US" dirty="0"/>
            </a:br>
            <a:r>
              <a:rPr lang="en-US" altLang="en-US" dirty="0"/>
              <a:t>- The alternate link from A to B is down</a:t>
            </a:r>
            <a:br>
              <a:rPr lang="en-US" altLang="en-US" dirty="0"/>
            </a:br>
            <a:r>
              <a:rPr lang="en-US" altLang="en-US" dirty="0"/>
              <a:t>- The message has been lost</a:t>
            </a:r>
          </a:p>
          <a:p>
            <a:r>
              <a:rPr lang="en-US" altLang="en-US" dirty="0"/>
              <a:t>However, Site A cannot determine exactly </a:t>
            </a:r>
            <a:r>
              <a:rPr lang="en-US" altLang="en-US" b="1" dirty="0"/>
              <a:t>why</a:t>
            </a:r>
            <a:r>
              <a:rPr lang="en-US" altLang="en-US" dirty="0"/>
              <a:t> the failure has occurred</a:t>
            </a:r>
          </a:p>
          <a:p>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55F91C5D-B4AC-4110-8F63-15A4C55F3AED}"/>
              </a:ext>
            </a:extLst>
          </p:cNvPr>
          <p:cNvSpPr>
            <a:spLocks noGrp="1" noChangeArrowheads="1"/>
          </p:cNvSpPr>
          <p:nvPr>
            <p:ph type="title"/>
          </p:nvPr>
        </p:nvSpPr>
        <p:spPr/>
        <p:txBody>
          <a:bodyPr/>
          <a:lstStyle/>
          <a:p>
            <a:r>
              <a:rPr lang="en-US" altLang="en-US"/>
              <a:t>Reconfiguration and Recovery</a:t>
            </a:r>
          </a:p>
        </p:txBody>
      </p:sp>
      <p:sp>
        <p:nvSpPr>
          <p:cNvPr id="65538" name="Content Placeholder 2">
            <a:extLst>
              <a:ext uri="{FF2B5EF4-FFF2-40B4-BE49-F238E27FC236}">
                <a16:creationId xmlns:a16="http://schemas.microsoft.com/office/drawing/2014/main" id="{E92C32D6-558E-4169-8B9C-CD1342F4CF22}"/>
              </a:ext>
            </a:extLst>
          </p:cNvPr>
          <p:cNvSpPr>
            <a:spLocks noGrp="1" noChangeArrowheads="1"/>
          </p:cNvSpPr>
          <p:nvPr>
            <p:ph idx="1"/>
          </p:nvPr>
        </p:nvSpPr>
        <p:spPr>
          <a:xfrm>
            <a:off x="806450" y="1233488"/>
            <a:ext cx="7701574" cy="4530725"/>
          </a:xfrm>
        </p:spPr>
        <p:txBody>
          <a:bodyPr/>
          <a:lstStyle/>
          <a:p>
            <a:r>
              <a:rPr lang="en-US" altLang="en-US" dirty="0"/>
              <a:t>When Site A determines a failure has occurred, it must reconfigure the system: </a:t>
            </a:r>
          </a:p>
          <a:p>
            <a:pPr lvl="1"/>
            <a:r>
              <a:rPr lang="en-US" altLang="en-US" dirty="0"/>
              <a:t>If the link from A to B has failed, this must be  broadcast  to every site in the system</a:t>
            </a:r>
          </a:p>
          <a:p>
            <a:pPr lvl="1"/>
            <a:r>
              <a:rPr lang="en-US" altLang="en-US" dirty="0"/>
              <a:t>If a site has failed, every other site must also be notified  indicating that the services offered by the failed site are no longer available</a:t>
            </a:r>
          </a:p>
          <a:p>
            <a:r>
              <a:rPr lang="en-US" altLang="en-US" dirty="0"/>
              <a:t>When the link or the site becomes available again, this information must again be broadcast to all other sites</a:t>
            </a:r>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E35C2144-F4D9-4093-8CBE-7CD17665C2D9}"/>
              </a:ext>
            </a:extLst>
          </p:cNvPr>
          <p:cNvSpPr>
            <a:spLocks noGrp="1" noChangeArrowheads="1"/>
          </p:cNvSpPr>
          <p:nvPr>
            <p:ph type="title"/>
          </p:nvPr>
        </p:nvSpPr>
        <p:spPr/>
        <p:txBody>
          <a:bodyPr/>
          <a:lstStyle/>
          <a:p>
            <a:r>
              <a:rPr lang="en-US" altLang="en-US"/>
              <a:t>Transparency</a:t>
            </a:r>
          </a:p>
        </p:txBody>
      </p:sp>
      <p:sp>
        <p:nvSpPr>
          <p:cNvPr id="67586" name="Content Placeholder 3">
            <a:extLst>
              <a:ext uri="{FF2B5EF4-FFF2-40B4-BE49-F238E27FC236}">
                <a16:creationId xmlns:a16="http://schemas.microsoft.com/office/drawing/2014/main" id="{E4C5CE42-ABD4-4AD3-B426-EE81E9E8A3C8}"/>
              </a:ext>
            </a:extLst>
          </p:cNvPr>
          <p:cNvSpPr>
            <a:spLocks noGrp="1" noChangeArrowheads="1"/>
          </p:cNvSpPr>
          <p:nvPr>
            <p:ph idx="1"/>
          </p:nvPr>
        </p:nvSpPr>
        <p:spPr>
          <a:xfrm>
            <a:off x="806450" y="1233488"/>
            <a:ext cx="7701574" cy="4530725"/>
          </a:xfrm>
        </p:spPr>
        <p:txBody>
          <a:bodyPr/>
          <a:lstStyle/>
          <a:p>
            <a:r>
              <a:rPr lang="en-US" altLang="en-US" dirty="0"/>
              <a:t>The distributed system should appear as a conventional, centralized system to the user</a:t>
            </a:r>
          </a:p>
          <a:p>
            <a:pPr lvl="1"/>
            <a:r>
              <a:rPr lang="en-US" altLang="en-US" dirty="0"/>
              <a:t>User interface should not distinguish between local and remote resources</a:t>
            </a:r>
          </a:p>
          <a:p>
            <a:pPr lvl="2"/>
            <a:r>
              <a:rPr lang="en-US" altLang="en-US" dirty="0"/>
              <a:t>Example: Network File system (NFS)</a:t>
            </a:r>
          </a:p>
          <a:p>
            <a:pPr lvl="1"/>
            <a:r>
              <a:rPr lang="en-US" altLang="en-US" dirty="0"/>
              <a:t>User mobility allows users to log into any machine in the environment and see his/her environment</a:t>
            </a:r>
          </a:p>
          <a:p>
            <a:pPr lvl="2"/>
            <a:r>
              <a:rPr lang="en-US" altLang="en-US" dirty="0"/>
              <a:t>Example: </a:t>
            </a:r>
            <a:r>
              <a:rPr lang="en-US" dirty="0"/>
              <a:t>Lightweight Directory Access Protocol (</a:t>
            </a:r>
            <a:r>
              <a:rPr lang="en-US" altLang="en-US" dirty="0"/>
              <a:t>LDAP) plus desktop virtualization</a:t>
            </a:r>
          </a:p>
          <a:p>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4495CCD-F926-4178-84B6-E50FA8FFB667}"/>
              </a:ext>
            </a:extLst>
          </p:cNvPr>
          <p:cNvSpPr>
            <a:spLocks noGrp="1" noChangeArrowheads="1"/>
          </p:cNvSpPr>
          <p:nvPr>
            <p:ph type="title"/>
          </p:nvPr>
        </p:nvSpPr>
        <p:spPr/>
        <p:txBody>
          <a:bodyPr/>
          <a:lstStyle/>
          <a:p>
            <a:r>
              <a:rPr lang="en-US" altLang="en-US"/>
              <a:t>Scalability</a:t>
            </a:r>
          </a:p>
        </p:txBody>
      </p:sp>
      <p:sp>
        <p:nvSpPr>
          <p:cNvPr id="69634" name="Content Placeholder 2">
            <a:extLst>
              <a:ext uri="{FF2B5EF4-FFF2-40B4-BE49-F238E27FC236}">
                <a16:creationId xmlns:a16="http://schemas.microsoft.com/office/drawing/2014/main" id="{66A71067-AE68-40A6-974E-6C642DD522BC}"/>
              </a:ext>
            </a:extLst>
          </p:cNvPr>
          <p:cNvSpPr>
            <a:spLocks noGrp="1" noChangeArrowheads="1"/>
          </p:cNvSpPr>
          <p:nvPr>
            <p:ph idx="1"/>
          </p:nvPr>
        </p:nvSpPr>
        <p:spPr>
          <a:xfrm>
            <a:off x="806450" y="1233488"/>
            <a:ext cx="7727950" cy="4530725"/>
          </a:xfrm>
        </p:spPr>
        <p:txBody>
          <a:bodyPr/>
          <a:lstStyle/>
          <a:p>
            <a:r>
              <a:rPr lang="en-US" altLang="en-US" dirty="0"/>
              <a:t>As</a:t>
            </a:r>
            <a:r>
              <a:rPr lang="en-US" altLang="en-US" b="1" i="1" dirty="0"/>
              <a:t> </a:t>
            </a:r>
            <a:r>
              <a:rPr lang="en-US" altLang="en-US" dirty="0"/>
              <a:t>demands increase, the system should easily accept the addition of new resources to accommodate the increased demand</a:t>
            </a:r>
          </a:p>
          <a:p>
            <a:pPr lvl="1"/>
            <a:r>
              <a:rPr lang="en-US" altLang="en-US" dirty="0"/>
              <a:t>Reacts gracefully to increased load</a:t>
            </a:r>
          </a:p>
          <a:p>
            <a:pPr lvl="1"/>
            <a:r>
              <a:rPr lang="en-US" altLang="en-US" dirty="0"/>
              <a:t>Adding more resources may generate additional indirect load on other resources if not careful</a:t>
            </a:r>
          </a:p>
          <a:p>
            <a:pPr lvl="1"/>
            <a:r>
              <a:rPr lang="en-US" altLang="en-US" dirty="0"/>
              <a:t>Data </a:t>
            </a:r>
            <a:r>
              <a:rPr lang="en-US" altLang="en-US" b="1" dirty="0">
                <a:solidFill>
                  <a:srgbClr val="006699"/>
                </a:solidFill>
                <a:latin typeface="+mj-lt"/>
              </a:rPr>
              <a:t>compression</a:t>
            </a:r>
            <a:r>
              <a:rPr lang="en-US" altLang="en-US" dirty="0"/>
              <a:t> or </a:t>
            </a:r>
            <a:r>
              <a:rPr lang="en-US" altLang="en-US" b="1" dirty="0">
                <a:solidFill>
                  <a:srgbClr val="006699"/>
                </a:solidFill>
                <a:latin typeface="+mj-lt"/>
              </a:rPr>
              <a:t>deduplication</a:t>
            </a:r>
            <a:r>
              <a:rPr lang="en-US" altLang="en-US" dirty="0"/>
              <a:t> can cut down on storage and network resources used</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AB95E158-25EC-4863-8C4D-0762C6C7162C}"/>
              </a:ext>
            </a:extLst>
          </p:cNvPr>
          <p:cNvSpPr>
            <a:spLocks noGrp="1" noChangeArrowheads="1"/>
          </p:cNvSpPr>
          <p:nvPr>
            <p:ph type="title"/>
          </p:nvPr>
        </p:nvSpPr>
        <p:spPr/>
        <p:txBody>
          <a:bodyPr/>
          <a:lstStyle/>
          <a:p>
            <a:r>
              <a:rPr lang="en-US" altLang="en-US"/>
              <a:t>Distributed File System</a:t>
            </a:r>
          </a:p>
        </p:txBody>
      </p:sp>
      <p:sp>
        <p:nvSpPr>
          <p:cNvPr id="70658" name="Content Placeholder 2">
            <a:extLst>
              <a:ext uri="{FF2B5EF4-FFF2-40B4-BE49-F238E27FC236}">
                <a16:creationId xmlns:a16="http://schemas.microsoft.com/office/drawing/2014/main" id="{56F17A77-4CDC-402E-9629-B8BB9177E24B}"/>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DFS</a:t>
            </a:r>
            <a:r>
              <a:rPr lang="en-US" altLang="en-US" dirty="0"/>
              <a:t>) – a file system whose clients, servers, and storage devices are dispersed among the machines of a distributed system</a:t>
            </a:r>
          </a:p>
          <a:p>
            <a:pPr lvl="1"/>
            <a:r>
              <a:rPr lang="en-US" altLang="en-US" dirty="0"/>
              <a:t>Should appear to its clients as a conventional, centralized file system</a:t>
            </a:r>
          </a:p>
          <a:p>
            <a:r>
              <a:rPr lang="en-US" altLang="en-US" dirty="0"/>
              <a:t>Key distinguishing feature is management of dispersed storage devices</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2314" y="3288442"/>
            <a:ext cx="4700682" cy="302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p:txBody>
          <a:bodyPr/>
          <a:lstStyle/>
          <a:p>
            <a:r>
              <a:rPr lang="en-US" altLang="en-US"/>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1233488"/>
            <a:ext cx="7727950" cy="4530725"/>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distributed</a:t>
            </a:r>
            <a:r>
              <a:rPr lang="en-US" altLang="en-US" b="1" dirty="0">
                <a:solidFill>
                  <a:srgbClr val="3366FF"/>
                </a:solidFill>
              </a:rPr>
              <a:t> </a:t>
            </a:r>
            <a:r>
              <a:rPr lang="en-US" altLang="en-US" b="1" dirty="0">
                <a:solidFill>
                  <a:srgbClr val="006699"/>
                </a:solidFill>
                <a:latin typeface="+mj-lt"/>
              </a:rPr>
              <a:t>system</a:t>
            </a:r>
            <a:r>
              <a:rPr lang="en-US" altLang="en-US" dirty="0">
                <a:solidFill>
                  <a:srgbClr val="3366FF"/>
                </a:solidFill>
              </a:rPr>
              <a:t>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r>
              <a:rPr lang="en-US" altLang="en-US" b="1" i="1" dirty="0"/>
              <a:t>node</a:t>
            </a:r>
            <a:r>
              <a:rPr lang="en-US" altLang="en-US" dirty="0"/>
              <a:t> refers to specific system</a:t>
            </a:r>
          </a:p>
          <a:p>
            <a:pPr lvl="1"/>
            <a:r>
              <a:rPr lang="en-US" altLang="en-US" dirty="0"/>
              <a:t>Generally a </a:t>
            </a:r>
            <a:r>
              <a:rPr lang="en-US" altLang="en-US" b="1" i="1" dirty="0"/>
              <a:t>server</a:t>
            </a:r>
            <a:r>
              <a:rPr lang="en-US" altLang="en-US" dirty="0"/>
              <a:t> has a resource a </a:t>
            </a:r>
            <a:r>
              <a:rPr lang="en-US" altLang="en-US" b="1" i="1" dirty="0"/>
              <a:t>client</a:t>
            </a:r>
            <a:r>
              <a:rPr lang="en-US" altLang="en-US" dirty="0"/>
              <a:t> node at a different site wants to use</a:t>
            </a:r>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11C9EF49-80B0-4DF7-99EC-D4927F451BAF}"/>
              </a:ext>
            </a:extLst>
          </p:cNvPr>
          <p:cNvSpPr>
            <a:spLocks noGrp="1" noChangeArrowheads="1"/>
          </p:cNvSpPr>
          <p:nvPr>
            <p:ph type="title"/>
          </p:nvPr>
        </p:nvSpPr>
        <p:spPr/>
        <p:txBody>
          <a:bodyPr/>
          <a:lstStyle/>
          <a:p>
            <a:r>
              <a:rPr lang="en-US" altLang="en-US"/>
              <a:t>Distributed File System (Cont.)</a:t>
            </a:r>
          </a:p>
        </p:txBody>
      </p:sp>
      <p:sp>
        <p:nvSpPr>
          <p:cNvPr id="72706" name="Content Placeholder 2">
            <a:extLst>
              <a:ext uri="{FF2B5EF4-FFF2-40B4-BE49-F238E27FC236}">
                <a16:creationId xmlns:a16="http://schemas.microsoft.com/office/drawing/2014/main" id="{517D71D8-7A33-4EDD-9F01-3695B7D030BD}"/>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Service</a:t>
            </a:r>
            <a:r>
              <a:rPr lang="en-US" altLang="en-US" dirty="0"/>
              <a:t> – software entity running on one or more machines and providing a particular type of function to a priori unknown clients</a:t>
            </a:r>
          </a:p>
          <a:p>
            <a:r>
              <a:rPr lang="en-US" altLang="en-US" b="1" dirty="0">
                <a:solidFill>
                  <a:srgbClr val="006699"/>
                </a:solidFill>
                <a:latin typeface="+mj-lt"/>
              </a:rPr>
              <a:t>Server</a:t>
            </a:r>
            <a:r>
              <a:rPr lang="en-US" altLang="en-US" dirty="0"/>
              <a:t> – service software running on a single machine</a:t>
            </a:r>
          </a:p>
          <a:p>
            <a:r>
              <a:rPr lang="en-US" altLang="en-US" b="1" dirty="0">
                <a:solidFill>
                  <a:srgbClr val="006699"/>
                </a:solidFill>
                <a:latin typeface="+mj-lt"/>
              </a:rPr>
              <a:t>Client</a:t>
            </a:r>
            <a:r>
              <a:rPr lang="en-US" altLang="en-US" dirty="0"/>
              <a:t> –  process that can invoke a service using a set of operations that forms its client interface</a:t>
            </a:r>
            <a:endParaRPr lang="en-US" altLang="en-US" i="1" dirty="0"/>
          </a:p>
          <a:p>
            <a:r>
              <a:rPr lang="en-US" altLang="en-US" dirty="0"/>
              <a:t>A client interface for a file service is formed by a set of primitive file operations (create, delete, read, write)</a:t>
            </a:r>
          </a:p>
          <a:p>
            <a:r>
              <a:rPr lang="en-US" altLang="en-US" dirty="0"/>
              <a:t>Client interface of a DFS should be transparent; i.e., not distinguish between local and remote files </a:t>
            </a:r>
          </a:p>
          <a:p>
            <a:r>
              <a:rPr lang="en-US" altLang="en-US" dirty="0"/>
              <a:t>Sometimes lower level </a:t>
            </a:r>
            <a:r>
              <a:rPr lang="en-US" altLang="en-US" b="1" dirty="0">
                <a:solidFill>
                  <a:srgbClr val="006699"/>
                </a:solidFill>
                <a:latin typeface="+mj-lt"/>
              </a:rPr>
              <a:t>inter-machine</a:t>
            </a:r>
            <a:r>
              <a:rPr lang="en-US" altLang="en-US" dirty="0"/>
              <a:t> interface need for cross-machine interaction</a:t>
            </a:r>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DAD8158C-BCAC-4AAF-BF43-0C92D8AFE20F}"/>
              </a:ext>
            </a:extLst>
          </p:cNvPr>
          <p:cNvSpPr>
            <a:spLocks noGrp="1" noChangeArrowheads="1"/>
          </p:cNvSpPr>
          <p:nvPr>
            <p:ph type="title"/>
          </p:nvPr>
        </p:nvSpPr>
        <p:spPr/>
        <p:txBody>
          <a:bodyPr/>
          <a:lstStyle/>
          <a:p>
            <a:r>
              <a:rPr lang="en-US" altLang="en-US"/>
              <a:t>Distributed File System (Cont.)</a:t>
            </a:r>
          </a:p>
        </p:txBody>
      </p:sp>
      <p:sp>
        <p:nvSpPr>
          <p:cNvPr id="74754" name="Content Placeholder 2">
            <a:extLst>
              <a:ext uri="{FF2B5EF4-FFF2-40B4-BE49-F238E27FC236}">
                <a16:creationId xmlns:a16="http://schemas.microsoft.com/office/drawing/2014/main" id="{2EE952F1-3177-495B-8D61-C5C2A5EAF09C}"/>
              </a:ext>
            </a:extLst>
          </p:cNvPr>
          <p:cNvSpPr>
            <a:spLocks noGrp="1" noChangeArrowheads="1"/>
          </p:cNvSpPr>
          <p:nvPr>
            <p:ph idx="1"/>
          </p:nvPr>
        </p:nvSpPr>
        <p:spPr>
          <a:xfrm>
            <a:off x="806450" y="1233488"/>
            <a:ext cx="7701574" cy="4530725"/>
          </a:xfrm>
        </p:spPr>
        <p:txBody>
          <a:bodyPr/>
          <a:lstStyle/>
          <a:p>
            <a:r>
              <a:rPr lang="en-US" altLang="en-US" dirty="0"/>
              <a:t>Two widely-used architectural models include </a:t>
            </a:r>
            <a:r>
              <a:rPr lang="en-US" altLang="en-US" b="1" dirty="0">
                <a:solidFill>
                  <a:srgbClr val="006699"/>
                </a:solidFill>
                <a:latin typeface="+mj-lt"/>
              </a:rPr>
              <a:t>client-server model</a:t>
            </a:r>
            <a:r>
              <a:rPr lang="en-US" altLang="en-US" dirty="0"/>
              <a:t> and </a:t>
            </a:r>
            <a:r>
              <a:rPr lang="en-US" altLang="en-US" b="1" dirty="0">
                <a:solidFill>
                  <a:srgbClr val="006699"/>
                </a:solidFill>
                <a:latin typeface="+mj-lt"/>
              </a:rPr>
              <a:t>cluster-based model</a:t>
            </a:r>
          </a:p>
          <a:p>
            <a:r>
              <a:rPr lang="en-US" altLang="en-US" dirty="0"/>
              <a:t>Challenges include:</a:t>
            </a:r>
          </a:p>
          <a:p>
            <a:pPr lvl="1"/>
            <a:r>
              <a:rPr lang="en-US" altLang="en-US" dirty="0"/>
              <a:t>Naming and transparency</a:t>
            </a:r>
          </a:p>
          <a:p>
            <a:pPr lvl="1"/>
            <a:r>
              <a:rPr lang="en-US" altLang="en-US" dirty="0"/>
              <a:t>Remote file access </a:t>
            </a:r>
          </a:p>
          <a:p>
            <a:pPr lvl="1"/>
            <a:r>
              <a:rPr lang="en-US" altLang="en-US" dirty="0"/>
              <a:t>Caching and cache consistency</a:t>
            </a:r>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D0C0BE07-E6CB-4FF2-9422-FA1E5CB18B4B}"/>
              </a:ext>
            </a:extLst>
          </p:cNvPr>
          <p:cNvSpPr>
            <a:spLocks noGrp="1" noChangeArrowheads="1"/>
          </p:cNvSpPr>
          <p:nvPr>
            <p:ph type="title"/>
          </p:nvPr>
        </p:nvSpPr>
        <p:spPr/>
        <p:txBody>
          <a:bodyPr/>
          <a:lstStyle/>
          <a:p>
            <a:r>
              <a:rPr lang="en-US" altLang="en-US"/>
              <a:t>Client-Server DFS Model</a:t>
            </a:r>
          </a:p>
        </p:txBody>
      </p:sp>
      <p:sp>
        <p:nvSpPr>
          <p:cNvPr id="75778" name="Content Placeholder 2">
            <a:extLst>
              <a:ext uri="{FF2B5EF4-FFF2-40B4-BE49-F238E27FC236}">
                <a16:creationId xmlns:a16="http://schemas.microsoft.com/office/drawing/2014/main" id="{04608EB9-6A8A-4BFE-9AF1-6482B0BE27E3}"/>
              </a:ext>
            </a:extLst>
          </p:cNvPr>
          <p:cNvSpPr>
            <a:spLocks noGrp="1" noChangeArrowheads="1"/>
          </p:cNvSpPr>
          <p:nvPr>
            <p:ph idx="1"/>
          </p:nvPr>
        </p:nvSpPr>
        <p:spPr>
          <a:xfrm>
            <a:off x="806450" y="1233488"/>
            <a:ext cx="7727950" cy="4530725"/>
          </a:xfrm>
        </p:spPr>
        <p:txBody>
          <a:bodyPr/>
          <a:lstStyle/>
          <a:p>
            <a:r>
              <a:rPr lang="en-US" altLang="en-US" dirty="0"/>
              <a:t>Server(s) store both files and metadata on attached storage</a:t>
            </a:r>
          </a:p>
          <a:p>
            <a:pPr lvl="1"/>
            <a:r>
              <a:rPr lang="en-US" altLang="en-US" dirty="0"/>
              <a:t>Clients contact the server to request files</a:t>
            </a:r>
          </a:p>
          <a:p>
            <a:pPr lvl="1"/>
            <a:r>
              <a:rPr lang="en-US" altLang="en-US" dirty="0"/>
              <a:t>Sever responsible for authentication, checking file permissions, and delivering the file</a:t>
            </a:r>
          </a:p>
          <a:p>
            <a:pPr lvl="1"/>
            <a:r>
              <a:rPr lang="en-US" altLang="en-US" dirty="0"/>
              <a:t>Changes client makes to file must be propagated back to the server</a:t>
            </a:r>
          </a:p>
          <a:p>
            <a:r>
              <a:rPr lang="en-US" altLang="en-US" dirty="0"/>
              <a:t>Popular examples include </a:t>
            </a:r>
            <a:r>
              <a:rPr lang="en-US" altLang="en-US" b="1" i="1" dirty="0"/>
              <a:t>NFS </a:t>
            </a:r>
            <a:r>
              <a:rPr lang="en-US" altLang="en-US" dirty="0"/>
              <a:t>and </a:t>
            </a:r>
            <a:r>
              <a:rPr lang="en-US" altLang="en-US" b="1" i="1" dirty="0" err="1"/>
              <a:t>OpenAFS</a:t>
            </a:r>
            <a:endParaRPr lang="en-US" altLang="en-US" b="1" i="1" dirty="0"/>
          </a:p>
          <a:p>
            <a:r>
              <a:rPr lang="en-US" altLang="en-US" dirty="0"/>
              <a:t>Design suffers from single point of failure if server crashes</a:t>
            </a:r>
          </a:p>
          <a:p>
            <a:r>
              <a:rPr lang="en-US" altLang="en-US" dirty="0"/>
              <a:t>Server presents a bottleneck for all requests of data and metadata</a:t>
            </a:r>
          </a:p>
          <a:p>
            <a:pPr lvl="1"/>
            <a:r>
              <a:rPr lang="en-US" altLang="en-US" dirty="0"/>
              <a:t>Could pose problems with scalability and bandwidth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400B0AC-864B-4ACF-8B3A-68857DEC119E}"/>
              </a:ext>
            </a:extLst>
          </p:cNvPr>
          <p:cNvSpPr>
            <a:spLocks noGrp="1" noChangeArrowheads="1"/>
          </p:cNvSpPr>
          <p:nvPr>
            <p:ph type="title"/>
          </p:nvPr>
        </p:nvSpPr>
        <p:spPr/>
        <p:txBody>
          <a:bodyPr/>
          <a:lstStyle/>
          <a:p>
            <a:r>
              <a:rPr lang="en-US" altLang="en-US"/>
              <a:t>Client-Server DFS Model (Cont.)</a:t>
            </a:r>
          </a:p>
        </p:txBody>
      </p:sp>
      <p:pic>
        <p:nvPicPr>
          <p:cNvPr id="76802" name="Picture 2">
            <a:extLst>
              <a:ext uri="{FF2B5EF4-FFF2-40B4-BE49-F238E27FC236}">
                <a16:creationId xmlns:a16="http://schemas.microsoft.com/office/drawing/2014/main" id="{C620274D-A5DA-4231-A97B-BE64ECF05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2327275"/>
            <a:ext cx="4729163"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BE908F6D-84CE-43DF-A04A-F83C6C4965A5}"/>
              </a:ext>
            </a:extLst>
          </p:cNvPr>
          <p:cNvSpPr>
            <a:spLocks noGrp="1" noChangeArrowheads="1"/>
          </p:cNvSpPr>
          <p:nvPr>
            <p:ph type="title"/>
          </p:nvPr>
        </p:nvSpPr>
        <p:spPr/>
        <p:txBody>
          <a:bodyPr/>
          <a:lstStyle/>
          <a:p>
            <a:r>
              <a:rPr lang="en-US" altLang="en-US"/>
              <a:t>Cluster-based DFS Model</a:t>
            </a:r>
          </a:p>
        </p:txBody>
      </p:sp>
      <p:sp>
        <p:nvSpPr>
          <p:cNvPr id="77826" name="Content Placeholder 2">
            <a:extLst>
              <a:ext uri="{FF2B5EF4-FFF2-40B4-BE49-F238E27FC236}">
                <a16:creationId xmlns:a16="http://schemas.microsoft.com/office/drawing/2014/main" id="{73892424-73B4-4BD2-9977-978B1FD50103}"/>
              </a:ext>
            </a:extLst>
          </p:cNvPr>
          <p:cNvSpPr>
            <a:spLocks noGrp="1" noChangeArrowheads="1"/>
          </p:cNvSpPr>
          <p:nvPr>
            <p:ph idx="1"/>
          </p:nvPr>
        </p:nvSpPr>
        <p:spPr>
          <a:xfrm>
            <a:off x="806450" y="1233488"/>
            <a:ext cx="7727950" cy="4530725"/>
          </a:xfrm>
        </p:spPr>
        <p:txBody>
          <a:bodyPr/>
          <a:lstStyle/>
          <a:p>
            <a:r>
              <a:rPr lang="en-US" altLang="en-US" dirty="0"/>
              <a:t>Built to be more fault-tolerant and scalable than client-server DFS</a:t>
            </a:r>
          </a:p>
          <a:p>
            <a:r>
              <a:rPr lang="en-US" altLang="en-US" dirty="0"/>
              <a:t>Examples include the </a:t>
            </a:r>
            <a:r>
              <a:rPr lang="en-US" altLang="en-US" b="1" dirty="0">
                <a:solidFill>
                  <a:srgbClr val="006699"/>
                </a:solidFill>
                <a:latin typeface="+mj-lt"/>
              </a:rPr>
              <a:t>Google</a:t>
            </a:r>
            <a:r>
              <a:rPr lang="en-US" altLang="en-US" b="1" dirty="0">
                <a:solidFill>
                  <a:srgbClr val="3366FF"/>
                </a:solidFill>
              </a:rPr>
              <a:t> </a:t>
            </a:r>
            <a:r>
              <a:rPr lang="en-US" altLang="en-US" b="1" dirty="0">
                <a:solidFill>
                  <a:srgbClr val="006699"/>
                </a:solidFill>
                <a:latin typeface="+mj-lt"/>
              </a:rPr>
              <a:t>File System </a:t>
            </a:r>
            <a:r>
              <a:rPr lang="en-US" altLang="en-US" dirty="0"/>
              <a:t>(</a:t>
            </a:r>
            <a:r>
              <a:rPr lang="en-US" altLang="en-US" b="1" dirty="0">
                <a:solidFill>
                  <a:srgbClr val="006699"/>
                </a:solidFill>
                <a:latin typeface="+mj-lt"/>
              </a:rPr>
              <a:t>GFS</a:t>
            </a:r>
            <a:r>
              <a:rPr lang="en-US" altLang="en-US" dirty="0"/>
              <a:t>) and </a:t>
            </a:r>
            <a:r>
              <a:rPr lang="en-US" altLang="en-US" b="1" dirty="0">
                <a:solidFill>
                  <a:srgbClr val="006699"/>
                </a:solidFill>
                <a:latin typeface="+mj-lt"/>
              </a:rPr>
              <a:t>Hadoop</a:t>
            </a:r>
            <a:r>
              <a:rPr lang="en-US" altLang="en-US" b="1" dirty="0">
                <a:solidFill>
                  <a:srgbClr val="3366FF"/>
                </a:solidFill>
              </a:rPr>
              <a:t> </a:t>
            </a:r>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HDFS</a:t>
            </a:r>
            <a:r>
              <a:rPr lang="en-US" altLang="en-US" dirty="0"/>
              <a:t>)</a:t>
            </a:r>
          </a:p>
          <a:p>
            <a:pPr lvl="1"/>
            <a:r>
              <a:rPr lang="en-US" altLang="en-US" dirty="0"/>
              <a:t>Clients connected to master metadata server and several data servers that hold “chunks” (portions) of files</a:t>
            </a:r>
          </a:p>
          <a:p>
            <a:pPr lvl="1"/>
            <a:r>
              <a:rPr lang="en-US" altLang="en-US" dirty="0"/>
              <a:t>Metadata server keeps mapping of which data servers hold chunks of which files</a:t>
            </a:r>
          </a:p>
          <a:p>
            <a:pPr lvl="2"/>
            <a:r>
              <a:rPr lang="en-US" altLang="en-US" dirty="0"/>
              <a:t>As well as hierarchical mapping of directories and files</a:t>
            </a:r>
          </a:p>
          <a:p>
            <a:pPr lvl="1"/>
            <a:r>
              <a:rPr lang="en-US" altLang="en-US" dirty="0"/>
              <a:t>File chunks replicated </a:t>
            </a:r>
            <a:r>
              <a:rPr lang="en-US" altLang="en-US" i="1" dirty="0"/>
              <a:t>n </a:t>
            </a:r>
            <a:r>
              <a:rPr lang="en-US" altLang="en-US" dirty="0"/>
              <a:t>times</a:t>
            </a:r>
          </a:p>
          <a:p>
            <a:endParaRPr lang="en-US" altLang="en-US" b="1"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F68E31F-382A-4174-9FAC-270B51D489C3}"/>
              </a:ext>
            </a:extLst>
          </p:cNvPr>
          <p:cNvSpPr>
            <a:spLocks noGrp="1" noChangeArrowheads="1"/>
          </p:cNvSpPr>
          <p:nvPr>
            <p:ph type="title"/>
          </p:nvPr>
        </p:nvSpPr>
        <p:spPr/>
        <p:txBody>
          <a:bodyPr/>
          <a:lstStyle/>
          <a:p>
            <a:r>
              <a:rPr lang="en-US" altLang="en-US"/>
              <a:t>Cluster-based DFS Model (Cont.)</a:t>
            </a:r>
          </a:p>
        </p:txBody>
      </p:sp>
      <p:pic>
        <p:nvPicPr>
          <p:cNvPr id="78850" name="Picture 2">
            <a:extLst>
              <a:ext uri="{FF2B5EF4-FFF2-40B4-BE49-F238E27FC236}">
                <a16:creationId xmlns:a16="http://schemas.microsoft.com/office/drawing/2014/main" id="{10B0E5CD-7227-4F99-9A62-9E6404D9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671638"/>
            <a:ext cx="617537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DB13FC43-6BE4-46AD-BED6-5430BBC27BD7}"/>
              </a:ext>
            </a:extLst>
          </p:cNvPr>
          <p:cNvSpPr>
            <a:spLocks noGrp="1" noChangeArrowheads="1"/>
          </p:cNvSpPr>
          <p:nvPr>
            <p:ph type="title"/>
          </p:nvPr>
        </p:nvSpPr>
        <p:spPr/>
        <p:txBody>
          <a:bodyPr/>
          <a:lstStyle/>
          <a:p>
            <a:r>
              <a:rPr lang="en-US" altLang="en-US"/>
              <a:t>Cluster-based DFS Model (Cont.)</a:t>
            </a:r>
          </a:p>
        </p:txBody>
      </p:sp>
      <p:sp>
        <p:nvSpPr>
          <p:cNvPr id="79874" name="Content Placeholder 2">
            <a:extLst>
              <a:ext uri="{FF2B5EF4-FFF2-40B4-BE49-F238E27FC236}">
                <a16:creationId xmlns:a16="http://schemas.microsoft.com/office/drawing/2014/main" id="{65119F8D-E311-40BB-833A-9E0FA521A359}"/>
              </a:ext>
            </a:extLst>
          </p:cNvPr>
          <p:cNvSpPr>
            <a:spLocks noGrp="1" noChangeArrowheads="1"/>
          </p:cNvSpPr>
          <p:nvPr>
            <p:ph idx="1"/>
          </p:nvPr>
        </p:nvSpPr>
        <p:spPr>
          <a:xfrm>
            <a:off x="806450" y="1233488"/>
            <a:ext cx="7727950" cy="4530725"/>
          </a:xfrm>
        </p:spPr>
        <p:txBody>
          <a:bodyPr/>
          <a:lstStyle/>
          <a:p>
            <a:r>
              <a:rPr lang="en-US" altLang="en-US" dirty="0"/>
              <a:t>GFS design was influenced by following observations:</a:t>
            </a:r>
          </a:p>
          <a:p>
            <a:pPr lvl="1"/>
            <a:r>
              <a:rPr lang="en-US" altLang="en-US" dirty="0"/>
              <a:t>Hardware component failures are the norm rather than the exception and should be routinely expected.</a:t>
            </a:r>
          </a:p>
          <a:p>
            <a:pPr lvl="1"/>
            <a:r>
              <a:rPr lang="en-US" altLang="en-US" dirty="0"/>
              <a:t>Files stored on such a system are very large.</a:t>
            </a:r>
          </a:p>
          <a:p>
            <a:pPr lvl="1"/>
            <a:r>
              <a:rPr lang="en-US" altLang="en-US" dirty="0"/>
              <a:t>Most files are changed by appending new data to the end rather than overwriting existing data.</a:t>
            </a:r>
          </a:p>
          <a:p>
            <a:pPr lvl="1"/>
            <a:r>
              <a:rPr lang="en-US" altLang="en-US" dirty="0"/>
              <a:t>Redesigning the applications and file system API increases system flexibility</a:t>
            </a:r>
          </a:p>
          <a:p>
            <a:pPr marL="1143000" lvl="2" indent="-342900">
              <a:buFont typeface="Wingdings" panose="05000000000000000000" pitchFamily="2" charset="2"/>
              <a:buChar char="Ø"/>
            </a:pPr>
            <a:r>
              <a:rPr lang="en-US" altLang="en-US" dirty="0"/>
              <a:t>Requires applications to be programmed specially with new API</a:t>
            </a:r>
          </a:p>
          <a:p>
            <a:r>
              <a:rPr lang="en-US" altLang="en-US" dirty="0"/>
              <a:t>Modularized software layer </a:t>
            </a:r>
            <a:r>
              <a:rPr lang="en-US" altLang="en-US" b="1" dirty="0">
                <a:solidFill>
                  <a:srgbClr val="006699"/>
                </a:solidFill>
                <a:latin typeface="+mj-lt"/>
              </a:rPr>
              <a:t>MapReduce</a:t>
            </a:r>
            <a:r>
              <a:rPr lang="en-US" altLang="en-US" dirty="0"/>
              <a:t> can sit on top of GFS to carry out large-scale parallel computations while utilizing benefits of GFS</a:t>
            </a:r>
          </a:p>
          <a:p>
            <a:pPr lvl="1"/>
            <a:r>
              <a:rPr lang="en-US" altLang="en-US" b="1" dirty="0">
                <a:solidFill>
                  <a:srgbClr val="006699"/>
                </a:solidFill>
                <a:latin typeface="+mj-lt"/>
              </a:rPr>
              <a:t>Hadoop</a:t>
            </a:r>
            <a:r>
              <a:rPr lang="en-US" altLang="en-US" dirty="0"/>
              <a:t> framework also stackable and modularized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3A3DF6EC-4998-4AB5-B865-D75AF5F776E8}"/>
              </a:ext>
            </a:extLst>
          </p:cNvPr>
          <p:cNvSpPr>
            <a:spLocks noGrp="1" noChangeArrowheads="1"/>
          </p:cNvSpPr>
          <p:nvPr>
            <p:ph type="title"/>
          </p:nvPr>
        </p:nvSpPr>
        <p:spPr/>
        <p:txBody>
          <a:bodyPr/>
          <a:lstStyle/>
          <a:p>
            <a:r>
              <a:rPr lang="en-US" altLang="en-US"/>
              <a:t>Naming and Transparency</a:t>
            </a:r>
          </a:p>
        </p:txBody>
      </p:sp>
      <p:sp>
        <p:nvSpPr>
          <p:cNvPr id="80898" name="Content Placeholder 2">
            <a:extLst>
              <a:ext uri="{FF2B5EF4-FFF2-40B4-BE49-F238E27FC236}">
                <a16:creationId xmlns:a16="http://schemas.microsoft.com/office/drawing/2014/main" id="{B6D135D8-DB5A-4E79-A921-A9AE29EB7A81}"/>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Naming</a:t>
            </a:r>
            <a:r>
              <a:rPr lang="en-US" altLang="en-US" dirty="0"/>
              <a:t> – mapping between logical and physical objects</a:t>
            </a:r>
          </a:p>
          <a:p>
            <a:r>
              <a:rPr lang="en-US" altLang="en-US" b="1" dirty="0">
                <a:solidFill>
                  <a:srgbClr val="006699"/>
                </a:solidFill>
                <a:latin typeface="+mj-lt"/>
              </a:rPr>
              <a:t>Multilevel mapping </a:t>
            </a:r>
            <a:r>
              <a:rPr lang="en-US" altLang="en-US" dirty="0"/>
              <a:t>– abstraction of a file that hides the details of how and where on the disk the file is actually stored</a:t>
            </a:r>
          </a:p>
          <a:p>
            <a:r>
              <a:rPr lang="en-US" altLang="en-US" dirty="0"/>
              <a:t>A </a:t>
            </a:r>
            <a:r>
              <a:rPr lang="en-US" altLang="en-US" b="1" dirty="0">
                <a:solidFill>
                  <a:srgbClr val="006699"/>
                </a:solidFill>
                <a:latin typeface="+mj-lt"/>
              </a:rPr>
              <a:t>transparent</a:t>
            </a:r>
            <a:r>
              <a:rPr lang="en-US" altLang="en-US" dirty="0"/>
              <a:t> DFS hides the location where in the network the file is stored</a:t>
            </a:r>
          </a:p>
          <a:p>
            <a:r>
              <a:rPr lang="en-US" altLang="en-US" dirty="0"/>
              <a:t>For a file being </a:t>
            </a:r>
            <a:r>
              <a:rPr lang="en-US" altLang="en-US" b="1" dirty="0">
                <a:solidFill>
                  <a:srgbClr val="006699"/>
                </a:solidFill>
                <a:latin typeface="+mj-lt"/>
              </a:rPr>
              <a:t>replicated</a:t>
            </a:r>
            <a:r>
              <a:rPr lang="en-US" altLang="en-US" dirty="0"/>
              <a:t> in several sites, the mapping returns a set of the locations of this file’</a:t>
            </a:r>
            <a:r>
              <a:rPr lang="en-US" altLang="ja-JP" dirty="0"/>
              <a:t>s replicas; both the existence of multiple copies and their location are hidden</a:t>
            </a:r>
            <a:endParaRPr lang="en-US" altLang="en-US" dirty="0"/>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31A8A7BC-0D17-4D8E-9F2C-E9760AAC6016}"/>
              </a:ext>
            </a:extLst>
          </p:cNvPr>
          <p:cNvSpPr>
            <a:spLocks noGrp="1" noChangeArrowheads="1"/>
          </p:cNvSpPr>
          <p:nvPr>
            <p:ph type="title"/>
          </p:nvPr>
        </p:nvSpPr>
        <p:spPr/>
        <p:txBody>
          <a:bodyPr/>
          <a:lstStyle/>
          <a:p>
            <a:r>
              <a:rPr lang="en-US" altLang="en-US"/>
              <a:t>Naming Structures </a:t>
            </a:r>
          </a:p>
        </p:txBody>
      </p:sp>
      <p:sp>
        <p:nvSpPr>
          <p:cNvPr id="82946" name="Content Placeholder 2">
            <a:extLst>
              <a:ext uri="{FF2B5EF4-FFF2-40B4-BE49-F238E27FC236}">
                <a16:creationId xmlns:a16="http://schemas.microsoft.com/office/drawing/2014/main" id="{F069A1C3-11A4-4E28-A2A2-CB32166A92B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Location transparency </a:t>
            </a:r>
            <a:r>
              <a:rPr lang="en-US" altLang="en-US" dirty="0"/>
              <a:t>–  file name does not reveal the file’</a:t>
            </a:r>
            <a:r>
              <a:rPr lang="en-US" altLang="ja-JP" dirty="0"/>
              <a:t>s physical storage location</a:t>
            </a:r>
            <a:endParaRPr lang="en-US" altLang="en-US" dirty="0"/>
          </a:p>
          <a:p>
            <a:r>
              <a:rPr lang="en-US" altLang="en-US" b="1" dirty="0">
                <a:solidFill>
                  <a:srgbClr val="006699"/>
                </a:solidFill>
                <a:latin typeface="+mj-lt"/>
              </a:rPr>
              <a:t>Location independence </a:t>
            </a:r>
            <a:r>
              <a:rPr lang="en-US" altLang="en-US" dirty="0"/>
              <a:t>– file name does not need to be changed when the file’</a:t>
            </a:r>
            <a:r>
              <a:rPr lang="en-US" altLang="ja-JP" dirty="0"/>
              <a:t>s physical storage location changes </a:t>
            </a:r>
          </a:p>
          <a:p>
            <a:r>
              <a:rPr lang="en-US" altLang="en-US" dirty="0"/>
              <a:t>In practice most DFSs use static, location-transparent mapping for user-level names</a:t>
            </a:r>
          </a:p>
          <a:p>
            <a:pPr lvl="1"/>
            <a:r>
              <a:rPr lang="en-US" altLang="en-US" dirty="0"/>
              <a:t>Some support file migration (e.g. </a:t>
            </a:r>
            <a:r>
              <a:rPr lang="en-US" altLang="en-US" dirty="0" err="1"/>
              <a:t>OpenAFS</a:t>
            </a:r>
            <a:r>
              <a:rPr lang="en-US" altLang="en-US" dirty="0"/>
              <a:t>)</a:t>
            </a:r>
          </a:p>
          <a:p>
            <a:pPr lvl="1"/>
            <a:r>
              <a:rPr lang="en-US" altLang="en-US" dirty="0"/>
              <a:t>Hadoop supports file migration but without following POSIX standards; hides information from clients </a:t>
            </a:r>
          </a:p>
          <a:p>
            <a:pPr lvl="1"/>
            <a:r>
              <a:rPr lang="en-US" altLang="en-US" dirty="0"/>
              <a:t>Amazon S3 provides blocks of storage on demand via APIs, placing storage dynamically and moving data as necessary</a:t>
            </a:r>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a:extLst>
              <a:ext uri="{FF2B5EF4-FFF2-40B4-BE49-F238E27FC236}">
                <a16:creationId xmlns:a16="http://schemas.microsoft.com/office/drawing/2014/main" id="{DEDA5757-8E55-4648-A129-237519B22B4A}"/>
              </a:ext>
            </a:extLst>
          </p:cNvPr>
          <p:cNvSpPr>
            <a:spLocks noGrp="1" noChangeArrowheads="1"/>
          </p:cNvSpPr>
          <p:nvPr>
            <p:ph type="title"/>
          </p:nvPr>
        </p:nvSpPr>
        <p:spPr/>
        <p:txBody>
          <a:bodyPr/>
          <a:lstStyle/>
          <a:p>
            <a:r>
              <a:rPr lang="en-US" altLang="en-US"/>
              <a:t>Naming Schemes </a:t>
            </a:r>
          </a:p>
        </p:txBody>
      </p:sp>
      <p:sp>
        <p:nvSpPr>
          <p:cNvPr id="84994" name="Rectangle 3">
            <a:extLst>
              <a:ext uri="{FF2B5EF4-FFF2-40B4-BE49-F238E27FC236}">
                <a16:creationId xmlns:a16="http://schemas.microsoft.com/office/drawing/2014/main" id="{6506B06A-51C5-4B00-A391-D9625AB558DA}"/>
              </a:ext>
            </a:extLst>
          </p:cNvPr>
          <p:cNvSpPr>
            <a:spLocks noGrp="1" noChangeArrowheads="1"/>
          </p:cNvSpPr>
          <p:nvPr>
            <p:ph idx="1"/>
          </p:nvPr>
        </p:nvSpPr>
        <p:spPr>
          <a:xfrm>
            <a:off x="806450" y="1233488"/>
            <a:ext cx="7701574" cy="4530725"/>
          </a:xfrm>
        </p:spPr>
        <p:txBody>
          <a:bodyPr/>
          <a:lstStyle/>
          <a:p>
            <a:r>
              <a:rPr lang="en-US" altLang="en-US" dirty="0"/>
              <a:t>Three approaches:</a:t>
            </a:r>
          </a:p>
          <a:p>
            <a:pPr lvl="1"/>
            <a:r>
              <a:rPr lang="en-US" altLang="en-US" dirty="0"/>
              <a:t>Files named by combination of their host name and local name; guarantees a unique system-wide name. This naming scheme is neither location transparent nor location independent.</a:t>
            </a:r>
          </a:p>
          <a:p>
            <a:pPr lvl="1"/>
            <a:r>
              <a:rPr lang="en-US" altLang="en-US" dirty="0"/>
              <a:t>Attach remote directories to local directories, giving the appearance of a coherent directory tree; only previously mounted remote directories can be accessed transparently</a:t>
            </a:r>
          </a:p>
          <a:p>
            <a:pPr lvl="1"/>
            <a:r>
              <a:rPr lang="en-US" altLang="en-US" dirty="0"/>
              <a:t>Single global name structures spans all files in the system. If a server is unavailable, some arbitrary set of directories on different machines also becomes unavailable </a:t>
            </a:r>
          </a:p>
          <a:p>
            <a:pPr lvl="1"/>
            <a:endParaRPr lang="en-US" altLang="en-US" dirty="0"/>
          </a:p>
          <a:p>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1233488"/>
            <a:ext cx="7701574" cy="4530725"/>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790232B-5994-4862-842D-F56AB9818858}"/>
              </a:ext>
            </a:extLst>
          </p:cNvPr>
          <p:cNvSpPr>
            <a:spLocks noGrp="1" noChangeArrowheads="1"/>
          </p:cNvSpPr>
          <p:nvPr>
            <p:ph type="title"/>
          </p:nvPr>
        </p:nvSpPr>
        <p:spPr/>
        <p:txBody>
          <a:bodyPr/>
          <a:lstStyle/>
          <a:p>
            <a:r>
              <a:rPr lang="en-US" altLang="en-US"/>
              <a:t>Remote File Access </a:t>
            </a:r>
          </a:p>
        </p:txBody>
      </p:sp>
      <p:sp>
        <p:nvSpPr>
          <p:cNvPr id="87042" name="Content Placeholder 2">
            <a:extLst>
              <a:ext uri="{FF2B5EF4-FFF2-40B4-BE49-F238E27FC236}">
                <a16:creationId xmlns:a16="http://schemas.microsoft.com/office/drawing/2014/main" id="{26736137-F72F-4CE3-9858-166C399C4A5B}"/>
              </a:ext>
            </a:extLst>
          </p:cNvPr>
          <p:cNvSpPr>
            <a:spLocks noGrp="1" noChangeArrowheads="1"/>
          </p:cNvSpPr>
          <p:nvPr>
            <p:ph idx="1"/>
          </p:nvPr>
        </p:nvSpPr>
        <p:spPr>
          <a:xfrm>
            <a:off x="806449" y="1233488"/>
            <a:ext cx="7701573" cy="4530725"/>
          </a:xfrm>
        </p:spPr>
        <p:txBody>
          <a:bodyPr/>
          <a:lstStyle/>
          <a:p>
            <a:r>
              <a:rPr lang="en-US" altLang="en-US" dirty="0"/>
              <a:t>Consider a user who requests access to a remote file. The server storing the file has been located by the naming scheme, and now the actual data transfer must take place.</a:t>
            </a:r>
            <a:endParaRPr lang="en-US" altLang="en-US" b="1" dirty="0">
              <a:solidFill>
                <a:srgbClr val="3366FF"/>
              </a:solidFill>
            </a:endParaRPr>
          </a:p>
          <a:p>
            <a:r>
              <a:rPr lang="en-US" altLang="en-US" b="1" dirty="0">
                <a:solidFill>
                  <a:srgbClr val="006699"/>
                </a:solidFill>
                <a:latin typeface="+mj-lt"/>
              </a:rPr>
              <a:t>Remote-service mechanism </a:t>
            </a:r>
            <a:r>
              <a:rPr lang="en-US" altLang="en-US" dirty="0"/>
              <a:t>is one transfer approach. </a:t>
            </a:r>
          </a:p>
          <a:p>
            <a:pPr lvl="1"/>
            <a:r>
              <a:rPr lang="en-US" altLang="en-US" dirty="0"/>
              <a:t>A requests for accesses are delivered to the server, the server machine performs the accesses, and their results are forwarded back to the user. </a:t>
            </a:r>
          </a:p>
          <a:p>
            <a:pPr lvl="1"/>
            <a:r>
              <a:rPr lang="en-US" altLang="en-US" dirty="0"/>
              <a:t>One of the most common ways of implementing remote service is the RPC paradigm</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63DD32D4-B798-4E02-AD92-5D7441B4F6B4}"/>
              </a:ext>
            </a:extLst>
          </p:cNvPr>
          <p:cNvSpPr>
            <a:spLocks noGrp="1" noChangeArrowheads="1"/>
          </p:cNvSpPr>
          <p:nvPr>
            <p:ph type="title"/>
          </p:nvPr>
        </p:nvSpPr>
        <p:spPr/>
        <p:txBody>
          <a:bodyPr/>
          <a:lstStyle/>
          <a:p>
            <a:r>
              <a:rPr lang="en-US" altLang="en-US"/>
              <a:t>Remote File Access (Cont.) </a:t>
            </a:r>
          </a:p>
        </p:txBody>
      </p:sp>
      <p:sp>
        <p:nvSpPr>
          <p:cNvPr id="89090" name="Content Placeholder 2">
            <a:extLst>
              <a:ext uri="{FF2B5EF4-FFF2-40B4-BE49-F238E27FC236}">
                <a16:creationId xmlns:a16="http://schemas.microsoft.com/office/drawing/2014/main" id="{DE22255F-5A67-4362-BD12-D2D2279D51C0}"/>
              </a:ext>
            </a:extLst>
          </p:cNvPr>
          <p:cNvSpPr>
            <a:spLocks noGrp="1" noChangeArrowheads="1"/>
          </p:cNvSpPr>
          <p:nvPr>
            <p:ph idx="1"/>
          </p:nvPr>
        </p:nvSpPr>
        <p:spPr>
          <a:xfrm>
            <a:off x="806450" y="1233488"/>
            <a:ext cx="7701574" cy="4530725"/>
          </a:xfrm>
        </p:spPr>
        <p:txBody>
          <a:bodyPr/>
          <a:lstStyle/>
          <a:p>
            <a:r>
              <a:rPr lang="en-US" altLang="en-US" dirty="0"/>
              <a:t>Reduce network traffic by retaining recently accessed disk blocks in a cache, so that repeated accesses to the same information can be handled locally</a:t>
            </a:r>
          </a:p>
          <a:p>
            <a:pPr lvl="1"/>
            <a:r>
              <a:rPr lang="en-US" altLang="en-US" dirty="0"/>
              <a:t>If needed data not already cached, a copy of data is brought from the server to the user</a:t>
            </a:r>
          </a:p>
          <a:p>
            <a:pPr lvl="1"/>
            <a:r>
              <a:rPr lang="en-US" altLang="en-US" dirty="0"/>
              <a:t>Accesses are performed on the cached copy</a:t>
            </a:r>
          </a:p>
          <a:p>
            <a:pPr lvl="1"/>
            <a:r>
              <a:rPr lang="en-US" altLang="en-US" dirty="0"/>
              <a:t>Files identified with one master copy residing at the server machine, but copies of (parts of) the file are scattered in different caches</a:t>
            </a:r>
          </a:p>
          <a:p>
            <a:r>
              <a:rPr lang="en-US" altLang="en-US" b="1" dirty="0">
                <a:solidFill>
                  <a:srgbClr val="006699"/>
                </a:solidFill>
                <a:latin typeface="+mj-lt"/>
              </a:rPr>
              <a:t>Cache-consistency problem </a:t>
            </a:r>
            <a:r>
              <a:rPr lang="en-US" altLang="en-US" dirty="0"/>
              <a:t>– keeping the cached copies consistent with the master file</a:t>
            </a:r>
          </a:p>
          <a:p>
            <a:pPr lvl="1"/>
            <a:r>
              <a:rPr lang="en-US" altLang="en-US" dirty="0"/>
              <a:t>Could be called </a:t>
            </a:r>
            <a:r>
              <a:rPr lang="en-US" altLang="en-US" b="1" dirty="0">
                <a:solidFill>
                  <a:srgbClr val="006699"/>
                </a:solidFill>
                <a:latin typeface="+mj-lt"/>
              </a:rPr>
              <a:t>network virtual memory</a:t>
            </a:r>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05287EF7-1707-4817-945E-1339C64A4086}"/>
              </a:ext>
            </a:extLst>
          </p:cNvPr>
          <p:cNvSpPr>
            <a:spLocks noGrp="1" noChangeArrowheads="1"/>
          </p:cNvSpPr>
          <p:nvPr>
            <p:ph type="title"/>
          </p:nvPr>
        </p:nvSpPr>
        <p:spPr>
          <a:xfrm>
            <a:off x="832826" y="298092"/>
            <a:ext cx="7701574" cy="576262"/>
          </a:xfrm>
        </p:spPr>
        <p:txBody>
          <a:bodyPr/>
          <a:lstStyle/>
          <a:p>
            <a:r>
              <a:rPr lang="en-US" altLang="en-US" sz="2800" dirty="0"/>
              <a:t>Cache Location –</a:t>
            </a:r>
            <a:br>
              <a:rPr lang="en-US" altLang="en-US" sz="2800" dirty="0"/>
            </a:br>
            <a:r>
              <a:rPr lang="en-US" altLang="en-US" sz="2800" dirty="0"/>
              <a:t>Disk vs. Main Memory</a:t>
            </a:r>
          </a:p>
        </p:txBody>
      </p:sp>
      <p:sp>
        <p:nvSpPr>
          <p:cNvPr id="91138" name="Content Placeholder 2">
            <a:extLst>
              <a:ext uri="{FF2B5EF4-FFF2-40B4-BE49-F238E27FC236}">
                <a16:creationId xmlns:a16="http://schemas.microsoft.com/office/drawing/2014/main" id="{6574EB83-5D63-4771-B7A8-69E3AE4F0143}"/>
              </a:ext>
            </a:extLst>
          </p:cNvPr>
          <p:cNvSpPr>
            <a:spLocks noGrp="1" noChangeArrowheads="1"/>
          </p:cNvSpPr>
          <p:nvPr>
            <p:ph idx="1"/>
          </p:nvPr>
        </p:nvSpPr>
        <p:spPr>
          <a:xfrm>
            <a:off x="806450" y="1233488"/>
            <a:ext cx="7727950" cy="4530725"/>
          </a:xfrm>
        </p:spPr>
        <p:txBody>
          <a:bodyPr/>
          <a:lstStyle/>
          <a:p>
            <a:r>
              <a:rPr lang="en-US" altLang="en-US" dirty="0"/>
              <a:t>Advantages of disk caches</a:t>
            </a:r>
          </a:p>
          <a:p>
            <a:pPr lvl="1"/>
            <a:r>
              <a:rPr lang="en-US" altLang="en-US" dirty="0"/>
              <a:t>More reliable</a:t>
            </a:r>
          </a:p>
          <a:p>
            <a:pPr lvl="1"/>
            <a:r>
              <a:rPr lang="en-US" altLang="en-US" dirty="0"/>
              <a:t>Cached data kept on disk are still there during recovery and don’</a:t>
            </a:r>
            <a:r>
              <a:rPr lang="en-US" altLang="ja-JP" dirty="0"/>
              <a:t>t need to be fetched again</a:t>
            </a:r>
          </a:p>
          <a:p>
            <a:r>
              <a:rPr lang="en-US" altLang="en-US" dirty="0"/>
              <a:t>Advantages of main-memory caches:</a:t>
            </a:r>
          </a:p>
          <a:p>
            <a:pPr lvl="1"/>
            <a:r>
              <a:rPr lang="en-US" altLang="en-US" dirty="0"/>
              <a:t>Permit workstations to be diskless</a:t>
            </a:r>
          </a:p>
          <a:p>
            <a:pPr lvl="1"/>
            <a:r>
              <a:rPr lang="en-US" altLang="en-US" dirty="0"/>
              <a:t>Data can be accessed more quickly</a:t>
            </a:r>
          </a:p>
          <a:p>
            <a:pPr lvl="1"/>
            <a:r>
              <a:rPr lang="en-US" altLang="en-US" dirty="0"/>
              <a:t>Performance speedup in bigger memories</a:t>
            </a:r>
          </a:p>
          <a:p>
            <a:pPr lvl="1"/>
            <a:r>
              <a:rPr lang="en-US" altLang="en-US" dirty="0"/>
              <a:t>Server caches (used to speed up disk I/O) are in main memory regardless of where user caches are located; using main-memory caches on the user machine permits a single caching mechanism for servers and users </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731B1E6D-CD49-4000-A7E1-8B87F4C1BE48}"/>
              </a:ext>
            </a:extLst>
          </p:cNvPr>
          <p:cNvSpPr>
            <a:spLocks noGrp="1" noChangeArrowheads="1"/>
          </p:cNvSpPr>
          <p:nvPr>
            <p:ph type="title"/>
          </p:nvPr>
        </p:nvSpPr>
        <p:spPr/>
        <p:txBody>
          <a:bodyPr/>
          <a:lstStyle/>
          <a:p>
            <a:r>
              <a:rPr lang="en-US" altLang="en-US"/>
              <a:t>Cache Update Policy</a:t>
            </a:r>
          </a:p>
        </p:txBody>
      </p:sp>
      <p:sp>
        <p:nvSpPr>
          <p:cNvPr id="93186" name="Content Placeholder 2">
            <a:extLst>
              <a:ext uri="{FF2B5EF4-FFF2-40B4-BE49-F238E27FC236}">
                <a16:creationId xmlns:a16="http://schemas.microsoft.com/office/drawing/2014/main" id="{0D5EC09B-CE61-4A9C-A86C-B0309201CD9A}"/>
              </a:ext>
            </a:extLst>
          </p:cNvPr>
          <p:cNvSpPr>
            <a:spLocks noGrp="1" noChangeArrowheads="1"/>
          </p:cNvSpPr>
          <p:nvPr>
            <p:ph idx="1"/>
          </p:nvPr>
        </p:nvSpPr>
        <p:spPr>
          <a:xfrm>
            <a:off x="806450" y="1233488"/>
            <a:ext cx="7701574" cy="4530725"/>
          </a:xfrm>
        </p:spPr>
        <p:txBody>
          <a:bodyPr/>
          <a:lstStyle/>
          <a:p>
            <a:r>
              <a:rPr lang="en-US" altLang="en-US" b="1" dirty="0">
                <a:solidFill>
                  <a:srgbClr val="006699"/>
                </a:solidFill>
                <a:latin typeface="+mj-lt"/>
              </a:rPr>
              <a:t>Write-through</a:t>
            </a:r>
            <a:r>
              <a:rPr lang="en-US" altLang="en-US" dirty="0">
                <a:solidFill>
                  <a:srgbClr val="3366FF"/>
                </a:solidFill>
              </a:rPr>
              <a:t> </a:t>
            </a:r>
            <a:r>
              <a:rPr lang="en-US" altLang="en-US" dirty="0"/>
              <a:t>– write data through to disk as soon as they are placed on any cache</a:t>
            </a:r>
          </a:p>
          <a:p>
            <a:pPr lvl="1"/>
            <a:r>
              <a:rPr lang="en-US" altLang="en-US" dirty="0"/>
              <a:t>Reliable, but poor performance</a:t>
            </a:r>
            <a:endParaRPr lang="en-US" altLang="en-US" sz="800" dirty="0"/>
          </a:p>
          <a:p>
            <a:r>
              <a:rPr lang="en-US" altLang="en-US" b="1" dirty="0">
                <a:solidFill>
                  <a:srgbClr val="006699"/>
                </a:solidFill>
                <a:latin typeface="+mj-lt"/>
              </a:rPr>
              <a:t>Delayed-write</a:t>
            </a:r>
            <a:r>
              <a:rPr lang="en-US" altLang="en-US" dirty="0">
                <a:solidFill>
                  <a:srgbClr val="3366FF"/>
                </a:solidFill>
              </a:rPr>
              <a:t> </a:t>
            </a:r>
            <a:r>
              <a:rPr lang="en-US" altLang="en-US" dirty="0"/>
              <a:t>(</a:t>
            </a:r>
            <a:r>
              <a:rPr lang="en-US" altLang="en-US" b="1" dirty="0">
                <a:solidFill>
                  <a:srgbClr val="006699"/>
                </a:solidFill>
                <a:latin typeface="+mj-lt"/>
              </a:rPr>
              <a:t>write-back</a:t>
            </a:r>
            <a:r>
              <a:rPr lang="en-US" altLang="en-US" dirty="0"/>
              <a:t>)</a:t>
            </a:r>
            <a:r>
              <a:rPr lang="en-US" altLang="en-US" dirty="0">
                <a:solidFill>
                  <a:srgbClr val="3366FF"/>
                </a:solidFill>
              </a:rPr>
              <a:t> </a:t>
            </a:r>
            <a:r>
              <a:rPr lang="en-US" altLang="en-US" dirty="0"/>
              <a:t>– modifications are written to the cache and then written through to the server later</a:t>
            </a:r>
          </a:p>
          <a:p>
            <a:pPr lvl="1"/>
            <a:r>
              <a:rPr lang="en-US" altLang="en-US" dirty="0"/>
              <a:t>Write accesses complete quickly; some data may be overwritten before they are written back, and so need never be written at all</a:t>
            </a:r>
          </a:p>
          <a:p>
            <a:pPr lvl="1"/>
            <a:r>
              <a:rPr lang="en-US" altLang="en-US" dirty="0"/>
              <a:t>Poor reliability; unwritten data will be lost whenever a user machine crashes</a:t>
            </a:r>
          </a:p>
          <a:p>
            <a:pPr lvl="1"/>
            <a:r>
              <a:rPr lang="en-US" altLang="en-US" dirty="0"/>
              <a:t>Variation – scan cache at regular intervals and flush blocks that have been modified since the last scan</a:t>
            </a:r>
          </a:p>
          <a:p>
            <a:pPr lvl="1"/>
            <a:r>
              <a:rPr lang="en-US" altLang="en-US" dirty="0"/>
              <a:t>Variation –</a:t>
            </a:r>
            <a:r>
              <a:rPr lang="en-US" altLang="en-US" b="1" dirty="0"/>
              <a:t> </a:t>
            </a:r>
            <a:r>
              <a:rPr lang="en-US" altLang="en-US" b="1" dirty="0">
                <a:solidFill>
                  <a:srgbClr val="006699"/>
                </a:solidFill>
                <a:latin typeface="+mj-lt"/>
              </a:rPr>
              <a:t>write-on-close</a:t>
            </a:r>
            <a:r>
              <a:rPr lang="en-US" altLang="en-US" dirty="0"/>
              <a:t>, writes data back to the server when the file is closed</a:t>
            </a:r>
          </a:p>
          <a:p>
            <a:pPr lvl="2"/>
            <a:r>
              <a:rPr lang="en-US" altLang="en-US" dirty="0"/>
              <a:t>Best for files that are open for long periods and frequently modified</a:t>
            </a:r>
          </a:p>
          <a:p>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178FC55F-001E-4ACF-9DD4-B7D85136D55A}"/>
              </a:ext>
            </a:extLst>
          </p:cNvPr>
          <p:cNvSpPr>
            <a:spLocks noGrp="1" noChangeArrowheads="1"/>
          </p:cNvSpPr>
          <p:nvPr>
            <p:ph type="title"/>
          </p:nvPr>
        </p:nvSpPr>
        <p:spPr/>
        <p:txBody>
          <a:bodyPr/>
          <a:lstStyle/>
          <a:p>
            <a:r>
              <a:rPr lang="en-US" altLang="en-US"/>
              <a:t>Consistency</a:t>
            </a:r>
          </a:p>
        </p:txBody>
      </p:sp>
      <p:sp>
        <p:nvSpPr>
          <p:cNvPr id="95234" name="Content Placeholder 2">
            <a:extLst>
              <a:ext uri="{FF2B5EF4-FFF2-40B4-BE49-F238E27FC236}">
                <a16:creationId xmlns:a16="http://schemas.microsoft.com/office/drawing/2014/main" id="{C92976A3-6B5F-4F13-A7FE-D6040D54A1C5}"/>
              </a:ext>
            </a:extLst>
          </p:cNvPr>
          <p:cNvSpPr>
            <a:spLocks noGrp="1" noChangeArrowheads="1"/>
          </p:cNvSpPr>
          <p:nvPr>
            <p:ph idx="1"/>
          </p:nvPr>
        </p:nvSpPr>
        <p:spPr>
          <a:xfrm>
            <a:off x="806449" y="1233488"/>
            <a:ext cx="7701573" cy="4530725"/>
          </a:xfrm>
        </p:spPr>
        <p:txBody>
          <a:bodyPr/>
          <a:lstStyle/>
          <a:p>
            <a:r>
              <a:rPr lang="en-US" altLang="en-US" dirty="0"/>
              <a:t>Is locally cached copy of the data consistent with the master copy?</a:t>
            </a:r>
          </a:p>
          <a:p>
            <a:r>
              <a:rPr lang="en-US" altLang="en-US" b="1" dirty="0">
                <a:solidFill>
                  <a:srgbClr val="006699"/>
                </a:solidFill>
                <a:latin typeface="+mj-lt"/>
              </a:rPr>
              <a:t>Client-initiated approach</a:t>
            </a:r>
          </a:p>
          <a:p>
            <a:pPr lvl="1"/>
            <a:r>
              <a:rPr lang="en-US" altLang="en-US" dirty="0"/>
              <a:t>Client initiates a validity check</a:t>
            </a:r>
          </a:p>
          <a:p>
            <a:pPr lvl="1"/>
            <a:r>
              <a:rPr lang="en-US" altLang="en-US" dirty="0"/>
              <a:t>Server checks whether the local data are consistent with the master copy</a:t>
            </a:r>
          </a:p>
          <a:p>
            <a:r>
              <a:rPr lang="en-US" altLang="en-US" b="1" dirty="0">
                <a:solidFill>
                  <a:srgbClr val="006699"/>
                </a:solidFill>
                <a:latin typeface="+mj-lt"/>
              </a:rPr>
              <a:t>Server-initiated approach</a:t>
            </a:r>
          </a:p>
          <a:p>
            <a:pPr lvl="1"/>
            <a:r>
              <a:rPr lang="en-US" altLang="en-US" dirty="0"/>
              <a:t>Server records, for each client, the (parts of) files it caches </a:t>
            </a:r>
          </a:p>
          <a:p>
            <a:pPr lvl="1"/>
            <a:r>
              <a:rPr lang="en-US" altLang="en-US" dirty="0"/>
              <a:t>When server detects a potential inconsistency, it must react </a:t>
            </a: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C3B93C59-4AF1-4CCC-A11E-066DD40F17BD}"/>
              </a:ext>
            </a:extLst>
          </p:cNvPr>
          <p:cNvSpPr>
            <a:spLocks noGrp="1" noChangeArrowheads="1"/>
          </p:cNvSpPr>
          <p:nvPr>
            <p:ph type="title"/>
          </p:nvPr>
        </p:nvSpPr>
        <p:spPr/>
        <p:txBody>
          <a:bodyPr/>
          <a:lstStyle/>
          <a:p>
            <a:r>
              <a:rPr lang="en-US" altLang="en-US"/>
              <a:t>Consistency (Cont.)</a:t>
            </a:r>
          </a:p>
        </p:txBody>
      </p:sp>
      <p:sp>
        <p:nvSpPr>
          <p:cNvPr id="97282" name="Content Placeholder 2">
            <a:extLst>
              <a:ext uri="{FF2B5EF4-FFF2-40B4-BE49-F238E27FC236}">
                <a16:creationId xmlns:a16="http://schemas.microsoft.com/office/drawing/2014/main" id="{1623EBBC-F49F-430B-A28C-FC1E40F656AA}"/>
              </a:ext>
            </a:extLst>
          </p:cNvPr>
          <p:cNvSpPr>
            <a:spLocks noGrp="1" noChangeArrowheads="1"/>
          </p:cNvSpPr>
          <p:nvPr>
            <p:ph idx="1"/>
          </p:nvPr>
        </p:nvSpPr>
        <p:spPr>
          <a:xfrm>
            <a:off x="806450" y="1233488"/>
            <a:ext cx="7727950" cy="4530725"/>
          </a:xfrm>
        </p:spPr>
        <p:txBody>
          <a:bodyPr/>
          <a:lstStyle/>
          <a:p>
            <a:r>
              <a:rPr lang="en-US" altLang="en-US" dirty="0"/>
              <a:t>In cluster-based DFS, cache-consistency issue more complicated due to presence of metadata server and replicated file data chunks</a:t>
            </a:r>
          </a:p>
          <a:p>
            <a:pPr lvl="1"/>
            <a:r>
              <a:rPr lang="en-US" altLang="en-US" dirty="0"/>
              <a:t>HDFS allows </a:t>
            </a:r>
            <a:r>
              <a:rPr lang="en-US" altLang="en-US" i="1" dirty="0"/>
              <a:t>append-only </a:t>
            </a:r>
            <a:r>
              <a:rPr lang="en-US" altLang="en-US" dirty="0"/>
              <a:t>write operations (no random writes) and a </a:t>
            </a:r>
            <a:r>
              <a:rPr lang="en-US" altLang="en-US" i="1" dirty="0"/>
              <a:t>single</a:t>
            </a:r>
            <a:r>
              <a:rPr lang="en-US" altLang="en-US" dirty="0"/>
              <a:t> file writer</a:t>
            </a:r>
          </a:p>
          <a:p>
            <a:pPr lvl="1"/>
            <a:r>
              <a:rPr lang="en-US" altLang="en-US" dirty="0"/>
              <a:t>GFS allows </a:t>
            </a:r>
            <a:r>
              <a:rPr lang="en-US" altLang="en-US" i="1" dirty="0"/>
              <a:t>random</a:t>
            </a:r>
            <a:r>
              <a:rPr lang="en-US" altLang="en-US" dirty="0"/>
              <a:t> writes with </a:t>
            </a:r>
            <a:r>
              <a:rPr lang="en-US" altLang="en-US" i="1" dirty="0"/>
              <a:t>concurrent </a:t>
            </a:r>
            <a:r>
              <a:rPr lang="en-US" altLang="en-US" dirty="0"/>
              <a:t>writers</a:t>
            </a:r>
          </a:p>
          <a:p>
            <a:r>
              <a:rPr lang="en-US" altLang="en-US" dirty="0"/>
              <a:t>Complicates write consistency guarantees for GFS while simplifying it for HDFS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a:t>End of Chapter 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p:txBody>
          <a:bodyPr/>
          <a:lstStyle/>
          <a:p>
            <a:r>
              <a:rPr lang="en-US" altLang="en-US"/>
              <a:t>Reasons for Distributed Systems</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a:t>
            </a:r>
            <a:r>
              <a:rPr lang="en-US" altLang="en-US" dirty="0" err="1"/>
              <a:t>subcomputations</a:t>
            </a:r>
            <a:r>
              <a:rPr lang="en-US" altLang="en-US" dirty="0"/>
              <a:t>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p:txBody>
          <a:bodyPr/>
          <a:lstStyle/>
          <a:p>
            <a:r>
              <a:rPr lang="en-US" altLang="en-US"/>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0" y="1233488"/>
            <a:ext cx="7713663" cy="4530725"/>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lvl="1">
              <a:defRPr/>
            </a:pPr>
            <a:r>
              <a:rPr lang="en-US" altLang="en-US" dirty="0">
                <a:sym typeface="Symbol" pitchFamily="2" charset="2"/>
              </a:rPr>
              <a:t>Consists of multiple computers (workstations, laptops, mobile devices), peripherals (printers, storage arrays), and routers providing access to other networks</a:t>
            </a:r>
          </a:p>
          <a:p>
            <a:pPr lvl="1">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2">
              <a:buFont typeface="Webdings" pitchFamily="2" charset="2"/>
              <a:buChar char="4"/>
              <a:defRPr/>
            </a:pPr>
            <a:r>
              <a:rPr lang="en-US" altLang="en-US" dirty="0">
                <a:sym typeface="Symbol" pitchFamily="2" charset="2"/>
              </a:rPr>
              <a:t>Ethernet defined by standard IEEE 802.3 with speeds typically varying from 10Mbps to over 10Gbps</a:t>
            </a:r>
          </a:p>
          <a:p>
            <a:pPr lvl="2">
              <a:buFont typeface="Webdings" pitchFamily="2" charset="2"/>
              <a:buChar char="4"/>
              <a:defRPr/>
            </a:pPr>
            <a:r>
              <a:rPr lang="en-US" altLang="en-US" dirty="0">
                <a:sym typeface="Symbol" pitchFamily="2" charset="2"/>
              </a:rPr>
              <a:t>WiFi defined by standard IEEE 802.11 with speeds typically varying from 11Mbps to over 400Mbps.</a:t>
            </a:r>
          </a:p>
          <a:p>
            <a:pPr lvl="2">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p:txBody>
          <a:bodyPr/>
          <a:lstStyle/>
          <a:p>
            <a:r>
              <a:rPr lang="en-US" altLang="en-US"/>
              <a:t>Local-Area Network (LAN)</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75895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p:txBody>
          <a:bodyPr/>
          <a:lstStyle/>
          <a:p>
            <a:r>
              <a:rPr lang="en-US" altLang="en-US"/>
              <a:t>Network Structure (Cont.)</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233488"/>
            <a:ext cx="7959725" cy="4530725"/>
          </a:xfrm>
        </p:spPr>
        <p:txBody>
          <a:bodyPr/>
          <a:lstStyle/>
          <a:p>
            <a:r>
              <a:rPr lang="en-US" altLang="en-US" b="1" dirty="0">
                <a:solidFill>
                  <a:srgbClr val="006699"/>
                </a:solidFill>
                <a:latin typeface="+mj-lt"/>
              </a:rPr>
              <a:t>Wide-Area Network </a:t>
            </a:r>
            <a:r>
              <a:rPr lang="en-US" altLang="en-US" dirty="0"/>
              <a:t>(</a:t>
            </a:r>
            <a:r>
              <a:rPr lang="en-US" altLang="en-US" b="1" dirty="0">
                <a:solidFill>
                  <a:srgbClr val="006699"/>
                </a:solidFill>
                <a:latin typeface="+mj-lt"/>
              </a:rPr>
              <a:t>WAN</a:t>
            </a:r>
            <a:r>
              <a:rPr lang="en-US" altLang="en-US" dirty="0"/>
              <a:t>) – links geographically separated sites</a:t>
            </a:r>
          </a:p>
          <a:p>
            <a:pPr lvl="1"/>
            <a:r>
              <a:rPr lang="en-US" altLang="en-US" dirty="0"/>
              <a:t>Point-to-point connections via links </a:t>
            </a:r>
          </a:p>
          <a:p>
            <a:pPr lvl="2"/>
            <a:r>
              <a:rPr lang="en-US" altLang="en-US" dirty="0"/>
              <a:t>Telephone lines, leased (dedicated data) lines, optical cable, microwave links, radio waves, and satellite channels</a:t>
            </a:r>
          </a:p>
          <a:p>
            <a:pPr lvl="1"/>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pPr lvl="1"/>
            <a:r>
              <a:rPr lang="en-US" altLang="en-US" dirty="0"/>
              <a:t>Internet (World Wide Web) WAN enables hosts world wide to communicate</a:t>
            </a:r>
          </a:p>
          <a:p>
            <a:pPr lvl="1"/>
            <a:r>
              <a:rPr lang="en-US" altLang="en-US" dirty="0"/>
              <a:t>Speeds vary</a:t>
            </a:r>
          </a:p>
          <a:p>
            <a:pPr lvl="2"/>
            <a:r>
              <a:rPr lang="en-US" altLang="en-US" dirty="0"/>
              <a:t>Many backbone providers have speeds at 40-100Gbps</a:t>
            </a:r>
          </a:p>
          <a:p>
            <a:pPr lvl="2"/>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2"/>
            <a:r>
              <a:rPr lang="en-US" altLang="en-US" dirty="0"/>
              <a:t>WAN links constantly being upgraded</a:t>
            </a:r>
          </a:p>
          <a:p>
            <a:pPr lvl="1"/>
            <a:r>
              <a:rPr lang="en-US" altLang="en-US" dirty="0">
                <a:sym typeface="Symbol" panose="05050102010706020507" pitchFamily="18" charset="2"/>
              </a:rPr>
              <a:t>WANs and LANs interconnect, similar to cell phone network:</a:t>
            </a:r>
          </a:p>
          <a:p>
            <a:pPr lvl="2"/>
            <a:r>
              <a:rPr lang="en-US" altLang="en-US" dirty="0">
                <a:sym typeface="Symbol" panose="05050102010706020507" pitchFamily="18" charset="2"/>
              </a:rPr>
              <a:t>Cell phones use radio waves to cell towers</a:t>
            </a:r>
          </a:p>
          <a:p>
            <a:pPr lvl="2"/>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379DEFDC79A64E9F10E02208034C3C" ma:contentTypeVersion="0" ma:contentTypeDescription="Create a new document." ma:contentTypeScope="" ma:versionID="f81ae76a9ffc3706eb64d728d2b47172">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4CFAD8-1155-4BCE-8F58-FAB6B0DEB1A0}"/>
</file>

<file path=customXml/itemProps2.xml><?xml version="1.0" encoding="utf-8"?>
<ds:datastoreItem xmlns:ds="http://schemas.openxmlformats.org/officeDocument/2006/customXml" ds:itemID="{4775EB7C-73C0-4AE9-B70F-84F6741A6070}"/>
</file>

<file path=customXml/itemProps3.xml><?xml version="1.0" encoding="utf-8"?>
<ds:datastoreItem xmlns:ds="http://schemas.openxmlformats.org/officeDocument/2006/customXml" ds:itemID="{DABB95EC-B58B-4B2C-A2A0-FA3A91E2AC72}"/>
</file>

<file path=docProps/app.xml><?xml version="1.0" encoding="utf-8"?>
<Properties xmlns="http://schemas.openxmlformats.org/officeDocument/2006/extended-properties" xmlns:vt="http://schemas.openxmlformats.org/officeDocument/2006/docPropsVTypes">
  <Template>OS8</Template>
  <TotalTime>14025</TotalTime>
  <Words>3488</Words>
  <Application>Microsoft Office PowerPoint</Application>
  <PresentationFormat>On-screen Show (4:3)</PresentationFormat>
  <Paragraphs>343</Paragraphs>
  <Slides>56</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Monotype Sorts</vt:lpstr>
      <vt:lpstr>Arial</vt:lpstr>
      <vt:lpstr>Courier New</vt:lpstr>
      <vt:lpstr>Helvetica</vt:lpstr>
      <vt:lpstr>Times New Roman</vt:lpstr>
      <vt:lpstr>Verdana</vt:lpstr>
      <vt:lpstr>Webdings</vt:lpstr>
      <vt:lpstr>Wingdings</vt:lpstr>
      <vt:lpstr>os-8</vt:lpstr>
      <vt:lpstr>Chapter 19:   Network and Distributed Systems</vt:lpstr>
      <vt:lpstr>Chapter 19: Distributed Systems</vt:lpstr>
      <vt:lpstr>Chapter Objectives</vt:lpstr>
      <vt:lpstr>Overview</vt:lpstr>
      <vt:lpstr>Overview (Cont.)</vt:lpstr>
      <vt:lpstr>Reasons for Distributed Systems</vt:lpstr>
      <vt:lpstr>Network Structure</vt:lpstr>
      <vt:lpstr>Local-Area Network (LAN)</vt:lpstr>
      <vt:lpstr>Network Structure (Cont.)</vt:lpstr>
      <vt:lpstr>Wide-Area Network (WAN)</vt:lpstr>
      <vt:lpstr>Naming and Name Resolution</vt:lpstr>
      <vt:lpstr>Communication Protocol</vt:lpstr>
      <vt:lpstr>Communication Protocol (Cont.)</vt:lpstr>
      <vt:lpstr>OSI Network Model</vt:lpstr>
      <vt:lpstr>OSI Protocol Stack</vt:lpstr>
      <vt:lpstr>OSI Network Message</vt:lpstr>
      <vt:lpstr>The 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    Network-oriented Operating Systems</vt:lpstr>
      <vt:lpstr>Network Operating Systems</vt:lpstr>
      <vt:lpstr>Distributed Operating Systems</vt:lpstr>
      <vt:lpstr>     Distributed-Operating Systems (Cont.)</vt:lpstr>
      <vt:lpstr>     Design Issues of Distributed Systems</vt:lpstr>
      <vt:lpstr>Robustness</vt:lpstr>
      <vt:lpstr>Failure Detection</vt:lpstr>
      <vt:lpstr>Failure Detection (Cont.)</vt:lpstr>
      <vt:lpstr>Reconfiguration and Recovery</vt:lpstr>
      <vt:lpstr>Transparency</vt:lpstr>
      <vt:lpstr>Scalability</vt:lpstr>
      <vt:lpstr>Distributed File System</vt:lpstr>
      <vt:lpstr>Distributed File System (Cont.)</vt:lpstr>
      <vt:lpstr>Distributed File System (Cont.)</vt:lpstr>
      <vt:lpstr>Client-Server DFS Model</vt:lpstr>
      <vt:lpstr>Client-Server DFS Model (Cont.)</vt:lpstr>
      <vt:lpstr>Cluster-based DFS Model</vt:lpstr>
      <vt:lpstr>Cluster-based DFS Model (Cont.)</vt:lpstr>
      <vt:lpstr>Cluster-based DFS Model (Cont.)</vt:lpstr>
      <vt:lpstr>Naming and Transparency</vt:lpstr>
      <vt:lpstr>Naming Structures </vt:lpstr>
      <vt:lpstr>Naming Schemes </vt:lpstr>
      <vt:lpstr>Remote File Access </vt:lpstr>
      <vt:lpstr>Remote File Access (Cont.) </vt:lpstr>
      <vt:lpstr>Cache Location – Disk vs. Main Memory</vt:lpstr>
      <vt:lpstr>Cache Update Policy</vt:lpstr>
      <vt:lpstr>Consistency</vt:lpstr>
      <vt:lpstr>Consistency (Cont.)</vt:lpstr>
      <vt:lpstr>End of Chapter 19</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Trung Kien Dao</cp:lastModifiedBy>
  <cp:revision>273</cp:revision>
  <cp:lastPrinted>2013-09-10T17:57:57Z</cp:lastPrinted>
  <dcterms:created xsi:type="dcterms:W3CDTF">2011-01-13T23:43:38Z</dcterms:created>
  <dcterms:modified xsi:type="dcterms:W3CDTF">2023-06-28T15:58:36Z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0x010100D6379DEFDC79A64E9F10E02208034C3C</vt:lpwstr>
  </property>
</Properties>
</file>