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331" r:id="rId2"/>
    <p:sldId id="332" r:id="rId3"/>
    <p:sldId id="358" r:id="rId4"/>
    <p:sldId id="359" r:id="rId5"/>
    <p:sldId id="488" r:id="rId6"/>
    <p:sldId id="449" r:id="rId7"/>
    <p:sldId id="489" r:id="rId8"/>
    <p:sldId id="450" r:id="rId9"/>
    <p:sldId id="538" r:id="rId10"/>
    <p:sldId id="492" r:id="rId11"/>
    <p:sldId id="365" r:id="rId12"/>
    <p:sldId id="451" r:id="rId13"/>
    <p:sldId id="367" r:id="rId14"/>
    <p:sldId id="374" r:id="rId15"/>
    <p:sldId id="375" r:id="rId16"/>
    <p:sldId id="376" r:id="rId17"/>
    <p:sldId id="495" r:id="rId18"/>
    <p:sldId id="384" r:id="rId19"/>
    <p:sldId id="428" r:id="rId20"/>
    <p:sldId id="385" r:id="rId21"/>
    <p:sldId id="429" r:id="rId22"/>
    <p:sldId id="386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23" r:id="rId43"/>
    <p:sldId id="424" r:id="rId44"/>
    <p:sldId id="426" r:id="rId45"/>
    <p:sldId id="427" r:id="rId46"/>
    <p:sldId id="404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116" d="100"/>
          <a:sy n="116" d="100"/>
        </p:scale>
        <p:origin x="1386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87972" y="1355835"/>
            <a:ext cx="4047165" cy="464491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484813" y="2343149"/>
            <a:ext cx="3379787" cy="239395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182563"/>
            <a:ext cx="7162800" cy="620712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4" y="2227263"/>
            <a:ext cx="4116386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wait(</a:t>
            </a:r>
            <a:r>
              <a:rPr kumimoji="1" lang="en-US" altLang="zh-TW" dirty="0" err="1">
                <a:latin typeface="Helvetica" pitchFamily="34" charset="0"/>
              </a:rPr>
              <a:t>wrt_mutex</a:t>
            </a:r>
            <a:r>
              <a:rPr kumimoji="1" lang="en-US" altLang="zh-TW" dirty="0">
                <a:latin typeface="Helvetica" pitchFamily="34" charset="0"/>
              </a:rPr>
              <a:t>);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signal(</a:t>
            </a:r>
            <a:r>
              <a:rPr kumimoji="1" lang="en-US" altLang="zh-TW" dirty="0" err="1">
                <a:latin typeface="Helvetica" pitchFamily="34" charset="0"/>
              </a:rPr>
              <a:t>wrt_mutex</a:t>
            </a:r>
            <a:r>
              <a:rPr kumimoji="1" lang="en-US" altLang="zh-TW" dirty="0">
                <a:latin typeface="Helvetic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4294387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wait(mutex);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++;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		  wait(</a:t>
            </a:r>
            <a:r>
              <a:rPr kumimoji="1" lang="en-US" altLang="zh-TW" sz="1600" dirty="0" err="1">
                <a:latin typeface="Helvetica" pitchFamily="34" charset="0"/>
              </a:rPr>
              <a:t>wrt_mutex</a:t>
            </a:r>
            <a:r>
              <a:rPr kumimoji="1" lang="en-US" altLang="zh-TW" sz="1600" dirty="0">
                <a:latin typeface="Helvetica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signal(mutex);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wait(mutex);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--;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		  signal(</a:t>
            </a:r>
            <a:r>
              <a:rPr kumimoji="1" lang="en-US" altLang="zh-TW" sz="1600" dirty="0" err="1">
                <a:latin typeface="Helvetica" pitchFamily="34" charset="0"/>
              </a:rPr>
              <a:t>wrt_mutex</a:t>
            </a:r>
            <a:r>
              <a:rPr kumimoji="1" lang="en-US" altLang="zh-TW" sz="1600" dirty="0">
                <a:latin typeface="Helvetica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signal(mutex);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317572" y="2898774"/>
            <a:ext cx="1881616" cy="1001713"/>
            <a:chOff x="4317572" y="3756024"/>
            <a:chExt cx="1881616" cy="10017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317572" y="3756024"/>
              <a:ext cx="1881616" cy="10017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395787" y="3187700"/>
            <a:ext cx="1773238" cy="1998664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213784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00069 C -0.03629 0.01157 -0.03768 0.00555 -0.03507 0.01828 C -0.03473 0.02013 -0.03403 0.02337 -0.03403 0.02361 C -0.02813 0.1037 -0.03212 0.04467 -0.03403 0.23935 C -0.03403 0.24097 -0.03507 0.24444 -0.03507 0.2446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-0.00417 C -0.01857 0.07824 -0.01857 0.16065 -0.01857 0.2432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417 C -0.00017 0.07662 -0.0033 0.23843 -0.0033 0.2386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C 0.00157 0.00417 0.00139 0.00255 0.00139 0.01204 C 0.00174 0.06597 0.00157 0.11944 0.00209 0.17269 C 0.00226 0.20347 0.02622 0.19607 0.03056 0.19653 C 0.04323 0.20625 0.05105 0.2044 0.06667 0.2044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0" animBg="1"/>
      <p:bldP spid="48149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7677150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It is referred to as the “First reader-writer” problem.</a:t>
            </a:r>
          </a:p>
          <a:p>
            <a:r>
              <a:rPr lang="en-US" altLang="en-US" dirty="0"/>
              <a:t>The “Second reader-writer” problem is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to read.</a:t>
            </a:r>
          </a:p>
          <a:p>
            <a:r>
              <a:rPr lang="en-US" altLang="en-US" dirty="0"/>
              <a:t>Both the first and second may result in starvation,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b="1" i="1" dirty="0"/>
              <a:t>N</a:t>
            </a:r>
            <a:r>
              <a:rPr lang="en-US" altLang="en-US" dirty="0"/>
              <a:t> philosophers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</a:t>
            </a:r>
            <a:br>
              <a:rPr lang="en-US" altLang="en-US" dirty="0"/>
            </a:br>
            <a:r>
              <a:rPr lang="en-US" altLang="en-US" dirty="0"/>
              <a:t>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</a:t>
            </a:r>
            <a:br>
              <a:rPr lang="en-US" altLang="ja-JP" dirty="0"/>
            </a:br>
            <a:r>
              <a:rPr lang="en-US" altLang="ja-JP" dirty="0"/>
              <a:t>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</a:t>
            </a:r>
            <a:br>
              <a:rPr lang="en-US" altLang="en-US" dirty="0"/>
            </a:br>
            <a:r>
              <a:rPr lang="en-US" altLang="en-US" dirty="0"/>
              <a:t>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chopstick[5]</a:t>
            </a:r>
            <a:r>
              <a:rPr lang="en-US" altLang="en-US" dirty="0"/>
              <a:t>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42" y="1687731"/>
            <a:ext cx="3066031" cy="294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 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 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  <p:cxnSp>
        <p:nvCxnSpPr>
          <p:cNvPr id="2" name="直線單箭頭接點 3">
            <a:extLst>
              <a:ext uri="{FF2B5EF4-FFF2-40B4-BE49-F238E27FC236}">
                <a16:creationId xmlns:a16="http://schemas.microsoft.com/office/drawing/2014/main" id="{DDDB45EB-6FB0-9CC5-CCDC-B865D9677072}"/>
              </a:ext>
            </a:extLst>
          </p:cNvPr>
          <p:cNvCxnSpPr/>
          <p:nvPr/>
        </p:nvCxnSpPr>
        <p:spPr bwMode="auto">
          <a:xfrm flipV="1">
            <a:off x="2294340" y="2435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" name="直線單箭頭接點 4">
            <a:extLst>
              <a:ext uri="{FF2B5EF4-FFF2-40B4-BE49-F238E27FC236}">
                <a16:creationId xmlns:a16="http://schemas.microsoft.com/office/drawing/2014/main" id="{28BABE3E-508C-4EF5-10EF-15D121E846C2}"/>
              </a:ext>
            </a:extLst>
          </p:cNvPr>
          <p:cNvCxnSpPr/>
          <p:nvPr/>
        </p:nvCxnSpPr>
        <p:spPr bwMode="auto">
          <a:xfrm flipV="1">
            <a:off x="1837179" y="24298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直線單箭頭接點 5">
            <a:extLst>
              <a:ext uri="{FF2B5EF4-FFF2-40B4-BE49-F238E27FC236}">
                <a16:creationId xmlns:a16="http://schemas.microsoft.com/office/drawing/2014/main" id="{38C60D0C-2420-D884-E3B4-BC7162513D0D}"/>
              </a:ext>
            </a:extLst>
          </p:cNvPr>
          <p:cNvCxnSpPr/>
          <p:nvPr/>
        </p:nvCxnSpPr>
        <p:spPr bwMode="auto">
          <a:xfrm flipV="1">
            <a:off x="1397756" y="24290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6">
            <a:extLst>
              <a:ext uri="{FF2B5EF4-FFF2-40B4-BE49-F238E27FC236}">
                <a16:creationId xmlns:a16="http://schemas.microsoft.com/office/drawing/2014/main" id="{2F6830E9-C695-40AB-2C9D-217EFA99657D}"/>
              </a:ext>
            </a:extLst>
          </p:cNvPr>
          <p:cNvCxnSpPr/>
          <p:nvPr/>
        </p:nvCxnSpPr>
        <p:spPr bwMode="auto">
          <a:xfrm flipV="1">
            <a:off x="934761" y="242561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文字方塊 7">
            <a:extLst>
              <a:ext uri="{FF2B5EF4-FFF2-40B4-BE49-F238E27FC236}">
                <a16:creationId xmlns:a16="http://schemas.microsoft.com/office/drawing/2014/main" id="{E9D7A1F3-CAF0-4441-2371-72BFBE2DEF03}"/>
              </a:ext>
            </a:extLst>
          </p:cNvPr>
          <p:cNvSpPr txBox="1"/>
          <p:nvPr/>
        </p:nvSpPr>
        <p:spPr>
          <a:xfrm>
            <a:off x="616086" y="296544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7" name="直線單箭頭接點 8">
            <a:extLst>
              <a:ext uri="{FF2B5EF4-FFF2-40B4-BE49-F238E27FC236}">
                <a16:creationId xmlns:a16="http://schemas.microsoft.com/office/drawing/2014/main" id="{7957F044-90B6-6AAF-799C-5338A5596AAC}"/>
              </a:ext>
            </a:extLst>
          </p:cNvPr>
          <p:cNvCxnSpPr/>
          <p:nvPr/>
        </p:nvCxnSpPr>
        <p:spPr bwMode="auto">
          <a:xfrm flipV="1">
            <a:off x="506399" y="243099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{THINKING, HUNGRY, EATING} state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1" y="96515"/>
            <a:ext cx="8280400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116688"/>
            <a:ext cx="8350897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Allow at most </a:t>
            </a:r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four</a:t>
            </a:r>
            <a:r>
              <a:rPr lang="en-US" altLang="zh-TW" sz="2000" dirty="0">
                <a:ea typeface="ＭＳ Ｐゴシック" pitchFamily="34" charset="-128"/>
              </a:rPr>
              <a:t> philosophers to be sitting simultaneously at the table (while still maintaining </a:t>
            </a:r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five</a:t>
            </a:r>
            <a:r>
              <a:rPr lang="en-US" altLang="zh-TW" sz="2000" dirty="0">
                <a:ea typeface="ＭＳ Ｐゴシック" pitchFamily="34" charset="-128"/>
              </a:rPr>
              <a:t> chopsticks).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both chopsticks are available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0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an </a:t>
            </a:r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0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an </a:t>
            </a:r>
            <a:r>
              <a:rPr lang="en-US" altLang="zh-TW" sz="2000" dirty="0">
                <a:solidFill>
                  <a:srgbClr val="0070C0"/>
                </a:solidFill>
                <a:ea typeface="ＭＳ Ｐゴシック" pitchFamily="34" charset="-128"/>
              </a:rPr>
              <a:t>even philosopher </a:t>
            </a:r>
            <a:r>
              <a:rPr lang="en-US" altLang="zh-TW" sz="2000" dirty="0">
                <a:ea typeface="ＭＳ Ｐゴシック" pitchFamily="34" charset="-128"/>
              </a:rPr>
              <a:t>picks up her right chopstick and then her left chopstick.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/>
              <a:t>Spinlocking-thread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0" y="1801902"/>
            <a:ext cx="5618162" cy="17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117600"/>
            <a:ext cx="7358424" cy="443603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465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 dirty="0"/>
              <a:t>Creating and initializing the semaphore: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Another process can access the semaphore by referring to its name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914776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Creating and initializing the semaphore: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3733801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 (prior to C++11),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5558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850481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provides rich set of synchronization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Java monitors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Reentrant locks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Semaphores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Condition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7748972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054100"/>
            <a:ext cx="5160011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</a:t>
            </a:r>
            <a:r>
              <a:rPr lang="en-US" b="1" dirty="0">
                <a:latin typeface="Courier New" charset="0"/>
                <a:cs typeface="Courier New" charset="0"/>
              </a:rPr>
              <a:t>wait()</a:t>
            </a:r>
            <a:r>
              <a:rPr lang="en-US" dirty="0"/>
              <a:t>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</a:t>
            </a:r>
            <a:r>
              <a:rPr lang="en-US" b="1" i="1" dirty="0"/>
              <a:t>T</a:t>
            </a:r>
            <a:r>
              <a:rPr lang="en-US" dirty="0"/>
              <a:t>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b="1" i="1" dirty="0"/>
              <a:t>T</a:t>
            </a:r>
            <a:r>
              <a:rPr lang="en-US" dirty="0"/>
              <a:t>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</a:t>
            </a:r>
            <a:r>
              <a:rPr lang="en-US" b="1" i="1" dirty="0"/>
              <a:t>T</a:t>
            </a:r>
            <a:r>
              <a:rPr lang="en-US" dirty="0"/>
              <a:t> from blocked to runnable.</a:t>
            </a:r>
          </a:p>
          <a:p>
            <a:pPr>
              <a:defRPr/>
            </a:pPr>
            <a:r>
              <a:rPr lang="en-US" b="1" i="1" dirty="0"/>
              <a:t>T</a:t>
            </a:r>
            <a:r>
              <a:rPr lang="en-US" dirty="0"/>
              <a:t>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1366838"/>
            <a:ext cx="574219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99" y="1117600"/>
            <a:ext cx="5552831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41" y="2374900"/>
            <a:ext cx="436651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65" y="2382838"/>
            <a:ext cx="5341269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</a:t>
            </a:r>
            <a:r>
              <a:rPr lang="en-US" altLang="en-US" b="1" i="1" dirty="0"/>
              <a:t>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 dirty="0"/>
              <a:t>Five threads numbered 0 .. 4</a:t>
            </a:r>
          </a:p>
          <a:p>
            <a:r>
              <a:rPr lang="en-US" altLang="en-US" dirty="0"/>
              <a:t>Shared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dirty="0"/>
              <a:t> indicating which thread’s turn it is.</a:t>
            </a:r>
          </a:p>
          <a:p>
            <a:r>
              <a:rPr lang="en-US" altLang="en-US" dirty="0"/>
              <a:t>Thread calls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when it wishes to do some work. (But it may only do work if it is their turn.</a:t>
            </a:r>
          </a:p>
          <a:p>
            <a:r>
              <a:rPr lang="en-US" altLang="en-US" dirty="0"/>
              <a:t>If not their turn, wait</a:t>
            </a:r>
          </a:p>
          <a:p>
            <a:r>
              <a:rPr lang="en-US" altLang="en-US" dirty="0"/>
              <a:t>If their turn, do some work for awhile </a:t>
            </a:r>
            <a:r>
              <a:rPr lang="is-IS" altLang="en-US" dirty="0"/>
              <a:t>…...</a:t>
            </a:r>
          </a:p>
          <a:p>
            <a:r>
              <a:rPr lang="is-IS" altLang="en-US" dirty="0"/>
              <a:t>When completed, notify the thread whose turn is next.</a:t>
            </a:r>
          </a:p>
          <a:p>
            <a:r>
              <a:rPr lang="is-IS" altLang="en-US" dirty="0"/>
              <a:t>Necessary data structures:</a:t>
            </a:r>
            <a:br>
              <a:rPr lang="is-IS" altLang="en-US" dirty="0"/>
            </a:br>
            <a:br>
              <a:rPr lang="is-I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5" y="4292600"/>
            <a:ext cx="5755349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dirty="0"/>
              <a:t>Transactional Memory</a:t>
            </a:r>
          </a:p>
          <a:p>
            <a:r>
              <a:rPr lang="en-US" altLang="en-US" dirty="0"/>
              <a:t>OpenMP</a:t>
            </a:r>
          </a:p>
          <a:p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altLang="en-US" dirty="0"/>
              <a:t>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programming.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update(int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count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+= value;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56" y="1016000"/>
            <a:ext cx="3951289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	do  {</a:t>
            </a:r>
            <a:br>
              <a:rPr lang="en-US" altLang="zh-TW" sz="1600" b="1" dirty="0">
                <a:ea typeface="ＭＳ Ｐゴシック" pitchFamily="34" charset="-128"/>
              </a:rPr>
            </a:br>
            <a:endParaRPr lang="en-US" altLang="zh-TW" sz="1600" b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//   produce an item in </a:t>
            </a:r>
            <a:r>
              <a:rPr lang="en-US" altLang="zh-TW" sz="1600" b="1" dirty="0" err="1">
                <a:ea typeface="ＭＳ Ｐゴシック" pitchFamily="34" charset="-128"/>
              </a:rPr>
              <a:t>nextp</a:t>
            </a:r>
            <a:endParaRPr lang="en-US" altLang="zh-TW" sz="1600" b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b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wait (mutex);</a:t>
            </a:r>
          </a:p>
          <a:p>
            <a:pPr>
              <a:buFont typeface="Monotype Sorts" pitchFamily="2" charset="2"/>
              <a:buNone/>
            </a:pPr>
            <a:endParaRPr lang="en-US" altLang="zh-TW" sz="1600" b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 //  add </a:t>
            </a:r>
            <a:r>
              <a:rPr lang="en-US" altLang="zh-TW" sz="1600" b="1" dirty="0" err="1">
                <a:ea typeface="ＭＳ Ｐゴシック" pitchFamily="34" charset="-128"/>
              </a:rPr>
              <a:t>nextp</a:t>
            </a:r>
            <a:r>
              <a:rPr lang="en-US" altLang="zh-TW" sz="1600" b="1" dirty="0">
                <a:ea typeface="ＭＳ Ｐゴシック" pitchFamily="34" charset="-128"/>
              </a:rPr>
              <a:t> to the buffer</a:t>
            </a:r>
          </a:p>
          <a:p>
            <a:pPr>
              <a:buFont typeface="Monotype Sorts" pitchFamily="2" charset="2"/>
              <a:buNone/>
            </a:pPr>
            <a:endParaRPr lang="en-US" altLang="zh-TW" sz="1600" b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 signal (mutex);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4376556" y="1047750"/>
            <a:ext cx="4389541" cy="486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zh-TW" sz="1600" dirty="0">
                <a:latin typeface="+mn-lt"/>
                <a:ea typeface="ＭＳ Ｐゴシック" pitchFamily="34" charset="-128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wait (mutex);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signal (mutex);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541163" y="3429000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604846" y="252730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539155" y="3151186"/>
            <a:ext cx="2406704" cy="106246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506611" y="2224215"/>
            <a:ext cx="2406703" cy="2841495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57754" y="6085185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andara" pitchFamily="34" charset="0"/>
                <a:ea typeface="ＭＳ Ｐゴシック" pitchFamily="34" charset="-128"/>
              </a:rPr>
              <a:t>Initially: Empty = N, Full = 0</a:t>
            </a:r>
            <a:endParaRPr lang="zh-TW" altLang="en-US" sz="20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– can both read and write</a:t>
            </a:r>
          </a:p>
          <a:p>
            <a:r>
              <a:rPr lang="en-US" altLang="en-US" dirty="0"/>
              <a:t>Problem:</a:t>
            </a:r>
          </a:p>
          <a:p>
            <a:pPr lvl="1"/>
            <a:r>
              <a:rPr lang="en-US" altLang="en-US" dirty="0"/>
              <a:t>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50EA-2A79-C747-53F5-8C95704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Readers-Writers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26B-D74A-0CA1-E774-5BC8FFB2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 problem</a:t>
            </a:r>
            <a:r>
              <a:rPr lang="en-US" dirty="0"/>
              <a:t> -- </a:t>
            </a:r>
            <a:r>
              <a:rPr lang="en-US" altLang="zh-TW" sz="1800" dirty="0">
                <a:ea typeface="ＭＳ Ｐゴシック" pitchFamily="34" charset="-128"/>
              </a:rPr>
              <a:t>require </a:t>
            </a:r>
            <a:r>
              <a:rPr lang="en-US" altLang="zh-TW" sz="1800" b="1" i="1" dirty="0">
                <a:ea typeface="ＭＳ Ｐゴシック" pitchFamily="34" charset="-128"/>
              </a:rPr>
              <a:t>no reader will be kept waiting unless a writer has already obtained permission to use the shared object</a:t>
            </a:r>
            <a:r>
              <a:rPr lang="en-US" altLang="zh-TW" sz="1800" dirty="0">
                <a:ea typeface="ＭＳ Ｐゴシック" pitchFamily="34" charset="-128"/>
              </a:rPr>
              <a:t>. Thus, no reader should wait for other readers to finish even a writer is waiting.</a:t>
            </a:r>
          </a:p>
          <a:p>
            <a:r>
              <a:rPr lang="en-US" b="1" dirty="0">
                <a:ea typeface="ＭＳ Ｐゴシック" pitchFamily="34" charset="-128"/>
              </a:rPr>
              <a:t>Second problem</a:t>
            </a:r>
            <a:r>
              <a:rPr lang="en-US" dirty="0"/>
              <a:t> --</a:t>
            </a:r>
            <a:r>
              <a:rPr lang="en-US" dirty="0">
                <a:ea typeface="ＭＳ Ｐゴシック" pitchFamily="34" charset="-128"/>
              </a:rPr>
              <a:t> require once a writer is ready, that writer performs its write as soon as possible, after old readers (or writer) are completed. </a:t>
            </a:r>
            <a:r>
              <a:rPr lang="en-US" b="1" i="1" dirty="0"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r>
              <a:rPr lang="en-US" dirty="0"/>
              <a:t>A solution to either problem may result in </a:t>
            </a:r>
            <a:r>
              <a:rPr lang="en-US" b="1" i="1" dirty="0"/>
              <a:t>starvation</a:t>
            </a:r>
          </a:p>
          <a:p>
            <a:pPr lvl="1"/>
            <a:r>
              <a:rPr lang="en-US" dirty="0"/>
              <a:t>The first problem: Writers</a:t>
            </a:r>
          </a:p>
          <a:p>
            <a:pPr lvl="2"/>
            <a:r>
              <a:rPr lang="en-US" dirty="0"/>
              <a:t>Writers wait, but readers come in one after one </a:t>
            </a:r>
          </a:p>
          <a:p>
            <a:pPr lvl="1"/>
            <a:r>
              <a:rPr lang="en-US" dirty="0"/>
              <a:t>The second problem: Readers</a:t>
            </a:r>
          </a:p>
          <a:p>
            <a:pPr lvl="2"/>
            <a:r>
              <a:rPr lang="en-US" dirty="0"/>
              <a:t>Readers wait, but writers come in one after one</a:t>
            </a:r>
          </a:p>
        </p:txBody>
      </p:sp>
    </p:spTree>
    <p:extLst>
      <p:ext uri="{BB962C8B-B14F-4D97-AF65-F5344CB8AC3E}">
        <p14:creationId xmlns:p14="http://schemas.microsoft.com/office/powerpoint/2010/main" val="151313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2"/>
            <a:r>
              <a:rPr lang="en-US" altLang="zh-TW" sz="1800" dirty="0">
                <a:ea typeface="ＭＳ Ｐゴシック" pitchFamily="34" charset="-128"/>
              </a:rPr>
              <a:t>Keeps track of how many processes are currently reading the object</a:t>
            </a:r>
            <a:endParaRPr lang="en-US" altLang="en-US" dirty="0"/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2"/>
            <a:r>
              <a:rPr lang="en-US" altLang="en-US" dirty="0"/>
              <a:t>Used to ensure mutual exclusion when the variable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is updated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wrt_mutex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2"/>
            <a:r>
              <a:rPr lang="en-US" altLang="zh-TW" sz="1800" dirty="0">
                <a:ea typeface="ＭＳ Ｐゴシック" pitchFamily="34" charset="-128"/>
              </a:rPr>
              <a:t>Functions as a mutual exclusion semaphore for the writers</a:t>
            </a:r>
            <a:endParaRPr lang="en-US" altLang="en-US" dirty="0"/>
          </a:p>
          <a:p>
            <a:pPr lvl="2"/>
            <a:r>
              <a:rPr lang="en-US" altLang="en-US" dirty="0"/>
              <a:t>It also is used by the first or last reader that enters or exits the critical section</a:t>
            </a:r>
          </a:p>
          <a:p>
            <a:pPr lvl="2"/>
            <a:r>
              <a:rPr lang="en-US" altLang="en-US" dirty="0"/>
              <a:t>It is not used by the readers who enter or exit while other processes are in their critical sections</a:t>
            </a:r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019503" y="2487059"/>
            <a:ext cx="3760461" cy="42500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25134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487059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97417" y="2808288"/>
            <a:ext cx="3467184" cy="25288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103187"/>
            <a:ext cx="7162800" cy="700088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1670023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If a writer is in the CS and </a:t>
            </a:r>
            <a:r>
              <a:rPr lang="en-US" altLang="zh-TW" b="1" i="1" dirty="0">
                <a:ea typeface="ＭＳ Ｐゴシック" pitchFamily="34" charset="-128"/>
              </a:rPr>
              <a:t>n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readers are waiting, then </a:t>
            </a:r>
            <a:r>
              <a:rPr lang="en-US" altLang="zh-TW" b="1" dirty="0">
                <a:ea typeface="ＭＳ Ｐゴシック" pitchFamily="34" charset="-128"/>
              </a:rPr>
              <a:t>one</a:t>
            </a:r>
            <a:r>
              <a:rPr lang="en-US" altLang="zh-TW" dirty="0">
                <a:ea typeface="ＭＳ Ｐゴシック" pitchFamily="34" charset="-128"/>
              </a:rPr>
              <a:t> reader is queued on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 err="1">
                <a:ea typeface="ＭＳ Ｐゴシック" pitchFamily="34" charset="-128"/>
              </a:rPr>
              <a:t>wrt_mutex</a:t>
            </a:r>
            <a:r>
              <a:rPr lang="en-US" altLang="zh-TW" b="1" i="1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b="1" i="1" dirty="0">
                <a:ea typeface="ＭＳ Ｐゴシック" pitchFamily="34" charset="-128"/>
              </a:rPr>
              <a:t>n</a:t>
            </a:r>
            <a:r>
              <a:rPr lang="en-US" altLang="zh-TW" b="1" dirty="0">
                <a:ea typeface="ＭＳ Ｐゴシック" pitchFamily="34" charset="-128"/>
              </a:rPr>
              <a:t>-1</a:t>
            </a:r>
            <a:r>
              <a:rPr lang="en-US" altLang="zh-TW" dirty="0">
                <a:ea typeface="ＭＳ Ｐゴシック" pitchFamily="34" charset="-128"/>
              </a:rPr>
              <a:t> readers are queued on </a:t>
            </a:r>
            <a:r>
              <a:rPr lang="en-US" altLang="zh-TW" b="1" i="1" dirty="0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When a writer executes 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wrt_mutex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ea typeface="ＭＳ Ｐゴシック" pitchFamily="34" charset="-128"/>
              </a:rPr>
              <a:t>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48984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07746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068638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23056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392488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7834" y="3284559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93675" y="5568396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808288"/>
            <a:ext cx="4116387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wait(</a:t>
            </a:r>
            <a:r>
              <a:rPr kumimoji="1" lang="en-US" altLang="zh-TW" dirty="0" err="1">
                <a:latin typeface="Helvetica" pitchFamily="34" charset="0"/>
              </a:rPr>
              <a:t>wrt_mutex</a:t>
            </a:r>
            <a:r>
              <a:rPr kumimoji="1" lang="en-US" altLang="zh-TW" dirty="0">
                <a:latin typeface="Helvetica" pitchFamily="34" charset="0"/>
              </a:rPr>
              <a:t>);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signal(</a:t>
            </a:r>
            <a:r>
              <a:rPr kumimoji="1" lang="en-US" altLang="zh-TW" dirty="0" err="1">
                <a:latin typeface="Helvetica" pitchFamily="34" charset="0"/>
              </a:rPr>
              <a:t>wrt_mutex</a:t>
            </a:r>
            <a:r>
              <a:rPr kumimoji="1" lang="en-US" altLang="zh-TW" dirty="0">
                <a:latin typeface="Helvetic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20321"/>
            <a:ext cx="4033839" cy="481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wait(mutex);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++;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		 wait(</a:t>
            </a:r>
            <a:r>
              <a:rPr kumimoji="1" lang="en-US" altLang="zh-TW" sz="1600" dirty="0" err="1">
                <a:latin typeface="Helvetica" pitchFamily="34" charset="0"/>
              </a:rPr>
              <a:t>wrt_mutex</a:t>
            </a:r>
            <a:r>
              <a:rPr kumimoji="1" lang="en-US" altLang="zh-TW" sz="1600" dirty="0">
                <a:latin typeface="Helvetica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signal(mutex);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wait(mutex);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--;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latin typeface="Helvetica" pitchFamily="34" charset="0"/>
              </a:rPr>
              <a:t>read_count</a:t>
            </a:r>
            <a:r>
              <a:rPr kumimoji="1" lang="en-US" altLang="zh-TW" sz="1600" dirty="0">
                <a:latin typeface="Helvetica" pitchFamily="34" charset="0"/>
              </a:rPr>
              <a:t>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			signal(</a:t>
            </a:r>
            <a:r>
              <a:rPr kumimoji="1" lang="en-US" altLang="zh-TW" sz="1600" dirty="0" err="1">
                <a:latin typeface="Helvetica" pitchFamily="34" charset="0"/>
              </a:rPr>
              <a:t>wrt_mutex</a:t>
            </a:r>
            <a:r>
              <a:rPr kumimoji="1" lang="en-US" altLang="zh-TW" sz="1600" dirty="0">
                <a:latin typeface="Helvetica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                 signal(mutex);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388461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198509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204132" y="3596020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8AFEAD-9AAF-49FD-9FE4-8C139F0E0D73}"/>
</file>

<file path=customXml/itemProps2.xml><?xml version="1.0" encoding="utf-8"?>
<ds:datastoreItem xmlns:ds="http://schemas.openxmlformats.org/officeDocument/2006/customXml" ds:itemID="{55858B66-547B-4429-BF06-6820E3B57465}"/>
</file>

<file path=customXml/itemProps3.xml><?xml version="1.0" encoding="utf-8"?>
<ds:datastoreItem xmlns:ds="http://schemas.openxmlformats.org/officeDocument/2006/customXml" ds:itemID="{9853A588-CD7C-4B5C-832B-F4C443A4F432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13131</TotalTime>
  <Words>2465</Words>
  <Application>Microsoft Office PowerPoint</Application>
  <PresentationFormat>On-screen Show (4:3)</PresentationFormat>
  <Paragraphs>385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Monotype Sorts</vt:lpstr>
      <vt:lpstr>Arial</vt:lpstr>
      <vt:lpstr>Candara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Readers-Writers Problem</vt:lpstr>
      <vt:lpstr>Readers-Writers Problem</vt:lpstr>
      <vt:lpstr>Readers-Writers Problem (Cont.)</vt:lpstr>
      <vt:lpstr>A Solution for the First Problem</vt:lpstr>
      <vt:lpstr>A Solution for the First Problem</vt:lpstr>
      <vt:lpstr>Readers-Writers Problem Variations</vt:lpstr>
      <vt:lpstr>Dining-Philosophers Problem</vt:lpstr>
      <vt:lpstr>  Dining-Philosophers Problem Algorithm</vt:lpstr>
      <vt:lpstr>Monitor Solution to Dining Philosophers</vt:lpstr>
      <vt:lpstr>Monitor Solution to Dining Philosophers (Cont.)</vt:lpstr>
      <vt:lpstr>Monitor Solution to Dining Philosophers (Cont.)</vt:lpstr>
      <vt:lpstr>Possible Solutions to the Deadlock Problem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Example</vt:lpstr>
      <vt:lpstr>Example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Trung Kien Dao</cp:lastModifiedBy>
  <cp:revision>277</cp:revision>
  <cp:lastPrinted>2013-09-18T17:45:18Z</cp:lastPrinted>
  <dcterms:created xsi:type="dcterms:W3CDTF">2011-01-13T23:43:38Z</dcterms:created>
  <dcterms:modified xsi:type="dcterms:W3CDTF">2023-05-24T17:00:31Z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