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73C2-3F31-4467-9F86-4A59F23A85A1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50719-8E6C-459E-A128-6CA80A44F8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098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50719-8E6C-459E-A128-6CA80A44F8B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47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50719-8E6C-459E-A128-6CA80A44F8B4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32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50719-8E6C-459E-A128-6CA80A44F8B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090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qsels.com/es/search?q=virtu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147078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147078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cakopadu.tistory.com/entry/%EB%AA%A9%ED%91%9C-%EC%84%A4%EC%A0%95%EC%9D%98-%EB%B9%84%EB%B0%80-%EC%84%B1%EA%B3%B5%EC%9D%84-%EC%9C%84%ED%95%9C-%EB%8B%A8%EA%B3%84%EB%B3%84-%EA%B0%80%EC%9D%B4%EB%93%9C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147078.html" TargetMode="Externa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147078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hyperlink" Target="https://openclipart.org/detail/140227" TargetMode="Externa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vgsilh.com/image/147078.html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hyperlink" Target="https://engineeringmathematicsdbm1013.blogspot.com/2013/07/integration-revision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147078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147078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147078.html" TargetMode="Externa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image/147078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83439-9129-DBD2-CF91-21E44CF30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61338"/>
            <a:ext cx="8825658" cy="2677648"/>
          </a:xfrm>
        </p:spPr>
        <p:txBody>
          <a:bodyPr/>
          <a:lstStyle/>
          <a:p>
            <a:pPr algn="ctr"/>
            <a:r>
              <a:rPr lang="es-CL" dirty="0"/>
              <a:t>HUB DE INTEGRACIÓN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2A20B-A6F5-D74B-9B41-3B1F470B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4773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s-CL" sz="3600" dirty="0"/>
              <a:t>CIPE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5B41AE-C644-EE03-2724-79F134A91BC1}"/>
              </a:ext>
            </a:extLst>
          </p:cNvPr>
          <p:cNvSpPr txBox="1"/>
          <p:nvPr/>
        </p:nvSpPr>
        <p:spPr>
          <a:xfrm>
            <a:off x="8371643" y="5708341"/>
            <a:ext cx="304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</a:rPr>
              <a:t>Por Rafael Arriagada</a:t>
            </a:r>
          </a:p>
          <a:p>
            <a:pPr algn="r"/>
            <a:r>
              <a:rPr lang="es-CL" dirty="0">
                <a:solidFill>
                  <a:schemeClr val="bg1"/>
                </a:solidFill>
              </a:rPr>
              <a:t>06-08-2025</a:t>
            </a:r>
          </a:p>
        </p:txBody>
      </p:sp>
      <p:pic>
        <p:nvPicPr>
          <p:cNvPr id="8" name="Imagen 7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018401-BBB8-9476-59C8-66E7C72A1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50393" y="1234279"/>
            <a:ext cx="4819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3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4CA48-7056-7141-198D-91BBF846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 Ejemplo de flujo completo (2/2)</a:t>
            </a:r>
            <a:endParaRPr lang="es-CL" dirty="0">
              <a:solidFill>
                <a:schemeClr val="bg1"/>
              </a:solidFill>
            </a:endParaRPr>
          </a:p>
        </p:txBody>
      </p:sp>
      <p:pic>
        <p:nvPicPr>
          <p:cNvPr id="9218" name="Picture 2" descr="Imagen generada">
            <a:extLst>
              <a:ext uri="{FF2B5EF4-FFF2-40B4-BE49-F238E27FC236}">
                <a16:creationId xmlns:a16="http://schemas.microsoft.com/office/drawing/2014/main" id="{91856B5F-61C4-0064-1309-4E28B63670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8"/>
          <a:stretch/>
        </p:blipFill>
        <p:spPr bwMode="auto">
          <a:xfrm>
            <a:off x="1869882" y="2567710"/>
            <a:ext cx="8452236" cy="376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6800825C-59E4-2E94-E2B6-4C3BA4783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B798-D0CA-3C3F-261D-E9CDE76D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8. Validación y manejo de errores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FFC7E-67D0-4328-099C-634248DC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939343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Validaciones automáticas</a:t>
            </a:r>
          </a:p>
          <a:p>
            <a:pPr lvl="1"/>
            <a:r>
              <a:rPr lang="es-CL" dirty="0"/>
              <a:t>Se validan los campos de entrada según tipo (</a:t>
            </a:r>
            <a:r>
              <a:rPr lang="es-CL" dirty="0" err="1"/>
              <a:t>string</a:t>
            </a:r>
            <a:r>
              <a:rPr lang="es-CL" dirty="0"/>
              <a:t>, </a:t>
            </a:r>
            <a:r>
              <a:rPr lang="es-CL" dirty="0" err="1"/>
              <a:t>int</a:t>
            </a:r>
            <a:r>
              <a:rPr lang="es-CL" dirty="0"/>
              <a:t>, date, etc.).</a:t>
            </a:r>
          </a:p>
          <a:p>
            <a:r>
              <a:rPr lang="es-CL" dirty="0"/>
              <a:t>Soporte para validaciones personalizadas:</a:t>
            </a:r>
          </a:p>
          <a:p>
            <a:pPr lvl="1"/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is_rut</a:t>
            </a:r>
            <a:r>
              <a:rPr lang="en-US" dirty="0"/>
              <a:t>, email, </a:t>
            </a:r>
            <a:r>
              <a:rPr lang="en-US" dirty="0" err="1"/>
              <a:t>not_empty</a:t>
            </a:r>
            <a:r>
              <a:rPr lang="en-US" dirty="0"/>
              <a:t>, etc.</a:t>
            </a:r>
          </a:p>
          <a:p>
            <a:r>
              <a:rPr lang="es-CL" dirty="0"/>
              <a:t>Validación de estructura de respuesta:</a:t>
            </a:r>
          </a:p>
          <a:p>
            <a:pPr lvl="1"/>
            <a:r>
              <a:rPr lang="es-CL" dirty="0"/>
              <a:t>los campos definidos en output deben existir.</a:t>
            </a:r>
            <a:endParaRPr lang="en-US" dirty="0"/>
          </a:p>
          <a:p>
            <a:r>
              <a:rPr lang="es-CL" dirty="0"/>
              <a:t>Manejo de errores</a:t>
            </a:r>
          </a:p>
          <a:p>
            <a:pPr lvl="1"/>
            <a:r>
              <a:rPr lang="es-CL" dirty="0"/>
              <a:t>Estructura unificada en caso de error:</a:t>
            </a:r>
          </a:p>
          <a:p>
            <a:r>
              <a:rPr lang="es-CL" dirty="0"/>
              <a:t>Códigos de error normalizados:</a:t>
            </a:r>
          </a:p>
          <a:p>
            <a:pPr lvl="1"/>
            <a:r>
              <a:rPr lang="es-CL" dirty="0"/>
              <a:t>APIEX: Error de invocación de API externa</a:t>
            </a:r>
          </a:p>
          <a:p>
            <a:pPr lvl="1"/>
            <a:r>
              <a:rPr lang="es-CL" dirty="0"/>
              <a:t>MAP001: Campo definido no existe en respuesta</a:t>
            </a:r>
          </a:p>
          <a:p>
            <a:pPr lvl="1"/>
            <a:r>
              <a:rPr lang="es-CL" dirty="0"/>
              <a:t>VAL001: Falla de validación de input</a:t>
            </a:r>
          </a:p>
          <a:p>
            <a:pPr lvl="1"/>
            <a:r>
              <a:rPr lang="es-CL" dirty="0"/>
              <a:t>INT001: Error interno inesperado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EB34D6-A1CC-869C-B1F6-34E7C7A2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91" y="4573170"/>
            <a:ext cx="3324225" cy="1257300"/>
          </a:xfrm>
          <a:prstGeom prst="rect">
            <a:avLst/>
          </a:prstGeom>
        </p:spPr>
      </p:pic>
      <p:pic>
        <p:nvPicPr>
          <p:cNvPr id="7" name="Imagen 6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97BBCBD2-53B2-CB0D-04DB-D279E5F21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9523-8342-36DA-8A3E-77B43F77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9. Ventajas del enfoque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ADD61-3924-695A-9E22-90E11A29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02" y="2585744"/>
            <a:ext cx="5015026" cy="3815056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CL" sz="1600" b="1" dirty="0"/>
              <a:t>Estandarización total</a:t>
            </a:r>
          </a:p>
          <a:p>
            <a:pPr lvl="1"/>
            <a:r>
              <a:rPr lang="es-CL" sz="1400" dirty="0"/>
              <a:t>Todas las transacciones siguen un mismo patrón (YAML + lógica centralizada).</a:t>
            </a:r>
          </a:p>
          <a:p>
            <a:pPr lvl="1"/>
            <a:r>
              <a:rPr lang="es-CL" sz="1400" dirty="0"/>
              <a:t>Uniformidad en la validación, ejecución y respuesta.</a:t>
            </a:r>
          </a:p>
          <a:p>
            <a:pPr>
              <a:buFont typeface="+mj-lt"/>
              <a:buAutoNum type="arabicPeriod"/>
            </a:pPr>
            <a:r>
              <a:rPr lang="es-CL" sz="1600" b="1" dirty="0"/>
              <a:t>Reutilización y mantenibilidad</a:t>
            </a:r>
          </a:p>
          <a:p>
            <a:pPr lvl="1"/>
            <a:r>
              <a:rPr lang="es-CL" sz="1400" dirty="0"/>
              <a:t>Separación entre definición (YAML) y ejecución (C#).</a:t>
            </a:r>
          </a:p>
          <a:p>
            <a:pPr lvl="1"/>
            <a:r>
              <a:rPr lang="es-CL" sz="1400" dirty="0"/>
              <a:t>Cambios en </a:t>
            </a:r>
            <a:r>
              <a:rPr lang="es-CL" sz="1400" dirty="0" err="1"/>
              <a:t>APIs</a:t>
            </a:r>
            <a:r>
              <a:rPr lang="es-CL" sz="1400" dirty="0"/>
              <a:t> externas solo requieren modificar el archivo de definición, no el código.</a:t>
            </a:r>
          </a:p>
          <a:p>
            <a:pPr>
              <a:buFont typeface="+mj-lt"/>
              <a:buAutoNum type="arabicPeriod"/>
            </a:pPr>
            <a:r>
              <a:rPr lang="es-CL" sz="1600" b="1" dirty="0"/>
              <a:t>Bajo acoplamiento</a:t>
            </a:r>
          </a:p>
          <a:p>
            <a:pPr lvl="1"/>
            <a:r>
              <a:rPr lang="es-CL" sz="1400" dirty="0"/>
              <a:t>El Hub no conoce detalles internos de cada API externa.</a:t>
            </a:r>
          </a:p>
          <a:p>
            <a:pPr lvl="1"/>
            <a:r>
              <a:rPr lang="es-CL" sz="1400" dirty="0"/>
              <a:t>Se puede cambiar la API sin afectar al sistema central.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56930C5-F80C-EB06-752C-0FC12A805E1D}"/>
              </a:ext>
            </a:extLst>
          </p:cNvPr>
          <p:cNvSpPr txBox="1">
            <a:spLocks/>
          </p:cNvSpPr>
          <p:nvPr/>
        </p:nvSpPr>
        <p:spPr>
          <a:xfrm>
            <a:off x="6465905" y="2585743"/>
            <a:ext cx="4828595" cy="381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s-CL" sz="1400" b="1" dirty="0"/>
              <a:t>Testeo facilitado</a:t>
            </a:r>
          </a:p>
          <a:p>
            <a:pPr lvl="1"/>
            <a:r>
              <a:rPr lang="es-CL" sz="1200" dirty="0"/>
              <a:t>Soporte para </a:t>
            </a:r>
            <a:r>
              <a:rPr lang="es-CL" sz="1200" dirty="0" err="1"/>
              <a:t>mocks</a:t>
            </a:r>
            <a:r>
              <a:rPr lang="es-CL" sz="1200" dirty="0"/>
              <a:t> integrados sin modificar la lógica del Hub.</a:t>
            </a:r>
          </a:p>
          <a:p>
            <a:pPr lvl="1"/>
            <a:r>
              <a:rPr lang="es-CL" sz="1200" dirty="0"/>
              <a:t>Ideal para entornos de pruebas o validación por QA.</a:t>
            </a:r>
          </a:p>
          <a:p>
            <a:pPr>
              <a:buFont typeface="+mj-lt"/>
              <a:buAutoNum type="arabicPeriod" startAt="4"/>
            </a:pPr>
            <a:r>
              <a:rPr lang="es-CL" sz="1400" b="1" dirty="0"/>
              <a:t>Escalabilidad</a:t>
            </a:r>
          </a:p>
          <a:p>
            <a:pPr lvl="1"/>
            <a:r>
              <a:rPr lang="es-CL" sz="1200" dirty="0"/>
              <a:t>Nuevas transacciones se agregan fácilmente con nuevos archivos YAML.</a:t>
            </a:r>
          </a:p>
          <a:p>
            <a:pPr lvl="1"/>
            <a:r>
              <a:rPr lang="es-CL" sz="1200" dirty="0"/>
              <a:t>Soporte nativo para múltiples versiones y múltiples </a:t>
            </a:r>
            <a:r>
              <a:rPr lang="es-CL" sz="1200" dirty="0" err="1"/>
              <a:t>APIs</a:t>
            </a:r>
            <a:r>
              <a:rPr lang="es-CL" sz="1200" dirty="0"/>
              <a:t>.</a:t>
            </a:r>
          </a:p>
        </p:txBody>
      </p:sp>
      <p:pic>
        <p:nvPicPr>
          <p:cNvPr id="6" name="Imagen 5" descr="Forma&#10;&#10;El contenido generado por IA puede ser incorrecto.">
            <a:hlinkClick r:id="rId2" action="ppaction://hlinksldjump"/>
            <a:extLst>
              <a:ext uri="{FF2B5EF4-FFF2-40B4-BE49-F238E27FC236}">
                <a16:creationId xmlns:a16="http://schemas.microsoft.com/office/drawing/2014/main" id="{C970DDD8-FDB1-2633-227C-7810FAD6D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2E3-5CF7-FF36-BE2F-207BB93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10. Casos de uso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B1108-C835-6614-6333-3B16DDFF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2603500"/>
            <a:ext cx="5069149" cy="3416300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s-CL" b="1" dirty="0"/>
              <a:t>Fiscalía</a:t>
            </a:r>
          </a:p>
          <a:p>
            <a:pPr lvl="1"/>
            <a:r>
              <a:rPr lang="es-CL" dirty="0"/>
              <a:t>Consulta a servicios externos (personas, causas).</a:t>
            </a:r>
          </a:p>
          <a:p>
            <a:pPr lvl="1"/>
            <a:r>
              <a:rPr lang="es-CL" dirty="0"/>
              <a:t>Validación de datos en tiempo real antes de ejecutar.</a:t>
            </a:r>
          </a:p>
          <a:p>
            <a:pPr>
              <a:buFont typeface="+mj-lt"/>
              <a:buAutoNum type="arabicPeriod"/>
            </a:pPr>
            <a:r>
              <a:rPr lang="es-CL" b="1" dirty="0"/>
              <a:t>Poder Judicial</a:t>
            </a:r>
            <a:r>
              <a:rPr lang="es-CL" dirty="0"/>
              <a:t> (opcional)</a:t>
            </a:r>
            <a:endParaRPr lang="es-CL" b="1" dirty="0"/>
          </a:p>
          <a:p>
            <a:pPr lvl="1"/>
            <a:r>
              <a:rPr lang="es-CL" dirty="0"/>
              <a:t>Automatización de solicitudes hacia sistemas externos.</a:t>
            </a:r>
          </a:p>
          <a:p>
            <a:pPr lvl="1"/>
            <a:r>
              <a:rPr lang="es-CL" dirty="0"/>
              <a:t>Validación cruzada de datos antes de emitir resoluciones.</a:t>
            </a:r>
          </a:p>
          <a:p>
            <a:pPr>
              <a:buFont typeface="+mj-lt"/>
              <a:buAutoNum type="arabicPeriod"/>
            </a:pPr>
            <a:r>
              <a:rPr lang="es-CL" b="1" dirty="0"/>
              <a:t>Registro Civil</a:t>
            </a:r>
            <a:r>
              <a:rPr lang="es-CL" dirty="0"/>
              <a:t> (opcional)</a:t>
            </a:r>
          </a:p>
          <a:p>
            <a:pPr lvl="1"/>
            <a:r>
              <a:rPr lang="es-CL" dirty="0"/>
              <a:t>Confirmación de identidad y datos demográficos mediante servicios oficiales.</a:t>
            </a:r>
          </a:p>
          <a:p>
            <a:pPr lvl="1"/>
            <a:r>
              <a:rPr lang="es-CL" dirty="0"/>
              <a:t>Validaciones de RUN/RUC antes de autorizar trámites.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9BF55B5-4552-4638-5A71-EBB0C93ADEED}"/>
              </a:ext>
            </a:extLst>
          </p:cNvPr>
          <p:cNvSpPr txBox="1">
            <a:spLocks/>
          </p:cNvSpPr>
          <p:nvPr/>
        </p:nvSpPr>
        <p:spPr>
          <a:xfrm>
            <a:off x="6359373" y="2614720"/>
            <a:ext cx="506914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s-CL" sz="1400" b="1" dirty="0"/>
              <a:t>QA / Integración Continua</a:t>
            </a:r>
          </a:p>
          <a:p>
            <a:pPr lvl="1"/>
            <a:r>
              <a:rPr lang="es-CL" sz="1200" dirty="0"/>
              <a:t>Pruebas automáticas con respuestas simuladas (</a:t>
            </a:r>
            <a:r>
              <a:rPr lang="es-CL" sz="1200" dirty="0" err="1"/>
              <a:t>MockAPI</a:t>
            </a:r>
            <a:r>
              <a:rPr lang="es-CL" sz="1200" dirty="0"/>
              <a:t>).</a:t>
            </a:r>
          </a:p>
          <a:p>
            <a:pPr lvl="1"/>
            <a:r>
              <a:rPr lang="es-CL" sz="1200" dirty="0"/>
              <a:t>Validación de estructura y flujo de las transacciones sin depender del entorno real.</a:t>
            </a:r>
          </a:p>
          <a:p>
            <a:pPr>
              <a:buFont typeface="+mj-lt"/>
              <a:buAutoNum type="arabicPeriod" startAt="4"/>
            </a:pPr>
            <a:r>
              <a:rPr lang="es-CL" sz="1400" b="1" dirty="0"/>
              <a:t>Otros sistemas internos o externos</a:t>
            </a:r>
          </a:p>
          <a:p>
            <a:pPr lvl="1"/>
            <a:r>
              <a:rPr lang="es-CL" sz="1200" dirty="0"/>
              <a:t>Reutilización del Hub por distintos módulos o sistemas.</a:t>
            </a:r>
          </a:p>
          <a:p>
            <a:pPr lvl="1"/>
            <a:r>
              <a:rPr lang="es-CL" sz="1200" dirty="0"/>
              <a:t>Simplificación de integraciones complejas bajo una arquitectura unificada.</a:t>
            </a:r>
          </a:p>
        </p:txBody>
      </p:sp>
      <p:pic>
        <p:nvPicPr>
          <p:cNvPr id="5" name="Imagen 4" descr="Forma&#10;&#10;El contenido generado por IA puede ser incorrecto.">
            <a:hlinkClick r:id="rId2" action="ppaction://hlinksldjump"/>
            <a:extLst>
              <a:ext uri="{FF2B5EF4-FFF2-40B4-BE49-F238E27FC236}">
                <a16:creationId xmlns:a16="http://schemas.microsoft.com/office/drawing/2014/main" id="{ECB84396-A9F0-851F-B88D-483E4A902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9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F651B-3C48-CA7D-B7F3-8E4CDB1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11. Conclusión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E5F2D-5D44-B6B1-B8CF-2D0AF8B9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47" y="2630133"/>
            <a:ext cx="6133613" cy="3797300"/>
          </a:xfrm>
        </p:spPr>
        <p:txBody>
          <a:bodyPr>
            <a:normAutofit/>
          </a:bodyPr>
          <a:lstStyle/>
          <a:p>
            <a:r>
              <a:rPr lang="es-CL" b="1" dirty="0"/>
              <a:t>El Hub de Integración proporciona:</a:t>
            </a:r>
          </a:p>
          <a:p>
            <a:pPr lvl="1"/>
            <a:r>
              <a:rPr lang="es-CL" dirty="0"/>
              <a:t>Un enfoque estructurado, flexible y seguro para orquestar transacciones.</a:t>
            </a:r>
          </a:p>
          <a:p>
            <a:pPr lvl="1"/>
            <a:r>
              <a:rPr lang="es-CL" dirty="0"/>
              <a:t>Separación clara entre definición, ejecución y validación.</a:t>
            </a:r>
          </a:p>
          <a:p>
            <a:pPr lvl="1"/>
            <a:r>
              <a:rPr lang="es-CL" dirty="0"/>
              <a:t>Adaptabilidad a distintos escenarios y </a:t>
            </a:r>
            <a:r>
              <a:rPr lang="es-CL" dirty="0" err="1"/>
              <a:t>APIs</a:t>
            </a:r>
            <a:r>
              <a:rPr lang="es-CL" dirty="0"/>
              <a:t> externas.</a:t>
            </a:r>
          </a:p>
          <a:p>
            <a:r>
              <a:rPr lang="es-CL" b="1" dirty="0"/>
              <a:t>Lo que logramos:</a:t>
            </a:r>
          </a:p>
          <a:p>
            <a:pPr lvl="1"/>
            <a:r>
              <a:rPr lang="es-CL" dirty="0"/>
              <a:t>Estandarización de llamadas.</a:t>
            </a:r>
          </a:p>
          <a:p>
            <a:pPr lvl="1"/>
            <a:r>
              <a:rPr lang="es-CL" dirty="0"/>
              <a:t>Validación centralizada.</a:t>
            </a:r>
          </a:p>
          <a:p>
            <a:pPr lvl="1"/>
            <a:r>
              <a:rPr lang="es-CL" dirty="0"/>
              <a:t>Mejor mantenimiento y escalabilidad.</a:t>
            </a:r>
          </a:p>
        </p:txBody>
      </p:sp>
      <p:pic>
        <p:nvPicPr>
          <p:cNvPr id="7" name="Imagen 6" descr="Imagen que contiene persona, interior, hombre, mujer&#10;&#10;El contenido generado por IA puede ser incorrecto.">
            <a:extLst>
              <a:ext uri="{FF2B5EF4-FFF2-40B4-BE49-F238E27FC236}">
                <a16:creationId xmlns:a16="http://schemas.microsoft.com/office/drawing/2014/main" id="{3AF6CF64-594D-D06B-FF92-E28D61B2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3460" y="2833400"/>
            <a:ext cx="4261810" cy="2839431"/>
          </a:xfrm>
          <a:prstGeom prst="rect">
            <a:avLst/>
          </a:prstGeom>
        </p:spPr>
      </p:pic>
      <p:pic>
        <p:nvPicPr>
          <p:cNvPr id="9" name="Imagen 8" descr="Forma&#10;&#10;El contenido generado por IA puede ser incorrecto.">
            <a:hlinkClick r:id="rId4" action="ppaction://hlinksldjump"/>
            <a:extLst>
              <a:ext uri="{FF2B5EF4-FFF2-40B4-BE49-F238E27FC236}">
                <a16:creationId xmlns:a16="http://schemas.microsoft.com/office/drawing/2014/main" id="{97F64F10-2808-867C-4EC9-842F1FEE7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39EFD-AD84-BCB8-058E-729183D6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3A7723-B5F6-C5C5-B40D-40263B552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15" y="2603499"/>
            <a:ext cx="5484921" cy="4018974"/>
          </a:xfrm>
        </p:spPr>
        <p:txBody>
          <a:bodyPr>
            <a:normAutofit fontScale="77500" lnSpcReduction="20000"/>
          </a:bodyPr>
          <a:lstStyle/>
          <a:p>
            <a:r>
              <a:rPr lang="es-CL" dirty="0"/>
              <a:t>Funcionalidad principal</a:t>
            </a:r>
          </a:p>
          <a:p>
            <a:pPr lvl="1"/>
            <a:r>
              <a:rPr lang="es-CL" dirty="0"/>
              <a:t>Recibe solicitudes</a:t>
            </a:r>
          </a:p>
          <a:p>
            <a:pPr lvl="1"/>
            <a:r>
              <a:rPr lang="es-CL" dirty="0"/>
              <a:t>Es capaz de llamar a </a:t>
            </a:r>
            <a:r>
              <a:rPr lang="es-CL" dirty="0" err="1"/>
              <a:t>APIs</a:t>
            </a:r>
            <a:r>
              <a:rPr lang="es-CL" dirty="0"/>
              <a:t> externas</a:t>
            </a:r>
          </a:p>
          <a:p>
            <a:pPr lvl="1"/>
            <a:r>
              <a:rPr lang="es-CL" dirty="0"/>
              <a:t>Mapea respuestas según configuración</a:t>
            </a:r>
          </a:p>
          <a:p>
            <a:pPr lvl="1"/>
            <a:r>
              <a:rPr lang="es-CL" dirty="0"/>
              <a:t>Retorna resultados</a:t>
            </a:r>
          </a:p>
          <a:p>
            <a:r>
              <a:rPr lang="es-CL" dirty="0"/>
              <a:t>Funcionalidad secundaria</a:t>
            </a:r>
          </a:p>
          <a:p>
            <a:pPr lvl="1"/>
            <a:r>
              <a:rPr lang="es-CL" dirty="0"/>
              <a:t>API </a:t>
            </a:r>
            <a:r>
              <a:rPr lang="es-CL" dirty="0" err="1"/>
              <a:t>Mock</a:t>
            </a:r>
            <a:endParaRPr lang="es-CL" dirty="0"/>
          </a:p>
          <a:p>
            <a:pPr lvl="2"/>
            <a:r>
              <a:rPr lang="es-CL" dirty="0"/>
              <a:t>Permite emular </a:t>
            </a:r>
            <a:r>
              <a:rPr lang="es-CL" dirty="0" err="1"/>
              <a:t>APIs</a:t>
            </a:r>
            <a:r>
              <a:rPr lang="es-CL" dirty="0"/>
              <a:t> externas, retornando resultados preconfigurados</a:t>
            </a:r>
          </a:p>
          <a:p>
            <a:pPr lvl="2"/>
            <a:r>
              <a:rPr lang="es-CL" dirty="0"/>
              <a:t>Facilita los procesos de prueba</a:t>
            </a:r>
          </a:p>
          <a:p>
            <a:pPr lvl="2"/>
            <a:r>
              <a:rPr lang="es-CL" dirty="0"/>
              <a:t>Permite avanzar mientras no haya ambiente real disponible</a:t>
            </a:r>
          </a:p>
          <a:p>
            <a:pPr lvl="1"/>
            <a:r>
              <a:rPr lang="es-CL" dirty="0"/>
              <a:t>Servicio de Extracción de Datos</a:t>
            </a:r>
          </a:p>
          <a:p>
            <a:pPr lvl="2"/>
            <a:r>
              <a:rPr lang="es-CL" dirty="0"/>
              <a:t>Script PowerShell que extrae información llamando a las API de Fiscalía, generando archivos JSON que posteriormente pueden ser convertidos a una planilla Excel centralizada.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7ACBD34-43E6-2BF8-8906-232197E6E3FC}"/>
              </a:ext>
            </a:extLst>
          </p:cNvPr>
          <p:cNvSpPr txBox="1">
            <a:spLocks/>
          </p:cNvSpPr>
          <p:nvPr/>
        </p:nvSpPr>
        <p:spPr>
          <a:xfrm>
            <a:off x="6456404" y="2603499"/>
            <a:ext cx="5032781" cy="401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Tener en cuenta:</a:t>
            </a:r>
          </a:p>
          <a:p>
            <a:pPr lvl="1"/>
            <a:r>
              <a:rPr lang="es-CL" dirty="0"/>
              <a:t>El Hub incluye mecánicas de autenticación estándares, permitiendo también añadir lógica particular a cualquiera de sus integraciones.</a:t>
            </a:r>
          </a:p>
          <a:p>
            <a:pPr lvl="1"/>
            <a:r>
              <a:rPr lang="es-CL" dirty="0"/>
              <a:t>El Hub contiene un componente de integración base configurado para interactuar con la API </a:t>
            </a:r>
            <a:r>
              <a:rPr lang="es-CL" dirty="0" err="1"/>
              <a:t>Mock</a:t>
            </a:r>
            <a:r>
              <a:rPr lang="es-CL" dirty="0"/>
              <a:t>, que sirve para desarrollar nuevas integraciones hacia otras </a:t>
            </a:r>
            <a:r>
              <a:rPr lang="es-CL" dirty="0" err="1"/>
              <a:t>APIs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Integrar nuevas API implica:</a:t>
            </a:r>
          </a:p>
          <a:p>
            <a:pPr lvl="2"/>
            <a:r>
              <a:rPr lang="es-CL" dirty="0"/>
              <a:t>Clonar componente de integración (simple)</a:t>
            </a:r>
          </a:p>
          <a:p>
            <a:pPr lvl="2"/>
            <a:r>
              <a:rPr lang="es-CL" dirty="0"/>
              <a:t>Elegir (o construir) la mecánica de autenticación si se requiere.</a:t>
            </a:r>
          </a:p>
          <a:p>
            <a:pPr lvl="2"/>
            <a:r>
              <a:rPr lang="es-CL" dirty="0"/>
              <a:t>Configurar los parámetros generales de la API en su archivo YAML asociado.</a:t>
            </a:r>
          </a:p>
          <a:p>
            <a:pPr lvl="2"/>
            <a:r>
              <a:rPr lang="es-CL" dirty="0"/>
              <a:t>Declarar las llamadas a esta API en archivos YAML, sin tener que programar.</a:t>
            </a:r>
          </a:p>
          <a:p>
            <a:pPr lvl="2"/>
            <a:endParaRPr lang="es-CL" dirty="0"/>
          </a:p>
        </p:txBody>
      </p:sp>
      <p:pic>
        <p:nvPicPr>
          <p:cNvPr id="5" name="Imagen 4" descr="Forma&#10;&#10;El contenido generado por IA puede ser incorrecto.">
            <a:hlinkClick r:id="rId2" action="ppaction://hlinksldjump"/>
            <a:extLst>
              <a:ext uri="{FF2B5EF4-FFF2-40B4-BE49-F238E27FC236}">
                <a16:creationId xmlns:a16="http://schemas.microsoft.com/office/drawing/2014/main" id="{BFAE362B-C83D-47C7-AAAD-831E395DF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B6D0-27C1-A0EE-8699-A0E96AB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un archivo YAML?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233A6-3350-0970-A96B-2F4752EB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2603500"/>
            <a:ext cx="4508998" cy="3416300"/>
          </a:xfrm>
        </p:spPr>
        <p:txBody>
          <a:bodyPr>
            <a:normAutofit/>
          </a:bodyPr>
          <a:lstStyle/>
          <a:p>
            <a:r>
              <a:rPr lang="es-CL" sz="1600" b="1" dirty="0"/>
              <a:t>YAML (YAML </a:t>
            </a:r>
            <a:r>
              <a:rPr lang="es-CL" sz="1600" b="1" dirty="0" err="1"/>
              <a:t>Ain't</a:t>
            </a:r>
            <a:r>
              <a:rPr lang="es-CL" sz="1600" b="1" dirty="0"/>
              <a:t> </a:t>
            </a:r>
            <a:r>
              <a:rPr lang="es-CL" sz="1600" b="1" dirty="0" err="1"/>
              <a:t>Markup</a:t>
            </a:r>
            <a:r>
              <a:rPr lang="es-CL" sz="1600" b="1" dirty="0"/>
              <a:t> </a:t>
            </a:r>
            <a:r>
              <a:rPr lang="es-CL" sz="1600" b="1" dirty="0" err="1"/>
              <a:t>Language</a:t>
            </a:r>
            <a:r>
              <a:rPr lang="es-CL" sz="1600" b="1" dirty="0"/>
              <a:t>)</a:t>
            </a:r>
            <a:r>
              <a:rPr lang="es-CL" sz="1600" dirty="0"/>
              <a:t> es un formato de serialización de datos legible por humanos, usado comúnmente para definir configuraciones de forma clara y estructurada.</a:t>
            </a:r>
          </a:p>
          <a:p>
            <a:r>
              <a:rPr lang="es-CL" sz="1600" dirty="0"/>
              <a:t>YAML es ideal para definir transacciones del Hub porque permite una lectura clara, edición simple, y soporta comentarios para documentación directa.</a:t>
            </a:r>
            <a:endParaRPr lang="es-CL" sz="1600" b="1" dirty="0"/>
          </a:p>
          <a:p>
            <a:endParaRPr lang="es-CL" sz="1600" b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F07AB03-ECD3-4AB5-42F2-3EAED562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66" y="3073893"/>
            <a:ext cx="5229159" cy="195276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3921CF9-65E1-EC84-932E-20548C458220}"/>
              </a:ext>
            </a:extLst>
          </p:cNvPr>
          <p:cNvSpPr txBox="1"/>
          <p:nvPr/>
        </p:nvSpPr>
        <p:spPr>
          <a:xfrm>
            <a:off x="6294267" y="2603500"/>
            <a:ext cx="522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Ventajas de YAML sobre JSON:</a:t>
            </a:r>
          </a:p>
          <a:p>
            <a:endParaRPr lang="es-CL" dirty="0"/>
          </a:p>
        </p:txBody>
      </p:sp>
      <p:pic>
        <p:nvPicPr>
          <p:cNvPr id="19" name="Imagen 18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BD1730C9-A384-ADAD-843F-573CC872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4FA76-D3E2-4C40-448F-1C0FE2FC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F6670F-ED0F-AE4B-6648-5290F38EE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118" y="2741989"/>
            <a:ext cx="493834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 al Hub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 del Hub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Arquitectura general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Componentes principales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Definición de Transacciones</a:t>
            </a: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(YAML)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Definición de </a:t>
            </a:r>
            <a:r>
              <a:rPr kumimoji="0" lang="es-CL" altLang="es-CL" sz="2000" b="1" i="0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APIs</a:t>
            </a: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externas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Ejemplo de flujo completo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Validación y manejo de errores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Ventajas del enfoque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Casos de uso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CL" altLang="es-CL" sz="2000" b="1" i="0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Conclusión</a:t>
            </a:r>
            <a:endParaRPr kumimoji="0" lang="es-CL" altLang="es-CL" sz="2000" b="0" i="0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 descr="Un conjunto de letras blancas en un fondo blanco&#10;&#10;El contenido generado por IA puede ser incorrecto.">
            <a:extLst>
              <a:ext uri="{FF2B5EF4-FFF2-40B4-BE49-F238E27FC236}">
                <a16:creationId xmlns:a16="http://schemas.microsoft.com/office/drawing/2014/main" id="{CF3C866B-1270-BCC6-A8F1-8A52E35552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824962" y="2741989"/>
            <a:ext cx="3998839" cy="27575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D3322B-66FE-DFB9-DE69-45F4D09DC303}"/>
              </a:ext>
            </a:extLst>
          </p:cNvPr>
          <p:cNvSpPr txBox="1"/>
          <p:nvPr/>
        </p:nvSpPr>
        <p:spPr>
          <a:xfrm>
            <a:off x="6995604" y="5646198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¿Qué es un archivo YAML?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1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1CE88-13B7-5153-FD9D-3BDC9B96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Introducción al Hub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1CD7C-0090-16F7-5DB6-9880FCA3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88214" cy="34163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¿Qué es el Hub de Integración?</a:t>
            </a:r>
          </a:p>
          <a:p>
            <a:pPr lvl="1"/>
            <a:r>
              <a:rPr lang="es-CL" dirty="0"/>
              <a:t>El Hub es un componente central que orquesta llamadas a </a:t>
            </a:r>
            <a:r>
              <a:rPr lang="es-CL" dirty="0" err="1"/>
              <a:t>APIs</a:t>
            </a:r>
            <a:r>
              <a:rPr lang="es-CL" dirty="0"/>
              <a:t> externas de forma </a:t>
            </a:r>
            <a:r>
              <a:rPr lang="es-CL" b="1" dirty="0"/>
              <a:t>estandarizada</a:t>
            </a:r>
            <a:r>
              <a:rPr lang="es-CL" dirty="0"/>
              <a:t>, </a:t>
            </a:r>
            <a:r>
              <a:rPr lang="es-CL" b="1" dirty="0"/>
              <a:t>configurable</a:t>
            </a:r>
            <a:r>
              <a:rPr lang="es-CL" dirty="0"/>
              <a:t> y </a:t>
            </a:r>
            <a:r>
              <a:rPr lang="es-CL" b="1" dirty="0"/>
              <a:t>segura</a:t>
            </a:r>
            <a:r>
              <a:rPr lang="es-CL" dirty="0"/>
              <a:t>, sin necesidad de programar cada integración por separado.</a:t>
            </a:r>
          </a:p>
          <a:p>
            <a:r>
              <a:rPr lang="es-CL" dirty="0"/>
              <a:t>Puntos clave:</a:t>
            </a:r>
          </a:p>
          <a:p>
            <a:pPr lvl="1"/>
            <a:r>
              <a:rPr lang="es-CL" dirty="0"/>
              <a:t>Permite definir transacciones mediante archivos </a:t>
            </a:r>
            <a:r>
              <a:rPr lang="es-CL" dirty="0">
                <a:hlinkClick r:id="rId2" action="ppaction://hlinksldjump"/>
              </a:rPr>
              <a:t>YAML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Se conecta a múltiples </a:t>
            </a:r>
            <a:r>
              <a:rPr lang="es-CL" dirty="0" err="1"/>
              <a:t>APIs</a:t>
            </a:r>
            <a:r>
              <a:rPr lang="es-CL" dirty="0"/>
              <a:t> externas según configuración.</a:t>
            </a:r>
          </a:p>
          <a:p>
            <a:pPr lvl="1"/>
            <a:r>
              <a:rPr lang="es-CL" dirty="0"/>
              <a:t>Centraliza la lógica de validación, ejecución y mapeo de resultados.</a:t>
            </a:r>
          </a:p>
          <a:p>
            <a:pPr lvl="1"/>
            <a:r>
              <a:rPr lang="es-CL" dirty="0"/>
              <a:t>Minimiza el código repetido y facilita la mantención.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367B589A-37FC-CB47-8B36-8DDA2CDEC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92366" y="3082771"/>
            <a:ext cx="3048000" cy="1885950"/>
          </a:xfrm>
          <a:prstGeom prst="rect">
            <a:avLst/>
          </a:prstGeom>
        </p:spPr>
      </p:pic>
      <p:pic>
        <p:nvPicPr>
          <p:cNvPr id="10" name="Imagen 9" descr="Forma&#10;&#10;El contenido generado por IA puede ser incorrecto.">
            <a:hlinkClick r:id="rId5" action="ppaction://hlinksldjump"/>
            <a:extLst>
              <a:ext uri="{FF2B5EF4-FFF2-40B4-BE49-F238E27FC236}">
                <a16:creationId xmlns:a16="http://schemas.microsoft.com/office/drawing/2014/main" id="{836B5647-5F0D-2BE5-880E-8BFC0BA40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5423-47F8-3E24-7852-56A80228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Objetivos del Hub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87B21-B107-0ADC-3059-D4DAFE4B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Objetivos del Hub de Integración</a:t>
            </a:r>
          </a:p>
          <a:p>
            <a:pPr lvl="1"/>
            <a:r>
              <a:rPr lang="es-CL" dirty="0"/>
              <a:t>El Hub nace para resolver la necesitad de integración entre la nueva solución CIPE y los sistemas actuales de Fiscalía, con una arquitectura neutra que no usa bases de datos, permitiendo ubicarla en un entorno intermedio entre los servicios seguros de ambos extremos.</a:t>
            </a:r>
          </a:p>
          <a:p>
            <a:r>
              <a:rPr lang="es-CL" dirty="0"/>
              <a:t>Puntos clave</a:t>
            </a:r>
          </a:p>
          <a:p>
            <a:pPr lvl="1"/>
            <a:r>
              <a:rPr lang="es-CL" dirty="0"/>
              <a:t>Estandarizar la forma en que se consumen </a:t>
            </a:r>
            <a:r>
              <a:rPr lang="es-CL" dirty="0" err="1"/>
              <a:t>APIs</a:t>
            </a:r>
            <a:r>
              <a:rPr lang="es-CL" dirty="0"/>
              <a:t> externas.</a:t>
            </a:r>
          </a:p>
          <a:p>
            <a:pPr lvl="1"/>
            <a:r>
              <a:rPr lang="es-CL" dirty="0"/>
              <a:t>Separar configuración de implementación, usando YAML para definir cada transacción.</a:t>
            </a:r>
          </a:p>
          <a:p>
            <a:pPr lvl="1"/>
            <a:r>
              <a:rPr lang="es-CL" dirty="0"/>
              <a:t>Controlar errores y validar parámetros antes de realizar llamadas externas.</a:t>
            </a:r>
          </a:p>
          <a:p>
            <a:pPr lvl="1"/>
            <a:r>
              <a:rPr lang="es-CL" dirty="0"/>
              <a:t>Normalizar la respuesta de las </a:t>
            </a:r>
            <a:r>
              <a:rPr lang="es-CL" dirty="0" err="1"/>
              <a:t>APIs</a:t>
            </a:r>
            <a:r>
              <a:rPr lang="es-CL" dirty="0"/>
              <a:t> y devolver un formato homogéneo.</a:t>
            </a:r>
          </a:p>
          <a:p>
            <a:pPr lvl="1"/>
            <a:r>
              <a:rPr lang="es-CL" dirty="0"/>
              <a:t>Facilitar pruebas y </a:t>
            </a:r>
            <a:r>
              <a:rPr lang="es-CL" dirty="0" err="1"/>
              <a:t>mocks</a:t>
            </a:r>
            <a:r>
              <a:rPr lang="es-CL" dirty="0"/>
              <a:t> para entornos de desarrollo o integración.</a:t>
            </a:r>
          </a:p>
        </p:txBody>
      </p:sp>
      <p:pic>
        <p:nvPicPr>
          <p:cNvPr id="5" name="Imagen 4" descr="Forma&#10;&#10;El contenido generado por IA puede ser incorrecto.">
            <a:hlinkClick r:id="rId2" action="ppaction://hlinksldjump"/>
            <a:extLst>
              <a:ext uri="{FF2B5EF4-FFF2-40B4-BE49-F238E27FC236}">
                <a16:creationId xmlns:a16="http://schemas.microsoft.com/office/drawing/2014/main" id="{B00988D7-B497-C859-81F9-98B09D05F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D3130-207F-6815-61C2-FBC77241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Arquitectura general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0832B-ACC8-8020-4D91-793F0B13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429165" cy="3735156"/>
          </a:xfrm>
        </p:spPr>
        <p:txBody>
          <a:bodyPr/>
          <a:lstStyle/>
          <a:p>
            <a:r>
              <a:rPr lang="es-CL" dirty="0"/>
              <a:t>Arquitectura General del 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El cliente llama al 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Se resuelve qué transacción ejecutar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Se validan parámetros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Se llama a la API correspondiente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Se estandariza la respuesta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dirty="0"/>
              <a:t>Retorna respuesta en formato estándar.</a:t>
            </a:r>
          </a:p>
        </p:txBody>
      </p:sp>
      <p:pic>
        <p:nvPicPr>
          <p:cNvPr id="4098" name="Picture 2" descr="Imagen generada">
            <a:extLst>
              <a:ext uri="{FF2B5EF4-FFF2-40B4-BE49-F238E27FC236}">
                <a16:creationId xmlns:a16="http://schemas.microsoft.com/office/drawing/2014/main" id="{BF722D63-4115-3C24-66E4-4E5352B1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20" y="2603500"/>
            <a:ext cx="4116650" cy="27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732C85F9-6A54-6204-FCAD-CED296FB8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AD12-BEFD-6D15-2078-557525DF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Componentes principales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1DFB55A-1E34-1911-1DAC-65A549705621}"/>
              </a:ext>
            </a:extLst>
          </p:cNvPr>
          <p:cNvSpPr txBox="1">
            <a:spLocks/>
          </p:cNvSpPr>
          <p:nvPr/>
        </p:nvSpPr>
        <p:spPr>
          <a:xfrm>
            <a:off x="1154956" y="2603500"/>
            <a:ext cx="5103802" cy="3735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s-CL" dirty="0"/>
              <a:t>Controlador principal (</a:t>
            </a:r>
            <a:r>
              <a:rPr lang="es-CL" dirty="0" err="1"/>
              <a:t>HubController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Punto de entrada para todas las transacciones.</a:t>
            </a:r>
          </a:p>
          <a:p>
            <a:pPr lvl="1"/>
            <a:r>
              <a:rPr lang="es-CL" dirty="0"/>
              <a:t>Recibe el nombre de la transacción y sus parámetros.</a:t>
            </a:r>
          </a:p>
          <a:p>
            <a:pPr>
              <a:buFont typeface="+mj-lt"/>
              <a:buAutoNum type="arabicPeriod"/>
            </a:pPr>
            <a:r>
              <a:rPr lang="es-CL" dirty="0"/>
              <a:t>Servicio de integración (</a:t>
            </a:r>
            <a:r>
              <a:rPr lang="es-CL" dirty="0" err="1"/>
              <a:t>IntegrationService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Carga el archivo YAML correspondiente.</a:t>
            </a:r>
          </a:p>
          <a:p>
            <a:pPr lvl="1"/>
            <a:r>
              <a:rPr lang="es-CL" dirty="0"/>
              <a:t>Valida los parámetros según la definición.</a:t>
            </a:r>
          </a:p>
          <a:p>
            <a:pPr lvl="1"/>
            <a:r>
              <a:rPr lang="es-CL" dirty="0"/>
              <a:t>Ejecuta la API remota según configuración.</a:t>
            </a:r>
          </a:p>
          <a:p>
            <a:pPr lvl="1"/>
            <a:r>
              <a:rPr lang="es-CL" dirty="0"/>
              <a:t>Procesa la respuesta y aplica filtros y alias (mapa de respuesta).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DC21C1D-B140-24FD-4965-DB6C53011EB1}"/>
              </a:ext>
            </a:extLst>
          </p:cNvPr>
          <p:cNvSpPr txBox="1">
            <a:spLocks/>
          </p:cNvSpPr>
          <p:nvPr/>
        </p:nvSpPr>
        <p:spPr>
          <a:xfrm>
            <a:off x="6385383" y="2603500"/>
            <a:ext cx="5103802" cy="373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s-CL" sz="1700" dirty="0"/>
              <a:t>Definiciones de transacciones (YAML</a:t>
            </a:r>
            <a:r>
              <a:rPr lang="es-CL" dirty="0"/>
              <a:t>)</a:t>
            </a:r>
          </a:p>
          <a:p>
            <a:pPr lvl="1"/>
            <a:r>
              <a:rPr lang="es-CL" sz="1500" dirty="0"/>
              <a:t>Contienen inputs esperados, outputs deseados y lógica opcional.</a:t>
            </a:r>
          </a:p>
          <a:p>
            <a:pPr lvl="1"/>
            <a:r>
              <a:rPr lang="es-CL" sz="1500" dirty="0"/>
              <a:t>Cada archivo representa una transacción.</a:t>
            </a:r>
          </a:p>
          <a:p>
            <a:pPr>
              <a:buFont typeface="+mj-lt"/>
              <a:buAutoNum type="arabicPeriod" startAt="3"/>
            </a:pPr>
            <a:r>
              <a:rPr lang="es-CL" sz="1700" dirty="0"/>
              <a:t>Definiciones de </a:t>
            </a:r>
            <a:r>
              <a:rPr lang="es-CL" sz="1700" dirty="0" err="1"/>
              <a:t>APIs</a:t>
            </a:r>
            <a:r>
              <a:rPr lang="es-CL" sz="1700" dirty="0"/>
              <a:t> externas (YAML)</a:t>
            </a:r>
          </a:p>
          <a:p>
            <a:pPr lvl="1"/>
            <a:r>
              <a:rPr lang="es-CL" sz="1500" dirty="0"/>
              <a:t>Configuran </a:t>
            </a:r>
            <a:r>
              <a:rPr lang="es-CL" sz="1500" dirty="0" err="1"/>
              <a:t>endpoint</a:t>
            </a:r>
            <a:r>
              <a:rPr lang="es-CL" sz="1500" dirty="0"/>
              <a:t> base, autenticación, cabeceras y versiones.</a:t>
            </a:r>
          </a:p>
          <a:p>
            <a:pPr lvl="1"/>
            <a:r>
              <a:rPr lang="es-CL" sz="1500" dirty="0"/>
              <a:t>Respuesta unificada</a:t>
            </a:r>
          </a:p>
          <a:p>
            <a:pPr lvl="1"/>
            <a:r>
              <a:rPr lang="es-CL" sz="1500" dirty="0"/>
              <a:t>Siempre retorna una estructura estándar con Status, </a:t>
            </a:r>
            <a:r>
              <a:rPr lang="es-CL" sz="1500" dirty="0" err="1"/>
              <a:t>Message</a:t>
            </a:r>
            <a:r>
              <a:rPr lang="es-CL" sz="1500" dirty="0"/>
              <a:t> y Output</a:t>
            </a:r>
          </a:p>
        </p:txBody>
      </p:sp>
      <p:pic>
        <p:nvPicPr>
          <p:cNvPr id="9" name="Imagen 8" descr="Forma&#10;&#10;El contenido generado por IA puede ser incorrecto.">
            <a:hlinkClick r:id="rId2" action="ppaction://hlinksldjump"/>
            <a:extLst>
              <a:ext uri="{FF2B5EF4-FFF2-40B4-BE49-F238E27FC236}">
                <a16:creationId xmlns:a16="http://schemas.microsoft.com/office/drawing/2014/main" id="{889D3833-18F9-E552-E76E-0CF7E9159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9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BE1D7-55C3-BD1B-F63B-B771353E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Definición de Transacciones (YAML)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ED14C-67DF-92EE-ACBC-5E2AE781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68" y="2447061"/>
            <a:ext cx="7039992" cy="4137889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¿Qué es una transacción?</a:t>
            </a:r>
          </a:p>
          <a:p>
            <a:pPr lvl="1"/>
            <a:r>
              <a:rPr lang="es-CL" dirty="0"/>
              <a:t>Es una definición declarativa (en YAML) que describe:</a:t>
            </a:r>
          </a:p>
          <a:p>
            <a:pPr lvl="2"/>
            <a:r>
              <a:rPr lang="es-CL" dirty="0"/>
              <a:t>Qué parámetros debe recibir.</a:t>
            </a:r>
          </a:p>
          <a:p>
            <a:pPr lvl="2"/>
            <a:r>
              <a:rPr lang="es-CL" dirty="0"/>
              <a:t>A qué API debe consumir.</a:t>
            </a:r>
          </a:p>
          <a:p>
            <a:pPr lvl="2"/>
            <a:r>
              <a:rPr lang="es-CL" dirty="0"/>
              <a:t>Qué campos espera devolver.</a:t>
            </a:r>
          </a:p>
          <a:p>
            <a:r>
              <a:rPr lang="es-CL" dirty="0"/>
              <a:t>Soporte de distintas modalidades de API </a:t>
            </a:r>
            <a:r>
              <a:rPr lang="es-CL" dirty="0" err="1"/>
              <a:t>Rest</a:t>
            </a:r>
            <a:r>
              <a:rPr lang="es-CL" dirty="0"/>
              <a:t>:</a:t>
            </a:r>
          </a:p>
          <a:p>
            <a:pPr lvl="1"/>
            <a:r>
              <a:rPr lang="es-CL" dirty="0" err="1"/>
              <a:t>Query</a:t>
            </a:r>
            <a:r>
              <a:rPr lang="es-CL" dirty="0"/>
              <a:t> </a:t>
            </a:r>
            <a:r>
              <a:rPr lang="es-CL" dirty="0" err="1"/>
              <a:t>Parameters</a:t>
            </a:r>
            <a:r>
              <a:rPr lang="es-CL" dirty="0"/>
              <a:t>: /</a:t>
            </a:r>
            <a:r>
              <a:rPr lang="es-CL" dirty="0" err="1"/>
              <a:t>personas</a:t>
            </a:r>
            <a:r>
              <a:rPr lang="es-CL" dirty="0" err="1">
                <a:solidFill>
                  <a:srgbClr val="FF0000"/>
                </a:solidFill>
              </a:rPr>
              <a:t>?run</a:t>
            </a:r>
            <a:r>
              <a:rPr lang="es-CL" dirty="0">
                <a:solidFill>
                  <a:srgbClr val="FF0000"/>
                </a:solidFill>
              </a:rPr>
              <a:t>=12345-0</a:t>
            </a:r>
          </a:p>
          <a:p>
            <a:pPr lvl="1"/>
            <a:r>
              <a:rPr lang="es-CL" dirty="0" err="1"/>
              <a:t>Path</a:t>
            </a:r>
            <a:r>
              <a:rPr lang="es-CL" dirty="0"/>
              <a:t>: /personas</a:t>
            </a:r>
            <a:r>
              <a:rPr lang="es-CL" dirty="0">
                <a:solidFill>
                  <a:srgbClr val="FF0000"/>
                </a:solidFill>
              </a:rPr>
              <a:t>/12345-0</a:t>
            </a:r>
          </a:p>
          <a:p>
            <a:pPr lvl="1"/>
            <a:r>
              <a:rPr lang="es-CL" dirty="0" err="1"/>
              <a:t>Body</a:t>
            </a:r>
            <a:r>
              <a:rPr lang="es-CL" dirty="0"/>
              <a:t>: /personas</a:t>
            </a:r>
          </a:p>
          <a:p>
            <a:pPr lvl="2"/>
            <a:r>
              <a:rPr lang="es-CL" dirty="0"/>
              <a:t>Se envía JSON { "</a:t>
            </a:r>
            <a:r>
              <a:rPr lang="es-CL" dirty="0" err="1"/>
              <a:t>rut</a:t>
            </a:r>
            <a:r>
              <a:rPr lang="es-CL" dirty="0"/>
              <a:t>" : "12345-0" } en el cuerpo, modo Post</a:t>
            </a:r>
          </a:p>
          <a:p>
            <a:r>
              <a:rPr lang="es-CL" dirty="0"/>
              <a:t>Ventajas</a:t>
            </a:r>
          </a:p>
          <a:p>
            <a:pPr lvl="1"/>
            <a:r>
              <a:rPr lang="es-CL" dirty="0"/>
              <a:t>Bajo acoplamiento: no requiere escribir código adicional para nuevas transacciones.</a:t>
            </a:r>
          </a:p>
          <a:p>
            <a:pPr lvl="1"/>
            <a:r>
              <a:rPr lang="es-CL" dirty="0"/>
              <a:t>Fácil de mantener y auditar.</a:t>
            </a:r>
          </a:p>
          <a:p>
            <a:pPr lvl="1"/>
            <a:r>
              <a:rPr lang="es-CL" dirty="0"/>
              <a:t>Reutilizable y extensible.</a:t>
            </a:r>
          </a:p>
          <a:p>
            <a:pPr lvl="1"/>
            <a:r>
              <a:rPr lang="es-CL" dirty="0" err="1"/>
              <a:t>Versionable</a:t>
            </a:r>
            <a:endParaRPr lang="es-CL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E6521E-4652-85DF-F73D-18F2821F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91" y="2447061"/>
            <a:ext cx="1819275" cy="3981450"/>
          </a:xfrm>
          <a:prstGeom prst="rect">
            <a:avLst/>
          </a:prstGeom>
        </p:spPr>
      </p:pic>
      <p:pic>
        <p:nvPicPr>
          <p:cNvPr id="7" name="Imagen 6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C925C45C-D7EC-831F-E23F-E173D1DC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9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91B72-08E4-3774-A9CF-1F79A473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6. Definición de </a:t>
            </a:r>
            <a:r>
              <a:rPr kumimoji="0" lang="es-CL" altLang="es-CL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externas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F232B-E699-2CEC-4E96-734C1943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2396971"/>
            <a:ext cx="6409677" cy="4154749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¿Qué es una definición de API externa?</a:t>
            </a:r>
            <a:endParaRPr lang="es-CL" dirty="0"/>
          </a:p>
          <a:p>
            <a:pPr lvl="1"/>
            <a:r>
              <a:rPr lang="es-CL" dirty="0"/>
              <a:t>Es un componente y un archivo YAML que describe cómo comunicarse con un servicio externo.</a:t>
            </a:r>
          </a:p>
          <a:p>
            <a:pPr lvl="1"/>
            <a:r>
              <a:rPr lang="es-CL" dirty="0"/>
              <a:t>Define:</a:t>
            </a:r>
          </a:p>
          <a:p>
            <a:pPr lvl="2"/>
            <a:r>
              <a:rPr lang="es-CL" dirty="0"/>
              <a:t>URL base y versión</a:t>
            </a:r>
          </a:p>
          <a:p>
            <a:pPr lvl="2"/>
            <a:r>
              <a:rPr lang="es-CL" dirty="0"/>
              <a:t>Método HTTP (Post, </a:t>
            </a:r>
            <a:r>
              <a:rPr lang="es-CL" dirty="0" err="1"/>
              <a:t>Get</a:t>
            </a:r>
            <a:r>
              <a:rPr lang="es-CL" dirty="0"/>
              <a:t>)</a:t>
            </a:r>
          </a:p>
          <a:p>
            <a:pPr lvl="2"/>
            <a:r>
              <a:rPr lang="es-CL" dirty="0" err="1"/>
              <a:t>Headers</a:t>
            </a:r>
            <a:r>
              <a:rPr lang="es-CL" dirty="0"/>
              <a:t> comunes</a:t>
            </a:r>
          </a:p>
          <a:p>
            <a:pPr lvl="2"/>
            <a:r>
              <a:rPr lang="es-CL" dirty="0"/>
              <a:t>Tipo de autenticación</a:t>
            </a:r>
          </a:p>
          <a:p>
            <a:pPr lvl="3"/>
            <a:r>
              <a:rPr lang="es-CL" dirty="0"/>
              <a:t>oauth2: Método estándar de Google, el más usado</a:t>
            </a:r>
          </a:p>
          <a:p>
            <a:pPr lvl="3"/>
            <a:r>
              <a:rPr lang="es-CL" dirty="0"/>
              <a:t>aws_sigv4: </a:t>
            </a:r>
          </a:p>
          <a:p>
            <a:pPr lvl="3"/>
            <a:r>
              <a:rPr lang="es-CL" dirty="0" err="1"/>
              <a:t>ntlm</a:t>
            </a:r>
            <a:r>
              <a:rPr lang="es-CL" dirty="0"/>
              <a:t>: Windows/Active </a:t>
            </a:r>
            <a:r>
              <a:rPr lang="es-CL" dirty="0" err="1"/>
              <a:t>Directory</a:t>
            </a:r>
            <a:endParaRPr lang="es-CL" dirty="0"/>
          </a:p>
          <a:p>
            <a:pPr lvl="3"/>
            <a:r>
              <a:rPr lang="es-CL" dirty="0" err="1"/>
              <a:t>mtls</a:t>
            </a:r>
            <a:r>
              <a:rPr lang="es-CL" dirty="0"/>
              <a:t>: Alta seguridad, entorno corporativo / banca</a:t>
            </a:r>
          </a:p>
          <a:p>
            <a:r>
              <a:rPr lang="es-CL" dirty="0"/>
              <a:t>Características</a:t>
            </a:r>
          </a:p>
          <a:p>
            <a:pPr lvl="1"/>
            <a:r>
              <a:rPr lang="es-CL" dirty="0"/>
              <a:t>Separación completa entre lógica y configuración.</a:t>
            </a:r>
          </a:p>
          <a:p>
            <a:pPr lvl="1"/>
            <a:r>
              <a:rPr lang="es-CL" dirty="0"/>
              <a:t>Permite cambiar entornos (</a:t>
            </a:r>
            <a:r>
              <a:rPr lang="es-CL" dirty="0" err="1"/>
              <a:t>dev</a:t>
            </a:r>
            <a:r>
              <a:rPr lang="es-CL" dirty="0"/>
              <a:t>/</a:t>
            </a:r>
            <a:r>
              <a:rPr lang="es-CL" dirty="0" err="1"/>
              <a:t>stage</a:t>
            </a:r>
            <a:r>
              <a:rPr lang="es-CL" dirty="0"/>
              <a:t>/</a:t>
            </a:r>
            <a:r>
              <a:rPr lang="es-CL" dirty="0" err="1"/>
              <a:t>prod</a:t>
            </a:r>
            <a:r>
              <a:rPr lang="es-CL" dirty="0"/>
              <a:t>) fácilmente.</a:t>
            </a:r>
          </a:p>
          <a:p>
            <a:pPr lvl="1"/>
            <a:r>
              <a:rPr lang="es-CL" dirty="0"/>
              <a:t>Permite definir autenticación por API (token, </a:t>
            </a:r>
            <a:r>
              <a:rPr lang="es-CL" dirty="0" err="1"/>
              <a:t>basic</a:t>
            </a:r>
            <a:r>
              <a:rPr lang="es-CL" dirty="0"/>
              <a:t>, etc.).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8D9E4-915F-0B99-AB91-90F4EC5D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75" y="3155442"/>
            <a:ext cx="3404006" cy="1930460"/>
          </a:xfrm>
          <a:prstGeom prst="rect">
            <a:avLst/>
          </a:prstGeom>
        </p:spPr>
      </p:pic>
      <p:pic>
        <p:nvPicPr>
          <p:cNvPr id="7" name="Imagen 6" descr="Forma&#10;&#10;El contenido generado por IA puede ser incorrecto.">
            <a:hlinkClick r:id="rId4" action="ppaction://hlinksldjump"/>
            <a:extLst>
              <a:ext uri="{FF2B5EF4-FFF2-40B4-BE49-F238E27FC236}">
                <a16:creationId xmlns:a16="http://schemas.microsoft.com/office/drawing/2014/main" id="{4454917D-65D5-7533-90E3-F2EA3D57E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2999-0213-1DE1-592F-3DE031D3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CL" altLang="es-CL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 Ejemplo de flujo completo (1/2)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380092-A89C-FF0E-DFF6-0783EAFB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2603500"/>
            <a:ext cx="5180742" cy="375291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CL" dirty="0"/>
              <a:t>Solicitud al Hub</a:t>
            </a:r>
          </a:p>
          <a:p>
            <a:pPr lvl="1"/>
            <a:r>
              <a:rPr lang="es-CL" dirty="0"/>
              <a:t>Se llama al </a:t>
            </a:r>
            <a:r>
              <a:rPr lang="es-CL" dirty="0" err="1"/>
              <a:t>endpoint</a:t>
            </a:r>
            <a:r>
              <a:rPr lang="es-CL" dirty="0"/>
              <a:t> REST del Hub:</a:t>
            </a:r>
          </a:p>
          <a:p>
            <a:pPr lvl="2"/>
            <a:r>
              <a:rPr lang="es-CL" dirty="0"/>
              <a:t>GET </a:t>
            </a:r>
            <a:r>
              <a:rPr lang="es-CL" b="1" dirty="0"/>
              <a:t>/api/v1/{transacción}</a:t>
            </a:r>
          </a:p>
          <a:p>
            <a:pPr lvl="2"/>
            <a:r>
              <a:rPr lang="es-CL" dirty="0"/>
              <a:t>Ejemplo: </a:t>
            </a:r>
            <a:r>
              <a:rPr lang="es-CL" b="1" dirty="0"/>
              <a:t>/api/v1/</a:t>
            </a:r>
            <a:r>
              <a:rPr lang="es-CL" b="1" dirty="0" err="1"/>
              <a:t>usuarios?run</a:t>
            </a:r>
            <a:r>
              <a:rPr lang="es-CL" b="1" dirty="0"/>
              <a:t>=1-9</a:t>
            </a:r>
          </a:p>
          <a:p>
            <a:pPr>
              <a:buFont typeface="+mj-lt"/>
              <a:buAutoNum type="arabicPeriod"/>
            </a:pPr>
            <a:r>
              <a:rPr lang="es-CL" dirty="0"/>
              <a:t>Validación de entrada</a:t>
            </a:r>
          </a:p>
          <a:p>
            <a:pPr lvl="1"/>
            <a:r>
              <a:rPr lang="es-CL" dirty="0"/>
              <a:t>Se validan los parámetros según input en YAML</a:t>
            </a:r>
          </a:p>
          <a:p>
            <a:pPr lvl="1"/>
            <a:r>
              <a:rPr lang="es-CL" dirty="0"/>
              <a:t>Se aplican reglas como </a:t>
            </a:r>
            <a:r>
              <a:rPr lang="es-CL" dirty="0" err="1"/>
              <a:t>required</a:t>
            </a:r>
            <a:r>
              <a:rPr lang="es-CL" dirty="0"/>
              <a:t>, </a:t>
            </a:r>
            <a:r>
              <a:rPr lang="es-CL" dirty="0" err="1"/>
              <a:t>format</a:t>
            </a:r>
            <a:r>
              <a:rPr lang="es-CL" dirty="0"/>
              <a:t>, etc.</a:t>
            </a:r>
          </a:p>
          <a:p>
            <a:pPr>
              <a:buFont typeface="+mj-lt"/>
              <a:buAutoNum type="arabicPeriod"/>
            </a:pPr>
            <a:r>
              <a:rPr lang="es-CL" dirty="0"/>
              <a:t>Ejecución de API externa</a:t>
            </a:r>
          </a:p>
          <a:p>
            <a:pPr lvl="1"/>
            <a:r>
              <a:rPr lang="es-CL" dirty="0"/>
              <a:t>Se usa la definición de API correspondiente (</a:t>
            </a:r>
            <a:r>
              <a:rPr lang="es-CL" dirty="0" err="1"/>
              <a:t>api_fiscalia.yml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Se realiza el llamado real con </a:t>
            </a:r>
            <a:r>
              <a:rPr lang="es-CL" dirty="0" err="1"/>
              <a:t>HttpClient</a:t>
            </a:r>
            <a:endParaRPr lang="es-CL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4D6950F-B1B0-D2BC-915B-F44E3612A0D7}"/>
              </a:ext>
            </a:extLst>
          </p:cNvPr>
          <p:cNvSpPr txBox="1">
            <a:spLocks/>
          </p:cNvSpPr>
          <p:nvPr/>
        </p:nvSpPr>
        <p:spPr>
          <a:xfrm>
            <a:off x="6462944" y="2603500"/>
            <a:ext cx="5307989" cy="37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s-CL" sz="1600" dirty="0"/>
              <a:t>Procesamiento de salida</a:t>
            </a:r>
          </a:p>
          <a:p>
            <a:pPr lvl="1"/>
            <a:r>
              <a:rPr lang="es-CL" sz="1400" dirty="0"/>
              <a:t>Se verifica que los campos definidos en output existan</a:t>
            </a:r>
          </a:p>
          <a:p>
            <a:pPr lvl="1"/>
            <a:r>
              <a:rPr lang="es-CL" sz="1400" dirty="0"/>
              <a:t>Se renombran los campos con alias, si corresponde</a:t>
            </a:r>
          </a:p>
          <a:p>
            <a:pPr lvl="1"/>
            <a:r>
              <a:rPr lang="es-CL" sz="1400" dirty="0"/>
              <a:t>Se filtran valores si hay condiciones activas (</a:t>
            </a:r>
            <a:r>
              <a:rPr lang="es-CL" sz="1400" dirty="0" err="1"/>
              <a:t>allow_filter</a:t>
            </a:r>
            <a:r>
              <a:rPr lang="es-CL" sz="1400" dirty="0"/>
              <a:t>)</a:t>
            </a:r>
          </a:p>
          <a:p>
            <a:pPr>
              <a:buFont typeface="+mj-lt"/>
              <a:buAutoNum type="arabicPeriod" startAt="4"/>
            </a:pPr>
            <a:r>
              <a:rPr lang="es-CL" sz="1600" dirty="0"/>
              <a:t>Respuesta</a:t>
            </a:r>
          </a:p>
          <a:p>
            <a:pPr lvl="1"/>
            <a:r>
              <a:rPr lang="es-CL" sz="1400" dirty="0"/>
              <a:t>Se entrega</a:t>
            </a:r>
            <a:br>
              <a:rPr lang="es-CL" sz="1400" dirty="0"/>
            </a:br>
            <a:r>
              <a:rPr lang="es-CL" sz="1400" dirty="0"/>
              <a:t>una respuesta</a:t>
            </a:r>
            <a:br>
              <a:rPr lang="es-CL" sz="1400" dirty="0"/>
            </a:br>
            <a:r>
              <a:rPr lang="es-CL" sz="1400" dirty="0"/>
              <a:t>estándar:</a:t>
            </a:r>
          </a:p>
          <a:p>
            <a:pPr marL="0" indent="0">
              <a:buNone/>
            </a:pPr>
            <a:endParaRPr lang="es-CL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7A04FA-61A4-C43C-2D42-74F2075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346" y="4722828"/>
            <a:ext cx="3057525" cy="1438275"/>
          </a:xfrm>
          <a:prstGeom prst="rect">
            <a:avLst/>
          </a:prstGeom>
        </p:spPr>
      </p:pic>
      <p:pic>
        <p:nvPicPr>
          <p:cNvPr id="12" name="Imagen 11" descr="Forma&#10;&#10;El contenido generado por IA puede ser incorrecto.">
            <a:hlinkClick r:id="rId3" action="ppaction://hlinksldjump"/>
            <a:extLst>
              <a:ext uri="{FF2B5EF4-FFF2-40B4-BE49-F238E27FC236}">
                <a16:creationId xmlns:a16="http://schemas.microsoft.com/office/drawing/2014/main" id="{CAE0BD4D-BFD4-3FC3-4E40-E72D736FB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32776" y="6428511"/>
            <a:ext cx="440752" cy="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9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661</TotalTime>
  <Words>1408</Words>
  <Application>Microsoft Office PowerPoint</Application>
  <PresentationFormat>Panorámica</PresentationFormat>
  <Paragraphs>191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Sala de reuniones Ion</vt:lpstr>
      <vt:lpstr>HUB DE INTEGRACIÓN</vt:lpstr>
      <vt:lpstr>Contenido</vt:lpstr>
      <vt:lpstr>1. Introducción al Hub</vt:lpstr>
      <vt:lpstr>2. Objetivos del Hub</vt:lpstr>
      <vt:lpstr>3. Arquitectura general</vt:lpstr>
      <vt:lpstr>4. Componentes principales</vt:lpstr>
      <vt:lpstr>5. Definición de Transacciones (YAML)</vt:lpstr>
      <vt:lpstr>6. Definición de APIs externas</vt:lpstr>
      <vt:lpstr>7. Ejemplo de flujo completo (1/2)</vt:lpstr>
      <vt:lpstr>7. Ejemplo de flujo completo (2/2)</vt:lpstr>
      <vt:lpstr>8. Validación y manejo de errores</vt:lpstr>
      <vt:lpstr>9. Ventajas del enfoque</vt:lpstr>
      <vt:lpstr>10. Casos de uso</vt:lpstr>
      <vt:lpstr>11. Conclusión</vt:lpstr>
      <vt:lpstr>Entregables del Proyecto</vt:lpstr>
      <vt:lpstr>¿Qué es un archivo YAML?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Arriagada</dc:creator>
  <cp:lastModifiedBy>Rafael Arriagada</cp:lastModifiedBy>
  <cp:revision>8</cp:revision>
  <dcterms:created xsi:type="dcterms:W3CDTF">2025-08-06T14:10:04Z</dcterms:created>
  <dcterms:modified xsi:type="dcterms:W3CDTF">2025-08-28T22:41:41Z</dcterms:modified>
</cp:coreProperties>
</file>