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253" autoAdjust="0"/>
  </p:normalViewPr>
  <p:slideViewPr>
    <p:cSldViewPr snapToGrid="0">
      <p:cViewPr varScale="1">
        <p:scale>
          <a:sx n="61" d="100"/>
          <a:sy n="61" d="100"/>
        </p:scale>
        <p:origin x="41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9DAD4-284E-4EAA-AA51-3A62ABA978E6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FA9C-92D1-478F-BAED-CA6F766A42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49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＜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kumimoji="1" lang="ja-JP" altLang="en-US" b="0" dirty="0"/>
                  <a:t>の場合</a:t>
                </a:r>
                <a:endParaRPr kumimoji="1" lang="en-US" altLang="ja-JP" b="0" dirty="0"/>
              </a:p>
              <a:p>
                <a:r>
                  <a:rPr kumimoji="1" lang="ja-JP" altLang="en-US" b="0" dirty="0"/>
                  <a:t>初めて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を満たす</a:t>
                </a:r>
                <a:r>
                  <a:rPr kumimoji="1" lang="en-US" altLang="ja-JP" b="0" dirty="0"/>
                  <a:t>back</a:t>
                </a:r>
                <a:r>
                  <a:rPr kumimoji="1" lang="ja-JP" altLang="en-US" b="0" dirty="0"/>
                  <a:t>のレーザーを見つければ良い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b="0" i="0">
                    <a:latin typeface="Cambria Math" panose="02040503050406030204" pitchFamily="18" charset="0"/>
                  </a:rPr>
                  <a:t>𝛼</a:t>
                </a:r>
                <a:r>
                  <a:rPr lang="ja-JP" altLang="en-US" i="0">
                    <a:latin typeface="Cambria Math" panose="02040503050406030204" pitchFamily="18" charset="0"/>
                  </a:rPr>
                  <a:t>＜</a:t>
                </a:r>
                <a:r>
                  <a:rPr kumimoji="1" lang="en-US" altLang="ja-JP" b="0" i="0">
                    <a:latin typeface="Cambria Math" panose="02040503050406030204" pitchFamily="18" charset="0"/>
                  </a:rPr>
                  <a:t>0 </a:t>
                </a:r>
                <a:r>
                  <a:rPr kumimoji="1" lang="ja-JP" altLang="en-US" b="0" dirty="0"/>
                  <a:t>の場合</a:t>
                </a:r>
                <a:endParaRPr kumimoji="1" lang="en-US" altLang="ja-JP" b="0" dirty="0"/>
              </a:p>
              <a:p>
                <a:r>
                  <a:rPr kumimoji="1" lang="ja-JP" altLang="en-US" b="0" dirty="0"/>
                  <a:t>初めて</a:t>
                </a:r>
                <a:r>
                  <a:rPr kumimoji="1" lang="en-US" altLang="ja-JP" b="0" i="0">
                    <a:latin typeface="Cambria Math" panose="02040503050406030204" pitchFamily="18" charset="0"/>
                  </a:rPr>
                  <a:t>𝑑 ̅</a:t>
                </a:r>
                <a:r>
                  <a:rPr kumimoji="1" lang="en-US" altLang="ja-JP" b="0" i="0" dirty="0">
                    <a:latin typeface="Cambria Math" panose="02040503050406030204" pitchFamily="18" charset="0"/>
                  </a:rPr>
                  <a:t>_2&gt;𝑑_2</a:t>
                </a:r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を満たす</a:t>
                </a:r>
                <a:r>
                  <a:rPr kumimoji="1" lang="en-US" altLang="ja-JP" b="0" dirty="0"/>
                  <a:t>back</a:t>
                </a:r>
                <a:r>
                  <a:rPr kumimoji="1" lang="ja-JP" altLang="en-US" b="0" dirty="0"/>
                  <a:t>のレーザーを見つければ良い</a:t>
                </a:r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FA9C-92D1-478F-BAED-CA6F766A42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4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7FA9C-92D1-478F-BAED-CA6F766A42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24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69EF5-C69B-9157-D304-138C3C0A1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E57036-358A-32ED-0CFD-ADCB64E5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F89059-5667-7BCF-C172-F7160BBC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F621B-4958-4EC6-ED1A-BAD87A8B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05422-C0D5-8DE1-4E7D-1D663F25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4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8239-0CB1-E830-84DB-72A4A54E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7AE4E3-27A1-1401-2140-11745848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51800-1E2C-1B63-83C2-73DBCA0D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9B673-5AD4-146A-CCA2-B8DD8D4C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BE9C-52DF-FF97-223A-9C51777B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1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27B0CA-6A5F-BA0F-4FAA-A1026F037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729681-8DA2-5877-C7CD-BFB0EDB75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1296BD-19F6-D98D-3FB1-F682FD3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5CAC75-BA52-B498-34E6-5345745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DB33D-C61A-D4E2-B15D-A0139103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8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68BA-B892-AA19-1505-3EB9C751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4C113-8669-01FB-160B-EEFEA23E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B8363-C9A1-E2FB-E2BC-3F09D058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C6D3F-7FA8-CCB0-C237-2AD722AC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988B0-F06E-C75F-E949-BEA6FF54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96A0C-539E-4308-F7ED-60EDD0AE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0538AC-7EF1-46EB-D2AC-B1D9D62A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6639F-65C6-D36D-B46C-4900D44F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57E4A4-1F88-9417-5098-F5B38096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4C58A-DE8D-8F01-8D5D-38C341F6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01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81BA4-49C9-7465-A2A8-5007ABD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EF3D5-4064-C544-AF9B-C0B86666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38286-4445-446A-0C1D-245369F5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479AE-5BD9-DC03-FBFD-49C23BFF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E27588-8FB9-1B13-CB21-2CE603B7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B7892A-691A-3B60-2C43-991770A9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5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248B-D8BB-8B6C-F5A0-31E2AC9C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2D041-D947-8DCD-B902-3AE358D7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2DD221-BCF1-D592-6F35-6F7F3EC7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DC9573-E3B8-A01A-44B6-52F21A866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43C2E-4618-900B-413E-4093A41C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E0741B-5BEE-C16D-05A5-666978D4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F17A72-0365-EE11-2187-412C2929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8A7E47-F732-1CD6-4318-9DA250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5E0D0-6A7B-6E5E-4EEE-1EC626EA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C75AA4-9DE0-D78E-C3D3-F3DF42A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1A3F1A-D622-AB83-6538-477B22FB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2567DD-9B2B-4639-59AF-9CBBDB09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F353D8-9ABB-0EB5-8DD0-D952AE5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E52F9E-6E50-0172-53B9-4374156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60279-02AE-3571-D292-F5191ACD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48A10-AA22-A158-3A50-0ADDC97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B08DD-6A26-1D7D-00A7-F7D3F4A5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02025-F864-A782-A413-8DE73A8F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CD0E1-30A2-EB26-505A-BC36F73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D96945-4443-4215-ED54-44BD3EDC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11E79E-3146-FA34-ACE8-7011683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6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4FA60-0B2E-D7F2-6B4B-B4DDA061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4D2ED9-6CDD-0526-789E-2DF1D267F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8C5550-BA50-8B7C-29FB-38A194D3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2509E-23E0-7520-2C7C-C988C885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52C49E-1FDF-8F90-708E-5EE93FD0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88C984-733D-5643-10D9-F6813F92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22FE20-0F29-B7A0-501A-4AD14118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499A4D-0D16-26C7-7A6A-229EE404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56616-CECC-92EE-1A55-9144AD97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10DF0-D566-43EB-8A69-C81961ADED85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D3BC5-3F01-65B7-3250-EDC79B42D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FE105-DF0E-70FC-0C37-FE31D7148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2C79C-AC23-4507-B8D0-CD25E2EB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4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98F73-9E05-0A8C-738F-35047B05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41DD6-E989-3BA6-E334-0F25BD57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問：右図のように</a:t>
            </a:r>
            <a:r>
              <a:rPr kumimoji="1" lang="en-US" altLang="ja-JP" dirty="0"/>
              <a:t>front LiDAR</a:t>
            </a:r>
            <a:r>
              <a:rPr kumimoji="1" lang="ja-JP" altLang="en-US" dirty="0"/>
              <a:t>の点群（緑）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と</a:t>
            </a:r>
            <a:r>
              <a:rPr lang="en-US" altLang="ja-JP" dirty="0"/>
              <a:t>back LiDAR</a:t>
            </a:r>
            <a:r>
              <a:rPr lang="ja-JP" altLang="en-US" dirty="0"/>
              <a:t>の点群（青）をマージして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一つのスキャンデータを作りたい。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前提：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LiDAR</a:t>
            </a:r>
            <a:r>
              <a:rPr lang="ja-JP" altLang="en-US" dirty="0"/>
              <a:t>は</a:t>
            </a:r>
            <a:r>
              <a:rPr lang="en-US" altLang="ja-JP" dirty="0"/>
              <a:t>360°</a:t>
            </a:r>
            <a:r>
              <a:rPr lang="ja-JP" altLang="en-US" dirty="0"/>
              <a:t>計測可能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 dirty="0"/>
              <a:t>前方から反時計回りにレーザー</a:t>
            </a:r>
            <a:r>
              <a:rPr lang="en-US" altLang="ja-JP" dirty="0"/>
              <a:t>ID</a:t>
            </a:r>
            <a:r>
              <a:rPr lang="ja-JP" altLang="en-US" dirty="0"/>
              <a:t>が振られている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ロボット本体に遮られお互いに死角が存在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back</a:t>
            </a:r>
            <a:r>
              <a:rPr kumimoji="1" lang="ja-JP" altLang="en-US" dirty="0"/>
              <a:t>を使って</a:t>
            </a:r>
            <a:r>
              <a:rPr kumimoji="1" lang="en-US" altLang="ja-JP" dirty="0"/>
              <a:t>front</a:t>
            </a:r>
            <a:r>
              <a:rPr kumimoji="1" lang="ja-JP" altLang="en-US" dirty="0"/>
              <a:t>を補間することを考える。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43BBCF-3AC6-A51A-734A-117FFE2C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24" y="1690688"/>
            <a:ext cx="3267425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186FF9-974A-2F57-5F45-62A503E61CE6}"/>
                  </a:ext>
                </a:extLst>
              </p:cNvPr>
              <p:cNvSpPr txBox="1"/>
              <p:nvPr/>
            </p:nvSpPr>
            <p:spPr>
              <a:xfrm>
                <a:off x="262467" y="512233"/>
                <a:ext cx="4171252" cy="2899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レーザー点が一致する位置（右上図）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これより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186FF9-974A-2F57-5F45-62A503E6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512233"/>
                <a:ext cx="4171252" cy="2899255"/>
              </a:xfrm>
              <a:prstGeom prst="rect">
                <a:avLst/>
              </a:prstGeom>
              <a:blipFill>
                <a:blip r:embed="rId2"/>
                <a:stretch>
                  <a:fillRect l="-1170" t="-10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348F3B-0B52-0FF0-A985-78DAC53A6455}"/>
              </a:ext>
            </a:extLst>
          </p:cNvPr>
          <p:cNvGrpSpPr/>
          <p:nvPr/>
        </p:nvGrpSpPr>
        <p:grpSpPr>
          <a:xfrm>
            <a:off x="3633534" y="512180"/>
            <a:ext cx="6195976" cy="2350191"/>
            <a:chOff x="3430334" y="1515480"/>
            <a:chExt cx="6195976" cy="2350191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913E8A1-983B-1688-9B6D-ECA7389B6E66}"/>
                </a:ext>
              </a:extLst>
            </p:cNvPr>
            <p:cNvSpPr/>
            <p:nvPr/>
          </p:nvSpPr>
          <p:spPr>
            <a:xfrm>
              <a:off x="4608500" y="2793277"/>
              <a:ext cx="50042" cy="591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D20DA49-38B7-A042-7417-BF3797DDAAEB}"/>
                </a:ext>
              </a:extLst>
            </p:cNvPr>
            <p:cNvSpPr/>
            <p:nvPr/>
          </p:nvSpPr>
          <p:spPr>
            <a:xfrm>
              <a:off x="7216923" y="2811439"/>
              <a:ext cx="50042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CF32D8A-EDCC-3393-1B07-CDE7227AF3AA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658542" y="2822847"/>
              <a:ext cx="4936308" cy="22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E2A15D1-BB4B-C3C7-39E7-CE90994279BF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4651214" y="1515480"/>
              <a:ext cx="4975096" cy="12864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14AC646-B36E-E506-DFBC-7698E0473F57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7259637" y="1523615"/>
              <a:ext cx="2366673" cy="12945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E8C41E52-2D4E-4093-CEC1-C6EFB55F702F}"/>
                </a:ext>
              </a:extLst>
            </p:cNvPr>
            <p:cNvSpPr/>
            <p:nvPr/>
          </p:nvSpPr>
          <p:spPr>
            <a:xfrm>
              <a:off x="3430334" y="1787525"/>
              <a:ext cx="2406374" cy="2078146"/>
            </a:xfrm>
            <a:prstGeom prst="arc">
              <a:avLst>
                <a:gd name="adj1" fmla="val 20672368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4284137-C0DE-0F37-E8C3-D466DE2DF465}"/>
                    </a:ext>
                  </a:extLst>
                </p:cNvPr>
                <p:cNvSpPr txBox="1"/>
                <p:nvPr/>
              </p:nvSpPr>
              <p:spPr>
                <a:xfrm>
                  <a:off x="5811837" y="2431832"/>
                  <a:ext cx="250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4284137-C0DE-0F37-E8C3-D466DE2DF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837" y="2431832"/>
                  <a:ext cx="25082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0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2773FCE-BC42-EBBF-502A-D8086DAB8249}"/>
                    </a:ext>
                  </a:extLst>
                </p:cNvPr>
                <p:cNvSpPr txBox="1"/>
                <p:nvPr/>
              </p:nvSpPr>
              <p:spPr>
                <a:xfrm>
                  <a:off x="7868443" y="2508735"/>
                  <a:ext cx="250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2773FCE-BC42-EBBF-502A-D8086DAB8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443" y="2508735"/>
                  <a:ext cx="2508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1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D0CAD025-4323-F734-E50E-6C20AB2D781C}"/>
                </a:ext>
              </a:extLst>
            </p:cNvPr>
            <p:cNvSpPr txBox="1"/>
            <p:nvPr/>
          </p:nvSpPr>
          <p:spPr>
            <a:xfrm>
              <a:off x="4263495" y="2863530"/>
              <a:ext cx="1718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0" dirty="0"/>
                <a:t>front LiDAR</a:t>
              </a:r>
            </a:p>
            <a:p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B80E345-732F-6496-9769-B2A13422CD53}"/>
                </a:ext>
              </a:extLst>
            </p:cNvPr>
            <p:cNvSpPr txBox="1"/>
            <p:nvPr/>
          </p:nvSpPr>
          <p:spPr>
            <a:xfrm>
              <a:off x="6606645" y="2878067"/>
              <a:ext cx="1718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back</a:t>
              </a:r>
              <a:r>
                <a:rPr kumimoji="1" lang="en-US" altLang="ja-JP" b="0" dirty="0"/>
                <a:t> LiDAR</a:t>
              </a:r>
            </a:p>
            <a:p>
              <a:endParaRPr kumimoji="1" lang="ja-JP" altLang="en-US" dirty="0"/>
            </a:p>
          </p:txBody>
        </p: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EFD5859A-E99F-63AD-5394-6089C9B0CB69}"/>
                </a:ext>
              </a:extLst>
            </p:cNvPr>
            <p:cNvSpPr/>
            <p:nvPr/>
          </p:nvSpPr>
          <p:spPr>
            <a:xfrm>
              <a:off x="6570201" y="2199141"/>
              <a:ext cx="1343486" cy="1275160"/>
            </a:xfrm>
            <a:prstGeom prst="arc">
              <a:avLst>
                <a:gd name="adj1" fmla="val 19891936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5D8405D-4B18-F7B0-7FB1-97DA7132BA54}"/>
                    </a:ext>
                  </a:extLst>
                </p:cNvPr>
                <p:cNvSpPr txBox="1"/>
                <p:nvPr/>
              </p:nvSpPr>
              <p:spPr>
                <a:xfrm>
                  <a:off x="6062662" y="2761734"/>
                  <a:ext cx="300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5D8405D-4B18-F7B0-7FB1-97DA7132B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662" y="2761734"/>
                  <a:ext cx="3005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6745D6A-FDC7-4282-27DC-EC441423479D}"/>
                  </a:ext>
                </a:extLst>
              </p:cNvPr>
              <p:cNvSpPr txBox="1"/>
              <p:nvPr/>
            </p:nvSpPr>
            <p:spPr>
              <a:xfrm>
                <a:off x="6985666" y="835625"/>
                <a:ext cx="25082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6745D6A-FDC7-4282-27DC-EC441423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66" y="835625"/>
                <a:ext cx="250825" cy="403124"/>
              </a:xfrm>
              <a:prstGeom prst="rect">
                <a:avLst/>
              </a:prstGeom>
              <a:blipFill>
                <a:blip r:embed="rId6"/>
                <a:stretch>
                  <a:fillRect l="-21951" t="-3030" r="-68293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20E15F3-99A2-B813-4D49-F12C30D56CE3}"/>
                  </a:ext>
                </a:extLst>
              </p:cNvPr>
              <p:cNvSpPr txBox="1"/>
              <p:nvPr/>
            </p:nvSpPr>
            <p:spPr>
              <a:xfrm>
                <a:off x="8599366" y="1094851"/>
                <a:ext cx="25082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20E15F3-99A2-B813-4D49-F12C30D5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366" y="1094851"/>
                <a:ext cx="250825" cy="375424"/>
              </a:xfrm>
              <a:prstGeom prst="rect">
                <a:avLst/>
              </a:prstGeom>
              <a:blipFill>
                <a:blip r:embed="rId7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57D3332-68A0-B934-D2F1-61A7770D4F6B}"/>
                  </a:ext>
                </a:extLst>
              </p:cNvPr>
              <p:cNvSpPr txBox="1"/>
              <p:nvPr/>
            </p:nvSpPr>
            <p:spPr>
              <a:xfrm>
                <a:off x="200495" y="3920991"/>
                <a:ext cx="3969763" cy="381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のみが観測される場合（右中図）の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の近似値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という観測点を</a:t>
                </a:r>
                <a:r>
                  <a:rPr kumimoji="1" lang="en-US" altLang="ja-JP" dirty="0"/>
                  <a:t>front LiDAR</a:t>
                </a:r>
                <a:r>
                  <a:rPr kumimoji="1" lang="ja-JP" altLang="en-US" dirty="0"/>
                  <a:t>のレーザー上へ射影した点（右下図参照）として求める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en-US" altLang="ja-JP" b="0" dirty="0"/>
              </a:p>
              <a:p>
                <a:endParaRPr lang="en-US" altLang="ja-JP" dirty="0"/>
              </a:p>
              <a:p>
                <a:r>
                  <a:rPr kumimoji="1" lang="ja-JP" altLang="en-US" b="0" dirty="0"/>
                  <a:t>これより</a:t>
                </a:r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57D3332-68A0-B934-D2F1-61A7770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5" y="3920991"/>
                <a:ext cx="3969763" cy="3819572"/>
              </a:xfrm>
              <a:prstGeom prst="rect">
                <a:avLst/>
              </a:prstGeom>
              <a:blipFill>
                <a:blip r:embed="rId8"/>
                <a:stretch>
                  <a:fillRect l="-1382" t="-638" r="-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4F7A90E3-4A64-720E-0E78-54EFB9134053}"/>
              </a:ext>
            </a:extLst>
          </p:cNvPr>
          <p:cNvGrpSpPr/>
          <p:nvPr/>
        </p:nvGrpSpPr>
        <p:grpSpPr>
          <a:xfrm>
            <a:off x="3582735" y="1846258"/>
            <a:ext cx="7216499" cy="3329895"/>
            <a:chOff x="3591201" y="2686696"/>
            <a:chExt cx="7216499" cy="3329895"/>
          </a:xfrm>
        </p:grpSpPr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8EB6867A-31F1-1B08-3629-EF8398FBC4FC}"/>
                </a:ext>
              </a:extLst>
            </p:cNvPr>
            <p:cNvSpPr/>
            <p:nvPr/>
          </p:nvSpPr>
          <p:spPr>
            <a:xfrm>
              <a:off x="3591201" y="3938445"/>
              <a:ext cx="2406374" cy="2078146"/>
            </a:xfrm>
            <a:prstGeom prst="arc">
              <a:avLst>
                <a:gd name="adj1" fmla="val 20672368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5EACAB39-5AC7-52F5-6F9D-E3DFC01C7A78}"/>
                </a:ext>
              </a:extLst>
            </p:cNvPr>
            <p:cNvGrpSpPr/>
            <p:nvPr/>
          </p:nvGrpSpPr>
          <p:grpSpPr>
            <a:xfrm>
              <a:off x="4424362" y="2686696"/>
              <a:ext cx="6383338" cy="2988622"/>
              <a:chOff x="4424362" y="2686696"/>
              <a:chExt cx="6383338" cy="2988622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7DA1CFD9-4823-5580-7B9F-EB153D849B97}"/>
                  </a:ext>
                </a:extLst>
              </p:cNvPr>
              <p:cNvSpPr/>
              <p:nvPr/>
            </p:nvSpPr>
            <p:spPr>
              <a:xfrm rot="2657085">
                <a:off x="8967787" y="3107079"/>
                <a:ext cx="1467379" cy="9339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6F8FEBA-FB04-67C7-7C48-FBEDB0B1B7CD}"/>
                  </a:ext>
                </a:extLst>
              </p:cNvPr>
              <p:cNvSpPr/>
              <p:nvPr/>
            </p:nvSpPr>
            <p:spPr>
              <a:xfrm>
                <a:off x="4769367" y="4944197"/>
                <a:ext cx="50042" cy="59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47257E78-ACFE-5801-05C1-EF237F86FB75}"/>
                  </a:ext>
                </a:extLst>
              </p:cNvPr>
              <p:cNvSpPr/>
              <p:nvPr/>
            </p:nvSpPr>
            <p:spPr>
              <a:xfrm>
                <a:off x="7377790" y="4962359"/>
                <a:ext cx="50042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53B50139-01B1-8240-A3B7-2C3B0AC004CA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>
                <a:off x="4819409" y="4973767"/>
                <a:ext cx="4936308" cy="220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ADE6ECB-FDD1-4425-CD1C-ACB37B960208}"/>
                  </a:ext>
                </a:extLst>
              </p:cNvPr>
              <p:cNvCxnSpPr>
                <a:cxnSpLocks/>
                <a:stCxn id="28" idx="7"/>
              </p:cNvCxnSpPr>
              <p:nvPr/>
            </p:nvCxnSpPr>
            <p:spPr>
              <a:xfrm flipV="1">
                <a:off x="4812081" y="3657846"/>
                <a:ext cx="5008178" cy="129501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4D9220FD-0D65-D7BD-EC86-1E84A5312E40}"/>
                  </a:ext>
                </a:extLst>
              </p:cNvPr>
              <p:cNvCxnSpPr>
                <a:cxnSpLocks/>
                <a:stCxn id="29" idx="7"/>
              </p:cNvCxnSpPr>
              <p:nvPr/>
            </p:nvCxnSpPr>
            <p:spPr>
              <a:xfrm flipV="1">
                <a:off x="7420504" y="3679804"/>
                <a:ext cx="2357041" cy="128925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16E75B12-761B-1E91-BA0A-8131E88A94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72704" y="4582752"/>
                    <a:ext cx="2508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16E75B12-761B-1E91-BA0A-8131E88A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2704" y="4582752"/>
                    <a:ext cx="2508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F9E6649-3A35-2A5A-C4A7-CBDB9EDD7315}"/>
                      </a:ext>
                    </a:extLst>
                  </p:cNvPr>
                  <p:cNvSpPr txBox="1"/>
                  <p:nvPr/>
                </p:nvSpPr>
                <p:spPr>
                  <a:xfrm>
                    <a:off x="8029310" y="4659655"/>
                    <a:ext cx="2508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F9E6649-3A35-2A5A-C4A7-CBDB9EDD73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9310" y="4659655"/>
                    <a:ext cx="25082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951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0FAB78D-BB99-C35F-B6FF-31612885EC62}"/>
                  </a:ext>
                </a:extLst>
              </p:cNvPr>
              <p:cNvSpPr txBox="1"/>
              <p:nvPr/>
            </p:nvSpPr>
            <p:spPr>
              <a:xfrm>
                <a:off x="4424362" y="5014450"/>
                <a:ext cx="17182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0" dirty="0"/>
                  <a:t>front LiDAR</a:t>
                </a:r>
              </a:p>
              <a:p>
                <a:endParaRPr kumimoji="1" lang="ja-JP" altLang="en-US" dirty="0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BF0E35A-9C2A-6A14-F31E-6C420AE44788}"/>
                  </a:ext>
                </a:extLst>
              </p:cNvPr>
              <p:cNvSpPr txBox="1"/>
              <p:nvPr/>
            </p:nvSpPr>
            <p:spPr>
              <a:xfrm>
                <a:off x="6767512" y="5028987"/>
                <a:ext cx="17182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back</a:t>
                </a:r>
                <a:r>
                  <a:rPr kumimoji="1" lang="en-US" altLang="ja-JP" b="0" dirty="0"/>
                  <a:t> LiDAR</a:t>
                </a:r>
              </a:p>
              <a:p>
                <a:endParaRPr kumimoji="1" lang="ja-JP" altLang="en-US" dirty="0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F438396D-4BE4-E835-BC69-4E9473E3050F}"/>
                  </a:ext>
                </a:extLst>
              </p:cNvPr>
              <p:cNvSpPr/>
              <p:nvPr/>
            </p:nvSpPr>
            <p:spPr>
              <a:xfrm>
                <a:off x="6731068" y="4350061"/>
                <a:ext cx="1343486" cy="1275160"/>
              </a:xfrm>
              <a:prstGeom prst="arc">
                <a:avLst>
                  <a:gd name="adj1" fmla="val 19891936"/>
                  <a:gd name="adj2" fmla="val 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49651A55-1B80-E9FF-1622-84F72AE7C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3529" y="4912654"/>
                    <a:ext cx="30056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49651A55-1B80-E9FF-1622-84F72AE7C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529" y="4912654"/>
                    <a:ext cx="30056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86D43CAF-B126-293A-A6FF-69EADD9AC46D}"/>
                  </a:ext>
                </a:extLst>
              </p:cNvPr>
              <p:cNvSpPr/>
              <p:nvPr/>
            </p:nvSpPr>
            <p:spPr>
              <a:xfrm>
                <a:off x="9212114" y="3739269"/>
                <a:ext cx="93134" cy="9313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622548EA-7D1B-450A-6229-B369A2ADDF90}"/>
                  </a:ext>
                </a:extLst>
              </p:cNvPr>
              <p:cNvSpPr/>
              <p:nvPr/>
            </p:nvSpPr>
            <p:spPr>
              <a:xfrm>
                <a:off x="9322955" y="3849758"/>
                <a:ext cx="93134" cy="9313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E4C3B29D-42DC-96E4-53DD-94D4AF4F96BD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724" y="3674137"/>
                    <a:ext cx="2424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E4C3B29D-42DC-96E4-53DD-94D4AF4F96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724" y="3674137"/>
                    <a:ext cx="24248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5641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6E64CBFD-888F-0451-0D67-66F6C1E52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719" y="4379025"/>
                    <a:ext cx="2508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6E64CBFD-888F-0451-0D67-66F6C1E52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719" y="4379025"/>
                    <a:ext cx="25082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5365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右中かっこ 55">
                <a:extLst>
                  <a:ext uri="{FF2B5EF4-FFF2-40B4-BE49-F238E27FC236}">
                    <a16:creationId xmlns:a16="http://schemas.microsoft.com/office/drawing/2014/main" id="{FE65867D-9D02-A2C1-5857-68BD06E51C14}"/>
                  </a:ext>
                </a:extLst>
              </p:cNvPr>
              <p:cNvSpPr/>
              <p:nvPr/>
            </p:nvSpPr>
            <p:spPr>
              <a:xfrm rot="15358660">
                <a:off x="6847254" y="1813394"/>
                <a:ext cx="220751" cy="4611878"/>
              </a:xfrm>
              <a:prstGeom prst="rightBrac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右中かっこ 56">
                <a:extLst>
                  <a:ext uri="{FF2B5EF4-FFF2-40B4-BE49-F238E27FC236}">
                    <a16:creationId xmlns:a16="http://schemas.microsoft.com/office/drawing/2014/main" id="{FDB05550-F895-4E82-C891-495BA2D07DB5}"/>
                  </a:ext>
                </a:extLst>
              </p:cNvPr>
              <p:cNvSpPr/>
              <p:nvPr/>
            </p:nvSpPr>
            <p:spPr>
              <a:xfrm rot="3711358">
                <a:off x="8400874" y="3471888"/>
                <a:ext cx="166581" cy="2224606"/>
              </a:xfrm>
              <a:prstGeom prst="rightBrace">
                <a:avLst>
                  <a:gd name="adj1" fmla="val 8333"/>
                  <a:gd name="adj2" fmla="val 28096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弧 58">
                <a:extLst>
                  <a:ext uri="{FF2B5EF4-FFF2-40B4-BE49-F238E27FC236}">
                    <a16:creationId xmlns:a16="http://schemas.microsoft.com/office/drawing/2014/main" id="{83849F49-A2D8-B0E2-A3F1-FC5A6D97F82C}"/>
                  </a:ext>
                </a:extLst>
              </p:cNvPr>
              <p:cNvSpPr/>
              <p:nvPr/>
            </p:nvSpPr>
            <p:spPr>
              <a:xfrm>
                <a:off x="8832818" y="2686696"/>
                <a:ext cx="1974882" cy="1974882"/>
              </a:xfrm>
              <a:prstGeom prst="arc">
                <a:avLst>
                  <a:gd name="adj1" fmla="val 9138870"/>
                  <a:gd name="adj2" fmla="val 1001090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1751E24F-BEF9-6C9A-6E7C-C963DF981BC9}"/>
                      </a:ext>
                    </a:extLst>
                  </p:cNvPr>
                  <p:cNvSpPr txBox="1"/>
                  <p:nvPr/>
                </p:nvSpPr>
                <p:spPr>
                  <a:xfrm>
                    <a:off x="8528050" y="3896325"/>
                    <a:ext cx="2508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1751E24F-BEF9-6C9A-6E7C-C963DF981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8050" y="3896325"/>
                    <a:ext cx="25082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317" r="-4146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7" name="楕円 66">
            <a:extLst>
              <a:ext uri="{FF2B5EF4-FFF2-40B4-BE49-F238E27FC236}">
                <a16:creationId xmlns:a16="http://schemas.microsoft.com/office/drawing/2014/main" id="{41266A2E-9CA4-0929-0E8B-6F755C0CB471}"/>
              </a:ext>
            </a:extLst>
          </p:cNvPr>
          <p:cNvSpPr/>
          <p:nvPr/>
        </p:nvSpPr>
        <p:spPr>
          <a:xfrm>
            <a:off x="5098370" y="6391120"/>
            <a:ext cx="50042" cy="59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A5FE89A-5D79-BFD9-2E74-2414A55C60EC}"/>
              </a:ext>
            </a:extLst>
          </p:cNvPr>
          <p:cNvSpPr/>
          <p:nvPr/>
        </p:nvSpPr>
        <p:spPr>
          <a:xfrm>
            <a:off x="7706793" y="6409282"/>
            <a:ext cx="50042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880CC89-410C-74C8-1B33-A548EF8BFF49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5141084" y="5104769"/>
            <a:ext cx="5008178" cy="12950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C810D59-3FB5-B615-1E8C-4F0F605BE38E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7749507" y="5126727"/>
            <a:ext cx="2357041" cy="12892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3323CE-1C09-6322-BF7E-4FA0EED4FF88}"/>
              </a:ext>
            </a:extLst>
          </p:cNvPr>
          <p:cNvSpPr/>
          <p:nvPr/>
        </p:nvSpPr>
        <p:spPr>
          <a:xfrm>
            <a:off x="7812657" y="5648786"/>
            <a:ext cx="93134" cy="931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5736813-E488-2095-13FB-B8012F7BF6B3}"/>
                  </a:ext>
                </a:extLst>
              </p:cNvPr>
              <p:cNvSpPr txBox="1"/>
              <p:nvPr/>
            </p:nvSpPr>
            <p:spPr>
              <a:xfrm>
                <a:off x="6215063" y="5464120"/>
                <a:ext cx="24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5736813-E488-2095-13FB-B8012F7B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63" y="5464120"/>
                <a:ext cx="242483" cy="369332"/>
              </a:xfrm>
              <a:prstGeom prst="rect">
                <a:avLst/>
              </a:prstGeom>
              <a:blipFill>
                <a:blip r:embed="rId15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90ECD10-09EE-978C-499D-EE4CE84A9FD5}"/>
                  </a:ext>
                </a:extLst>
              </p:cNvPr>
              <p:cNvSpPr txBox="1"/>
              <p:nvPr/>
            </p:nvSpPr>
            <p:spPr>
              <a:xfrm>
                <a:off x="8394171" y="6460324"/>
                <a:ext cx="25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90ECD10-09EE-978C-499D-EE4CE84A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71" y="6460324"/>
                <a:ext cx="250825" cy="369332"/>
              </a:xfrm>
              <a:prstGeom prst="rect">
                <a:avLst/>
              </a:prstGeom>
              <a:blipFill>
                <a:blip r:embed="rId16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中かっこ 81">
            <a:extLst>
              <a:ext uri="{FF2B5EF4-FFF2-40B4-BE49-F238E27FC236}">
                <a16:creationId xmlns:a16="http://schemas.microsoft.com/office/drawing/2014/main" id="{E96F87BC-1D7F-8E46-5845-4F17927EC713}"/>
              </a:ext>
            </a:extLst>
          </p:cNvPr>
          <p:cNvSpPr/>
          <p:nvPr/>
        </p:nvSpPr>
        <p:spPr>
          <a:xfrm rot="15358660">
            <a:off x="6353153" y="4472018"/>
            <a:ext cx="199933" cy="2842650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>
            <a:extLst>
              <a:ext uri="{FF2B5EF4-FFF2-40B4-BE49-F238E27FC236}">
                <a16:creationId xmlns:a16="http://schemas.microsoft.com/office/drawing/2014/main" id="{15369E4C-F968-8734-EBF1-FAA7AD2A69AC}"/>
              </a:ext>
            </a:extLst>
          </p:cNvPr>
          <p:cNvSpPr/>
          <p:nvPr/>
        </p:nvSpPr>
        <p:spPr>
          <a:xfrm rot="3650743">
            <a:off x="8955347" y="4560486"/>
            <a:ext cx="206018" cy="2751267"/>
          </a:xfrm>
          <a:prstGeom prst="rightBrace">
            <a:avLst>
              <a:gd name="adj1" fmla="val 8333"/>
              <a:gd name="adj2" fmla="val 2809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弧 83">
            <a:extLst>
              <a:ext uri="{FF2B5EF4-FFF2-40B4-BE49-F238E27FC236}">
                <a16:creationId xmlns:a16="http://schemas.microsoft.com/office/drawing/2014/main" id="{798546A8-B4B5-2EB6-9F85-D9A406800C1A}"/>
              </a:ext>
            </a:extLst>
          </p:cNvPr>
          <p:cNvSpPr/>
          <p:nvPr/>
        </p:nvSpPr>
        <p:spPr>
          <a:xfrm>
            <a:off x="9161821" y="4133619"/>
            <a:ext cx="1974882" cy="1974882"/>
          </a:xfrm>
          <a:prstGeom prst="arc">
            <a:avLst>
              <a:gd name="adj1" fmla="val 9138870"/>
              <a:gd name="adj2" fmla="val 100109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DCF348DC-3DC9-FB06-49FF-16160445BAD0}"/>
                  </a:ext>
                </a:extLst>
              </p:cNvPr>
              <p:cNvSpPr txBox="1"/>
              <p:nvPr/>
            </p:nvSpPr>
            <p:spPr>
              <a:xfrm>
                <a:off x="8857053" y="5343248"/>
                <a:ext cx="250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DCF348DC-3DC9-FB06-49FF-16160445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53" y="5343248"/>
                <a:ext cx="250825" cy="369332"/>
              </a:xfrm>
              <a:prstGeom prst="rect">
                <a:avLst/>
              </a:prstGeom>
              <a:blipFill>
                <a:blip r:embed="rId17"/>
                <a:stretch>
                  <a:fillRect l="-7317" r="-4146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右中かっこ 87">
            <a:extLst>
              <a:ext uri="{FF2B5EF4-FFF2-40B4-BE49-F238E27FC236}">
                <a16:creationId xmlns:a16="http://schemas.microsoft.com/office/drawing/2014/main" id="{9E1018BA-1E11-5FAF-488C-87B14EEBBCD3}"/>
              </a:ext>
            </a:extLst>
          </p:cNvPr>
          <p:cNvSpPr/>
          <p:nvPr/>
        </p:nvSpPr>
        <p:spPr>
          <a:xfrm rot="15358660">
            <a:off x="7312642" y="2663461"/>
            <a:ext cx="295600" cy="5159503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9DA03C9-4617-ECE1-6809-0816825EC1B0}"/>
                  </a:ext>
                </a:extLst>
              </p:cNvPr>
              <p:cNvSpPr txBox="1"/>
              <p:nvPr/>
            </p:nvSpPr>
            <p:spPr>
              <a:xfrm>
                <a:off x="7174579" y="4687624"/>
                <a:ext cx="25082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9DA03C9-4617-ECE1-6809-0816825EC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79" y="4687624"/>
                <a:ext cx="250825" cy="403124"/>
              </a:xfrm>
              <a:prstGeom prst="rect">
                <a:avLst/>
              </a:prstGeom>
              <a:blipFill>
                <a:blip r:embed="rId18"/>
                <a:stretch>
                  <a:fillRect l="-21951" t="-4545" r="-68293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3B9E8E3-BA98-46BD-D2C2-BF0F2BB23BD3}"/>
                  </a:ext>
                </a:extLst>
              </p:cNvPr>
              <p:cNvSpPr txBox="1"/>
              <p:nvPr/>
            </p:nvSpPr>
            <p:spPr>
              <a:xfrm>
                <a:off x="9576134" y="5672628"/>
                <a:ext cx="25082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53B9E8E3-BA98-46BD-D2C2-BF0F2BB2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34" y="5672628"/>
                <a:ext cx="250825" cy="375424"/>
              </a:xfrm>
              <a:prstGeom prst="rect">
                <a:avLst/>
              </a:prstGeom>
              <a:blipFill>
                <a:blip r:embed="rId19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F28C7CB-05C4-2000-44FB-B69B464ADAA9}"/>
              </a:ext>
            </a:extLst>
          </p:cNvPr>
          <p:cNvGrpSpPr/>
          <p:nvPr/>
        </p:nvGrpSpPr>
        <p:grpSpPr>
          <a:xfrm rot="20526036">
            <a:off x="5201478" y="5821805"/>
            <a:ext cx="830997" cy="981216"/>
            <a:chOff x="3282849" y="4731365"/>
            <a:chExt cx="830997" cy="981216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CC970A41-A654-91F9-DC9D-CBF3DE6D5B50}"/>
                </a:ext>
              </a:extLst>
            </p:cNvPr>
            <p:cNvSpPr/>
            <p:nvPr/>
          </p:nvSpPr>
          <p:spPr>
            <a:xfrm rot="1016165">
              <a:off x="3627890" y="5126727"/>
              <a:ext cx="90265" cy="169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3E575BF-C225-C43D-16C4-065C6A666D71}"/>
                    </a:ext>
                  </a:extLst>
                </p:cNvPr>
                <p:cNvSpPr txBox="1"/>
                <p:nvPr/>
              </p:nvSpPr>
              <p:spPr>
                <a:xfrm rot="5400000">
                  <a:off x="3207740" y="4806474"/>
                  <a:ext cx="981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480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3E575BF-C225-C43D-16C4-065C6A666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07740" y="4806474"/>
                  <a:ext cx="981216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F0C82554-5559-5E7D-0AD6-1831A976EF88}"/>
              </a:ext>
            </a:extLst>
          </p:cNvPr>
          <p:cNvGrpSpPr/>
          <p:nvPr/>
        </p:nvGrpSpPr>
        <p:grpSpPr>
          <a:xfrm rot="20066929">
            <a:off x="7583153" y="5772440"/>
            <a:ext cx="830997" cy="981216"/>
            <a:chOff x="3282849" y="4731365"/>
            <a:chExt cx="830997" cy="981216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B9BAC16-0BF0-3707-3143-476CB290A232}"/>
                </a:ext>
              </a:extLst>
            </p:cNvPr>
            <p:cNvSpPr/>
            <p:nvPr/>
          </p:nvSpPr>
          <p:spPr>
            <a:xfrm rot="1016165">
              <a:off x="3627890" y="5126727"/>
              <a:ext cx="90265" cy="169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A2034597-CDF9-BA11-A8DF-3D92A42D959F}"/>
                    </a:ext>
                  </a:extLst>
                </p:cNvPr>
                <p:cNvSpPr txBox="1"/>
                <p:nvPr/>
              </p:nvSpPr>
              <p:spPr>
                <a:xfrm rot="5400000">
                  <a:off x="3207740" y="4806474"/>
                  <a:ext cx="9812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480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A2034597-CDF9-BA11-A8DF-3D92A42D9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07740" y="4806474"/>
                  <a:ext cx="981216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9BA2E4D4-4513-5F86-DE63-BB734AAFC9F7}"/>
              </a:ext>
            </a:extLst>
          </p:cNvPr>
          <p:cNvSpPr/>
          <p:nvPr/>
        </p:nvSpPr>
        <p:spPr>
          <a:xfrm rot="3650743">
            <a:off x="8216036" y="6178140"/>
            <a:ext cx="128172" cy="767835"/>
          </a:xfrm>
          <a:prstGeom prst="rightBrace">
            <a:avLst>
              <a:gd name="adj1" fmla="val 8333"/>
              <a:gd name="adj2" fmla="val 2809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BA3D45A7-5ECA-EEB1-16B8-6DC9E3C14F66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8197055" y="5619750"/>
            <a:ext cx="176460" cy="464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33D1F6A3-4586-7745-6A92-833380D6FF32}"/>
              </a:ext>
            </a:extLst>
          </p:cNvPr>
          <p:cNvSpPr/>
          <p:nvPr/>
        </p:nvSpPr>
        <p:spPr>
          <a:xfrm>
            <a:off x="8331780" y="6029675"/>
            <a:ext cx="93134" cy="931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A5859E0D-9B26-2D63-1FA8-DD6DC811E7D7}"/>
              </a:ext>
            </a:extLst>
          </p:cNvPr>
          <p:cNvCxnSpPr>
            <a:cxnSpLocks/>
          </p:cNvCxnSpPr>
          <p:nvPr/>
        </p:nvCxnSpPr>
        <p:spPr>
          <a:xfrm flipV="1">
            <a:off x="8243117" y="5712580"/>
            <a:ext cx="151054" cy="433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A076CCA-EE69-EA5C-972A-54A57CD17FE2}"/>
              </a:ext>
            </a:extLst>
          </p:cNvPr>
          <p:cNvCxnSpPr>
            <a:cxnSpLocks/>
          </p:cNvCxnSpPr>
          <p:nvPr/>
        </p:nvCxnSpPr>
        <p:spPr>
          <a:xfrm flipH="1" flipV="1">
            <a:off x="8339851" y="5569056"/>
            <a:ext cx="54320" cy="143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8EC84398-0D6A-B3D1-D07E-4034E949C5AB}"/>
              </a:ext>
            </a:extLst>
          </p:cNvPr>
          <p:cNvSpPr/>
          <p:nvPr/>
        </p:nvSpPr>
        <p:spPr>
          <a:xfrm rot="4534063">
            <a:off x="6630998" y="4604956"/>
            <a:ext cx="142959" cy="3161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98C2D61A-4637-C47E-39D2-91511AE236AA}"/>
                  </a:ext>
                </a:extLst>
              </p:cNvPr>
              <p:cNvSpPr txBox="1"/>
              <p:nvPr/>
            </p:nvSpPr>
            <p:spPr>
              <a:xfrm>
                <a:off x="6617736" y="6212765"/>
                <a:ext cx="242483" cy="38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98C2D61A-4637-C47E-39D2-91511AE2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36" y="6212765"/>
                <a:ext cx="242483" cy="384272"/>
              </a:xfrm>
              <a:prstGeom prst="rect">
                <a:avLst/>
              </a:prstGeom>
              <a:blipFill>
                <a:blip r:embed="rId22"/>
                <a:stretch>
                  <a:fillRect t="-9524"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6F52085-6226-91F1-FFF0-A234E2ADBEF8}"/>
              </a:ext>
            </a:extLst>
          </p:cNvPr>
          <p:cNvSpPr txBox="1"/>
          <p:nvPr/>
        </p:nvSpPr>
        <p:spPr>
          <a:xfrm>
            <a:off x="200495" y="63500"/>
            <a:ext cx="24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理論：</a:t>
            </a:r>
          </a:p>
        </p:txBody>
      </p:sp>
    </p:spTree>
    <p:extLst>
      <p:ext uri="{BB962C8B-B14F-4D97-AF65-F5344CB8AC3E}">
        <p14:creationId xmlns:p14="http://schemas.microsoft.com/office/powerpoint/2010/main" val="31360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4C541B1-1552-3C70-5F5F-07563EC7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123824"/>
                <a:ext cx="10515600" cy="6540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前</a:t>
                </a:r>
                <a:r>
                  <a:rPr kumimoji="1" lang="ja-JP" altLang="en-US" b="0" dirty="0">
                    <a:latin typeface="Cambria Math" panose="02040503050406030204" pitchFamily="18" charset="0"/>
                  </a:rPr>
                  <a:t>ページの結論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front</a:t>
                </a:r>
                <a:r>
                  <a:rPr lang="ja-JP" altLang="en-US" dirty="0"/>
                  <a:t>を補完するので</a:t>
                </a:r>
                <a:r>
                  <a:rPr lang="en-US" altLang="ja-JP" dirty="0"/>
                  <a:t>front</a:t>
                </a:r>
                <a:r>
                  <a:rPr lang="ja-JP" altLang="en-US" dirty="0"/>
                  <a:t>の各レーザーについて考えればよい。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b="0" dirty="0" err="1"/>
                  <a:t>i</a:t>
                </a:r>
                <a:r>
                  <a:rPr kumimoji="1" lang="ja-JP" altLang="en-US" b="0" dirty="0"/>
                  <a:t>番目のレーザーを考えているとすると</a:t>
                </a:r>
                <a:endParaRPr kumimoji="1" lang="en-US" altLang="ja-JP" b="0" dirty="0"/>
              </a:p>
              <a:p>
                <a:pPr marL="0" indent="0">
                  <a:buNone/>
                </a:pPr>
                <a:r>
                  <a:rPr lang="ja-JP" altLang="en-US" dirty="0"/>
                  <a:t>幾何的な関係から右図のようにレーザーが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交差する点までの距離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は事前に</a:t>
                </a:r>
                <a:endParaRPr kumimoji="1" lang="en-US" altLang="ja-JP" b="0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計算できる。</a:t>
                </a:r>
                <a:endParaRPr kumimoji="1" lang="en-US" altLang="ja-JP" b="0" dirty="0"/>
              </a:p>
              <a:p>
                <a:pPr marL="0" indent="0">
                  <a:buNone/>
                </a:pPr>
                <a:r>
                  <a:rPr lang="ja-JP" altLang="en-US" dirty="0"/>
                  <a:t>レーザーの並びが反時計回りである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ことに注意すると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の範囲では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 </a:t>
                </a:r>
                <a:r>
                  <a:rPr kumimoji="1" lang="ja-JP" altLang="en-US" b="0" dirty="0"/>
                  <a:t>を満たす</a:t>
                </a:r>
                <a:r>
                  <a:rPr kumimoji="1" lang="en-US" altLang="ja-JP" b="0" dirty="0"/>
                  <a:t>back</a:t>
                </a:r>
                <a:r>
                  <a:rPr kumimoji="1" lang="ja-JP" altLang="en-US" b="0" dirty="0"/>
                  <a:t>のレーザー</a:t>
                </a:r>
                <a:r>
                  <a:rPr lang="ja-JP" altLang="en-US" dirty="0"/>
                  <a:t>のうち最後</a:t>
                </a:r>
                <a:r>
                  <a:rPr lang="en-US" altLang="ja-JP" dirty="0"/>
                  <a:t>ID</a:t>
                </a:r>
                <a:r>
                  <a:rPr lang="ja-JP" altLang="en-US" dirty="0"/>
                  <a:t>のもの</a:t>
                </a:r>
                <a:r>
                  <a:rPr kumimoji="1" lang="ja-JP" altLang="en-US" b="0" dirty="0"/>
                  <a:t>を見つければ良いことがわかる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（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＜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kumimoji="1" lang="ja-JP" altLang="en-US" b="0" dirty="0"/>
                  <a:t>の場合はどういう条件になるか考えよ。）</a:t>
                </a:r>
                <a:endParaRPr kumimoji="1" lang="en-US" altLang="ja-JP" b="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4C541B1-1552-3C70-5F5F-07563EC7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23824"/>
                <a:ext cx="10515600" cy="6540630"/>
              </a:xfrm>
              <a:blipFill>
                <a:blip r:embed="rId3"/>
                <a:stretch>
                  <a:fillRect l="-1159" t="-14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FF99ED-5930-12DA-5849-B8A7B2699800}"/>
              </a:ext>
            </a:extLst>
          </p:cNvPr>
          <p:cNvGrpSpPr/>
          <p:nvPr/>
        </p:nvGrpSpPr>
        <p:grpSpPr>
          <a:xfrm>
            <a:off x="5461000" y="1953630"/>
            <a:ext cx="6195976" cy="2350191"/>
            <a:chOff x="3430334" y="1515480"/>
            <a:chExt cx="6195976" cy="2350191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10BA5C1-7AA1-4745-8CE4-E49BD36658C0}"/>
                </a:ext>
              </a:extLst>
            </p:cNvPr>
            <p:cNvSpPr/>
            <p:nvPr/>
          </p:nvSpPr>
          <p:spPr>
            <a:xfrm>
              <a:off x="4608500" y="2793277"/>
              <a:ext cx="50042" cy="591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E7D897C-F9AA-7152-73CF-A69705280831}"/>
                </a:ext>
              </a:extLst>
            </p:cNvPr>
            <p:cNvSpPr/>
            <p:nvPr/>
          </p:nvSpPr>
          <p:spPr>
            <a:xfrm>
              <a:off x="7216923" y="2811439"/>
              <a:ext cx="50042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EDCEAB7-8CC6-EB0E-B96F-1B4C47C9B3D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4658542" y="2822847"/>
              <a:ext cx="4936308" cy="220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003FF09-43AD-7280-2CF4-8B8C4CAF6767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4651214" y="1515480"/>
              <a:ext cx="4975096" cy="12864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BF62C7D-3171-2CCA-601E-7B46B8E773D8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7259637" y="1523615"/>
              <a:ext cx="2366673" cy="12945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E1ABE411-1536-887F-7D91-C298972CC3A4}"/>
                </a:ext>
              </a:extLst>
            </p:cNvPr>
            <p:cNvSpPr/>
            <p:nvPr/>
          </p:nvSpPr>
          <p:spPr>
            <a:xfrm>
              <a:off x="3430334" y="1787525"/>
              <a:ext cx="2406374" cy="2078146"/>
            </a:xfrm>
            <a:prstGeom prst="arc">
              <a:avLst>
                <a:gd name="adj1" fmla="val 20672368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EABFF8B-3845-79DF-E06E-00014C595E7C}"/>
                    </a:ext>
                  </a:extLst>
                </p:cNvPr>
                <p:cNvSpPr txBox="1"/>
                <p:nvPr/>
              </p:nvSpPr>
              <p:spPr>
                <a:xfrm>
                  <a:off x="5811837" y="2431832"/>
                  <a:ext cx="250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EABFF8B-3845-79DF-E06E-00014C59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837" y="2431832"/>
                  <a:ext cx="2508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3762410-8C68-E3A0-EE71-3358B0AC3CCE}"/>
                    </a:ext>
                  </a:extLst>
                </p:cNvPr>
                <p:cNvSpPr txBox="1"/>
                <p:nvPr/>
              </p:nvSpPr>
              <p:spPr>
                <a:xfrm>
                  <a:off x="7868443" y="2508735"/>
                  <a:ext cx="250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3762410-8C68-E3A0-EE71-3358B0AC3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443" y="2508735"/>
                  <a:ext cx="25082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5660F75-FC24-5E4C-422A-9A3DC61A7FB9}"/>
                </a:ext>
              </a:extLst>
            </p:cNvPr>
            <p:cNvSpPr txBox="1"/>
            <p:nvPr/>
          </p:nvSpPr>
          <p:spPr>
            <a:xfrm>
              <a:off x="4263495" y="2863530"/>
              <a:ext cx="1718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0" dirty="0"/>
                <a:t>front LiDAR</a:t>
              </a:r>
            </a:p>
            <a:p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7EB35EA-8CC8-E9C8-8469-CEAF3B60FFC9}"/>
                </a:ext>
              </a:extLst>
            </p:cNvPr>
            <p:cNvSpPr txBox="1"/>
            <p:nvPr/>
          </p:nvSpPr>
          <p:spPr>
            <a:xfrm>
              <a:off x="6606645" y="2878067"/>
              <a:ext cx="1718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back</a:t>
              </a:r>
              <a:r>
                <a:rPr kumimoji="1" lang="en-US" altLang="ja-JP" b="0" dirty="0"/>
                <a:t> LiDAR</a:t>
              </a:r>
            </a:p>
            <a:p>
              <a:endParaRPr kumimoji="1" lang="ja-JP" altLang="en-US" dirty="0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AE3287DD-34C5-ABB0-D559-63CDD0584F6B}"/>
                </a:ext>
              </a:extLst>
            </p:cNvPr>
            <p:cNvSpPr/>
            <p:nvPr/>
          </p:nvSpPr>
          <p:spPr>
            <a:xfrm>
              <a:off x="6570201" y="2199141"/>
              <a:ext cx="1343486" cy="1275160"/>
            </a:xfrm>
            <a:prstGeom prst="arc">
              <a:avLst>
                <a:gd name="adj1" fmla="val 19891936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AE25BB-944E-FDB7-B701-11376D86A356}"/>
                    </a:ext>
                  </a:extLst>
                </p:cNvPr>
                <p:cNvSpPr txBox="1"/>
                <p:nvPr/>
              </p:nvSpPr>
              <p:spPr>
                <a:xfrm>
                  <a:off x="6062662" y="2761734"/>
                  <a:ext cx="300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AE25BB-944E-FDB7-B701-11376D86A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662" y="2761734"/>
                  <a:ext cx="3005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FA00811-A458-E34D-26EC-11561B9697CF}"/>
                  </a:ext>
                </a:extLst>
              </p:cNvPr>
              <p:cNvSpPr txBox="1"/>
              <p:nvPr/>
            </p:nvSpPr>
            <p:spPr>
              <a:xfrm>
                <a:off x="9022401" y="2147563"/>
                <a:ext cx="250825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FA00811-A458-E34D-26EC-11561B96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401" y="2147563"/>
                <a:ext cx="250825" cy="403124"/>
              </a:xfrm>
              <a:prstGeom prst="rect">
                <a:avLst/>
              </a:prstGeom>
              <a:blipFill>
                <a:blip r:embed="rId7"/>
                <a:stretch>
                  <a:fillRect l="-19512" t="-3030" r="-70732" b="-1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EF64271-B2FA-1DEE-A1DE-929812694C91}"/>
                  </a:ext>
                </a:extLst>
              </p:cNvPr>
              <p:cNvSpPr txBox="1"/>
              <p:nvPr/>
            </p:nvSpPr>
            <p:spPr>
              <a:xfrm>
                <a:off x="10636101" y="2406789"/>
                <a:ext cx="25082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EF64271-B2FA-1DEE-A1DE-92981269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101" y="2406789"/>
                <a:ext cx="250825" cy="375424"/>
              </a:xfrm>
              <a:prstGeom prst="rect">
                <a:avLst/>
              </a:prstGeom>
              <a:blipFill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9C5A3-36C4-2E7B-FBEA-B2CF37A6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AF1CD83-0461-6377-F3F0-B4CE8607C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front</a:t>
                </a:r>
                <a:r>
                  <a:rPr kumimoji="1" lang="ja-JP" altLang="en-US" dirty="0"/>
                  <a:t>の </a:t>
                </a:r>
                <a:r>
                  <a:rPr kumimoji="1" lang="en-US" altLang="ja-JP" dirty="0" err="1"/>
                  <a:t>i</a:t>
                </a:r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番目のレーザーに対し、条件を満たす</a:t>
                </a:r>
                <a:r>
                  <a:rPr kumimoji="1" lang="en-US" altLang="ja-JP" dirty="0"/>
                  <a:t>back</a:t>
                </a:r>
                <a:r>
                  <a:rPr kumimoji="1" lang="ja-JP" altLang="en-US" dirty="0"/>
                  <a:t>のレーザーの</a:t>
                </a:r>
                <a:r>
                  <a:rPr kumimoji="1" lang="en-US" altLang="ja-JP" dirty="0"/>
                  <a:t>ID</a:t>
                </a:r>
                <a:r>
                  <a:rPr kumimoji="1" lang="ja-JP" altLang="en-US" dirty="0"/>
                  <a:t>を</a:t>
                </a:r>
                <a:r>
                  <a:rPr kumimoji="1" lang="en-US" altLang="ja-JP" dirty="0"/>
                  <a:t>j</a:t>
                </a:r>
                <a:r>
                  <a:rPr kumimoji="1" lang="ja-JP" altLang="en-US" dirty="0"/>
                  <a:t>とすると、近似値は以下で求まる。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lit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=: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r>
                  <a:rPr lang="ja-JP" altLang="en-US" dirty="0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b="0" dirty="0"/>
                  <a:t>オフラインで求まる定数である。</a:t>
                </a:r>
                <a:endParaRPr kumimoji="1" lang="en-US" altLang="ja-JP" b="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AF1CD83-0461-6377-F3F0-B4CE8607C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9BA8BE36-8DDA-62AA-3ECC-254CD63E39D6}"/>
              </a:ext>
            </a:extLst>
          </p:cNvPr>
          <p:cNvSpPr/>
          <p:nvPr/>
        </p:nvSpPr>
        <p:spPr>
          <a:xfrm>
            <a:off x="6731772" y="1616605"/>
            <a:ext cx="4597806" cy="45978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719F05-8AB8-DBA5-7E14-31D20034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AC465-FABC-B17D-0D35-6788E678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54914" y="365125"/>
            <a:ext cx="34594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ngle1_range</a:t>
            </a:r>
          </a:p>
          <a:p>
            <a:r>
              <a:rPr lang="en-US" altLang="ja-JP" dirty="0"/>
              <a:t>a</a:t>
            </a:r>
            <a:r>
              <a:rPr kumimoji="1" lang="en-US" altLang="ja-JP" dirty="0"/>
              <a:t>ngle1_base</a:t>
            </a:r>
            <a:endParaRPr kumimoji="1" lang="ja-JP" altLang="en-US" dirty="0"/>
          </a:p>
          <a:p>
            <a:r>
              <a:rPr lang="en-US" altLang="ja-JP" dirty="0"/>
              <a:t>angle1_increment</a:t>
            </a:r>
          </a:p>
          <a:p>
            <a:r>
              <a:rPr lang="en-US" altLang="ja-JP" dirty="0"/>
              <a:t>target</a:t>
            </a:r>
            <a:r>
              <a:rPr kumimoji="1" lang="en-US" altLang="ja-JP" dirty="0"/>
              <a:t>1_range</a:t>
            </a:r>
          </a:p>
          <a:p>
            <a:r>
              <a:rPr kumimoji="1" lang="en-US" altLang="ja-JP" dirty="0"/>
              <a:t>target1_dir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lang="en-US" altLang="ja-JP" dirty="0"/>
              <a:t>angle2_range</a:t>
            </a:r>
          </a:p>
          <a:p>
            <a:r>
              <a:rPr lang="en-US" altLang="ja-JP" dirty="0"/>
              <a:t>a</a:t>
            </a:r>
            <a:r>
              <a:rPr kumimoji="1" lang="en-US" altLang="ja-JP" dirty="0"/>
              <a:t>ngle2_base</a:t>
            </a:r>
            <a:endParaRPr kumimoji="1" lang="ja-JP" altLang="en-US" dirty="0"/>
          </a:p>
          <a:p>
            <a:r>
              <a:rPr lang="en-US" altLang="ja-JP" dirty="0"/>
              <a:t>angle2_increment</a:t>
            </a:r>
          </a:p>
          <a:p>
            <a:r>
              <a:rPr lang="en-US" altLang="ja-JP" dirty="0"/>
              <a:t>target2</a:t>
            </a:r>
            <a:r>
              <a:rPr kumimoji="1" lang="en-US" altLang="ja-JP" dirty="0"/>
              <a:t>_range</a:t>
            </a:r>
          </a:p>
          <a:p>
            <a:r>
              <a:rPr kumimoji="1" lang="en-US" altLang="ja-JP" dirty="0"/>
              <a:t>target2_dir</a:t>
            </a:r>
            <a:endParaRPr kumimoji="1" lang="ja-JP" altLang="en-US" dirty="0"/>
          </a:p>
          <a:p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9902DBB-D527-B029-E627-FAA8ECBDAB26}"/>
              </a:ext>
            </a:extLst>
          </p:cNvPr>
          <p:cNvSpPr/>
          <p:nvPr/>
        </p:nvSpPr>
        <p:spPr>
          <a:xfrm>
            <a:off x="367170" y="1626817"/>
            <a:ext cx="4597806" cy="45978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965880-A291-4CAB-687A-32C1ACD33532}"/>
              </a:ext>
            </a:extLst>
          </p:cNvPr>
          <p:cNvSpPr txBox="1"/>
          <p:nvPr/>
        </p:nvSpPr>
        <p:spPr>
          <a:xfrm>
            <a:off x="49453" y="2095279"/>
            <a:ext cx="104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Id1_min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63272F-5D2B-9458-217C-5A8E5CB55C13}"/>
              </a:ext>
            </a:extLst>
          </p:cNvPr>
          <p:cNvSpPr txBox="1"/>
          <p:nvPr/>
        </p:nvSpPr>
        <p:spPr>
          <a:xfrm>
            <a:off x="240121" y="1811070"/>
            <a:ext cx="117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Id1_max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B2B62E-A8FE-45D3-121F-B0E9A223D626}"/>
              </a:ext>
            </a:extLst>
          </p:cNvPr>
          <p:cNvSpPr txBox="1"/>
          <p:nvPr/>
        </p:nvSpPr>
        <p:spPr>
          <a:xfrm>
            <a:off x="6613854" y="5650116"/>
            <a:ext cx="104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Id2_min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F28322-16BF-6856-501D-9BDBC7849EE2}"/>
              </a:ext>
            </a:extLst>
          </p:cNvPr>
          <p:cNvSpPr txBox="1"/>
          <p:nvPr/>
        </p:nvSpPr>
        <p:spPr>
          <a:xfrm>
            <a:off x="6293422" y="5380732"/>
            <a:ext cx="117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Id2_max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B991D7A-53DE-53CF-2A7A-169790AB2C80}"/>
              </a:ext>
            </a:extLst>
          </p:cNvPr>
          <p:cNvCxnSpPr>
            <a:cxnSpLocks/>
          </p:cNvCxnSpPr>
          <p:nvPr/>
        </p:nvCxnSpPr>
        <p:spPr>
          <a:xfrm>
            <a:off x="2662164" y="3924183"/>
            <a:ext cx="0" cy="2765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975FA3-EC13-93F7-3F04-39133AB0223B}"/>
              </a:ext>
            </a:extLst>
          </p:cNvPr>
          <p:cNvCxnSpPr>
            <a:cxnSpLocks/>
          </p:cNvCxnSpPr>
          <p:nvPr/>
        </p:nvCxnSpPr>
        <p:spPr>
          <a:xfrm>
            <a:off x="9034584" y="3911601"/>
            <a:ext cx="9747" cy="2692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67B3F8C-114A-782D-C2EC-8F01596AFD25}"/>
              </a:ext>
            </a:extLst>
          </p:cNvPr>
          <p:cNvCxnSpPr>
            <a:cxnSpLocks/>
          </p:cNvCxnSpPr>
          <p:nvPr/>
        </p:nvCxnSpPr>
        <p:spPr>
          <a:xfrm>
            <a:off x="2662164" y="6531953"/>
            <a:ext cx="6358899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C08653-348A-47BE-AC0A-17877387A49E}"/>
              </a:ext>
            </a:extLst>
          </p:cNvPr>
          <p:cNvSpPr txBox="1"/>
          <p:nvPr/>
        </p:nvSpPr>
        <p:spPr>
          <a:xfrm>
            <a:off x="5613510" y="6054974"/>
            <a:ext cx="104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23" name="部分円 22">
            <a:extLst>
              <a:ext uri="{FF2B5EF4-FFF2-40B4-BE49-F238E27FC236}">
                <a16:creationId xmlns:a16="http://schemas.microsoft.com/office/drawing/2014/main" id="{E6631AA6-8024-F585-7E23-F43AC758912B}"/>
              </a:ext>
            </a:extLst>
          </p:cNvPr>
          <p:cNvSpPr/>
          <p:nvPr/>
        </p:nvSpPr>
        <p:spPr>
          <a:xfrm>
            <a:off x="358061" y="1617710"/>
            <a:ext cx="4608207" cy="4608207"/>
          </a:xfrm>
          <a:prstGeom prst="pie">
            <a:avLst>
              <a:gd name="adj1" fmla="val 18905834"/>
              <a:gd name="adj2" fmla="val 165798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FF8370-ADDC-B199-9C22-F460828F16A5}"/>
              </a:ext>
            </a:extLst>
          </p:cNvPr>
          <p:cNvSpPr txBox="1"/>
          <p:nvPr/>
        </p:nvSpPr>
        <p:spPr>
          <a:xfrm>
            <a:off x="4558598" y="5033381"/>
            <a:ext cx="242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target1_range_ids[0]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652B268-B798-7B2F-B00B-8CDBA1F5C9EF}"/>
              </a:ext>
            </a:extLst>
          </p:cNvPr>
          <p:cNvSpPr txBox="1"/>
          <p:nvPr/>
        </p:nvSpPr>
        <p:spPr>
          <a:xfrm>
            <a:off x="4385452" y="1983966"/>
            <a:ext cx="2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arget1_range_ids[-1]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405F22-634F-046A-1C5E-3C0098C728C0}"/>
              </a:ext>
            </a:extLst>
          </p:cNvPr>
          <p:cNvSpPr txBox="1"/>
          <p:nvPr/>
        </p:nvSpPr>
        <p:spPr>
          <a:xfrm>
            <a:off x="9619017" y="6149197"/>
            <a:ext cx="247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target2_range_ids[0]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8CA375A-6D3F-0064-81E2-21877D02F707}"/>
              </a:ext>
            </a:extLst>
          </p:cNvPr>
          <p:cNvCxnSpPr>
            <a:cxnSpLocks/>
          </p:cNvCxnSpPr>
          <p:nvPr/>
        </p:nvCxnSpPr>
        <p:spPr>
          <a:xfrm>
            <a:off x="2725446" y="3911601"/>
            <a:ext cx="6309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部分円 26">
            <a:extLst>
              <a:ext uri="{FF2B5EF4-FFF2-40B4-BE49-F238E27FC236}">
                <a16:creationId xmlns:a16="http://schemas.microsoft.com/office/drawing/2014/main" id="{6F15A071-774E-C1FE-F738-248AC0402414}"/>
              </a:ext>
            </a:extLst>
          </p:cNvPr>
          <p:cNvSpPr/>
          <p:nvPr/>
        </p:nvSpPr>
        <p:spPr>
          <a:xfrm>
            <a:off x="6734545" y="1609894"/>
            <a:ext cx="4608207" cy="4608207"/>
          </a:xfrm>
          <a:prstGeom prst="pie">
            <a:avLst>
              <a:gd name="adj1" fmla="val 16354891"/>
              <a:gd name="adj2" fmla="val 4450763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A8FF36-2E1C-C2FA-9D36-61221784C455}"/>
              </a:ext>
            </a:extLst>
          </p:cNvPr>
          <p:cNvSpPr txBox="1"/>
          <p:nvPr/>
        </p:nvSpPr>
        <p:spPr>
          <a:xfrm>
            <a:off x="4368753" y="3945547"/>
            <a:ext cx="183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target1_dir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0E1F348-58D1-47FC-958A-D2EAE17F2A55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040503" y="2300150"/>
            <a:ext cx="1621661" cy="1606033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8E49A5C-76A8-F103-9FBA-17267DFE11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05105" y="3907020"/>
            <a:ext cx="1615958" cy="1634058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8077F-5857-BADD-8FF7-50C8CC154981}"/>
              </a:ext>
            </a:extLst>
          </p:cNvPr>
          <p:cNvCxnSpPr>
            <a:cxnSpLocks/>
          </p:cNvCxnSpPr>
          <p:nvPr/>
        </p:nvCxnSpPr>
        <p:spPr>
          <a:xfrm flipH="1" flipV="1">
            <a:off x="2638452" y="3917232"/>
            <a:ext cx="1747001" cy="458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61E5AD9-7D7F-4199-E6AE-7CC8ED1F199F}"/>
              </a:ext>
            </a:extLst>
          </p:cNvPr>
          <p:cNvCxnSpPr>
            <a:cxnSpLocks/>
          </p:cNvCxnSpPr>
          <p:nvPr/>
        </p:nvCxnSpPr>
        <p:spPr>
          <a:xfrm flipH="1">
            <a:off x="9025451" y="3911599"/>
            <a:ext cx="1705812" cy="3909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00DE90B-4AB0-4567-56B7-0195CD6479C0}"/>
              </a:ext>
            </a:extLst>
          </p:cNvPr>
          <p:cNvSpPr txBox="1"/>
          <p:nvPr/>
        </p:nvSpPr>
        <p:spPr>
          <a:xfrm>
            <a:off x="10723728" y="3906183"/>
            <a:ext cx="183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target2_dir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8E34DC6-1334-0841-CB4B-29F4AAF4AA7F}"/>
              </a:ext>
            </a:extLst>
          </p:cNvPr>
          <p:cNvSpPr txBox="1"/>
          <p:nvPr/>
        </p:nvSpPr>
        <p:spPr>
          <a:xfrm>
            <a:off x="2196960" y="1233456"/>
            <a:ext cx="105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LiDAR1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05A426D-D945-E9F6-67A4-75BF7100097D}"/>
              </a:ext>
            </a:extLst>
          </p:cNvPr>
          <p:cNvSpPr txBox="1"/>
          <p:nvPr/>
        </p:nvSpPr>
        <p:spPr>
          <a:xfrm>
            <a:off x="8515845" y="1167898"/>
            <a:ext cx="105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LiDAR2</a:t>
            </a:r>
            <a:endParaRPr kumimoji="1" lang="ja-JP" altLang="en-US" dirty="0"/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E45912F7-02A8-80F7-459D-E345B833DB74}"/>
              </a:ext>
            </a:extLst>
          </p:cNvPr>
          <p:cNvSpPr/>
          <p:nvPr/>
        </p:nvSpPr>
        <p:spPr>
          <a:xfrm>
            <a:off x="2108855" y="3395414"/>
            <a:ext cx="1059194" cy="1021538"/>
          </a:xfrm>
          <a:prstGeom prst="arc">
            <a:avLst>
              <a:gd name="adj1" fmla="val 14008395"/>
              <a:gd name="adj2" fmla="val 1324974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>
            <a:extLst>
              <a:ext uri="{FF2B5EF4-FFF2-40B4-BE49-F238E27FC236}">
                <a16:creationId xmlns:a16="http://schemas.microsoft.com/office/drawing/2014/main" id="{1B932833-B3E7-B516-2FA4-7FE8A330D2CF}"/>
              </a:ext>
            </a:extLst>
          </p:cNvPr>
          <p:cNvSpPr/>
          <p:nvPr/>
        </p:nvSpPr>
        <p:spPr>
          <a:xfrm>
            <a:off x="1861784" y="3141627"/>
            <a:ext cx="1600762" cy="1543852"/>
          </a:xfrm>
          <a:prstGeom prst="arc">
            <a:avLst>
              <a:gd name="adj1" fmla="val 18948529"/>
              <a:gd name="adj2" fmla="val 168869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0BA796-79E4-D352-CF7F-7BCAECF50702}"/>
              </a:ext>
            </a:extLst>
          </p:cNvPr>
          <p:cNvSpPr txBox="1"/>
          <p:nvPr/>
        </p:nvSpPr>
        <p:spPr>
          <a:xfrm>
            <a:off x="1633269" y="4386992"/>
            <a:ext cx="164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ngle1_range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7EB14D7-AAAD-9502-166A-5F21E36B9E7F}"/>
              </a:ext>
            </a:extLst>
          </p:cNvPr>
          <p:cNvSpPr txBox="1"/>
          <p:nvPr/>
        </p:nvSpPr>
        <p:spPr>
          <a:xfrm>
            <a:off x="3318659" y="3323658"/>
            <a:ext cx="18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target</a:t>
            </a:r>
            <a:r>
              <a:rPr kumimoji="1" lang="en-US" altLang="ja-JP" dirty="0"/>
              <a:t>1_range</a:t>
            </a:r>
          </a:p>
        </p:txBody>
      </p:sp>
      <p:sp>
        <p:nvSpPr>
          <p:cNvPr id="59" name="円弧 58">
            <a:extLst>
              <a:ext uri="{FF2B5EF4-FFF2-40B4-BE49-F238E27FC236}">
                <a16:creationId xmlns:a16="http://schemas.microsoft.com/office/drawing/2014/main" id="{219849CE-7BB4-9DD6-FB2D-503676521BD2}"/>
              </a:ext>
            </a:extLst>
          </p:cNvPr>
          <p:cNvSpPr/>
          <p:nvPr/>
        </p:nvSpPr>
        <p:spPr>
          <a:xfrm>
            <a:off x="8478953" y="3414951"/>
            <a:ext cx="1059194" cy="1021538"/>
          </a:xfrm>
          <a:prstGeom prst="arc">
            <a:avLst>
              <a:gd name="adj1" fmla="val 8254764"/>
              <a:gd name="adj2" fmla="val 780751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弧 59">
            <a:extLst>
              <a:ext uri="{FF2B5EF4-FFF2-40B4-BE49-F238E27FC236}">
                <a16:creationId xmlns:a16="http://schemas.microsoft.com/office/drawing/2014/main" id="{3C41E4F2-86F1-1E56-7B6B-1C4C3350C64C}"/>
              </a:ext>
            </a:extLst>
          </p:cNvPr>
          <p:cNvSpPr/>
          <p:nvPr/>
        </p:nvSpPr>
        <p:spPr>
          <a:xfrm>
            <a:off x="8231882" y="3161164"/>
            <a:ext cx="1600762" cy="1543852"/>
          </a:xfrm>
          <a:prstGeom prst="arc">
            <a:avLst>
              <a:gd name="adj1" fmla="val 16456468"/>
              <a:gd name="adj2" fmla="val 428085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C5082E1-E6D1-1E5B-B7D5-55219B9F2017}"/>
              </a:ext>
            </a:extLst>
          </p:cNvPr>
          <p:cNvSpPr txBox="1"/>
          <p:nvPr/>
        </p:nvSpPr>
        <p:spPr>
          <a:xfrm>
            <a:off x="9216348" y="2857046"/>
            <a:ext cx="18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target2</a:t>
            </a:r>
            <a:r>
              <a:rPr kumimoji="1" lang="en-US" altLang="ja-JP" dirty="0"/>
              <a:t>_range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F6F7EAC-C55A-76ED-353C-223823B12387}"/>
              </a:ext>
            </a:extLst>
          </p:cNvPr>
          <p:cNvSpPr txBox="1"/>
          <p:nvPr/>
        </p:nvSpPr>
        <p:spPr>
          <a:xfrm>
            <a:off x="7130263" y="3244334"/>
            <a:ext cx="164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ngle2_range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1869B32-AB15-D616-719F-EED31DF94B1D}"/>
              </a:ext>
            </a:extLst>
          </p:cNvPr>
          <p:cNvSpPr txBox="1"/>
          <p:nvPr/>
        </p:nvSpPr>
        <p:spPr>
          <a:xfrm>
            <a:off x="9311800" y="1338515"/>
            <a:ext cx="247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target2_range_ids[-1]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58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FB66304-4027-EBCA-E92A-F427D12D1D0A}"/>
              </a:ext>
            </a:extLst>
          </p:cNvPr>
          <p:cNvSpPr txBox="1">
            <a:spLocks/>
          </p:cNvSpPr>
          <p:nvPr/>
        </p:nvSpPr>
        <p:spPr>
          <a:xfrm>
            <a:off x="512101" y="1420202"/>
            <a:ext cx="9546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angle1_range : LiDAR1 </a:t>
            </a:r>
            <a:r>
              <a:rPr lang="ja-JP" altLang="en-US" dirty="0"/>
              <a:t>の計測レンジ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 </a:t>
            </a:r>
            <a:r>
              <a:rPr lang="en-US" altLang="ja-JP" dirty="0"/>
              <a:t>[-3.1241390705108643, pi]</a:t>
            </a:r>
          </a:p>
          <a:p>
            <a:r>
              <a:rPr lang="en-US" altLang="ja-JP" dirty="0"/>
              <a:t>angle1_increment</a:t>
            </a:r>
            <a:r>
              <a:rPr lang="ja-JP" altLang="en-US" dirty="0"/>
              <a:t>：</a:t>
            </a:r>
            <a:r>
              <a:rPr lang="en-US" altLang="ja-JP" dirty="0"/>
              <a:t>LiDAR1</a:t>
            </a:r>
            <a:r>
              <a:rPr lang="ja-JP" altLang="en-US" dirty="0"/>
              <a:t>の分解能 </a:t>
            </a:r>
            <a:r>
              <a:rPr lang="en-US" altLang="ja-JP" dirty="0"/>
              <a:t>: 0.5806980188935995</a:t>
            </a:r>
          </a:p>
          <a:p>
            <a:r>
              <a:rPr lang="en-US" altLang="ja-JP" dirty="0"/>
              <a:t>angle1: [-pi,-</a:t>
            </a:r>
            <a:r>
              <a:rPr lang="en-US" altLang="ja-JP" dirty="0" err="1"/>
              <a:t>pi+d</a:t>
            </a:r>
            <a:r>
              <a:rPr lang="en-US" altLang="ja-JP" dirty="0"/>
              <a:t>,…,pi-</a:t>
            </a:r>
            <a:r>
              <a:rPr lang="en-US" altLang="ja-JP" dirty="0" err="1"/>
              <a:t>d,pi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target1_range</a:t>
            </a:r>
            <a:r>
              <a:rPr lang="ja-JP" altLang="en-US" dirty="0"/>
              <a:t>：</a:t>
            </a:r>
            <a:r>
              <a:rPr lang="en-US" altLang="ja-JP" dirty="0"/>
              <a:t>LiDAR1</a:t>
            </a:r>
            <a:r>
              <a:rPr lang="ja-JP" altLang="en-US" dirty="0"/>
              <a:t>で置き換える範囲： </a:t>
            </a:r>
            <a:r>
              <a:rPr lang="en-US" altLang="ja-JP" dirty="0"/>
              <a:t>[-pi/4, pi/4]</a:t>
            </a:r>
          </a:p>
          <a:p>
            <a:r>
              <a:rPr lang="en-US" altLang="ja-JP" dirty="0"/>
              <a:t>target1_dir</a:t>
            </a:r>
            <a:r>
              <a:rPr lang="ja-JP" altLang="en-US" dirty="0"/>
              <a:t>：</a:t>
            </a:r>
            <a:r>
              <a:rPr lang="en-US" altLang="ja-JP" dirty="0"/>
              <a:t>LiDAR1 </a:t>
            </a:r>
            <a:r>
              <a:rPr lang="ja-JP" altLang="en-US" dirty="0"/>
              <a:t>から見た</a:t>
            </a:r>
            <a:r>
              <a:rPr lang="en-US" altLang="ja-JP" dirty="0"/>
              <a:t>LiDAR2</a:t>
            </a:r>
            <a:r>
              <a:rPr lang="ja-JP" altLang="en-US" dirty="0"/>
              <a:t>の位置： </a:t>
            </a:r>
            <a:r>
              <a:rPr lang="en-US" altLang="ja-JP" dirty="0"/>
              <a:t>0 rad</a:t>
            </a:r>
            <a:endParaRPr lang="ja-JP" altLang="en-US" dirty="0"/>
          </a:p>
          <a:p>
            <a:endParaRPr lang="en-US" altLang="ja-JP" dirty="0"/>
          </a:p>
          <a:p>
            <a:r>
              <a:rPr lang="en-US" altLang="ja-JP" dirty="0"/>
              <a:t>angle2_range</a:t>
            </a:r>
          </a:p>
          <a:p>
            <a:r>
              <a:rPr lang="en-US" altLang="ja-JP" dirty="0"/>
              <a:t>angle2_increment</a:t>
            </a:r>
          </a:p>
          <a:p>
            <a:r>
              <a:rPr lang="en-US" altLang="ja-JP" dirty="0"/>
              <a:t>target2_range</a:t>
            </a:r>
            <a:r>
              <a:rPr lang="ja-JP" altLang="en-US" dirty="0"/>
              <a:t>：</a:t>
            </a:r>
            <a:r>
              <a:rPr lang="en-US" altLang="ja-JP" dirty="0"/>
              <a:t>LiDAR2</a:t>
            </a:r>
            <a:r>
              <a:rPr lang="ja-JP" altLang="en-US" dirty="0"/>
              <a:t>の置き換え候補の範囲：</a:t>
            </a:r>
            <a:r>
              <a:rPr lang="en-US" altLang="ja-JP" dirty="0"/>
              <a:t>[-pi/2,pi/2]</a:t>
            </a:r>
          </a:p>
          <a:p>
            <a:r>
              <a:rPr lang="en-US" altLang="ja-JP" dirty="0"/>
              <a:t>target2_dir</a:t>
            </a:r>
            <a:endParaRPr lang="ja-JP" altLang="en-US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15D7D-0FA2-B60A-955E-B20D1D60BFA1}"/>
              </a:ext>
            </a:extLst>
          </p:cNvPr>
          <p:cNvSpPr txBox="1"/>
          <p:nvPr/>
        </p:nvSpPr>
        <p:spPr>
          <a:xfrm>
            <a:off x="1242645" y="531446"/>
            <a:ext cx="1015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用語：数値は</a:t>
            </a:r>
            <a:r>
              <a:rPr kumimoji="1" lang="en-US" altLang="ja-JP" sz="3600" dirty="0" err="1"/>
              <a:t>RPLiDAR</a:t>
            </a:r>
            <a:r>
              <a:rPr kumimoji="1" lang="en-US" altLang="ja-JP" sz="3600" dirty="0"/>
              <a:t> S1 </a:t>
            </a:r>
            <a:r>
              <a:rPr lang="ja-JP" altLang="en-US" sz="3600" dirty="0"/>
              <a:t>で作った実機の例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57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9344-5CFA-4746-96AA-4E062A30F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5E26879-F2C1-55F4-A584-0AB2AB3BBFEB}"/>
              </a:ext>
            </a:extLst>
          </p:cNvPr>
          <p:cNvSpPr txBox="1">
            <a:spLocks/>
          </p:cNvSpPr>
          <p:nvPr/>
        </p:nvSpPr>
        <p:spPr>
          <a:xfrm>
            <a:off x="512101" y="1420202"/>
            <a:ext cx="9546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a1_range : [0, 1079]</a:t>
            </a:r>
          </a:p>
          <a:p>
            <a:r>
              <a:rPr lang="en-US" altLang="ja-JP" dirty="0"/>
              <a:t>t1_range</a:t>
            </a:r>
            <a:r>
              <a:rPr lang="ja-JP" altLang="en-US" dirty="0"/>
              <a:t>：</a:t>
            </a:r>
            <a:r>
              <a:rPr lang="en-US" altLang="ja-JP" dirty="0"/>
              <a:t>[405,406,…685]</a:t>
            </a:r>
          </a:p>
          <a:p>
            <a:r>
              <a:rPr lang="en-US" altLang="ja-JP" dirty="0"/>
              <a:t>t1_dir</a:t>
            </a:r>
            <a:r>
              <a:rPr lang="ja-JP" altLang="en-US" dirty="0"/>
              <a:t>：</a:t>
            </a:r>
            <a:r>
              <a:rPr lang="en-US" altLang="ja-JP" dirty="0"/>
              <a:t>t1_range</a:t>
            </a:r>
            <a:r>
              <a:rPr lang="ja-JP" altLang="en-US" dirty="0"/>
              <a:t>内での</a:t>
            </a:r>
            <a:r>
              <a:rPr lang="en-US" altLang="ja-JP" dirty="0"/>
              <a:t>540</a:t>
            </a:r>
            <a:r>
              <a:rPr lang="ja-JP" altLang="en-US" dirty="0"/>
              <a:t>の位置</a:t>
            </a:r>
            <a:r>
              <a:rPr lang="en-US" altLang="ja-JP" dirty="0"/>
              <a:t>=140</a:t>
            </a:r>
          </a:p>
          <a:p>
            <a:endParaRPr lang="en-US" altLang="ja-JP" dirty="0"/>
          </a:p>
          <a:p>
            <a:r>
              <a:rPr lang="en-US" altLang="ja-JP" dirty="0"/>
              <a:t>a2_range</a:t>
            </a:r>
          </a:p>
          <a:p>
            <a:r>
              <a:rPr lang="en-US" altLang="ja-JP" dirty="0"/>
              <a:t>t2_range</a:t>
            </a:r>
            <a:r>
              <a:rPr lang="ja-JP" altLang="en-US" dirty="0"/>
              <a:t>： </a:t>
            </a:r>
            <a:r>
              <a:rPr lang="en-US" altLang="ja-JP" dirty="0"/>
              <a:t>[270,271,…810]</a:t>
            </a:r>
          </a:p>
          <a:p>
            <a:r>
              <a:rPr lang="en-US" altLang="ja-JP" dirty="0"/>
              <a:t>t2_dir</a:t>
            </a:r>
            <a:r>
              <a:rPr lang="ja-JP" altLang="en-US" dirty="0"/>
              <a:t>：</a:t>
            </a:r>
            <a:r>
              <a:rPr lang="en-US" altLang="ja-JP" dirty="0"/>
              <a:t>t2_range</a:t>
            </a:r>
            <a:r>
              <a:rPr lang="ja-JP" altLang="en-US" dirty="0"/>
              <a:t>内での</a:t>
            </a:r>
            <a:r>
              <a:rPr lang="en-US" altLang="ja-JP" dirty="0"/>
              <a:t>540</a:t>
            </a:r>
            <a:r>
              <a:rPr lang="ja-JP" altLang="en-US" dirty="0"/>
              <a:t>の位置</a:t>
            </a:r>
            <a:r>
              <a:rPr lang="en-US" altLang="ja-JP" dirty="0"/>
              <a:t>=270</a:t>
            </a:r>
            <a:endParaRPr lang="ja-JP" altLang="en-US" dirty="0"/>
          </a:p>
          <a:p>
            <a:endParaRPr lang="en-US" altLang="ja-JP" dirty="0"/>
          </a:p>
          <a:p>
            <a:r>
              <a:rPr lang="en-US" altLang="ja-JP" dirty="0"/>
              <a:t>L </a:t>
            </a:r>
            <a:r>
              <a:rPr lang="ja-JP" altLang="en-US" dirty="0"/>
              <a:t>：</a:t>
            </a:r>
            <a:r>
              <a:rPr lang="en-US" altLang="ja-JP" dirty="0"/>
              <a:t>LiDAR</a:t>
            </a:r>
            <a:r>
              <a:rPr lang="ja-JP" altLang="en-US" dirty="0"/>
              <a:t>間距離：</a:t>
            </a:r>
            <a:r>
              <a:rPr lang="en-US" altLang="ja-JP" dirty="0"/>
              <a:t>0.44</a:t>
            </a:r>
            <a:r>
              <a:rPr lang="ja-JP" altLang="en-US" dirty="0"/>
              <a:t> </a:t>
            </a:r>
            <a:r>
              <a:rPr lang="en-US" altLang="ja-JP" dirty="0"/>
              <a:t>[m]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5406C3-FE20-1289-F027-1F35F93A753B}"/>
              </a:ext>
            </a:extLst>
          </p:cNvPr>
          <p:cNvSpPr txBox="1"/>
          <p:nvPr/>
        </p:nvSpPr>
        <p:spPr>
          <a:xfrm>
            <a:off x="1242645" y="531446"/>
            <a:ext cx="1015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用語：数値は</a:t>
            </a:r>
            <a:r>
              <a:rPr kumimoji="1" lang="en-US" altLang="ja-JP" sz="3600" dirty="0" err="1"/>
              <a:t>RPLiDAR</a:t>
            </a:r>
            <a:r>
              <a:rPr kumimoji="1" lang="en-US" altLang="ja-JP" sz="3600" dirty="0"/>
              <a:t> S1 </a:t>
            </a:r>
            <a:r>
              <a:rPr lang="ja-JP" altLang="en-US" sz="3600" dirty="0"/>
              <a:t>で作った実機の例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098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678</Words>
  <Application>Microsoft Office PowerPoint</Application>
  <PresentationFormat>ワイド画面</PresentationFormat>
  <Paragraphs>125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結論</vt:lpstr>
      <vt:lpstr>実装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SEKIGUCHI Kazuma</dc:creator>
  <cp:lastModifiedBy>SEKIGUCHI Kazuma</cp:lastModifiedBy>
  <cp:revision>64</cp:revision>
  <dcterms:created xsi:type="dcterms:W3CDTF">2025-02-21T13:02:26Z</dcterms:created>
  <dcterms:modified xsi:type="dcterms:W3CDTF">2025-02-24T20:07:15Z</dcterms:modified>
</cp:coreProperties>
</file>