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60609F-CA91-E73D-5D2C-68DC13DCE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36E70BB-EB7C-ACFB-98E4-C7D36083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6F7495-DA8F-6CF6-00CA-C858DAA7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152445-EAA2-7880-1650-3E09B8ED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7A478-C191-BB65-0519-AA72B43F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64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D0BDED-BDC8-1C48-1813-6D59B7C2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CC344EA-A05C-3FCC-E938-CDD12376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28F9D8-9BA3-C182-671B-49CEBBD9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036F39-983C-E99E-74F9-77F4C00E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083C2E4-11F5-A6C3-C1CD-98D9FC07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170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33CC1FA-5C58-B592-B4AE-1B2F5ED45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1E9F75F-BC03-8586-2F08-95B17D4C2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871A4C-5C42-4CE9-8AA3-069BD9A3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726C11-E186-3A60-D0DB-C450CA8D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274A4B-9B7A-8DBB-4A09-DC07CA65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753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872275-5F6B-4A30-1923-499138A9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EE5165-9409-28C7-9294-6E3A31F1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D9576EC-37F3-CDDC-3D84-A5BB6321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6A75B7-ED03-A102-31E4-4AD16D43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AB2598-F208-408B-DAA5-670EFF75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62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7B552C-5D30-CC22-9C3B-71D68D5A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8B5CD3-0577-9536-0EAD-876D48A6C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8E53A1-7159-185C-81CD-7C150EA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C3177F-5FD2-004B-8895-C54007C0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EC3F150-25DE-5FDB-A6E4-41613D7D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151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7D2596-9001-E314-6CB3-51C35FCD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7AE5B5-8695-15A1-1B7E-410038EAC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FB92F01-85F3-A8D3-4AE3-FF8E391F7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390D0BA-5E1D-13C7-4C24-2C5EA382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36F9A82-AE91-F5BC-3D18-DEBA6563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309D0B-E404-6B6F-AD5D-14846FD2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220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14E043-2D23-ED59-E111-A679B12E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FF9BFEF-B0ED-D325-4A2E-1925AB1E2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C47BDFD-DE2E-591B-90CA-386CBD087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7A7C4CD-C7A4-6641-0BB9-255121701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4B6A955-0744-9F3B-45F8-FC15B59E1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40DDBCA-435A-BCF1-AB3F-BB30942E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2339DB9-2AAA-5AF5-D70E-D25A8FF0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FA3DCC3-E684-7FB3-A302-3202C14A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757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FDDD4E-1554-C49E-66A2-DA9BAC4C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5459C9A-A42A-BE17-0FE8-1610504D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7865BE9-E0FF-E8C0-BA71-4960D942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BA9A8B6-9A9D-CEAC-DA25-59524FDA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75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06456A2-7E4C-2071-A09C-179E9B3F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D603430-E7BD-618D-6821-7AD8DAAE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E5E5BD0-3894-0227-9643-46470339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819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AA31D5-1D18-CC8B-E874-736021B0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5AD158-324A-B868-713D-38AFA4123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67DC3C8-682A-31CB-2186-368B4B01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A830B5F-68CD-F9CE-C551-3C182A5F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44E1B84-8D83-84D7-0AFC-BB68B63B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AD8EF3D-6E00-F9DD-7008-A88223E7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840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A2BCB2-EAC9-7A20-7C98-4195E1BA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C3325C0-D2E1-CC6C-8F0C-E07F10CEA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2C56936-F38E-595F-1D2A-A4150E61C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36809FB-7AED-36E3-B270-3F0E8D12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B66D13-86FB-740A-FB87-CC5BD81C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0C19439-66EC-8599-F292-35F03B6F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334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B06C2A6-1896-CCA0-D899-C0D528BC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E2D0CF9-A409-0DB6-31F6-A4A920170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AAB6CFC-2408-C833-1D05-998C6E2E5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3FBF4A-A6F8-60ED-2EE2-0FFCF6CFF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A58F691-1799-AA48-8736-536A6037D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333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sv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1.xml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4B31C3-6EA3-44DC-7A58-7A1994C1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K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r</a:t>
            </a:r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é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s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FA94E15A-32D4-603C-4B59-EB0722288050}"/>
              </a:ext>
            </a:extLst>
          </p:cNvPr>
          <p:cNvSpPr/>
          <p:nvPr/>
        </p:nvSpPr>
        <p:spPr>
          <a:xfrm>
            <a:off x="3800213" y="3514986"/>
            <a:ext cx="4591574" cy="5037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 descr="Nagyító egyszínű kitöltéssel">
            <a:extLst>
              <a:ext uri="{FF2B5EF4-FFF2-40B4-BE49-F238E27FC236}">
                <a16:creationId xmlns:a16="http://schemas.microsoft.com/office/drawing/2014/main" id="{99339827-ED00-EA88-AE1E-0C0CC9751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4300" y="3595425"/>
            <a:ext cx="342900" cy="342900"/>
          </a:xfrm>
          <a:prstGeom prst="rect">
            <a:avLst/>
          </a:prstGeom>
        </p:spPr>
      </p:pic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75780311-52D5-16D9-6F7F-AB339602A4FF}"/>
              </a:ext>
            </a:extLst>
          </p:cNvPr>
          <p:cNvSpPr/>
          <p:nvPr/>
        </p:nvSpPr>
        <p:spPr>
          <a:xfrm>
            <a:off x="8008538" y="3738474"/>
            <a:ext cx="167472" cy="177939"/>
          </a:xfrm>
          <a:custGeom>
            <a:avLst/>
            <a:gdLst>
              <a:gd name="connsiteX0" fmla="*/ 94203 w 167472"/>
              <a:gd name="connsiteY0" fmla="*/ 157005 h 177939"/>
              <a:gd name="connsiteX1" fmla="*/ 94203 w 167472"/>
              <a:gd name="connsiteY1" fmla="*/ 114439 h 177939"/>
              <a:gd name="connsiteX2" fmla="*/ 163983 w 167472"/>
              <a:gd name="connsiteY2" fmla="*/ 34890 h 177939"/>
              <a:gd name="connsiteX3" fmla="*/ 163983 w 167472"/>
              <a:gd name="connsiteY3" fmla="*/ 0 h 177939"/>
              <a:gd name="connsiteX4" fmla="*/ 143049 w 167472"/>
              <a:gd name="connsiteY4" fmla="*/ 0 h 177939"/>
              <a:gd name="connsiteX5" fmla="*/ 143049 w 167472"/>
              <a:gd name="connsiteY5" fmla="*/ 34890 h 177939"/>
              <a:gd name="connsiteX6" fmla="*/ 83736 w 167472"/>
              <a:gd name="connsiteY6" fmla="*/ 94203 h 177939"/>
              <a:gd name="connsiteX7" fmla="*/ 24423 w 167472"/>
              <a:gd name="connsiteY7" fmla="*/ 34890 h 177939"/>
              <a:gd name="connsiteX8" fmla="*/ 24423 w 167472"/>
              <a:gd name="connsiteY8" fmla="*/ 0 h 177939"/>
              <a:gd name="connsiteX9" fmla="*/ 3489 w 167472"/>
              <a:gd name="connsiteY9" fmla="*/ 0 h 177939"/>
              <a:gd name="connsiteX10" fmla="*/ 3489 w 167472"/>
              <a:gd name="connsiteY10" fmla="*/ 34890 h 177939"/>
              <a:gd name="connsiteX11" fmla="*/ 73269 w 167472"/>
              <a:gd name="connsiteY11" fmla="*/ 114439 h 177939"/>
              <a:gd name="connsiteX12" fmla="*/ 73269 w 167472"/>
              <a:gd name="connsiteY12" fmla="*/ 157005 h 177939"/>
              <a:gd name="connsiteX13" fmla="*/ 0 w 167472"/>
              <a:gd name="connsiteY13" fmla="*/ 157005 h 177939"/>
              <a:gd name="connsiteX14" fmla="*/ 0 w 167472"/>
              <a:gd name="connsiteY14" fmla="*/ 177939 h 177939"/>
              <a:gd name="connsiteX15" fmla="*/ 167472 w 167472"/>
              <a:gd name="connsiteY15" fmla="*/ 177939 h 177939"/>
              <a:gd name="connsiteX16" fmla="*/ 167472 w 167472"/>
              <a:gd name="connsiteY16" fmla="*/ 157005 h 177939"/>
              <a:gd name="connsiteX17" fmla="*/ 94203 w 167472"/>
              <a:gd name="connsiteY17" fmla="*/ 157005 h 17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472" h="177939">
                <a:moveTo>
                  <a:pt x="94203" y="157005"/>
                </a:moveTo>
                <a:lnTo>
                  <a:pt x="94203" y="114439"/>
                </a:lnTo>
                <a:cubicBezTo>
                  <a:pt x="133629" y="109206"/>
                  <a:pt x="163983" y="75711"/>
                  <a:pt x="163983" y="34890"/>
                </a:cubicBezTo>
                <a:lnTo>
                  <a:pt x="163983" y="0"/>
                </a:lnTo>
                <a:lnTo>
                  <a:pt x="143049" y="0"/>
                </a:lnTo>
                <a:lnTo>
                  <a:pt x="143049" y="34890"/>
                </a:lnTo>
                <a:cubicBezTo>
                  <a:pt x="143049" y="67687"/>
                  <a:pt x="116533" y="94203"/>
                  <a:pt x="83736" y="94203"/>
                </a:cubicBezTo>
                <a:cubicBezTo>
                  <a:pt x="50939" y="94203"/>
                  <a:pt x="24423" y="67687"/>
                  <a:pt x="24423" y="34890"/>
                </a:cubicBezTo>
                <a:lnTo>
                  <a:pt x="24423" y="0"/>
                </a:lnTo>
                <a:lnTo>
                  <a:pt x="3489" y="0"/>
                </a:lnTo>
                <a:lnTo>
                  <a:pt x="3489" y="34890"/>
                </a:lnTo>
                <a:cubicBezTo>
                  <a:pt x="3489" y="75711"/>
                  <a:pt x="33843" y="109206"/>
                  <a:pt x="73269" y="114439"/>
                </a:cubicBezTo>
                <a:lnTo>
                  <a:pt x="73269" y="157005"/>
                </a:lnTo>
                <a:lnTo>
                  <a:pt x="0" y="157005"/>
                </a:lnTo>
                <a:lnTo>
                  <a:pt x="0" y="177939"/>
                </a:lnTo>
                <a:lnTo>
                  <a:pt x="167472" y="177939"/>
                </a:lnTo>
                <a:lnTo>
                  <a:pt x="167472" y="157005"/>
                </a:lnTo>
                <a:lnTo>
                  <a:pt x="94203" y="157005"/>
                </a:lnTo>
                <a:close/>
              </a:path>
            </a:pathLst>
          </a:custGeom>
          <a:solidFill>
            <a:schemeClr val="tx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C264CFDE-1819-17CA-1077-EF1DD78021F6}"/>
              </a:ext>
            </a:extLst>
          </p:cNvPr>
          <p:cNvSpPr/>
          <p:nvPr/>
        </p:nvSpPr>
        <p:spPr>
          <a:xfrm>
            <a:off x="8046917" y="3609381"/>
            <a:ext cx="90714" cy="209340"/>
          </a:xfrm>
          <a:custGeom>
            <a:avLst/>
            <a:gdLst>
              <a:gd name="connsiteX0" fmla="*/ 45357 w 90714"/>
              <a:gd name="connsiteY0" fmla="*/ 209340 h 209340"/>
              <a:gd name="connsiteX1" fmla="*/ 90714 w 90714"/>
              <a:gd name="connsiteY1" fmla="*/ 163983 h 209340"/>
              <a:gd name="connsiteX2" fmla="*/ 55824 w 90714"/>
              <a:gd name="connsiteY2" fmla="*/ 163983 h 209340"/>
              <a:gd name="connsiteX3" fmla="*/ 55824 w 90714"/>
              <a:gd name="connsiteY3" fmla="*/ 150027 h 209340"/>
              <a:gd name="connsiteX4" fmla="*/ 90714 w 90714"/>
              <a:gd name="connsiteY4" fmla="*/ 150027 h 209340"/>
              <a:gd name="connsiteX5" fmla="*/ 90714 w 90714"/>
              <a:gd name="connsiteY5" fmla="*/ 129093 h 209340"/>
              <a:gd name="connsiteX6" fmla="*/ 55824 w 90714"/>
              <a:gd name="connsiteY6" fmla="*/ 129093 h 209340"/>
              <a:gd name="connsiteX7" fmla="*/ 55824 w 90714"/>
              <a:gd name="connsiteY7" fmla="*/ 115137 h 209340"/>
              <a:gd name="connsiteX8" fmla="*/ 90714 w 90714"/>
              <a:gd name="connsiteY8" fmla="*/ 115137 h 209340"/>
              <a:gd name="connsiteX9" fmla="*/ 90714 w 90714"/>
              <a:gd name="connsiteY9" fmla="*/ 94203 h 209340"/>
              <a:gd name="connsiteX10" fmla="*/ 55824 w 90714"/>
              <a:gd name="connsiteY10" fmla="*/ 94203 h 209340"/>
              <a:gd name="connsiteX11" fmla="*/ 55824 w 90714"/>
              <a:gd name="connsiteY11" fmla="*/ 80247 h 209340"/>
              <a:gd name="connsiteX12" fmla="*/ 90714 w 90714"/>
              <a:gd name="connsiteY12" fmla="*/ 80247 h 209340"/>
              <a:gd name="connsiteX13" fmla="*/ 90714 w 90714"/>
              <a:gd name="connsiteY13" fmla="*/ 59313 h 209340"/>
              <a:gd name="connsiteX14" fmla="*/ 55824 w 90714"/>
              <a:gd name="connsiteY14" fmla="*/ 59313 h 209340"/>
              <a:gd name="connsiteX15" fmla="*/ 55824 w 90714"/>
              <a:gd name="connsiteY15" fmla="*/ 45357 h 209340"/>
              <a:gd name="connsiteX16" fmla="*/ 90714 w 90714"/>
              <a:gd name="connsiteY16" fmla="*/ 45357 h 209340"/>
              <a:gd name="connsiteX17" fmla="*/ 45357 w 90714"/>
              <a:gd name="connsiteY17" fmla="*/ 0 h 209340"/>
              <a:gd name="connsiteX18" fmla="*/ 0 w 90714"/>
              <a:gd name="connsiteY18" fmla="*/ 45357 h 209340"/>
              <a:gd name="connsiteX19" fmla="*/ 0 w 90714"/>
              <a:gd name="connsiteY19" fmla="*/ 163983 h 209340"/>
              <a:gd name="connsiteX20" fmla="*/ 45357 w 90714"/>
              <a:gd name="connsiteY20" fmla="*/ 209340 h 2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0714" h="209340">
                <a:moveTo>
                  <a:pt x="45357" y="209340"/>
                </a:moveTo>
                <a:cubicBezTo>
                  <a:pt x="70478" y="209340"/>
                  <a:pt x="90714" y="189104"/>
                  <a:pt x="90714" y="163983"/>
                </a:cubicBezTo>
                <a:lnTo>
                  <a:pt x="55824" y="163983"/>
                </a:lnTo>
                <a:lnTo>
                  <a:pt x="55824" y="150027"/>
                </a:lnTo>
                <a:lnTo>
                  <a:pt x="90714" y="150027"/>
                </a:lnTo>
                <a:lnTo>
                  <a:pt x="90714" y="129093"/>
                </a:lnTo>
                <a:lnTo>
                  <a:pt x="55824" y="129093"/>
                </a:lnTo>
                <a:lnTo>
                  <a:pt x="55824" y="115137"/>
                </a:lnTo>
                <a:lnTo>
                  <a:pt x="90714" y="115137"/>
                </a:lnTo>
                <a:lnTo>
                  <a:pt x="90714" y="94203"/>
                </a:lnTo>
                <a:lnTo>
                  <a:pt x="55824" y="94203"/>
                </a:lnTo>
                <a:lnTo>
                  <a:pt x="55824" y="80247"/>
                </a:lnTo>
                <a:lnTo>
                  <a:pt x="90714" y="80247"/>
                </a:lnTo>
                <a:lnTo>
                  <a:pt x="90714" y="59313"/>
                </a:lnTo>
                <a:lnTo>
                  <a:pt x="55824" y="59313"/>
                </a:lnTo>
                <a:lnTo>
                  <a:pt x="55824" y="45357"/>
                </a:lnTo>
                <a:lnTo>
                  <a:pt x="90714" y="45357"/>
                </a:lnTo>
                <a:cubicBezTo>
                  <a:pt x="90714" y="20236"/>
                  <a:pt x="70478" y="0"/>
                  <a:pt x="45357" y="0"/>
                </a:cubicBezTo>
                <a:cubicBezTo>
                  <a:pt x="20236" y="0"/>
                  <a:pt x="0" y="20236"/>
                  <a:pt x="0" y="45357"/>
                </a:cubicBezTo>
                <a:lnTo>
                  <a:pt x="0" y="163983"/>
                </a:lnTo>
                <a:cubicBezTo>
                  <a:pt x="0" y="189104"/>
                  <a:pt x="20236" y="209340"/>
                  <a:pt x="45357" y="209340"/>
                </a:cubicBezTo>
                <a:close/>
              </a:path>
            </a:pathLst>
          </a:custGeom>
          <a:solidFill>
            <a:schemeClr val="accent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9E071E27-6725-5FB2-5E33-1D768A91E3A3}"/>
              </a:ext>
            </a:extLst>
          </p:cNvPr>
          <p:cNvSpPr txBox="1"/>
          <p:nvPr/>
        </p:nvSpPr>
        <p:spPr>
          <a:xfrm>
            <a:off x="3924300" y="4195194"/>
            <a:ext cx="90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u="sng" dirty="0">
                <a:hlinkClick r:id="rId4" action="ppaction://hlinksldjump"/>
              </a:rPr>
              <a:t>alapok</a:t>
            </a:r>
            <a:endParaRPr lang="hu-HU" sz="1400" u="sng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7B18CE94-E812-7804-A12A-FDFE15C54FC6}"/>
              </a:ext>
            </a:extLst>
          </p:cNvPr>
          <p:cNvSpPr txBox="1"/>
          <p:nvPr/>
        </p:nvSpPr>
        <p:spPr>
          <a:xfrm>
            <a:off x="4833938" y="4195194"/>
            <a:ext cx="107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u="sng" dirty="0">
                <a:hlinkClick r:id="rId5" action="ppaction://hlinksldjump"/>
              </a:rPr>
              <a:t>generációk</a:t>
            </a:r>
            <a:endParaRPr lang="hu-HU" sz="1400" u="sng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05E824D-4166-EC92-1E4D-998C7AC8296C}"/>
              </a:ext>
            </a:extLst>
          </p:cNvPr>
          <p:cNvSpPr txBox="1"/>
          <p:nvPr/>
        </p:nvSpPr>
        <p:spPr>
          <a:xfrm>
            <a:off x="5863246" y="4195194"/>
            <a:ext cx="704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u="sng" dirty="0">
                <a:hlinkClick r:id="rId6" action="ppaction://hlinksldjump"/>
              </a:rPr>
              <a:t>bitek</a:t>
            </a:r>
            <a:endParaRPr lang="hu-HU" sz="1400" u="sng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0F909B2-D53E-F59A-2B61-F6DD5E03BF36}"/>
              </a:ext>
            </a:extLst>
          </p:cNvPr>
          <p:cNvSpPr txBox="1"/>
          <p:nvPr/>
        </p:nvSpPr>
        <p:spPr>
          <a:xfrm>
            <a:off x="5177064" y="3590400"/>
            <a:ext cx="229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videójáték-konzol</a:t>
            </a: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67169D3-7861-359C-8AED-070FEA27AC9A}"/>
              </a:ext>
            </a:extLst>
          </p:cNvPr>
          <p:cNvSpPr txBox="1"/>
          <p:nvPr/>
        </p:nvSpPr>
        <p:spPr>
          <a:xfrm>
            <a:off x="6530133" y="4189872"/>
            <a:ext cx="1067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0" i="0" u="sng" dirty="0">
                <a:solidFill>
                  <a:srgbClr val="000000"/>
                </a:solidFill>
                <a:effectLst/>
                <a:latin typeface="Linux Libertine"/>
                <a:hlinkClick r:id="rId7" action="ppaction://hlinksldjump"/>
              </a:rPr>
              <a:t>összeomlás</a:t>
            </a:r>
            <a:endParaRPr lang="hu-HU" sz="1400" b="0" i="0" u="sng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BDEB30D-4FDC-2586-816D-CCEBD6066B80}"/>
              </a:ext>
            </a:extLst>
          </p:cNvPr>
          <p:cNvSpPr txBox="1"/>
          <p:nvPr/>
        </p:nvSpPr>
        <p:spPr>
          <a:xfrm>
            <a:off x="7597402" y="4189871"/>
            <a:ext cx="12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u="sng" dirty="0">
                <a:hlinkClick r:id="rId8" action="ppaction://hlinksldjump"/>
              </a:rPr>
              <a:t>jelen</a:t>
            </a:r>
            <a:endParaRPr lang="hu-HU" sz="1400" u="sng" dirty="0"/>
          </a:p>
        </p:txBody>
      </p:sp>
    </p:spTree>
    <p:extLst>
      <p:ext uri="{BB962C8B-B14F-4D97-AF65-F5344CB8AC3E}">
        <p14:creationId xmlns:p14="http://schemas.microsoft.com/office/powerpoint/2010/main" val="313732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C167AB-DE6A-F6CB-D855-55822EC2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365760" cy="1286668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K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r</a:t>
            </a:r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é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s</a:t>
            </a:r>
            <a:endParaRPr lang="hu-HU" dirty="0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460B8A93-0B46-05C6-0E1D-A29FD0E62AEA}"/>
              </a:ext>
            </a:extLst>
          </p:cNvPr>
          <p:cNvSpPr/>
          <p:nvPr/>
        </p:nvSpPr>
        <p:spPr>
          <a:xfrm>
            <a:off x="2365760" y="429147"/>
            <a:ext cx="4591574" cy="5037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Ábra 16" descr="Nagyító egyszínű kitöltéssel">
            <a:extLst>
              <a:ext uri="{FF2B5EF4-FFF2-40B4-BE49-F238E27FC236}">
                <a16:creationId xmlns:a16="http://schemas.microsoft.com/office/drawing/2014/main" id="{E975C892-F31E-48B2-D615-A894D5C70E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9847" y="509586"/>
            <a:ext cx="342900" cy="342900"/>
          </a:xfrm>
          <a:prstGeom prst="rect">
            <a:avLst/>
          </a:prstGeom>
        </p:spPr>
      </p:pic>
      <p:sp>
        <p:nvSpPr>
          <p:cNvPr id="18" name="Szabadkézi sokszög: alakzat 17">
            <a:extLst>
              <a:ext uri="{FF2B5EF4-FFF2-40B4-BE49-F238E27FC236}">
                <a16:creationId xmlns:a16="http://schemas.microsoft.com/office/drawing/2014/main" id="{B2B998AD-75D6-3D19-F855-18547CBC923F}"/>
              </a:ext>
            </a:extLst>
          </p:cNvPr>
          <p:cNvSpPr/>
          <p:nvPr/>
        </p:nvSpPr>
        <p:spPr>
          <a:xfrm>
            <a:off x="6574085" y="652635"/>
            <a:ext cx="167472" cy="177939"/>
          </a:xfrm>
          <a:custGeom>
            <a:avLst/>
            <a:gdLst>
              <a:gd name="connsiteX0" fmla="*/ 94203 w 167472"/>
              <a:gd name="connsiteY0" fmla="*/ 157005 h 177939"/>
              <a:gd name="connsiteX1" fmla="*/ 94203 w 167472"/>
              <a:gd name="connsiteY1" fmla="*/ 114439 h 177939"/>
              <a:gd name="connsiteX2" fmla="*/ 163983 w 167472"/>
              <a:gd name="connsiteY2" fmla="*/ 34890 h 177939"/>
              <a:gd name="connsiteX3" fmla="*/ 163983 w 167472"/>
              <a:gd name="connsiteY3" fmla="*/ 0 h 177939"/>
              <a:gd name="connsiteX4" fmla="*/ 143049 w 167472"/>
              <a:gd name="connsiteY4" fmla="*/ 0 h 177939"/>
              <a:gd name="connsiteX5" fmla="*/ 143049 w 167472"/>
              <a:gd name="connsiteY5" fmla="*/ 34890 h 177939"/>
              <a:gd name="connsiteX6" fmla="*/ 83736 w 167472"/>
              <a:gd name="connsiteY6" fmla="*/ 94203 h 177939"/>
              <a:gd name="connsiteX7" fmla="*/ 24423 w 167472"/>
              <a:gd name="connsiteY7" fmla="*/ 34890 h 177939"/>
              <a:gd name="connsiteX8" fmla="*/ 24423 w 167472"/>
              <a:gd name="connsiteY8" fmla="*/ 0 h 177939"/>
              <a:gd name="connsiteX9" fmla="*/ 3489 w 167472"/>
              <a:gd name="connsiteY9" fmla="*/ 0 h 177939"/>
              <a:gd name="connsiteX10" fmla="*/ 3489 w 167472"/>
              <a:gd name="connsiteY10" fmla="*/ 34890 h 177939"/>
              <a:gd name="connsiteX11" fmla="*/ 73269 w 167472"/>
              <a:gd name="connsiteY11" fmla="*/ 114439 h 177939"/>
              <a:gd name="connsiteX12" fmla="*/ 73269 w 167472"/>
              <a:gd name="connsiteY12" fmla="*/ 157005 h 177939"/>
              <a:gd name="connsiteX13" fmla="*/ 0 w 167472"/>
              <a:gd name="connsiteY13" fmla="*/ 157005 h 177939"/>
              <a:gd name="connsiteX14" fmla="*/ 0 w 167472"/>
              <a:gd name="connsiteY14" fmla="*/ 177939 h 177939"/>
              <a:gd name="connsiteX15" fmla="*/ 167472 w 167472"/>
              <a:gd name="connsiteY15" fmla="*/ 177939 h 177939"/>
              <a:gd name="connsiteX16" fmla="*/ 167472 w 167472"/>
              <a:gd name="connsiteY16" fmla="*/ 157005 h 177939"/>
              <a:gd name="connsiteX17" fmla="*/ 94203 w 167472"/>
              <a:gd name="connsiteY17" fmla="*/ 157005 h 17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472" h="177939">
                <a:moveTo>
                  <a:pt x="94203" y="157005"/>
                </a:moveTo>
                <a:lnTo>
                  <a:pt x="94203" y="114439"/>
                </a:lnTo>
                <a:cubicBezTo>
                  <a:pt x="133629" y="109206"/>
                  <a:pt x="163983" y="75711"/>
                  <a:pt x="163983" y="34890"/>
                </a:cubicBezTo>
                <a:lnTo>
                  <a:pt x="163983" y="0"/>
                </a:lnTo>
                <a:lnTo>
                  <a:pt x="143049" y="0"/>
                </a:lnTo>
                <a:lnTo>
                  <a:pt x="143049" y="34890"/>
                </a:lnTo>
                <a:cubicBezTo>
                  <a:pt x="143049" y="67687"/>
                  <a:pt x="116533" y="94203"/>
                  <a:pt x="83736" y="94203"/>
                </a:cubicBezTo>
                <a:cubicBezTo>
                  <a:pt x="50939" y="94203"/>
                  <a:pt x="24423" y="67687"/>
                  <a:pt x="24423" y="34890"/>
                </a:cubicBezTo>
                <a:lnTo>
                  <a:pt x="24423" y="0"/>
                </a:lnTo>
                <a:lnTo>
                  <a:pt x="3489" y="0"/>
                </a:lnTo>
                <a:lnTo>
                  <a:pt x="3489" y="34890"/>
                </a:lnTo>
                <a:cubicBezTo>
                  <a:pt x="3489" y="75711"/>
                  <a:pt x="33843" y="109206"/>
                  <a:pt x="73269" y="114439"/>
                </a:cubicBezTo>
                <a:lnTo>
                  <a:pt x="73269" y="157005"/>
                </a:lnTo>
                <a:lnTo>
                  <a:pt x="0" y="157005"/>
                </a:lnTo>
                <a:lnTo>
                  <a:pt x="0" y="177939"/>
                </a:lnTo>
                <a:lnTo>
                  <a:pt x="167472" y="177939"/>
                </a:lnTo>
                <a:lnTo>
                  <a:pt x="167472" y="157005"/>
                </a:lnTo>
                <a:lnTo>
                  <a:pt x="94203" y="157005"/>
                </a:lnTo>
                <a:close/>
              </a:path>
            </a:pathLst>
          </a:custGeom>
          <a:solidFill>
            <a:schemeClr val="tx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19" name="Szabadkézi sokszög: alakzat 18">
            <a:extLst>
              <a:ext uri="{FF2B5EF4-FFF2-40B4-BE49-F238E27FC236}">
                <a16:creationId xmlns:a16="http://schemas.microsoft.com/office/drawing/2014/main" id="{4E2B2EB9-F5D1-C2B0-D562-D6B1277A1571}"/>
              </a:ext>
            </a:extLst>
          </p:cNvPr>
          <p:cNvSpPr/>
          <p:nvPr/>
        </p:nvSpPr>
        <p:spPr>
          <a:xfrm>
            <a:off x="6612464" y="523542"/>
            <a:ext cx="90714" cy="209340"/>
          </a:xfrm>
          <a:custGeom>
            <a:avLst/>
            <a:gdLst>
              <a:gd name="connsiteX0" fmla="*/ 45357 w 90714"/>
              <a:gd name="connsiteY0" fmla="*/ 209340 h 209340"/>
              <a:gd name="connsiteX1" fmla="*/ 90714 w 90714"/>
              <a:gd name="connsiteY1" fmla="*/ 163983 h 209340"/>
              <a:gd name="connsiteX2" fmla="*/ 55824 w 90714"/>
              <a:gd name="connsiteY2" fmla="*/ 163983 h 209340"/>
              <a:gd name="connsiteX3" fmla="*/ 55824 w 90714"/>
              <a:gd name="connsiteY3" fmla="*/ 150027 h 209340"/>
              <a:gd name="connsiteX4" fmla="*/ 90714 w 90714"/>
              <a:gd name="connsiteY4" fmla="*/ 150027 h 209340"/>
              <a:gd name="connsiteX5" fmla="*/ 90714 w 90714"/>
              <a:gd name="connsiteY5" fmla="*/ 129093 h 209340"/>
              <a:gd name="connsiteX6" fmla="*/ 55824 w 90714"/>
              <a:gd name="connsiteY6" fmla="*/ 129093 h 209340"/>
              <a:gd name="connsiteX7" fmla="*/ 55824 w 90714"/>
              <a:gd name="connsiteY7" fmla="*/ 115137 h 209340"/>
              <a:gd name="connsiteX8" fmla="*/ 90714 w 90714"/>
              <a:gd name="connsiteY8" fmla="*/ 115137 h 209340"/>
              <a:gd name="connsiteX9" fmla="*/ 90714 w 90714"/>
              <a:gd name="connsiteY9" fmla="*/ 94203 h 209340"/>
              <a:gd name="connsiteX10" fmla="*/ 55824 w 90714"/>
              <a:gd name="connsiteY10" fmla="*/ 94203 h 209340"/>
              <a:gd name="connsiteX11" fmla="*/ 55824 w 90714"/>
              <a:gd name="connsiteY11" fmla="*/ 80247 h 209340"/>
              <a:gd name="connsiteX12" fmla="*/ 90714 w 90714"/>
              <a:gd name="connsiteY12" fmla="*/ 80247 h 209340"/>
              <a:gd name="connsiteX13" fmla="*/ 90714 w 90714"/>
              <a:gd name="connsiteY13" fmla="*/ 59313 h 209340"/>
              <a:gd name="connsiteX14" fmla="*/ 55824 w 90714"/>
              <a:gd name="connsiteY14" fmla="*/ 59313 h 209340"/>
              <a:gd name="connsiteX15" fmla="*/ 55824 w 90714"/>
              <a:gd name="connsiteY15" fmla="*/ 45357 h 209340"/>
              <a:gd name="connsiteX16" fmla="*/ 90714 w 90714"/>
              <a:gd name="connsiteY16" fmla="*/ 45357 h 209340"/>
              <a:gd name="connsiteX17" fmla="*/ 45357 w 90714"/>
              <a:gd name="connsiteY17" fmla="*/ 0 h 209340"/>
              <a:gd name="connsiteX18" fmla="*/ 0 w 90714"/>
              <a:gd name="connsiteY18" fmla="*/ 45357 h 209340"/>
              <a:gd name="connsiteX19" fmla="*/ 0 w 90714"/>
              <a:gd name="connsiteY19" fmla="*/ 163983 h 209340"/>
              <a:gd name="connsiteX20" fmla="*/ 45357 w 90714"/>
              <a:gd name="connsiteY20" fmla="*/ 209340 h 2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0714" h="209340">
                <a:moveTo>
                  <a:pt x="45357" y="209340"/>
                </a:moveTo>
                <a:cubicBezTo>
                  <a:pt x="70478" y="209340"/>
                  <a:pt x="90714" y="189104"/>
                  <a:pt x="90714" y="163983"/>
                </a:cubicBezTo>
                <a:lnTo>
                  <a:pt x="55824" y="163983"/>
                </a:lnTo>
                <a:lnTo>
                  <a:pt x="55824" y="150027"/>
                </a:lnTo>
                <a:lnTo>
                  <a:pt x="90714" y="150027"/>
                </a:lnTo>
                <a:lnTo>
                  <a:pt x="90714" y="129093"/>
                </a:lnTo>
                <a:lnTo>
                  <a:pt x="55824" y="129093"/>
                </a:lnTo>
                <a:lnTo>
                  <a:pt x="55824" y="115137"/>
                </a:lnTo>
                <a:lnTo>
                  <a:pt x="90714" y="115137"/>
                </a:lnTo>
                <a:lnTo>
                  <a:pt x="90714" y="94203"/>
                </a:lnTo>
                <a:lnTo>
                  <a:pt x="55824" y="94203"/>
                </a:lnTo>
                <a:lnTo>
                  <a:pt x="55824" y="80247"/>
                </a:lnTo>
                <a:lnTo>
                  <a:pt x="90714" y="80247"/>
                </a:lnTo>
                <a:lnTo>
                  <a:pt x="90714" y="59313"/>
                </a:lnTo>
                <a:lnTo>
                  <a:pt x="55824" y="59313"/>
                </a:lnTo>
                <a:lnTo>
                  <a:pt x="55824" y="45357"/>
                </a:lnTo>
                <a:lnTo>
                  <a:pt x="90714" y="45357"/>
                </a:lnTo>
                <a:cubicBezTo>
                  <a:pt x="90714" y="20236"/>
                  <a:pt x="70478" y="0"/>
                  <a:pt x="45357" y="0"/>
                </a:cubicBezTo>
                <a:cubicBezTo>
                  <a:pt x="20236" y="0"/>
                  <a:pt x="0" y="20236"/>
                  <a:pt x="0" y="45357"/>
                </a:cubicBezTo>
                <a:lnTo>
                  <a:pt x="0" y="163983"/>
                </a:lnTo>
                <a:cubicBezTo>
                  <a:pt x="0" y="189104"/>
                  <a:pt x="20236" y="209340"/>
                  <a:pt x="45357" y="209340"/>
                </a:cubicBezTo>
                <a:close/>
              </a:path>
            </a:pathLst>
          </a:custGeom>
          <a:solidFill>
            <a:schemeClr val="accent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8CA55392-05AB-3087-340B-52BB7446B6B3}"/>
              </a:ext>
            </a:extLst>
          </p:cNvPr>
          <p:cNvSpPr txBox="1"/>
          <p:nvPr/>
        </p:nvSpPr>
        <p:spPr>
          <a:xfrm>
            <a:off x="3047549" y="484912"/>
            <a:ext cx="327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videójáték-konzol, alapok</a:t>
            </a:r>
            <a:endParaRPr lang="hu-HU" dirty="0"/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DCAC40F0-6134-3A74-6D23-55B56C337FCA}"/>
              </a:ext>
            </a:extLst>
          </p:cNvPr>
          <p:cNvSpPr/>
          <p:nvPr/>
        </p:nvSpPr>
        <p:spPr>
          <a:xfrm>
            <a:off x="647700" y="1286668"/>
            <a:ext cx="11068050" cy="5257007"/>
          </a:xfrm>
          <a:prstGeom prst="roundRect">
            <a:avLst>
              <a:gd name="adj" fmla="val 20110"/>
            </a:avLst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6" name="Kép 25">
            <a:extLst>
              <a:ext uri="{FF2B5EF4-FFF2-40B4-BE49-F238E27FC236}">
                <a16:creationId xmlns:a16="http://schemas.microsoft.com/office/drawing/2014/main" id="{FD84E7FC-2571-4C02-0951-B688C12F0E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9" y="1381125"/>
            <a:ext cx="1240954" cy="1425546"/>
          </a:xfrm>
          <a:prstGeom prst="rect">
            <a:avLst/>
          </a:prstGeom>
        </p:spPr>
      </p:pic>
      <p:sp>
        <p:nvSpPr>
          <p:cNvPr id="27" name="Szövegdoboz 26">
            <a:extLst>
              <a:ext uri="{FF2B5EF4-FFF2-40B4-BE49-F238E27FC236}">
                <a16:creationId xmlns:a16="http://schemas.microsoft.com/office/drawing/2014/main" id="{484E531B-9445-732A-F2A0-80BEF2FC7BC5}"/>
              </a:ext>
            </a:extLst>
          </p:cNvPr>
          <p:cNvSpPr txBox="1"/>
          <p:nvPr/>
        </p:nvSpPr>
        <p:spPr>
          <a:xfrm>
            <a:off x="2295822" y="1409577"/>
            <a:ext cx="347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2400" b="0" i="0" u="sng" dirty="0">
                <a:solidFill>
                  <a:srgbClr val="000000"/>
                </a:solidFill>
                <a:effectLst/>
                <a:latin typeface="Linux Libertine"/>
              </a:rPr>
              <a:t>Videójáték-konzol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C234CA69-68BF-D8B1-BC41-EACE0B1CB792}"/>
              </a:ext>
            </a:extLst>
          </p:cNvPr>
          <p:cNvSpPr txBox="1"/>
          <p:nvPr/>
        </p:nvSpPr>
        <p:spPr>
          <a:xfrm>
            <a:off x="2365760" y="2148948"/>
            <a:ext cx="340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Szórakozás céljából jöttek létre.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00A50C5A-3F56-E2C5-4840-63B1ABEC4D15}"/>
              </a:ext>
            </a:extLst>
          </p:cNvPr>
          <p:cNvSpPr txBox="1"/>
          <p:nvPr/>
        </p:nvSpPr>
        <p:spPr>
          <a:xfrm>
            <a:off x="2365760" y="2502690"/>
            <a:ext cx="403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Több típus: otthoni, kézi, dedikált konzolok</a:t>
            </a:r>
          </a:p>
        </p:txBody>
      </p:sp>
      <p:pic>
        <p:nvPicPr>
          <p:cNvPr id="32" name="Kép 31" descr="A képen beltéri, elektronika, vetítő látható&#10;&#10;Automatikusan generált leírás">
            <a:extLst>
              <a:ext uri="{FF2B5EF4-FFF2-40B4-BE49-F238E27FC236}">
                <a16:creationId xmlns:a16="http://schemas.microsoft.com/office/drawing/2014/main" id="{392B8387-3D18-E0C9-0E70-6D92D2007D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31" y="4370499"/>
            <a:ext cx="3467817" cy="1590319"/>
          </a:xfrm>
          <a:prstGeom prst="rect">
            <a:avLst/>
          </a:prstGeom>
        </p:spPr>
      </p:pic>
      <p:pic>
        <p:nvPicPr>
          <p:cNvPr id="40" name="Kép 39" descr="A képen szöveg, tároló, doboz látható&#10;&#10;Automatikusan generált leírás">
            <a:extLst>
              <a:ext uri="{FF2B5EF4-FFF2-40B4-BE49-F238E27FC236}">
                <a16:creationId xmlns:a16="http://schemas.microsoft.com/office/drawing/2014/main" id="{4266ABAC-7311-8399-2B78-2821AAFE1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30" y="2841244"/>
            <a:ext cx="3355520" cy="3355520"/>
          </a:xfrm>
          <a:prstGeom prst="rect">
            <a:avLst/>
          </a:prstGeom>
        </p:spPr>
      </p:pic>
      <p:pic>
        <p:nvPicPr>
          <p:cNvPr id="44" name="Kép 43" descr="A képen szöveg látható&#10;&#10;Automatikusan generált leírás">
            <a:extLst>
              <a:ext uri="{FF2B5EF4-FFF2-40B4-BE49-F238E27FC236}">
                <a16:creationId xmlns:a16="http://schemas.microsoft.com/office/drawing/2014/main" id="{8F39C0D9-A438-4659-32FE-521017F537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79" y="4218264"/>
            <a:ext cx="2450156" cy="1894787"/>
          </a:xfrm>
          <a:prstGeom prst="rect">
            <a:avLst/>
          </a:prstGeom>
        </p:spPr>
      </p:pic>
      <p:sp>
        <p:nvSpPr>
          <p:cNvPr id="45" name="Szövegdoboz 44">
            <a:extLst>
              <a:ext uri="{FF2B5EF4-FFF2-40B4-BE49-F238E27FC236}">
                <a16:creationId xmlns:a16="http://schemas.microsoft.com/office/drawing/2014/main" id="{3D87B37B-5C9A-9736-783A-C6B2647375A6}"/>
              </a:ext>
            </a:extLst>
          </p:cNvPr>
          <p:cNvSpPr txBox="1"/>
          <p:nvPr/>
        </p:nvSpPr>
        <p:spPr>
          <a:xfrm>
            <a:off x="10037990" y="35929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8" action="ppaction://hlinksldjump"/>
              </a:rPr>
              <a:t>Kezdőlap</a:t>
            </a:r>
            <a:endParaRPr lang="hu-HU" dirty="0"/>
          </a:p>
        </p:txBody>
      </p:sp>
      <p:pic>
        <p:nvPicPr>
          <p:cNvPr id="47" name="Ábra 46" descr="Vonalas nyíl: egyenes körvonalas">
            <a:extLst>
              <a:ext uri="{FF2B5EF4-FFF2-40B4-BE49-F238E27FC236}">
                <a16:creationId xmlns:a16="http://schemas.microsoft.com/office/drawing/2014/main" id="{F764CDAB-56B4-3CC9-4681-4FA9E430BFF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01372" y="346322"/>
            <a:ext cx="395282" cy="39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8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8" grpId="0" animBg="1"/>
      <p:bldP spid="19" grpId="0" animBg="1"/>
      <p:bldP spid="20" grpId="0"/>
      <p:bldP spid="24" grpId="0" animBg="1"/>
      <p:bldP spid="27" grpId="0"/>
      <p:bldP spid="28" grpId="0"/>
      <p:bldP spid="30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A3875F-2EA2-DC94-05E0-EC4694D4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" y="-10147"/>
            <a:ext cx="2346811" cy="1325563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K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r</a:t>
            </a:r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é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s</a:t>
            </a:r>
            <a:endParaRPr lang="hu-HU" dirty="0"/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69BB707B-8669-33AA-362B-F088103B74F3}"/>
              </a:ext>
            </a:extLst>
          </p:cNvPr>
          <p:cNvSpPr/>
          <p:nvPr/>
        </p:nvSpPr>
        <p:spPr>
          <a:xfrm>
            <a:off x="2357970" y="429147"/>
            <a:ext cx="4591574" cy="5037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0" name="Ábra 19" descr="Nagyító egyszínű kitöltéssel">
            <a:extLst>
              <a:ext uri="{FF2B5EF4-FFF2-40B4-BE49-F238E27FC236}">
                <a16:creationId xmlns:a16="http://schemas.microsoft.com/office/drawing/2014/main" id="{9BEE7391-D373-5BC7-C074-E9BB5EA783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2057" y="509586"/>
            <a:ext cx="342900" cy="342900"/>
          </a:xfrm>
          <a:prstGeom prst="rect">
            <a:avLst/>
          </a:prstGeom>
        </p:spPr>
      </p:pic>
      <p:sp>
        <p:nvSpPr>
          <p:cNvPr id="21" name="Szabadkézi sokszög: alakzat 20">
            <a:extLst>
              <a:ext uri="{FF2B5EF4-FFF2-40B4-BE49-F238E27FC236}">
                <a16:creationId xmlns:a16="http://schemas.microsoft.com/office/drawing/2014/main" id="{E0860B84-A53E-753E-26C1-628DA70ABA83}"/>
              </a:ext>
            </a:extLst>
          </p:cNvPr>
          <p:cNvSpPr/>
          <p:nvPr/>
        </p:nvSpPr>
        <p:spPr>
          <a:xfrm>
            <a:off x="6566295" y="652635"/>
            <a:ext cx="167472" cy="177939"/>
          </a:xfrm>
          <a:custGeom>
            <a:avLst/>
            <a:gdLst>
              <a:gd name="connsiteX0" fmla="*/ 94203 w 167472"/>
              <a:gd name="connsiteY0" fmla="*/ 157005 h 177939"/>
              <a:gd name="connsiteX1" fmla="*/ 94203 w 167472"/>
              <a:gd name="connsiteY1" fmla="*/ 114439 h 177939"/>
              <a:gd name="connsiteX2" fmla="*/ 163983 w 167472"/>
              <a:gd name="connsiteY2" fmla="*/ 34890 h 177939"/>
              <a:gd name="connsiteX3" fmla="*/ 163983 w 167472"/>
              <a:gd name="connsiteY3" fmla="*/ 0 h 177939"/>
              <a:gd name="connsiteX4" fmla="*/ 143049 w 167472"/>
              <a:gd name="connsiteY4" fmla="*/ 0 h 177939"/>
              <a:gd name="connsiteX5" fmla="*/ 143049 w 167472"/>
              <a:gd name="connsiteY5" fmla="*/ 34890 h 177939"/>
              <a:gd name="connsiteX6" fmla="*/ 83736 w 167472"/>
              <a:gd name="connsiteY6" fmla="*/ 94203 h 177939"/>
              <a:gd name="connsiteX7" fmla="*/ 24423 w 167472"/>
              <a:gd name="connsiteY7" fmla="*/ 34890 h 177939"/>
              <a:gd name="connsiteX8" fmla="*/ 24423 w 167472"/>
              <a:gd name="connsiteY8" fmla="*/ 0 h 177939"/>
              <a:gd name="connsiteX9" fmla="*/ 3489 w 167472"/>
              <a:gd name="connsiteY9" fmla="*/ 0 h 177939"/>
              <a:gd name="connsiteX10" fmla="*/ 3489 w 167472"/>
              <a:gd name="connsiteY10" fmla="*/ 34890 h 177939"/>
              <a:gd name="connsiteX11" fmla="*/ 73269 w 167472"/>
              <a:gd name="connsiteY11" fmla="*/ 114439 h 177939"/>
              <a:gd name="connsiteX12" fmla="*/ 73269 w 167472"/>
              <a:gd name="connsiteY12" fmla="*/ 157005 h 177939"/>
              <a:gd name="connsiteX13" fmla="*/ 0 w 167472"/>
              <a:gd name="connsiteY13" fmla="*/ 157005 h 177939"/>
              <a:gd name="connsiteX14" fmla="*/ 0 w 167472"/>
              <a:gd name="connsiteY14" fmla="*/ 177939 h 177939"/>
              <a:gd name="connsiteX15" fmla="*/ 167472 w 167472"/>
              <a:gd name="connsiteY15" fmla="*/ 177939 h 177939"/>
              <a:gd name="connsiteX16" fmla="*/ 167472 w 167472"/>
              <a:gd name="connsiteY16" fmla="*/ 157005 h 177939"/>
              <a:gd name="connsiteX17" fmla="*/ 94203 w 167472"/>
              <a:gd name="connsiteY17" fmla="*/ 157005 h 17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472" h="177939">
                <a:moveTo>
                  <a:pt x="94203" y="157005"/>
                </a:moveTo>
                <a:lnTo>
                  <a:pt x="94203" y="114439"/>
                </a:lnTo>
                <a:cubicBezTo>
                  <a:pt x="133629" y="109206"/>
                  <a:pt x="163983" y="75711"/>
                  <a:pt x="163983" y="34890"/>
                </a:cubicBezTo>
                <a:lnTo>
                  <a:pt x="163983" y="0"/>
                </a:lnTo>
                <a:lnTo>
                  <a:pt x="143049" y="0"/>
                </a:lnTo>
                <a:lnTo>
                  <a:pt x="143049" y="34890"/>
                </a:lnTo>
                <a:cubicBezTo>
                  <a:pt x="143049" y="67687"/>
                  <a:pt x="116533" y="94203"/>
                  <a:pt x="83736" y="94203"/>
                </a:cubicBezTo>
                <a:cubicBezTo>
                  <a:pt x="50939" y="94203"/>
                  <a:pt x="24423" y="67687"/>
                  <a:pt x="24423" y="34890"/>
                </a:cubicBezTo>
                <a:lnTo>
                  <a:pt x="24423" y="0"/>
                </a:lnTo>
                <a:lnTo>
                  <a:pt x="3489" y="0"/>
                </a:lnTo>
                <a:lnTo>
                  <a:pt x="3489" y="34890"/>
                </a:lnTo>
                <a:cubicBezTo>
                  <a:pt x="3489" y="75711"/>
                  <a:pt x="33843" y="109206"/>
                  <a:pt x="73269" y="114439"/>
                </a:cubicBezTo>
                <a:lnTo>
                  <a:pt x="73269" y="157005"/>
                </a:lnTo>
                <a:lnTo>
                  <a:pt x="0" y="157005"/>
                </a:lnTo>
                <a:lnTo>
                  <a:pt x="0" y="177939"/>
                </a:lnTo>
                <a:lnTo>
                  <a:pt x="167472" y="177939"/>
                </a:lnTo>
                <a:lnTo>
                  <a:pt x="167472" y="157005"/>
                </a:lnTo>
                <a:lnTo>
                  <a:pt x="94203" y="157005"/>
                </a:lnTo>
                <a:close/>
              </a:path>
            </a:pathLst>
          </a:custGeom>
          <a:solidFill>
            <a:schemeClr val="tx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22" name="Szabadkézi sokszög: alakzat 21">
            <a:extLst>
              <a:ext uri="{FF2B5EF4-FFF2-40B4-BE49-F238E27FC236}">
                <a16:creationId xmlns:a16="http://schemas.microsoft.com/office/drawing/2014/main" id="{A103CC8F-C9C0-C099-D09A-5818A3401BA9}"/>
              </a:ext>
            </a:extLst>
          </p:cNvPr>
          <p:cNvSpPr/>
          <p:nvPr/>
        </p:nvSpPr>
        <p:spPr>
          <a:xfrm>
            <a:off x="6604674" y="523542"/>
            <a:ext cx="90714" cy="209340"/>
          </a:xfrm>
          <a:custGeom>
            <a:avLst/>
            <a:gdLst>
              <a:gd name="connsiteX0" fmla="*/ 45357 w 90714"/>
              <a:gd name="connsiteY0" fmla="*/ 209340 h 209340"/>
              <a:gd name="connsiteX1" fmla="*/ 90714 w 90714"/>
              <a:gd name="connsiteY1" fmla="*/ 163983 h 209340"/>
              <a:gd name="connsiteX2" fmla="*/ 55824 w 90714"/>
              <a:gd name="connsiteY2" fmla="*/ 163983 h 209340"/>
              <a:gd name="connsiteX3" fmla="*/ 55824 w 90714"/>
              <a:gd name="connsiteY3" fmla="*/ 150027 h 209340"/>
              <a:gd name="connsiteX4" fmla="*/ 90714 w 90714"/>
              <a:gd name="connsiteY4" fmla="*/ 150027 h 209340"/>
              <a:gd name="connsiteX5" fmla="*/ 90714 w 90714"/>
              <a:gd name="connsiteY5" fmla="*/ 129093 h 209340"/>
              <a:gd name="connsiteX6" fmla="*/ 55824 w 90714"/>
              <a:gd name="connsiteY6" fmla="*/ 129093 h 209340"/>
              <a:gd name="connsiteX7" fmla="*/ 55824 w 90714"/>
              <a:gd name="connsiteY7" fmla="*/ 115137 h 209340"/>
              <a:gd name="connsiteX8" fmla="*/ 90714 w 90714"/>
              <a:gd name="connsiteY8" fmla="*/ 115137 h 209340"/>
              <a:gd name="connsiteX9" fmla="*/ 90714 w 90714"/>
              <a:gd name="connsiteY9" fmla="*/ 94203 h 209340"/>
              <a:gd name="connsiteX10" fmla="*/ 55824 w 90714"/>
              <a:gd name="connsiteY10" fmla="*/ 94203 h 209340"/>
              <a:gd name="connsiteX11" fmla="*/ 55824 w 90714"/>
              <a:gd name="connsiteY11" fmla="*/ 80247 h 209340"/>
              <a:gd name="connsiteX12" fmla="*/ 90714 w 90714"/>
              <a:gd name="connsiteY12" fmla="*/ 80247 h 209340"/>
              <a:gd name="connsiteX13" fmla="*/ 90714 w 90714"/>
              <a:gd name="connsiteY13" fmla="*/ 59313 h 209340"/>
              <a:gd name="connsiteX14" fmla="*/ 55824 w 90714"/>
              <a:gd name="connsiteY14" fmla="*/ 59313 h 209340"/>
              <a:gd name="connsiteX15" fmla="*/ 55824 w 90714"/>
              <a:gd name="connsiteY15" fmla="*/ 45357 h 209340"/>
              <a:gd name="connsiteX16" fmla="*/ 90714 w 90714"/>
              <a:gd name="connsiteY16" fmla="*/ 45357 h 209340"/>
              <a:gd name="connsiteX17" fmla="*/ 45357 w 90714"/>
              <a:gd name="connsiteY17" fmla="*/ 0 h 209340"/>
              <a:gd name="connsiteX18" fmla="*/ 0 w 90714"/>
              <a:gd name="connsiteY18" fmla="*/ 45357 h 209340"/>
              <a:gd name="connsiteX19" fmla="*/ 0 w 90714"/>
              <a:gd name="connsiteY19" fmla="*/ 163983 h 209340"/>
              <a:gd name="connsiteX20" fmla="*/ 45357 w 90714"/>
              <a:gd name="connsiteY20" fmla="*/ 209340 h 2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0714" h="209340">
                <a:moveTo>
                  <a:pt x="45357" y="209340"/>
                </a:moveTo>
                <a:cubicBezTo>
                  <a:pt x="70478" y="209340"/>
                  <a:pt x="90714" y="189104"/>
                  <a:pt x="90714" y="163983"/>
                </a:cubicBezTo>
                <a:lnTo>
                  <a:pt x="55824" y="163983"/>
                </a:lnTo>
                <a:lnTo>
                  <a:pt x="55824" y="150027"/>
                </a:lnTo>
                <a:lnTo>
                  <a:pt x="90714" y="150027"/>
                </a:lnTo>
                <a:lnTo>
                  <a:pt x="90714" y="129093"/>
                </a:lnTo>
                <a:lnTo>
                  <a:pt x="55824" y="129093"/>
                </a:lnTo>
                <a:lnTo>
                  <a:pt x="55824" y="115137"/>
                </a:lnTo>
                <a:lnTo>
                  <a:pt x="90714" y="115137"/>
                </a:lnTo>
                <a:lnTo>
                  <a:pt x="90714" y="94203"/>
                </a:lnTo>
                <a:lnTo>
                  <a:pt x="55824" y="94203"/>
                </a:lnTo>
                <a:lnTo>
                  <a:pt x="55824" y="80247"/>
                </a:lnTo>
                <a:lnTo>
                  <a:pt x="90714" y="80247"/>
                </a:lnTo>
                <a:lnTo>
                  <a:pt x="90714" y="59313"/>
                </a:lnTo>
                <a:lnTo>
                  <a:pt x="55824" y="59313"/>
                </a:lnTo>
                <a:lnTo>
                  <a:pt x="55824" y="45357"/>
                </a:lnTo>
                <a:lnTo>
                  <a:pt x="90714" y="45357"/>
                </a:lnTo>
                <a:cubicBezTo>
                  <a:pt x="90714" y="20236"/>
                  <a:pt x="70478" y="0"/>
                  <a:pt x="45357" y="0"/>
                </a:cubicBezTo>
                <a:cubicBezTo>
                  <a:pt x="20236" y="0"/>
                  <a:pt x="0" y="20236"/>
                  <a:pt x="0" y="45357"/>
                </a:cubicBezTo>
                <a:lnTo>
                  <a:pt x="0" y="163983"/>
                </a:lnTo>
                <a:cubicBezTo>
                  <a:pt x="0" y="189104"/>
                  <a:pt x="20236" y="209340"/>
                  <a:pt x="45357" y="209340"/>
                </a:cubicBezTo>
                <a:close/>
              </a:path>
            </a:pathLst>
          </a:custGeom>
          <a:solidFill>
            <a:schemeClr val="accent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450A5B98-D149-A1FE-A3AA-8A84A4D4505B}"/>
              </a:ext>
            </a:extLst>
          </p:cNvPr>
          <p:cNvSpPr txBox="1"/>
          <p:nvPr/>
        </p:nvSpPr>
        <p:spPr>
          <a:xfrm>
            <a:off x="3071087" y="483154"/>
            <a:ext cx="321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videójáték-konzol, generációk</a:t>
            </a:r>
            <a:endParaRPr lang="hu-HU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E7E35142-A9D4-E7F7-2450-35F2CB7A4255}"/>
              </a:ext>
            </a:extLst>
          </p:cNvPr>
          <p:cNvSpPr/>
          <p:nvPr/>
        </p:nvSpPr>
        <p:spPr>
          <a:xfrm>
            <a:off x="647700" y="1286668"/>
            <a:ext cx="11068050" cy="5257007"/>
          </a:xfrm>
          <a:prstGeom prst="roundRect">
            <a:avLst>
              <a:gd name="adj" fmla="val 20110"/>
            </a:avLst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6C40EF4-17D0-B1C3-018A-43857BF434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9" y="1381125"/>
            <a:ext cx="1240954" cy="1425546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42086D5A-8BCA-0047-3313-F6C289849159}"/>
              </a:ext>
            </a:extLst>
          </p:cNvPr>
          <p:cNvSpPr txBox="1"/>
          <p:nvPr/>
        </p:nvSpPr>
        <p:spPr>
          <a:xfrm>
            <a:off x="2316025" y="1418200"/>
            <a:ext cx="6224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2400" b="0" i="0" u="sng" dirty="0">
                <a:solidFill>
                  <a:srgbClr val="000000"/>
                </a:solidFill>
                <a:effectLst/>
                <a:latin typeface="Linux Libertine"/>
              </a:rPr>
              <a:t>Történelem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170F8B1-FFF6-D942-B691-C488809F9B8B}"/>
              </a:ext>
            </a:extLst>
          </p:cNvPr>
          <p:cNvSpPr txBox="1"/>
          <p:nvPr/>
        </p:nvSpPr>
        <p:spPr>
          <a:xfrm>
            <a:off x="2316025" y="1965900"/>
            <a:ext cx="5094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Magnavox</a:t>
            </a:r>
            <a:r>
              <a:rPr lang="hu-HU" dirty="0"/>
              <a:t> </a:t>
            </a:r>
            <a:r>
              <a:rPr lang="hu-HU" dirty="0" err="1"/>
              <a:t>Odyssey</a:t>
            </a:r>
            <a:r>
              <a:rPr lang="hu-HU" dirty="0"/>
              <a:t> (Ralph H. </a:t>
            </a:r>
            <a:r>
              <a:rPr lang="hu-HU" dirty="0" err="1"/>
              <a:t>Baer</a:t>
            </a:r>
            <a:r>
              <a:rPr lang="hu-HU" dirty="0"/>
              <a:t>)</a:t>
            </a:r>
          </a:p>
          <a:p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A66F7F4-5332-F793-3C47-7381E78C8B27}"/>
              </a:ext>
            </a:extLst>
          </p:cNvPr>
          <p:cNvSpPr txBox="1"/>
          <p:nvPr/>
        </p:nvSpPr>
        <p:spPr>
          <a:xfrm>
            <a:off x="1056023" y="4397497"/>
            <a:ext cx="4582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Jelenleg a kilencedik generációnál tartunk:</a:t>
            </a:r>
          </a:p>
          <a:p>
            <a:r>
              <a:rPr lang="hu-HU" dirty="0"/>
              <a:t>	-</a:t>
            </a:r>
            <a:r>
              <a:rPr lang="hu-HU" dirty="0" err="1"/>
              <a:t>Laggmentes</a:t>
            </a:r>
            <a:r>
              <a:rPr lang="hu-HU" dirty="0"/>
              <a:t> konzolok</a:t>
            </a:r>
            <a:br>
              <a:rPr lang="hu-HU" dirty="0"/>
            </a:br>
            <a:r>
              <a:rPr lang="hu-HU" dirty="0"/>
              <a:t>	-Xbox </a:t>
            </a:r>
            <a:r>
              <a:rPr lang="hu-HU" dirty="0" err="1"/>
              <a:t>Series</a:t>
            </a:r>
            <a:r>
              <a:rPr lang="hu-HU" dirty="0"/>
              <a:t> X</a:t>
            </a:r>
          </a:p>
          <a:p>
            <a:r>
              <a:rPr lang="hu-HU" dirty="0"/>
              <a:t>	-Playstation 5</a:t>
            </a:r>
          </a:p>
        </p:txBody>
      </p:sp>
      <p:pic>
        <p:nvPicPr>
          <p:cNvPr id="15" name="Kép 14" descr="A képen sötét látható">
            <a:extLst>
              <a:ext uri="{FF2B5EF4-FFF2-40B4-BE49-F238E27FC236}">
                <a16:creationId xmlns:a16="http://schemas.microsoft.com/office/drawing/2014/main" id="{94BA6B0F-E6AE-7362-4838-EAC15C1BEA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828" y="4265296"/>
            <a:ext cx="2937767" cy="2316316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FA3A2F7E-D327-56BD-7CC8-12D0E1E303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074" y="3415309"/>
            <a:ext cx="2470903" cy="3096369"/>
          </a:xfrm>
          <a:prstGeom prst="rect">
            <a:avLst/>
          </a:prstGeom>
        </p:spPr>
      </p:pic>
      <p:sp>
        <p:nvSpPr>
          <p:cNvPr id="24" name="Szövegdoboz 23">
            <a:extLst>
              <a:ext uri="{FF2B5EF4-FFF2-40B4-BE49-F238E27FC236}">
                <a16:creationId xmlns:a16="http://schemas.microsoft.com/office/drawing/2014/main" id="{7515F177-BF93-7C56-2C14-421E8D61B44F}"/>
              </a:ext>
            </a:extLst>
          </p:cNvPr>
          <p:cNvSpPr txBox="1"/>
          <p:nvPr/>
        </p:nvSpPr>
        <p:spPr>
          <a:xfrm>
            <a:off x="10037990" y="35929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7" action="ppaction://hlinksldjump"/>
              </a:rPr>
              <a:t>Kezdőlap</a:t>
            </a:r>
            <a:endParaRPr lang="hu-HU" dirty="0"/>
          </a:p>
        </p:txBody>
      </p:sp>
      <p:pic>
        <p:nvPicPr>
          <p:cNvPr id="25" name="Ábra 24" descr="Vonalas nyíl: egyenes körvonalas">
            <a:extLst>
              <a:ext uri="{FF2B5EF4-FFF2-40B4-BE49-F238E27FC236}">
                <a16:creationId xmlns:a16="http://schemas.microsoft.com/office/drawing/2014/main" id="{35DEE947-E4B7-E5A2-23B0-0B5FCE97AC8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01372" y="346322"/>
            <a:ext cx="395282" cy="395282"/>
          </a:xfrm>
          <a:prstGeom prst="rect">
            <a:avLst/>
          </a:prstGeom>
        </p:spPr>
      </p:pic>
      <p:sp>
        <p:nvSpPr>
          <p:cNvPr id="26" name="Szövegdoboz 25">
            <a:extLst>
              <a:ext uri="{FF2B5EF4-FFF2-40B4-BE49-F238E27FC236}">
                <a16:creationId xmlns:a16="http://schemas.microsoft.com/office/drawing/2014/main" id="{F7B97851-189A-2C5C-2075-13BB48AE5973}"/>
              </a:ext>
            </a:extLst>
          </p:cNvPr>
          <p:cNvSpPr txBox="1"/>
          <p:nvPr/>
        </p:nvSpPr>
        <p:spPr>
          <a:xfrm>
            <a:off x="2316025" y="2317262"/>
            <a:ext cx="4591574" cy="368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Atari</a:t>
            </a:r>
            <a:r>
              <a:rPr lang="hu-HU" dirty="0"/>
              <a:t> 2600 összeomlás 1983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1525922C-304D-8AF5-A1B0-C7F9B77B8013}"/>
              </a:ext>
            </a:extLst>
          </p:cNvPr>
          <p:cNvSpPr txBox="1"/>
          <p:nvPr/>
        </p:nvSpPr>
        <p:spPr>
          <a:xfrm>
            <a:off x="2316025" y="2636819"/>
            <a:ext cx="353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Nintendo tanult az </a:t>
            </a:r>
            <a:r>
              <a:rPr lang="hu-HU" dirty="0" err="1"/>
              <a:t>Atari</a:t>
            </a:r>
            <a:r>
              <a:rPr lang="hu-HU" dirty="0"/>
              <a:t> hibáiból 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F34EB3E9-B7DA-4FFC-E13A-3A8B1D88328C}"/>
              </a:ext>
            </a:extLst>
          </p:cNvPr>
          <p:cNvSpPr txBox="1"/>
          <p:nvPr/>
        </p:nvSpPr>
        <p:spPr>
          <a:xfrm>
            <a:off x="2316025" y="3010444"/>
            <a:ext cx="29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Playstation megjelenése</a:t>
            </a:r>
          </a:p>
        </p:txBody>
      </p:sp>
    </p:spTree>
    <p:extLst>
      <p:ext uri="{BB962C8B-B14F-4D97-AF65-F5344CB8AC3E}">
        <p14:creationId xmlns:p14="http://schemas.microsoft.com/office/powerpoint/2010/main" val="426618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21" grpId="0" animBg="1"/>
      <p:bldP spid="22" grpId="0" animBg="1"/>
      <p:bldP spid="23" grpId="0"/>
      <p:bldP spid="4" grpId="0" animBg="1"/>
      <p:bldP spid="10" grpId="0"/>
      <p:bldP spid="11" grpId="0"/>
      <p:bldP spid="1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68E591B3-AF21-EF06-1B73-F7F8F2524A37}"/>
              </a:ext>
            </a:extLst>
          </p:cNvPr>
          <p:cNvSpPr/>
          <p:nvPr/>
        </p:nvSpPr>
        <p:spPr>
          <a:xfrm>
            <a:off x="647700" y="1286668"/>
            <a:ext cx="11068050" cy="5257007"/>
          </a:xfrm>
          <a:prstGeom prst="roundRect">
            <a:avLst>
              <a:gd name="adj" fmla="val 20110"/>
            </a:avLst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0344258-122B-D157-8C1B-D0927A32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95550" cy="1325563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K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r</a:t>
            </a:r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é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s</a:t>
            </a:r>
            <a:endParaRPr lang="hu-HU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A4173E2-73F6-40FF-0A1E-DED2ABC374A3}"/>
              </a:ext>
            </a:extLst>
          </p:cNvPr>
          <p:cNvSpPr/>
          <p:nvPr/>
        </p:nvSpPr>
        <p:spPr>
          <a:xfrm>
            <a:off x="2357970" y="429147"/>
            <a:ext cx="4591574" cy="5037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 descr="Nagyító egyszínű kitöltéssel">
            <a:extLst>
              <a:ext uri="{FF2B5EF4-FFF2-40B4-BE49-F238E27FC236}">
                <a16:creationId xmlns:a16="http://schemas.microsoft.com/office/drawing/2014/main" id="{88061FF3-4084-36E9-4D2C-3B98A3F9FF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2057" y="509586"/>
            <a:ext cx="342900" cy="342900"/>
          </a:xfrm>
          <a:prstGeom prst="rect">
            <a:avLst/>
          </a:prstGeom>
        </p:spPr>
      </p:pic>
      <p:sp>
        <p:nvSpPr>
          <p:cNvPr id="6" name="Szabadkézi sokszög: alakzat 5">
            <a:extLst>
              <a:ext uri="{FF2B5EF4-FFF2-40B4-BE49-F238E27FC236}">
                <a16:creationId xmlns:a16="http://schemas.microsoft.com/office/drawing/2014/main" id="{67ED1480-F293-FD82-A0E9-47D1FD841DDE}"/>
              </a:ext>
            </a:extLst>
          </p:cNvPr>
          <p:cNvSpPr/>
          <p:nvPr/>
        </p:nvSpPr>
        <p:spPr>
          <a:xfrm>
            <a:off x="6566295" y="652635"/>
            <a:ext cx="167472" cy="177939"/>
          </a:xfrm>
          <a:custGeom>
            <a:avLst/>
            <a:gdLst>
              <a:gd name="connsiteX0" fmla="*/ 94203 w 167472"/>
              <a:gd name="connsiteY0" fmla="*/ 157005 h 177939"/>
              <a:gd name="connsiteX1" fmla="*/ 94203 w 167472"/>
              <a:gd name="connsiteY1" fmla="*/ 114439 h 177939"/>
              <a:gd name="connsiteX2" fmla="*/ 163983 w 167472"/>
              <a:gd name="connsiteY2" fmla="*/ 34890 h 177939"/>
              <a:gd name="connsiteX3" fmla="*/ 163983 w 167472"/>
              <a:gd name="connsiteY3" fmla="*/ 0 h 177939"/>
              <a:gd name="connsiteX4" fmla="*/ 143049 w 167472"/>
              <a:gd name="connsiteY4" fmla="*/ 0 h 177939"/>
              <a:gd name="connsiteX5" fmla="*/ 143049 w 167472"/>
              <a:gd name="connsiteY5" fmla="*/ 34890 h 177939"/>
              <a:gd name="connsiteX6" fmla="*/ 83736 w 167472"/>
              <a:gd name="connsiteY6" fmla="*/ 94203 h 177939"/>
              <a:gd name="connsiteX7" fmla="*/ 24423 w 167472"/>
              <a:gd name="connsiteY7" fmla="*/ 34890 h 177939"/>
              <a:gd name="connsiteX8" fmla="*/ 24423 w 167472"/>
              <a:gd name="connsiteY8" fmla="*/ 0 h 177939"/>
              <a:gd name="connsiteX9" fmla="*/ 3489 w 167472"/>
              <a:gd name="connsiteY9" fmla="*/ 0 h 177939"/>
              <a:gd name="connsiteX10" fmla="*/ 3489 w 167472"/>
              <a:gd name="connsiteY10" fmla="*/ 34890 h 177939"/>
              <a:gd name="connsiteX11" fmla="*/ 73269 w 167472"/>
              <a:gd name="connsiteY11" fmla="*/ 114439 h 177939"/>
              <a:gd name="connsiteX12" fmla="*/ 73269 w 167472"/>
              <a:gd name="connsiteY12" fmla="*/ 157005 h 177939"/>
              <a:gd name="connsiteX13" fmla="*/ 0 w 167472"/>
              <a:gd name="connsiteY13" fmla="*/ 157005 h 177939"/>
              <a:gd name="connsiteX14" fmla="*/ 0 w 167472"/>
              <a:gd name="connsiteY14" fmla="*/ 177939 h 177939"/>
              <a:gd name="connsiteX15" fmla="*/ 167472 w 167472"/>
              <a:gd name="connsiteY15" fmla="*/ 177939 h 177939"/>
              <a:gd name="connsiteX16" fmla="*/ 167472 w 167472"/>
              <a:gd name="connsiteY16" fmla="*/ 157005 h 177939"/>
              <a:gd name="connsiteX17" fmla="*/ 94203 w 167472"/>
              <a:gd name="connsiteY17" fmla="*/ 157005 h 17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472" h="177939">
                <a:moveTo>
                  <a:pt x="94203" y="157005"/>
                </a:moveTo>
                <a:lnTo>
                  <a:pt x="94203" y="114439"/>
                </a:lnTo>
                <a:cubicBezTo>
                  <a:pt x="133629" y="109206"/>
                  <a:pt x="163983" y="75711"/>
                  <a:pt x="163983" y="34890"/>
                </a:cubicBezTo>
                <a:lnTo>
                  <a:pt x="163983" y="0"/>
                </a:lnTo>
                <a:lnTo>
                  <a:pt x="143049" y="0"/>
                </a:lnTo>
                <a:lnTo>
                  <a:pt x="143049" y="34890"/>
                </a:lnTo>
                <a:cubicBezTo>
                  <a:pt x="143049" y="67687"/>
                  <a:pt x="116533" y="94203"/>
                  <a:pt x="83736" y="94203"/>
                </a:cubicBezTo>
                <a:cubicBezTo>
                  <a:pt x="50939" y="94203"/>
                  <a:pt x="24423" y="67687"/>
                  <a:pt x="24423" y="34890"/>
                </a:cubicBezTo>
                <a:lnTo>
                  <a:pt x="24423" y="0"/>
                </a:lnTo>
                <a:lnTo>
                  <a:pt x="3489" y="0"/>
                </a:lnTo>
                <a:lnTo>
                  <a:pt x="3489" y="34890"/>
                </a:lnTo>
                <a:cubicBezTo>
                  <a:pt x="3489" y="75711"/>
                  <a:pt x="33843" y="109206"/>
                  <a:pt x="73269" y="114439"/>
                </a:cubicBezTo>
                <a:lnTo>
                  <a:pt x="73269" y="157005"/>
                </a:lnTo>
                <a:lnTo>
                  <a:pt x="0" y="157005"/>
                </a:lnTo>
                <a:lnTo>
                  <a:pt x="0" y="177939"/>
                </a:lnTo>
                <a:lnTo>
                  <a:pt x="167472" y="177939"/>
                </a:lnTo>
                <a:lnTo>
                  <a:pt x="167472" y="157005"/>
                </a:lnTo>
                <a:lnTo>
                  <a:pt x="94203" y="157005"/>
                </a:lnTo>
                <a:close/>
              </a:path>
            </a:pathLst>
          </a:custGeom>
          <a:solidFill>
            <a:schemeClr val="tx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7" name="Szabadkézi sokszög: alakzat 6">
            <a:extLst>
              <a:ext uri="{FF2B5EF4-FFF2-40B4-BE49-F238E27FC236}">
                <a16:creationId xmlns:a16="http://schemas.microsoft.com/office/drawing/2014/main" id="{332F60E8-5E57-2DD8-77EF-D785EBD155BC}"/>
              </a:ext>
            </a:extLst>
          </p:cNvPr>
          <p:cNvSpPr/>
          <p:nvPr/>
        </p:nvSpPr>
        <p:spPr>
          <a:xfrm>
            <a:off x="6604674" y="523542"/>
            <a:ext cx="90714" cy="209340"/>
          </a:xfrm>
          <a:custGeom>
            <a:avLst/>
            <a:gdLst>
              <a:gd name="connsiteX0" fmla="*/ 45357 w 90714"/>
              <a:gd name="connsiteY0" fmla="*/ 209340 h 209340"/>
              <a:gd name="connsiteX1" fmla="*/ 90714 w 90714"/>
              <a:gd name="connsiteY1" fmla="*/ 163983 h 209340"/>
              <a:gd name="connsiteX2" fmla="*/ 55824 w 90714"/>
              <a:gd name="connsiteY2" fmla="*/ 163983 h 209340"/>
              <a:gd name="connsiteX3" fmla="*/ 55824 w 90714"/>
              <a:gd name="connsiteY3" fmla="*/ 150027 h 209340"/>
              <a:gd name="connsiteX4" fmla="*/ 90714 w 90714"/>
              <a:gd name="connsiteY4" fmla="*/ 150027 h 209340"/>
              <a:gd name="connsiteX5" fmla="*/ 90714 w 90714"/>
              <a:gd name="connsiteY5" fmla="*/ 129093 h 209340"/>
              <a:gd name="connsiteX6" fmla="*/ 55824 w 90714"/>
              <a:gd name="connsiteY6" fmla="*/ 129093 h 209340"/>
              <a:gd name="connsiteX7" fmla="*/ 55824 w 90714"/>
              <a:gd name="connsiteY7" fmla="*/ 115137 h 209340"/>
              <a:gd name="connsiteX8" fmla="*/ 90714 w 90714"/>
              <a:gd name="connsiteY8" fmla="*/ 115137 h 209340"/>
              <a:gd name="connsiteX9" fmla="*/ 90714 w 90714"/>
              <a:gd name="connsiteY9" fmla="*/ 94203 h 209340"/>
              <a:gd name="connsiteX10" fmla="*/ 55824 w 90714"/>
              <a:gd name="connsiteY10" fmla="*/ 94203 h 209340"/>
              <a:gd name="connsiteX11" fmla="*/ 55824 w 90714"/>
              <a:gd name="connsiteY11" fmla="*/ 80247 h 209340"/>
              <a:gd name="connsiteX12" fmla="*/ 90714 w 90714"/>
              <a:gd name="connsiteY12" fmla="*/ 80247 h 209340"/>
              <a:gd name="connsiteX13" fmla="*/ 90714 w 90714"/>
              <a:gd name="connsiteY13" fmla="*/ 59313 h 209340"/>
              <a:gd name="connsiteX14" fmla="*/ 55824 w 90714"/>
              <a:gd name="connsiteY14" fmla="*/ 59313 h 209340"/>
              <a:gd name="connsiteX15" fmla="*/ 55824 w 90714"/>
              <a:gd name="connsiteY15" fmla="*/ 45357 h 209340"/>
              <a:gd name="connsiteX16" fmla="*/ 90714 w 90714"/>
              <a:gd name="connsiteY16" fmla="*/ 45357 h 209340"/>
              <a:gd name="connsiteX17" fmla="*/ 45357 w 90714"/>
              <a:gd name="connsiteY17" fmla="*/ 0 h 209340"/>
              <a:gd name="connsiteX18" fmla="*/ 0 w 90714"/>
              <a:gd name="connsiteY18" fmla="*/ 45357 h 209340"/>
              <a:gd name="connsiteX19" fmla="*/ 0 w 90714"/>
              <a:gd name="connsiteY19" fmla="*/ 163983 h 209340"/>
              <a:gd name="connsiteX20" fmla="*/ 45357 w 90714"/>
              <a:gd name="connsiteY20" fmla="*/ 209340 h 2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0714" h="209340">
                <a:moveTo>
                  <a:pt x="45357" y="209340"/>
                </a:moveTo>
                <a:cubicBezTo>
                  <a:pt x="70478" y="209340"/>
                  <a:pt x="90714" y="189104"/>
                  <a:pt x="90714" y="163983"/>
                </a:cubicBezTo>
                <a:lnTo>
                  <a:pt x="55824" y="163983"/>
                </a:lnTo>
                <a:lnTo>
                  <a:pt x="55824" y="150027"/>
                </a:lnTo>
                <a:lnTo>
                  <a:pt x="90714" y="150027"/>
                </a:lnTo>
                <a:lnTo>
                  <a:pt x="90714" y="129093"/>
                </a:lnTo>
                <a:lnTo>
                  <a:pt x="55824" y="129093"/>
                </a:lnTo>
                <a:lnTo>
                  <a:pt x="55824" y="115137"/>
                </a:lnTo>
                <a:lnTo>
                  <a:pt x="90714" y="115137"/>
                </a:lnTo>
                <a:lnTo>
                  <a:pt x="90714" y="94203"/>
                </a:lnTo>
                <a:lnTo>
                  <a:pt x="55824" y="94203"/>
                </a:lnTo>
                <a:lnTo>
                  <a:pt x="55824" y="80247"/>
                </a:lnTo>
                <a:lnTo>
                  <a:pt x="90714" y="80247"/>
                </a:lnTo>
                <a:lnTo>
                  <a:pt x="90714" y="59313"/>
                </a:lnTo>
                <a:lnTo>
                  <a:pt x="55824" y="59313"/>
                </a:lnTo>
                <a:lnTo>
                  <a:pt x="55824" y="45357"/>
                </a:lnTo>
                <a:lnTo>
                  <a:pt x="90714" y="45357"/>
                </a:lnTo>
                <a:cubicBezTo>
                  <a:pt x="90714" y="20236"/>
                  <a:pt x="70478" y="0"/>
                  <a:pt x="45357" y="0"/>
                </a:cubicBezTo>
                <a:cubicBezTo>
                  <a:pt x="20236" y="0"/>
                  <a:pt x="0" y="20236"/>
                  <a:pt x="0" y="45357"/>
                </a:cubicBezTo>
                <a:lnTo>
                  <a:pt x="0" y="163983"/>
                </a:lnTo>
                <a:cubicBezTo>
                  <a:pt x="0" y="189104"/>
                  <a:pt x="20236" y="209340"/>
                  <a:pt x="45357" y="209340"/>
                </a:cubicBezTo>
                <a:close/>
              </a:path>
            </a:pathLst>
          </a:custGeom>
          <a:solidFill>
            <a:schemeClr val="accent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04C2269-165C-1C98-38EF-8CE3C07BF4B0}"/>
              </a:ext>
            </a:extLst>
          </p:cNvPr>
          <p:cNvSpPr txBox="1"/>
          <p:nvPr/>
        </p:nvSpPr>
        <p:spPr>
          <a:xfrm>
            <a:off x="3051019" y="484912"/>
            <a:ext cx="293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videójáték-konzol, bitek</a:t>
            </a:r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5F7B994E-B33E-0277-4E3A-56F6DEF05E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9" y="1381125"/>
            <a:ext cx="1240954" cy="1425546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99D1D4AB-86BF-7FCB-8D1C-20F4AC9DFBB6}"/>
              </a:ext>
            </a:extLst>
          </p:cNvPr>
          <p:cNvSpPr txBox="1"/>
          <p:nvPr/>
        </p:nvSpPr>
        <p:spPr>
          <a:xfrm>
            <a:off x="2276772" y="1494639"/>
            <a:ext cx="6228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2400" b="0" i="0" u="sng" dirty="0">
                <a:solidFill>
                  <a:srgbClr val="000000"/>
                </a:solidFill>
                <a:effectLst/>
                <a:latin typeface="Linux Libertine"/>
              </a:rPr>
              <a:t>Bitek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A5062A9-40EF-CBE2-C07A-85AA8BA3F295}"/>
              </a:ext>
            </a:extLst>
          </p:cNvPr>
          <p:cNvSpPr txBox="1"/>
          <p:nvPr/>
        </p:nvSpPr>
        <p:spPr>
          <a:xfrm>
            <a:off x="2357969" y="2111994"/>
            <a:ext cx="459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rgbClr val="202122"/>
                </a:solidFill>
                <a:latin typeface="Arial" panose="020B0604020202020204" pitchFamily="34" charset="0"/>
              </a:rPr>
              <a:t>Ú</a:t>
            </a:r>
            <a:r>
              <a:rPr lang="hu-H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 konzolok több színt </a:t>
            </a:r>
            <a:endParaRPr lang="hu-HU" sz="1600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BB67DC7-F641-0B8E-64AB-247F2988E3E7}"/>
              </a:ext>
            </a:extLst>
          </p:cNvPr>
          <p:cNvSpPr txBox="1"/>
          <p:nvPr/>
        </p:nvSpPr>
        <p:spPr>
          <a:xfrm>
            <a:off x="2357969" y="2514328"/>
            <a:ext cx="477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Első konzolok: 8 bites processzor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190B358D-CDBC-4291-B1A5-E2D386349377}"/>
              </a:ext>
            </a:extLst>
          </p:cNvPr>
          <p:cNvSpPr txBox="1"/>
          <p:nvPr/>
        </p:nvSpPr>
        <p:spPr>
          <a:xfrm>
            <a:off x="2369239" y="2939871"/>
            <a:ext cx="432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Előrelépés: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C697D0C0-F625-1A9C-4F9F-D4A3B57F428B}"/>
              </a:ext>
            </a:extLst>
          </p:cNvPr>
          <p:cNvSpPr txBox="1"/>
          <p:nvPr/>
        </p:nvSpPr>
        <p:spPr>
          <a:xfrm>
            <a:off x="10037990" y="35929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5" action="ppaction://hlinksldjump"/>
              </a:rPr>
              <a:t>Kezdőlap</a:t>
            </a:r>
            <a:endParaRPr lang="hu-HU" dirty="0"/>
          </a:p>
        </p:txBody>
      </p:sp>
      <p:pic>
        <p:nvPicPr>
          <p:cNvPr id="21" name="Ábra 20" descr="Vonalas nyíl: egyenes körvonalas">
            <a:extLst>
              <a:ext uri="{FF2B5EF4-FFF2-40B4-BE49-F238E27FC236}">
                <a16:creationId xmlns:a16="http://schemas.microsoft.com/office/drawing/2014/main" id="{F79646C4-3BC3-999B-CB7C-7AEC25ED58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1372" y="346322"/>
            <a:ext cx="395282" cy="395282"/>
          </a:xfrm>
          <a:prstGeom prst="rect">
            <a:avLst/>
          </a:prstGeom>
        </p:spPr>
      </p:pic>
      <p:pic>
        <p:nvPicPr>
          <p:cNvPr id="1032" name="Picture 8" descr="Kojima nyitott világú MGS remake-re vágyik">
            <a:extLst>
              <a:ext uri="{FF2B5EF4-FFF2-40B4-BE49-F238E27FC236}">
                <a16:creationId xmlns:a16="http://schemas.microsoft.com/office/drawing/2014/main" id="{01911F71-CF25-B2DD-4E51-3861B6A9D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76" y="3162009"/>
            <a:ext cx="4788678" cy="269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ame Geeks News | The Official Gaming News Channel for Gamers">
            <a:extLst>
              <a:ext uri="{FF2B5EF4-FFF2-40B4-BE49-F238E27FC236}">
                <a16:creationId xmlns:a16="http://schemas.microsoft.com/office/drawing/2014/main" id="{CD4E9B18-3666-26CA-913E-8BBF5C94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070" y="3670740"/>
            <a:ext cx="4092238" cy="23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97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  <p:bldP spid="4" grpId="0" animBg="1"/>
      <p:bldP spid="6" grpId="0" animBg="1"/>
      <p:bldP spid="7" grpId="0" animBg="1"/>
      <p:bldP spid="8" grpId="0"/>
      <p:bldP spid="14" grpId="0"/>
      <p:bldP spid="15" grpId="0"/>
      <p:bldP spid="16" grpId="0"/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E31BB0-0FAB-C41E-D5AD-7D5FB098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60BF890D-447F-E15C-3F13-7401A61DCFFB}"/>
              </a:ext>
            </a:extLst>
          </p:cNvPr>
          <p:cNvSpPr/>
          <p:nvPr/>
        </p:nvSpPr>
        <p:spPr>
          <a:xfrm>
            <a:off x="647700" y="1286668"/>
            <a:ext cx="11068050" cy="5257007"/>
          </a:xfrm>
          <a:prstGeom prst="roundRect">
            <a:avLst>
              <a:gd name="adj" fmla="val 20110"/>
            </a:avLst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5F3A917E-9DC1-55BF-9319-48D8C091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95550" cy="1325563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K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r</a:t>
            </a:r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é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s</a:t>
            </a: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98FCB97-D65C-DC45-4984-0778A4C0E424}"/>
              </a:ext>
            </a:extLst>
          </p:cNvPr>
          <p:cNvSpPr txBox="1"/>
          <p:nvPr/>
        </p:nvSpPr>
        <p:spPr>
          <a:xfrm>
            <a:off x="10037990" y="35929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2" action="ppaction://hlinksldjump"/>
              </a:rPr>
              <a:t>Kezdőlap</a:t>
            </a:r>
            <a:endParaRPr lang="hu-HU" dirty="0"/>
          </a:p>
        </p:txBody>
      </p:sp>
      <p:pic>
        <p:nvPicPr>
          <p:cNvPr id="7" name="Ábra 6" descr="Vonalas nyíl: egyenes körvonalas">
            <a:extLst>
              <a:ext uri="{FF2B5EF4-FFF2-40B4-BE49-F238E27FC236}">
                <a16:creationId xmlns:a16="http://schemas.microsoft.com/office/drawing/2014/main" id="{763F83A3-B209-4D9E-6C5A-5C421CE452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1372" y="346322"/>
            <a:ext cx="395282" cy="395282"/>
          </a:xfrm>
          <a:prstGeom prst="rect">
            <a:avLst/>
          </a:prstGeom>
        </p:spPr>
      </p:pic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06EEC48B-3EA3-552F-C193-7BFD0C779136}"/>
              </a:ext>
            </a:extLst>
          </p:cNvPr>
          <p:cNvSpPr/>
          <p:nvPr/>
        </p:nvSpPr>
        <p:spPr>
          <a:xfrm>
            <a:off x="2357970" y="429147"/>
            <a:ext cx="4591574" cy="5037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Ábra 8" descr="Nagyító egyszínű kitöltéssel">
            <a:extLst>
              <a:ext uri="{FF2B5EF4-FFF2-40B4-BE49-F238E27FC236}">
                <a16:creationId xmlns:a16="http://schemas.microsoft.com/office/drawing/2014/main" id="{73EB3379-E414-FAC5-71CC-8B0BBE987A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2057" y="509586"/>
            <a:ext cx="342900" cy="342900"/>
          </a:xfrm>
          <a:prstGeom prst="rect">
            <a:avLst/>
          </a:prstGeom>
        </p:spPr>
      </p:pic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A9AA0743-06F5-74CD-6152-C21F6DE41658}"/>
              </a:ext>
            </a:extLst>
          </p:cNvPr>
          <p:cNvSpPr/>
          <p:nvPr/>
        </p:nvSpPr>
        <p:spPr>
          <a:xfrm>
            <a:off x="6566295" y="652635"/>
            <a:ext cx="167472" cy="177939"/>
          </a:xfrm>
          <a:custGeom>
            <a:avLst/>
            <a:gdLst>
              <a:gd name="connsiteX0" fmla="*/ 94203 w 167472"/>
              <a:gd name="connsiteY0" fmla="*/ 157005 h 177939"/>
              <a:gd name="connsiteX1" fmla="*/ 94203 w 167472"/>
              <a:gd name="connsiteY1" fmla="*/ 114439 h 177939"/>
              <a:gd name="connsiteX2" fmla="*/ 163983 w 167472"/>
              <a:gd name="connsiteY2" fmla="*/ 34890 h 177939"/>
              <a:gd name="connsiteX3" fmla="*/ 163983 w 167472"/>
              <a:gd name="connsiteY3" fmla="*/ 0 h 177939"/>
              <a:gd name="connsiteX4" fmla="*/ 143049 w 167472"/>
              <a:gd name="connsiteY4" fmla="*/ 0 h 177939"/>
              <a:gd name="connsiteX5" fmla="*/ 143049 w 167472"/>
              <a:gd name="connsiteY5" fmla="*/ 34890 h 177939"/>
              <a:gd name="connsiteX6" fmla="*/ 83736 w 167472"/>
              <a:gd name="connsiteY6" fmla="*/ 94203 h 177939"/>
              <a:gd name="connsiteX7" fmla="*/ 24423 w 167472"/>
              <a:gd name="connsiteY7" fmla="*/ 34890 h 177939"/>
              <a:gd name="connsiteX8" fmla="*/ 24423 w 167472"/>
              <a:gd name="connsiteY8" fmla="*/ 0 h 177939"/>
              <a:gd name="connsiteX9" fmla="*/ 3489 w 167472"/>
              <a:gd name="connsiteY9" fmla="*/ 0 h 177939"/>
              <a:gd name="connsiteX10" fmla="*/ 3489 w 167472"/>
              <a:gd name="connsiteY10" fmla="*/ 34890 h 177939"/>
              <a:gd name="connsiteX11" fmla="*/ 73269 w 167472"/>
              <a:gd name="connsiteY11" fmla="*/ 114439 h 177939"/>
              <a:gd name="connsiteX12" fmla="*/ 73269 w 167472"/>
              <a:gd name="connsiteY12" fmla="*/ 157005 h 177939"/>
              <a:gd name="connsiteX13" fmla="*/ 0 w 167472"/>
              <a:gd name="connsiteY13" fmla="*/ 157005 h 177939"/>
              <a:gd name="connsiteX14" fmla="*/ 0 w 167472"/>
              <a:gd name="connsiteY14" fmla="*/ 177939 h 177939"/>
              <a:gd name="connsiteX15" fmla="*/ 167472 w 167472"/>
              <a:gd name="connsiteY15" fmla="*/ 177939 h 177939"/>
              <a:gd name="connsiteX16" fmla="*/ 167472 w 167472"/>
              <a:gd name="connsiteY16" fmla="*/ 157005 h 177939"/>
              <a:gd name="connsiteX17" fmla="*/ 94203 w 167472"/>
              <a:gd name="connsiteY17" fmla="*/ 157005 h 17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472" h="177939">
                <a:moveTo>
                  <a:pt x="94203" y="157005"/>
                </a:moveTo>
                <a:lnTo>
                  <a:pt x="94203" y="114439"/>
                </a:lnTo>
                <a:cubicBezTo>
                  <a:pt x="133629" y="109206"/>
                  <a:pt x="163983" y="75711"/>
                  <a:pt x="163983" y="34890"/>
                </a:cubicBezTo>
                <a:lnTo>
                  <a:pt x="163983" y="0"/>
                </a:lnTo>
                <a:lnTo>
                  <a:pt x="143049" y="0"/>
                </a:lnTo>
                <a:lnTo>
                  <a:pt x="143049" y="34890"/>
                </a:lnTo>
                <a:cubicBezTo>
                  <a:pt x="143049" y="67687"/>
                  <a:pt x="116533" y="94203"/>
                  <a:pt x="83736" y="94203"/>
                </a:cubicBezTo>
                <a:cubicBezTo>
                  <a:pt x="50939" y="94203"/>
                  <a:pt x="24423" y="67687"/>
                  <a:pt x="24423" y="34890"/>
                </a:cubicBezTo>
                <a:lnTo>
                  <a:pt x="24423" y="0"/>
                </a:lnTo>
                <a:lnTo>
                  <a:pt x="3489" y="0"/>
                </a:lnTo>
                <a:lnTo>
                  <a:pt x="3489" y="34890"/>
                </a:lnTo>
                <a:cubicBezTo>
                  <a:pt x="3489" y="75711"/>
                  <a:pt x="33843" y="109206"/>
                  <a:pt x="73269" y="114439"/>
                </a:cubicBezTo>
                <a:lnTo>
                  <a:pt x="73269" y="157005"/>
                </a:lnTo>
                <a:lnTo>
                  <a:pt x="0" y="157005"/>
                </a:lnTo>
                <a:lnTo>
                  <a:pt x="0" y="177939"/>
                </a:lnTo>
                <a:lnTo>
                  <a:pt x="167472" y="177939"/>
                </a:lnTo>
                <a:lnTo>
                  <a:pt x="167472" y="157005"/>
                </a:lnTo>
                <a:lnTo>
                  <a:pt x="94203" y="157005"/>
                </a:lnTo>
                <a:close/>
              </a:path>
            </a:pathLst>
          </a:custGeom>
          <a:solidFill>
            <a:schemeClr val="tx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C21F900E-C7CE-1C93-AF91-F6597961DE02}"/>
              </a:ext>
            </a:extLst>
          </p:cNvPr>
          <p:cNvSpPr/>
          <p:nvPr/>
        </p:nvSpPr>
        <p:spPr>
          <a:xfrm>
            <a:off x="6604674" y="523542"/>
            <a:ext cx="90714" cy="209340"/>
          </a:xfrm>
          <a:custGeom>
            <a:avLst/>
            <a:gdLst>
              <a:gd name="connsiteX0" fmla="*/ 45357 w 90714"/>
              <a:gd name="connsiteY0" fmla="*/ 209340 h 209340"/>
              <a:gd name="connsiteX1" fmla="*/ 90714 w 90714"/>
              <a:gd name="connsiteY1" fmla="*/ 163983 h 209340"/>
              <a:gd name="connsiteX2" fmla="*/ 55824 w 90714"/>
              <a:gd name="connsiteY2" fmla="*/ 163983 h 209340"/>
              <a:gd name="connsiteX3" fmla="*/ 55824 w 90714"/>
              <a:gd name="connsiteY3" fmla="*/ 150027 h 209340"/>
              <a:gd name="connsiteX4" fmla="*/ 90714 w 90714"/>
              <a:gd name="connsiteY4" fmla="*/ 150027 h 209340"/>
              <a:gd name="connsiteX5" fmla="*/ 90714 w 90714"/>
              <a:gd name="connsiteY5" fmla="*/ 129093 h 209340"/>
              <a:gd name="connsiteX6" fmla="*/ 55824 w 90714"/>
              <a:gd name="connsiteY6" fmla="*/ 129093 h 209340"/>
              <a:gd name="connsiteX7" fmla="*/ 55824 w 90714"/>
              <a:gd name="connsiteY7" fmla="*/ 115137 h 209340"/>
              <a:gd name="connsiteX8" fmla="*/ 90714 w 90714"/>
              <a:gd name="connsiteY8" fmla="*/ 115137 h 209340"/>
              <a:gd name="connsiteX9" fmla="*/ 90714 w 90714"/>
              <a:gd name="connsiteY9" fmla="*/ 94203 h 209340"/>
              <a:gd name="connsiteX10" fmla="*/ 55824 w 90714"/>
              <a:gd name="connsiteY10" fmla="*/ 94203 h 209340"/>
              <a:gd name="connsiteX11" fmla="*/ 55824 w 90714"/>
              <a:gd name="connsiteY11" fmla="*/ 80247 h 209340"/>
              <a:gd name="connsiteX12" fmla="*/ 90714 w 90714"/>
              <a:gd name="connsiteY12" fmla="*/ 80247 h 209340"/>
              <a:gd name="connsiteX13" fmla="*/ 90714 w 90714"/>
              <a:gd name="connsiteY13" fmla="*/ 59313 h 209340"/>
              <a:gd name="connsiteX14" fmla="*/ 55824 w 90714"/>
              <a:gd name="connsiteY14" fmla="*/ 59313 h 209340"/>
              <a:gd name="connsiteX15" fmla="*/ 55824 w 90714"/>
              <a:gd name="connsiteY15" fmla="*/ 45357 h 209340"/>
              <a:gd name="connsiteX16" fmla="*/ 90714 w 90714"/>
              <a:gd name="connsiteY16" fmla="*/ 45357 h 209340"/>
              <a:gd name="connsiteX17" fmla="*/ 45357 w 90714"/>
              <a:gd name="connsiteY17" fmla="*/ 0 h 209340"/>
              <a:gd name="connsiteX18" fmla="*/ 0 w 90714"/>
              <a:gd name="connsiteY18" fmla="*/ 45357 h 209340"/>
              <a:gd name="connsiteX19" fmla="*/ 0 w 90714"/>
              <a:gd name="connsiteY19" fmla="*/ 163983 h 209340"/>
              <a:gd name="connsiteX20" fmla="*/ 45357 w 90714"/>
              <a:gd name="connsiteY20" fmla="*/ 209340 h 2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0714" h="209340">
                <a:moveTo>
                  <a:pt x="45357" y="209340"/>
                </a:moveTo>
                <a:cubicBezTo>
                  <a:pt x="70478" y="209340"/>
                  <a:pt x="90714" y="189104"/>
                  <a:pt x="90714" y="163983"/>
                </a:cubicBezTo>
                <a:lnTo>
                  <a:pt x="55824" y="163983"/>
                </a:lnTo>
                <a:lnTo>
                  <a:pt x="55824" y="150027"/>
                </a:lnTo>
                <a:lnTo>
                  <a:pt x="90714" y="150027"/>
                </a:lnTo>
                <a:lnTo>
                  <a:pt x="90714" y="129093"/>
                </a:lnTo>
                <a:lnTo>
                  <a:pt x="55824" y="129093"/>
                </a:lnTo>
                <a:lnTo>
                  <a:pt x="55824" y="115137"/>
                </a:lnTo>
                <a:lnTo>
                  <a:pt x="90714" y="115137"/>
                </a:lnTo>
                <a:lnTo>
                  <a:pt x="90714" y="94203"/>
                </a:lnTo>
                <a:lnTo>
                  <a:pt x="55824" y="94203"/>
                </a:lnTo>
                <a:lnTo>
                  <a:pt x="55824" y="80247"/>
                </a:lnTo>
                <a:lnTo>
                  <a:pt x="90714" y="80247"/>
                </a:lnTo>
                <a:lnTo>
                  <a:pt x="90714" y="59313"/>
                </a:lnTo>
                <a:lnTo>
                  <a:pt x="55824" y="59313"/>
                </a:lnTo>
                <a:lnTo>
                  <a:pt x="55824" y="45357"/>
                </a:lnTo>
                <a:lnTo>
                  <a:pt x="90714" y="45357"/>
                </a:lnTo>
                <a:cubicBezTo>
                  <a:pt x="90714" y="20236"/>
                  <a:pt x="70478" y="0"/>
                  <a:pt x="45357" y="0"/>
                </a:cubicBezTo>
                <a:cubicBezTo>
                  <a:pt x="20236" y="0"/>
                  <a:pt x="0" y="20236"/>
                  <a:pt x="0" y="45357"/>
                </a:cubicBezTo>
                <a:lnTo>
                  <a:pt x="0" y="163983"/>
                </a:lnTo>
                <a:cubicBezTo>
                  <a:pt x="0" y="189104"/>
                  <a:pt x="20236" y="209340"/>
                  <a:pt x="45357" y="209340"/>
                </a:cubicBezTo>
                <a:close/>
              </a:path>
            </a:pathLst>
          </a:custGeom>
          <a:solidFill>
            <a:schemeClr val="accent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5C286AC-E572-263C-7A33-84EF8B8112B3}"/>
              </a:ext>
            </a:extLst>
          </p:cNvPr>
          <p:cNvSpPr txBox="1"/>
          <p:nvPr/>
        </p:nvSpPr>
        <p:spPr>
          <a:xfrm>
            <a:off x="3051018" y="484912"/>
            <a:ext cx="364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videójáték-konzol, összeomlás </a:t>
            </a:r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226BC91F-4430-9E39-8D65-499BC4F2D0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9" y="1381125"/>
            <a:ext cx="1240954" cy="1425546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244279D4-BC26-F3B6-0109-35C2F1246663}"/>
              </a:ext>
            </a:extLst>
          </p:cNvPr>
          <p:cNvSpPr txBox="1"/>
          <p:nvPr/>
        </p:nvSpPr>
        <p:spPr>
          <a:xfrm>
            <a:off x="2357970" y="1471883"/>
            <a:ext cx="490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0" u="sng" dirty="0">
                <a:solidFill>
                  <a:srgbClr val="000000"/>
                </a:solidFill>
                <a:effectLst/>
                <a:latin typeface="+mj-lt"/>
              </a:rPr>
              <a:t>A piac 1983-as összeomlása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6F971553-C9DC-A8CA-BC3C-8A85D31EA78E}"/>
              </a:ext>
            </a:extLst>
          </p:cNvPr>
          <p:cNvSpPr txBox="1"/>
          <p:nvPr/>
        </p:nvSpPr>
        <p:spPr>
          <a:xfrm>
            <a:off x="2318189" y="2139154"/>
            <a:ext cx="437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Súlyos összeomlás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5D800A4A-757D-B0FD-E208-1BBCAC35F583}"/>
              </a:ext>
            </a:extLst>
          </p:cNvPr>
          <p:cNvSpPr txBox="1"/>
          <p:nvPr/>
        </p:nvSpPr>
        <p:spPr>
          <a:xfrm>
            <a:off x="2318188" y="2881859"/>
            <a:ext cx="305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Mennyiség &gt; minőség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86A2CC9D-8DD0-C9D1-467F-80B4081D36B1}"/>
              </a:ext>
            </a:extLst>
          </p:cNvPr>
          <p:cNvSpPr txBox="1"/>
          <p:nvPr/>
        </p:nvSpPr>
        <p:spPr>
          <a:xfrm>
            <a:off x="2318188" y="2509527"/>
            <a:ext cx="287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Túlságosan elbízták magukat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71CAF98-C100-384A-C3F6-B113D7A8A1F6}"/>
              </a:ext>
            </a:extLst>
          </p:cNvPr>
          <p:cNvSpPr txBox="1"/>
          <p:nvPr/>
        </p:nvSpPr>
        <p:spPr>
          <a:xfrm>
            <a:off x="2318188" y="3262604"/>
            <a:ext cx="383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Felesleges túlreklámozás 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0E059EA0-F41D-DDD8-97E9-D2828E5249A6}"/>
              </a:ext>
            </a:extLst>
          </p:cNvPr>
          <p:cNvSpPr txBox="1"/>
          <p:nvPr/>
        </p:nvSpPr>
        <p:spPr>
          <a:xfrm>
            <a:off x="2318188" y="3620145"/>
            <a:ext cx="402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Érdeklődés csökken számítógépek miatt</a:t>
            </a:r>
          </a:p>
        </p:txBody>
      </p: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E37891B1-3133-A91A-1943-DE4DB8CE9E13}"/>
              </a:ext>
            </a:extLst>
          </p:cNvPr>
          <p:cNvCxnSpPr>
            <a:cxnSpLocks/>
          </p:cNvCxnSpPr>
          <p:nvPr/>
        </p:nvCxnSpPr>
        <p:spPr>
          <a:xfrm>
            <a:off x="6188223" y="4001268"/>
            <a:ext cx="1077887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F6528315-07A1-5797-0E99-C4F79BC2DC71}"/>
              </a:ext>
            </a:extLst>
          </p:cNvPr>
          <p:cNvSpPr txBox="1"/>
          <p:nvPr/>
        </p:nvSpPr>
        <p:spPr>
          <a:xfrm>
            <a:off x="7462683" y="4462933"/>
            <a:ext cx="307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Játék-piac csődök, összeomlás</a:t>
            </a:r>
          </a:p>
        </p:txBody>
      </p:sp>
      <p:pic>
        <p:nvPicPr>
          <p:cNvPr id="2050" name="Picture 2" descr="Businessman Sliding Down Falling Chart 664400 Vector Art at Vecteezy">
            <a:extLst>
              <a:ext uri="{FF2B5EF4-FFF2-40B4-BE49-F238E27FC236}">
                <a16:creationId xmlns:a16="http://schemas.microsoft.com/office/drawing/2014/main" id="{641C30D2-EBDA-38C1-FB3E-E92FD2E88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456" y="4170893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22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 animBg="1"/>
      <p:bldP spid="10" grpId="0" animBg="1"/>
      <p:bldP spid="11" grpId="0" animBg="1"/>
      <p:bldP spid="12" grpId="0"/>
      <p:bldP spid="14" grpId="0"/>
      <p:bldP spid="15" grpId="0"/>
      <p:bldP spid="16" grpId="0"/>
      <p:bldP spid="17" grpId="0"/>
      <p:bldP spid="18" grpId="0"/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B854B47-1240-4A86-12D0-DA26B95177E3}"/>
              </a:ext>
            </a:extLst>
          </p:cNvPr>
          <p:cNvSpPr/>
          <p:nvPr/>
        </p:nvSpPr>
        <p:spPr>
          <a:xfrm>
            <a:off x="647700" y="1286668"/>
            <a:ext cx="11068050" cy="5257007"/>
          </a:xfrm>
          <a:prstGeom prst="roundRect">
            <a:avLst>
              <a:gd name="adj" fmla="val 20110"/>
            </a:avLst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E3F2D081-EF74-7E76-1E89-ECF7E0C9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95550" cy="1325563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K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r</a:t>
            </a:r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é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s</a:t>
            </a:r>
            <a:endParaRPr lang="hu-HU" dirty="0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90289AAF-7633-2F62-BF61-E1FB20F4527F}"/>
              </a:ext>
            </a:extLst>
          </p:cNvPr>
          <p:cNvSpPr/>
          <p:nvPr/>
        </p:nvSpPr>
        <p:spPr>
          <a:xfrm>
            <a:off x="2357970" y="429147"/>
            <a:ext cx="4591574" cy="5037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Ábra 6" descr="Nagyító egyszínű kitöltéssel">
            <a:extLst>
              <a:ext uri="{FF2B5EF4-FFF2-40B4-BE49-F238E27FC236}">
                <a16:creationId xmlns:a16="http://schemas.microsoft.com/office/drawing/2014/main" id="{3286A23B-90C7-AB3B-C2EF-0A53D0F8F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2057" y="509586"/>
            <a:ext cx="342900" cy="342900"/>
          </a:xfrm>
          <a:prstGeom prst="rect">
            <a:avLst/>
          </a:prstGeom>
        </p:spPr>
      </p:pic>
      <p:sp>
        <p:nvSpPr>
          <p:cNvPr id="8" name="Szabadkézi sokszög: alakzat 7">
            <a:extLst>
              <a:ext uri="{FF2B5EF4-FFF2-40B4-BE49-F238E27FC236}">
                <a16:creationId xmlns:a16="http://schemas.microsoft.com/office/drawing/2014/main" id="{B99AE5D5-E264-C775-6275-658052DB1585}"/>
              </a:ext>
            </a:extLst>
          </p:cNvPr>
          <p:cNvSpPr/>
          <p:nvPr/>
        </p:nvSpPr>
        <p:spPr>
          <a:xfrm>
            <a:off x="6566295" y="652635"/>
            <a:ext cx="167472" cy="177939"/>
          </a:xfrm>
          <a:custGeom>
            <a:avLst/>
            <a:gdLst>
              <a:gd name="connsiteX0" fmla="*/ 94203 w 167472"/>
              <a:gd name="connsiteY0" fmla="*/ 157005 h 177939"/>
              <a:gd name="connsiteX1" fmla="*/ 94203 w 167472"/>
              <a:gd name="connsiteY1" fmla="*/ 114439 h 177939"/>
              <a:gd name="connsiteX2" fmla="*/ 163983 w 167472"/>
              <a:gd name="connsiteY2" fmla="*/ 34890 h 177939"/>
              <a:gd name="connsiteX3" fmla="*/ 163983 w 167472"/>
              <a:gd name="connsiteY3" fmla="*/ 0 h 177939"/>
              <a:gd name="connsiteX4" fmla="*/ 143049 w 167472"/>
              <a:gd name="connsiteY4" fmla="*/ 0 h 177939"/>
              <a:gd name="connsiteX5" fmla="*/ 143049 w 167472"/>
              <a:gd name="connsiteY5" fmla="*/ 34890 h 177939"/>
              <a:gd name="connsiteX6" fmla="*/ 83736 w 167472"/>
              <a:gd name="connsiteY6" fmla="*/ 94203 h 177939"/>
              <a:gd name="connsiteX7" fmla="*/ 24423 w 167472"/>
              <a:gd name="connsiteY7" fmla="*/ 34890 h 177939"/>
              <a:gd name="connsiteX8" fmla="*/ 24423 w 167472"/>
              <a:gd name="connsiteY8" fmla="*/ 0 h 177939"/>
              <a:gd name="connsiteX9" fmla="*/ 3489 w 167472"/>
              <a:gd name="connsiteY9" fmla="*/ 0 h 177939"/>
              <a:gd name="connsiteX10" fmla="*/ 3489 w 167472"/>
              <a:gd name="connsiteY10" fmla="*/ 34890 h 177939"/>
              <a:gd name="connsiteX11" fmla="*/ 73269 w 167472"/>
              <a:gd name="connsiteY11" fmla="*/ 114439 h 177939"/>
              <a:gd name="connsiteX12" fmla="*/ 73269 w 167472"/>
              <a:gd name="connsiteY12" fmla="*/ 157005 h 177939"/>
              <a:gd name="connsiteX13" fmla="*/ 0 w 167472"/>
              <a:gd name="connsiteY13" fmla="*/ 157005 h 177939"/>
              <a:gd name="connsiteX14" fmla="*/ 0 w 167472"/>
              <a:gd name="connsiteY14" fmla="*/ 177939 h 177939"/>
              <a:gd name="connsiteX15" fmla="*/ 167472 w 167472"/>
              <a:gd name="connsiteY15" fmla="*/ 177939 h 177939"/>
              <a:gd name="connsiteX16" fmla="*/ 167472 w 167472"/>
              <a:gd name="connsiteY16" fmla="*/ 157005 h 177939"/>
              <a:gd name="connsiteX17" fmla="*/ 94203 w 167472"/>
              <a:gd name="connsiteY17" fmla="*/ 157005 h 17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472" h="177939">
                <a:moveTo>
                  <a:pt x="94203" y="157005"/>
                </a:moveTo>
                <a:lnTo>
                  <a:pt x="94203" y="114439"/>
                </a:lnTo>
                <a:cubicBezTo>
                  <a:pt x="133629" y="109206"/>
                  <a:pt x="163983" y="75711"/>
                  <a:pt x="163983" y="34890"/>
                </a:cubicBezTo>
                <a:lnTo>
                  <a:pt x="163983" y="0"/>
                </a:lnTo>
                <a:lnTo>
                  <a:pt x="143049" y="0"/>
                </a:lnTo>
                <a:lnTo>
                  <a:pt x="143049" y="34890"/>
                </a:lnTo>
                <a:cubicBezTo>
                  <a:pt x="143049" y="67687"/>
                  <a:pt x="116533" y="94203"/>
                  <a:pt x="83736" y="94203"/>
                </a:cubicBezTo>
                <a:cubicBezTo>
                  <a:pt x="50939" y="94203"/>
                  <a:pt x="24423" y="67687"/>
                  <a:pt x="24423" y="34890"/>
                </a:cubicBezTo>
                <a:lnTo>
                  <a:pt x="24423" y="0"/>
                </a:lnTo>
                <a:lnTo>
                  <a:pt x="3489" y="0"/>
                </a:lnTo>
                <a:lnTo>
                  <a:pt x="3489" y="34890"/>
                </a:lnTo>
                <a:cubicBezTo>
                  <a:pt x="3489" y="75711"/>
                  <a:pt x="33843" y="109206"/>
                  <a:pt x="73269" y="114439"/>
                </a:cubicBezTo>
                <a:lnTo>
                  <a:pt x="73269" y="157005"/>
                </a:lnTo>
                <a:lnTo>
                  <a:pt x="0" y="157005"/>
                </a:lnTo>
                <a:lnTo>
                  <a:pt x="0" y="177939"/>
                </a:lnTo>
                <a:lnTo>
                  <a:pt x="167472" y="177939"/>
                </a:lnTo>
                <a:lnTo>
                  <a:pt x="167472" y="157005"/>
                </a:lnTo>
                <a:lnTo>
                  <a:pt x="94203" y="157005"/>
                </a:lnTo>
                <a:close/>
              </a:path>
            </a:pathLst>
          </a:custGeom>
          <a:solidFill>
            <a:schemeClr val="tx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9" name="Szabadkézi sokszög: alakzat 8">
            <a:extLst>
              <a:ext uri="{FF2B5EF4-FFF2-40B4-BE49-F238E27FC236}">
                <a16:creationId xmlns:a16="http://schemas.microsoft.com/office/drawing/2014/main" id="{D7F5F86F-8636-8E0B-79C7-07864D5E4DB0}"/>
              </a:ext>
            </a:extLst>
          </p:cNvPr>
          <p:cNvSpPr/>
          <p:nvPr/>
        </p:nvSpPr>
        <p:spPr>
          <a:xfrm>
            <a:off x="6604674" y="523542"/>
            <a:ext cx="90714" cy="209340"/>
          </a:xfrm>
          <a:custGeom>
            <a:avLst/>
            <a:gdLst>
              <a:gd name="connsiteX0" fmla="*/ 45357 w 90714"/>
              <a:gd name="connsiteY0" fmla="*/ 209340 h 209340"/>
              <a:gd name="connsiteX1" fmla="*/ 90714 w 90714"/>
              <a:gd name="connsiteY1" fmla="*/ 163983 h 209340"/>
              <a:gd name="connsiteX2" fmla="*/ 55824 w 90714"/>
              <a:gd name="connsiteY2" fmla="*/ 163983 h 209340"/>
              <a:gd name="connsiteX3" fmla="*/ 55824 w 90714"/>
              <a:gd name="connsiteY3" fmla="*/ 150027 h 209340"/>
              <a:gd name="connsiteX4" fmla="*/ 90714 w 90714"/>
              <a:gd name="connsiteY4" fmla="*/ 150027 h 209340"/>
              <a:gd name="connsiteX5" fmla="*/ 90714 w 90714"/>
              <a:gd name="connsiteY5" fmla="*/ 129093 h 209340"/>
              <a:gd name="connsiteX6" fmla="*/ 55824 w 90714"/>
              <a:gd name="connsiteY6" fmla="*/ 129093 h 209340"/>
              <a:gd name="connsiteX7" fmla="*/ 55824 w 90714"/>
              <a:gd name="connsiteY7" fmla="*/ 115137 h 209340"/>
              <a:gd name="connsiteX8" fmla="*/ 90714 w 90714"/>
              <a:gd name="connsiteY8" fmla="*/ 115137 h 209340"/>
              <a:gd name="connsiteX9" fmla="*/ 90714 w 90714"/>
              <a:gd name="connsiteY9" fmla="*/ 94203 h 209340"/>
              <a:gd name="connsiteX10" fmla="*/ 55824 w 90714"/>
              <a:gd name="connsiteY10" fmla="*/ 94203 h 209340"/>
              <a:gd name="connsiteX11" fmla="*/ 55824 w 90714"/>
              <a:gd name="connsiteY11" fmla="*/ 80247 h 209340"/>
              <a:gd name="connsiteX12" fmla="*/ 90714 w 90714"/>
              <a:gd name="connsiteY12" fmla="*/ 80247 h 209340"/>
              <a:gd name="connsiteX13" fmla="*/ 90714 w 90714"/>
              <a:gd name="connsiteY13" fmla="*/ 59313 h 209340"/>
              <a:gd name="connsiteX14" fmla="*/ 55824 w 90714"/>
              <a:gd name="connsiteY14" fmla="*/ 59313 h 209340"/>
              <a:gd name="connsiteX15" fmla="*/ 55824 w 90714"/>
              <a:gd name="connsiteY15" fmla="*/ 45357 h 209340"/>
              <a:gd name="connsiteX16" fmla="*/ 90714 w 90714"/>
              <a:gd name="connsiteY16" fmla="*/ 45357 h 209340"/>
              <a:gd name="connsiteX17" fmla="*/ 45357 w 90714"/>
              <a:gd name="connsiteY17" fmla="*/ 0 h 209340"/>
              <a:gd name="connsiteX18" fmla="*/ 0 w 90714"/>
              <a:gd name="connsiteY18" fmla="*/ 45357 h 209340"/>
              <a:gd name="connsiteX19" fmla="*/ 0 w 90714"/>
              <a:gd name="connsiteY19" fmla="*/ 163983 h 209340"/>
              <a:gd name="connsiteX20" fmla="*/ 45357 w 90714"/>
              <a:gd name="connsiteY20" fmla="*/ 209340 h 2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0714" h="209340">
                <a:moveTo>
                  <a:pt x="45357" y="209340"/>
                </a:moveTo>
                <a:cubicBezTo>
                  <a:pt x="70478" y="209340"/>
                  <a:pt x="90714" y="189104"/>
                  <a:pt x="90714" y="163983"/>
                </a:cubicBezTo>
                <a:lnTo>
                  <a:pt x="55824" y="163983"/>
                </a:lnTo>
                <a:lnTo>
                  <a:pt x="55824" y="150027"/>
                </a:lnTo>
                <a:lnTo>
                  <a:pt x="90714" y="150027"/>
                </a:lnTo>
                <a:lnTo>
                  <a:pt x="90714" y="129093"/>
                </a:lnTo>
                <a:lnTo>
                  <a:pt x="55824" y="129093"/>
                </a:lnTo>
                <a:lnTo>
                  <a:pt x="55824" y="115137"/>
                </a:lnTo>
                <a:lnTo>
                  <a:pt x="90714" y="115137"/>
                </a:lnTo>
                <a:lnTo>
                  <a:pt x="90714" y="94203"/>
                </a:lnTo>
                <a:lnTo>
                  <a:pt x="55824" y="94203"/>
                </a:lnTo>
                <a:lnTo>
                  <a:pt x="55824" y="80247"/>
                </a:lnTo>
                <a:lnTo>
                  <a:pt x="90714" y="80247"/>
                </a:lnTo>
                <a:lnTo>
                  <a:pt x="90714" y="59313"/>
                </a:lnTo>
                <a:lnTo>
                  <a:pt x="55824" y="59313"/>
                </a:lnTo>
                <a:lnTo>
                  <a:pt x="55824" y="45357"/>
                </a:lnTo>
                <a:lnTo>
                  <a:pt x="90714" y="45357"/>
                </a:lnTo>
                <a:cubicBezTo>
                  <a:pt x="90714" y="20236"/>
                  <a:pt x="70478" y="0"/>
                  <a:pt x="45357" y="0"/>
                </a:cubicBezTo>
                <a:cubicBezTo>
                  <a:pt x="20236" y="0"/>
                  <a:pt x="0" y="20236"/>
                  <a:pt x="0" y="45357"/>
                </a:cubicBezTo>
                <a:lnTo>
                  <a:pt x="0" y="163983"/>
                </a:lnTo>
                <a:cubicBezTo>
                  <a:pt x="0" y="189104"/>
                  <a:pt x="20236" y="209340"/>
                  <a:pt x="45357" y="209340"/>
                </a:cubicBezTo>
                <a:close/>
              </a:path>
            </a:pathLst>
          </a:custGeom>
          <a:solidFill>
            <a:schemeClr val="accent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4EE8BCD-C8D0-DDD4-D379-7A4A104970DA}"/>
              </a:ext>
            </a:extLst>
          </p:cNvPr>
          <p:cNvSpPr txBox="1"/>
          <p:nvPr/>
        </p:nvSpPr>
        <p:spPr>
          <a:xfrm>
            <a:off x="3051018" y="484912"/>
            <a:ext cx="364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videójáték-konzol, jelen</a:t>
            </a:r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B58F7C6-D380-1D14-AD6C-3ACF6EF3170A}"/>
              </a:ext>
            </a:extLst>
          </p:cNvPr>
          <p:cNvSpPr txBox="1"/>
          <p:nvPr/>
        </p:nvSpPr>
        <p:spPr>
          <a:xfrm>
            <a:off x="10037990" y="35929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4" action="ppaction://hlinksldjump"/>
              </a:rPr>
              <a:t>Kezdőlap</a:t>
            </a:r>
            <a:endParaRPr lang="hu-HU" dirty="0"/>
          </a:p>
        </p:txBody>
      </p:sp>
      <p:pic>
        <p:nvPicPr>
          <p:cNvPr id="12" name="Ábra 11" descr="Vonalas nyíl: egyenes körvonalas">
            <a:extLst>
              <a:ext uri="{FF2B5EF4-FFF2-40B4-BE49-F238E27FC236}">
                <a16:creationId xmlns:a16="http://schemas.microsoft.com/office/drawing/2014/main" id="{1ABDA07A-A1BE-9E4D-96CD-8739D22ED0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372" y="346322"/>
            <a:ext cx="395282" cy="395282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DB6C719B-9302-D890-91CF-7C9070C101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9" y="1381125"/>
            <a:ext cx="1240954" cy="1425546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EDBC25F4-CBDE-3A0D-4257-737F81DC75C5}"/>
              </a:ext>
            </a:extLst>
          </p:cNvPr>
          <p:cNvSpPr txBox="1"/>
          <p:nvPr/>
        </p:nvSpPr>
        <p:spPr>
          <a:xfrm>
            <a:off x="2357968" y="1592826"/>
            <a:ext cx="76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Ray </a:t>
            </a:r>
            <a:r>
              <a:rPr lang="hu-H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Tracingre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is már képes (valós időben képes lekövetni a fényeket)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8421DC5-8FF6-5982-E643-560086B13C49}"/>
              </a:ext>
            </a:extLst>
          </p:cNvPr>
          <p:cNvSpPr txBox="1"/>
          <p:nvPr/>
        </p:nvSpPr>
        <p:spPr>
          <a:xfrm>
            <a:off x="2357968" y="2035277"/>
            <a:ext cx="51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Natív 4k 120fps-el (HDMI 2 képességek kihasználása)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D75B0831-AED2-F554-A3A8-D3CE1CDC688D}"/>
              </a:ext>
            </a:extLst>
          </p:cNvPr>
          <p:cNvSpPr txBox="1"/>
          <p:nvPr/>
        </p:nvSpPr>
        <p:spPr>
          <a:xfrm>
            <a:off x="2357968" y="2404609"/>
            <a:ext cx="534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Párhuzamosan fejlődik a PC-vel</a:t>
            </a:r>
          </a:p>
        </p:txBody>
      </p:sp>
      <p:pic>
        <p:nvPicPr>
          <p:cNvPr id="3076" name="Picture 4" descr="Best Game Console 2022: PlayStation, Xbox or Switch? | Tech Advisor">
            <a:extLst>
              <a:ext uri="{FF2B5EF4-FFF2-40B4-BE49-F238E27FC236}">
                <a16:creationId xmlns:a16="http://schemas.microsoft.com/office/drawing/2014/main" id="{013FD91F-E971-1373-14A4-9203DDCB3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187" y="3160963"/>
            <a:ext cx="5486400" cy="3086100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66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9" grpId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C48107D0-458A-3347-E232-B8817F5BF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58" y="2203651"/>
            <a:ext cx="3179941" cy="4443586"/>
          </a:xfrm>
          <a:prstGeom prst="rect">
            <a:avLst/>
          </a:prstGeom>
        </p:spPr>
      </p:pic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A0E26187-2907-B2C7-ED85-1F7C3A1926A3}"/>
              </a:ext>
            </a:extLst>
          </p:cNvPr>
          <p:cNvSpPr/>
          <p:nvPr/>
        </p:nvSpPr>
        <p:spPr>
          <a:xfrm>
            <a:off x="2930013" y="914400"/>
            <a:ext cx="5791200" cy="983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7492774-A8FF-E0A0-DCD2-335DC2C2047B}"/>
              </a:ext>
            </a:extLst>
          </p:cNvPr>
          <p:cNvSpPr txBox="1"/>
          <p:nvPr/>
        </p:nvSpPr>
        <p:spPr>
          <a:xfrm>
            <a:off x="3116826" y="1012723"/>
            <a:ext cx="5348748" cy="769441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85854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. egyéni séma">
      <a:majorFont>
        <a:latin typeface="Gilmer"/>
        <a:ea typeface=""/>
        <a:cs typeface=""/>
      </a:majorFont>
      <a:minorFont>
        <a:latin typeface="Gilm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152</Words>
  <Application>Microsoft Office PowerPoint</Application>
  <PresentationFormat>Szélesvásznú</PresentationFormat>
  <Paragraphs>48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Comic Sans MS</vt:lpstr>
      <vt:lpstr>Gilmer</vt:lpstr>
      <vt:lpstr>Linux Libertine</vt:lpstr>
      <vt:lpstr>Office-téma</vt:lpstr>
      <vt:lpstr>Keresés</vt:lpstr>
      <vt:lpstr>Keresés</vt:lpstr>
      <vt:lpstr>Keresés</vt:lpstr>
      <vt:lpstr>Keresés</vt:lpstr>
      <vt:lpstr>Keresés</vt:lpstr>
      <vt:lpstr>Keresés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Ács Norbert</dc:creator>
  <cp:lastModifiedBy>Ács Norbert</cp:lastModifiedBy>
  <cp:revision>26</cp:revision>
  <dcterms:created xsi:type="dcterms:W3CDTF">2022-09-14T07:26:32Z</dcterms:created>
  <dcterms:modified xsi:type="dcterms:W3CDTF">2022-09-28T18:21:22Z</dcterms:modified>
</cp:coreProperties>
</file>