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heme/theme7.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93482" r:id="rId4"/>
    <p:sldMasterId id="2147493455" r:id="rId5"/>
    <p:sldMasterId id="2147493602" r:id="rId6"/>
    <p:sldMasterId id="2147493589" r:id="rId7"/>
    <p:sldMasterId id="2147493521" r:id="rId8"/>
  </p:sldMasterIdLst>
  <p:notesMasterIdLst>
    <p:notesMasterId r:id="rId27"/>
  </p:notesMasterIdLst>
  <p:handoutMasterIdLst>
    <p:handoutMasterId r:id="rId28"/>
  </p:handoutMasterIdLst>
  <p:sldIdLst>
    <p:sldId id="406" r:id="rId9"/>
    <p:sldId id="407" r:id="rId10"/>
    <p:sldId id="410" r:id="rId11"/>
    <p:sldId id="408" r:id="rId12"/>
    <p:sldId id="418" r:id="rId13"/>
    <p:sldId id="413" r:id="rId14"/>
    <p:sldId id="419" r:id="rId15"/>
    <p:sldId id="421" r:id="rId16"/>
    <p:sldId id="412" r:id="rId17"/>
    <p:sldId id="411" r:id="rId18"/>
    <p:sldId id="395" r:id="rId19"/>
    <p:sldId id="414" r:id="rId20"/>
    <p:sldId id="415" r:id="rId21"/>
    <p:sldId id="416" r:id="rId22"/>
    <p:sldId id="417" r:id="rId23"/>
    <p:sldId id="402" r:id="rId24"/>
    <p:sldId id="409" r:id="rId25"/>
    <p:sldId id="420" r:id="rId26"/>
  </p:sldIdLst>
  <p:sldSz cx="9144000" cy="6858000" type="screen4x3"/>
  <p:notesSz cx="7023100" cy="93091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orient="horz" pos="2160">
          <p15:clr>
            <a:srgbClr val="A4A3A4"/>
          </p15:clr>
        </p15:guide>
        <p15:guide id="3"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1D1D"/>
    <a:srgbClr val="EE3124"/>
    <a:srgbClr val="7F7F7F"/>
    <a:srgbClr val="595959"/>
    <a:srgbClr val="EB2819"/>
    <a:srgbClr val="E42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5" autoAdjust="0"/>
    <p:restoredTop sz="96370" autoAdjust="0"/>
  </p:normalViewPr>
  <p:slideViewPr>
    <p:cSldViewPr snapToGrid="0" snapToObjects="1">
      <p:cViewPr varScale="1">
        <p:scale>
          <a:sx n="106" d="100"/>
          <a:sy n="106" d="100"/>
        </p:scale>
        <p:origin x="2016" y="96"/>
      </p:cViewPr>
      <p:guideLst>
        <p:guide orient="horz" pos="1620"/>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napToGrid="0" snapToObjects="1">
      <p:cViewPr varScale="1">
        <p:scale>
          <a:sx n="85" d="100"/>
          <a:sy n="85" d="100"/>
        </p:scale>
        <p:origin x="384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3324" tIns="46662" rIns="93324" bIns="46662"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8275" y="0"/>
            <a:ext cx="3043238" cy="465138"/>
          </a:xfrm>
          <a:prstGeom prst="rect">
            <a:avLst/>
          </a:prstGeom>
        </p:spPr>
        <p:txBody>
          <a:bodyPr vert="horz" lIns="93324" tIns="46662" rIns="93324" bIns="46662" rtlCol="0"/>
          <a:lstStyle>
            <a:lvl1pPr algn="r" eaLnBrk="1" fontAlgn="auto" hangingPunct="1">
              <a:spcBef>
                <a:spcPts val="0"/>
              </a:spcBef>
              <a:spcAft>
                <a:spcPts val="0"/>
              </a:spcAft>
              <a:defRPr sz="1200">
                <a:latin typeface="+mn-lt"/>
                <a:cs typeface="+mn-cs"/>
              </a:defRPr>
            </a:lvl1pPr>
          </a:lstStyle>
          <a:p>
            <a:pPr>
              <a:defRPr/>
            </a:pPr>
            <a:fld id="{857D4563-C991-442D-B3F0-C1A43D578CC3}" type="datetimeFigureOut">
              <a:rPr lang="en-US"/>
              <a:pPr>
                <a:defRPr/>
              </a:pPr>
              <a:t>10/19/2018</a:t>
            </a:fld>
            <a:endParaRPr lang="en-US"/>
          </a:p>
        </p:txBody>
      </p:sp>
      <p:sp>
        <p:nvSpPr>
          <p:cNvPr id="4" name="Footer Placeholder 3"/>
          <p:cNvSpPr>
            <a:spLocks noGrp="1"/>
          </p:cNvSpPr>
          <p:nvPr>
            <p:ph type="ftr" sz="quarter" idx="2"/>
            <p:custDataLst>
              <p:tags r:id="rId2"/>
            </p:custDataLst>
          </p:nvPr>
        </p:nvSpPr>
        <p:spPr>
          <a:xfrm>
            <a:off x="0" y="8842375"/>
            <a:ext cx="7023100" cy="465138"/>
          </a:xfrm>
          <a:prstGeom prst="rect">
            <a:avLst/>
          </a:prstGeom>
        </p:spPr>
        <p:txBody>
          <a:bodyPr vert="horz" lIns="93324" tIns="46662" rIns="93324" bIns="46662" rtlCol="0" anchor="b"/>
          <a:lstStyle>
            <a:lvl1pPr algn="l" eaLnBrk="1" fontAlgn="auto" hangingPunct="1">
              <a:spcBef>
                <a:spcPts val="0"/>
              </a:spcBef>
              <a:spcAft>
                <a:spcPts val="0"/>
              </a:spcAft>
              <a:defRPr sz="1200">
                <a:latin typeface="+mn-lt"/>
                <a:cs typeface="+mn-cs"/>
              </a:defRPr>
            </a:lvl1pPr>
          </a:lstStyle>
          <a:p>
            <a:pPr>
              <a:defRPr/>
            </a:pPr>
            <a:r>
              <a:rPr lang="en-US" sz="700">
                <a:solidFill>
                  <a:srgbClr val="7F7F7F"/>
                </a:solidFill>
                <a:latin typeface="Arial" panose="020B0604020202020204" pitchFamily="34" charset="0"/>
              </a:rPr>
              <a:t>Honeywell Internal</a:t>
            </a:r>
          </a:p>
        </p:txBody>
      </p:sp>
      <p:sp>
        <p:nvSpPr>
          <p:cNvPr id="5" name="Slide Number Placeholder 4"/>
          <p:cNvSpPr>
            <a:spLocks noGrp="1"/>
          </p:cNvSpPr>
          <p:nvPr>
            <p:ph type="sldNum" sz="quarter" idx="3"/>
          </p:nvPr>
        </p:nvSpPr>
        <p:spPr>
          <a:xfrm>
            <a:off x="3978275" y="8842375"/>
            <a:ext cx="3043238" cy="465138"/>
          </a:xfrm>
          <a:prstGeom prst="rect">
            <a:avLst/>
          </a:prstGeom>
        </p:spPr>
        <p:txBody>
          <a:bodyPr vert="horz" lIns="93324" tIns="46662" rIns="93324" bIns="46662" rtlCol="0" anchor="b"/>
          <a:lstStyle>
            <a:lvl1pPr algn="r" eaLnBrk="1" fontAlgn="auto" hangingPunct="1">
              <a:spcBef>
                <a:spcPts val="0"/>
              </a:spcBef>
              <a:spcAft>
                <a:spcPts val="0"/>
              </a:spcAft>
              <a:defRPr sz="1200">
                <a:latin typeface="+mn-lt"/>
                <a:cs typeface="+mn-cs"/>
              </a:defRPr>
            </a:lvl1pPr>
          </a:lstStyle>
          <a:p>
            <a:pPr>
              <a:defRPr/>
            </a:pPr>
            <a:fld id="{4D0CD540-90A1-4DF6-948E-FB2F838FE870}" type="slidenum">
              <a:rPr lang="en-US"/>
              <a:pPr>
                <a:defRPr/>
              </a:pPr>
              <a:t>‹#›</a:t>
            </a:fld>
            <a:endParaRPr lang="en-US"/>
          </a:p>
        </p:txBody>
      </p:sp>
    </p:spTree>
    <p:extLst>
      <p:ext uri="{BB962C8B-B14F-4D97-AF65-F5344CB8AC3E}">
        <p14:creationId xmlns:p14="http://schemas.microsoft.com/office/powerpoint/2010/main" val="273971187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3324" tIns="46662" rIns="93324" bIns="46662"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8275" y="0"/>
            <a:ext cx="3043238" cy="465138"/>
          </a:xfrm>
          <a:prstGeom prst="rect">
            <a:avLst/>
          </a:prstGeom>
        </p:spPr>
        <p:txBody>
          <a:bodyPr vert="horz" lIns="93324" tIns="46662" rIns="93324" bIns="46662" rtlCol="0"/>
          <a:lstStyle>
            <a:lvl1pPr algn="r" eaLnBrk="1" fontAlgn="auto" hangingPunct="1">
              <a:spcBef>
                <a:spcPts val="0"/>
              </a:spcBef>
              <a:spcAft>
                <a:spcPts val="0"/>
              </a:spcAft>
              <a:defRPr sz="1200">
                <a:latin typeface="+mn-lt"/>
                <a:cs typeface="+mn-cs"/>
              </a:defRPr>
            </a:lvl1pPr>
          </a:lstStyle>
          <a:p>
            <a:pPr>
              <a:defRPr/>
            </a:pPr>
            <a:fld id="{BA278FD8-54E5-4C24-8F1E-334DBC98CFA6}" type="datetimeFigureOut">
              <a:rPr lang="en-US"/>
              <a:pPr>
                <a:defRPr/>
              </a:pPr>
              <a:t>10/19/2018</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pPr lvl="0"/>
            <a:endParaRPr lang="en-US" noProof="0"/>
          </a:p>
        </p:txBody>
      </p:sp>
      <p:sp>
        <p:nvSpPr>
          <p:cNvPr id="5" name="Notes Placeholder 4"/>
          <p:cNvSpPr>
            <a:spLocks noGrp="1"/>
          </p:cNvSpPr>
          <p:nvPr>
            <p:ph type="body" sz="quarter" idx="3"/>
          </p:nvPr>
        </p:nvSpPr>
        <p:spPr>
          <a:xfrm>
            <a:off x="701675" y="4421188"/>
            <a:ext cx="5619750" cy="4189412"/>
          </a:xfrm>
          <a:prstGeom prst="rect">
            <a:avLst/>
          </a:prstGeom>
        </p:spPr>
        <p:txBody>
          <a:bodyPr vert="horz" lIns="93324" tIns="46662" rIns="93324" bIns="46662"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custDataLst>
              <p:tags r:id="rId2"/>
            </p:custDataLst>
          </p:nvPr>
        </p:nvSpPr>
        <p:spPr>
          <a:xfrm>
            <a:off x="0" y="8842375"/>
            <a:ext cx="7023100" cy="465138"/>
          </a:xfrm>
          <a:prstGeom prst="rect">
            <a:avLst/>
          </a:prstGeom>
        </p:spPr>
        <p:txBody>
          <a:bodyPr vert="horz" lIns="93324" tIns="46662" rIns="93324" bIns="46662" rtlCol="0" anchor="b"/>
          <a:lstStyle>
            <a:lvl1pPr algn="l" eaLnBrk="1" fontAlgn="auto" hangingPunct="1">
              <a:spcBef>
                <a:spcPts val="0"/>
              </a:spcBef>
              <a:spcAft>
                <a:spcPts val="0"/>
              </a:spcAft>
              <a:defRPr lang="en-US" sz="700" b="0" i="0" u="none">
                <a:solidFill>
                  <a:srgbClr val="7F7F7F"/>
                </a:solidFill>
                <a:latin typeface="Arial" panose="020B0604020202020204" pitchFamily="34" charset="0"/>
              </a:defRPr>
            </a:lvl1pPr>
          </a:lstStyle>
          <a:p>
            <a:pPr>
              <a:defRPr/>
            </a:pPr>
            <a:r>
              <a:rPr lang="en-US"/>
              <a:t>Honeywell Internal</a:t>
            </a:r>
          </a:p>
        </p:txBody>
      </p:sp>
      <p:sp>
        <p:nvSpPr>
          <p:cNvPr id="7" name="Slide Number Placeholder 6"/>
          <p:cNvSpPr>
            <a:spLocks noGrp="1"/>
          </p:cNvSpPr>
          <p:nvPr>
            <p:ph type="sldNum" sz="quarter" idx="5"/>
          </p:nvPr>
        </p:nvSpPr>
        <p:spPr>
          <a:xfrm>
            <a:off x="3978275" y="8842375"/>
            <a:ext cx="3043238" cy="465138"/>
          </a:xfrm>
          <a:prstGeom prst="rect">
            <a:avLst/>
          </a:prstGeom>
        </p:spPr>
        <p:txBody>
          <a:bodyPr vert="horz" lIns="93324" tIns="46662" rIns="93324" bIns="46662" rtlCol="0" anchor="b"/>
          <a:lstStyle>
            <a:lvl1pPr algn="r" eaLnBrk="1" fontAlgn="auto" hangingPunct="1">
              <a:spcBef>
                <a:spcPts val="0"/>
              </a:spcBef>
              <a:spcAft>
                <a:spcPts val="0"/>
              </a:spcAft>
              <a:defRPr sz="1200">
                <a:latin typeface="+mn-lt"/>
                <a:cs typeface="+mn-cs"/>
              </a:defRPr>
            </a:lvl1pPr>
          </a:lstStyle>
          <a:p>
            <a:pPr>
              <a:defRPr/>
            </a:pPr>
            <a:fld id="{07F80455-CF11-4877-AD7A-70AE5CB739BB}" type="slidenum">
              <a:rPr lang="en-US"/>
              <a:pPr>
                <a:defRPr/>
              </a:pPr>
              <a:t>‹#›</a:t>
            </a:fld>
            <a:endParaRPr lang="en-US"/>
          </a:p>
        </p:txBody>
      </p:sp>
    </p:spTree>
    <p:extLst>
      <p:ext uri="{BB962C8B-B14F-4D97-AF65-F5344CB8AC3E}">
        <p14:creationId xmlns:p14="http://schemas.microsoft.com/office/powerpoint/2010/main" val="1166841516"/>
      </p:ext>
    </p:extLst>
  </p:cSld>
  <p:clrMap bg1="lt1" tx1="dk1" bg2="lt2" tx2="dk2" accent1="accent1" accent2="accent2" accent3="accent3" accent4="accent4" accent5="accent5" accent6="accent6" hlink="hlink" folHlink="folHlink"/>
  <p:hf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Honeywell Internal</a:t>
            </a:r>
          </a:p>
        </p:txBody>
      </p:sp>
      <p:sp>
        <p:nvSpPr>
          <p:cNvPr id="6" name="Slide Number Placeholder 5"/>
          <p:cNvSpPr>
            <a:spLocks noGrp="1"/>
          </p:cNvSpPr>
          <p:nvPr>
            <p:ph type="sldNum" sz="quarter" idx="12"/>
          </p:nvPr>
        </p:nvSpPr>
        <p:spPr/>
        <p:txBody>
          <a:bodyPr/>
          <a:lstStyle/>
          <a:p>
            <a:pPr>
              <a:defRPr/>
            </a:pPr>
            <a:fld id="{07F80455-CF11-4877-AD7A-70AE5CB739BB}" type="slidenum">
              <a:rPr lang="en-US" smtClean="0"/>
              <a:pPr>
                <a:defRPr/>
              </a:pPr>
              <a:t>7</a:t>
            </a:fld>
            <a:endParaRPr lang="en-US"/>
          </a:p>
        </p:txBody>
      </p:sp>
    </p:spTree>
    <p:extLst>
      <p:ext uri="{BB962C8B-B14F-4D97-AF65-F5344CB8AC3E}">
        <p14:creationId xmlns:p14="http://schemas.microsoft.com/office/powerpoint/2010/main" val="3403191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custDataLst>
              <p:tags r:id="rId1"/>
            </p:custDataLst>
          </p:nvPr>
        </p:nvSpPr>
        <p:spPr>
          <a:xfrm>
            <a:off x="0" y="8842375"/>
            <a:ext cx="7023100" cy="465138"/>
          </a:xfrm>
        </p:spPr>
        <p:txBody>
          <a:bodyPr/>
          <a:lstStyle/>
          <a:p>
            <a:pPr>
              <a:defRPr/>
            </a:pPr>
            <a:r>
              <a:rPr lang="en-US"/>
              <a:t>Honeywell Internal</a:t>
            </a:r>
          </a:p>
        </p:txBody>
      </p:sp>
      <p:sp>
        <p:nvSpPr>
          <p:cNvPr id="6" name="Slide Number Placeholder 5"/>
          <p:cNvSpPr>
            <a:spLocks noGrp="1"/>
          </p:cNvSpPr>
          <p:nvPr>
            <p:ph type="sldNum" sz="quarter" idx="12"/>
          </p:nvPr>
        </p:nvSpPr>
        <p:spPr/>
        <p:txBody>
          <a:bodyPr/>
          <a:lstStyle/>
          <a:p>
            <a:pPr>
              <a:defRPr/>
            </a:pPr>
            <a:fld id="{07F80455-CF11-4877-AD7A-70AE5CB739BB}" type="slidenum">
              <a:rPr lang="en-US" smtClean="0"/>
              <a:pPr>
                <a:defRPr/>
              </a:pPr>
              <a:t>10</a:t>
            </a:fld>
            <a:endParaRPr lang="en-US"/>
          </a:p>
        </p:txBody>
      </p:sp>
    </p:spTree>
    <p:extLst>
      <p:ext uri="{BB962C8B-B14F-4D97-AF65-F5344CB8AC3E}">
        <p14:creationId xmlns:p14="http://schemas.microsoft.com/office/powerpoint/2010/main" val="2460733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ulti-Image Cover">
    <p:spTree>
      <p:nvGrpSpPr>
        <p:cNvPr id="1" name=""/>
        <p:cNvGrpSpPr/>
        <p:nvPr/>
      </p:nvGrpSpPr>
      <p:grpSpPr>
        <a:xfrm>
          <a:off x="0" y="0"/>
          <a:ext cx="0" cy="0"/>
          <a:chOff x="0" y="0"/>
          <a:chExt cx="0" cy="0"/>
        </a:xfrm>
      </p:grpSpPr>
      <p:cxnSp>
        <p:nvCxnSpPr>
          <p:cNvPr id="6" name="Straight Connector 5"/>
          <p:cNvCxnSpPr/>
          <p:nvPr userDrawn="1"/>
        </p:nvCxnSpPr>
        <p:spPr>
          <a:xfrm>
            <a:off x="2138363" y="5959475"/>
            <a:ext cx="0" cy="492125"/>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9"/>
          <p:cNvSpPr>
            <a:spLocks noGrp="1"/>
          </p:cNvSpPr>
          <p:nvPr>
            <p:ph type="body" sz="quarter" idx="13"/>
          </p:nvPr>
        </p:nvSpPr>
        <p:spPr>
          <a:xfrm>
            <a:off x="2148586" y="6222292"/>
            <a:ext cx="4963414" cy="254118"/>
          </a:xfrm>
          <a:prstGeom prst="rect">
            <a:avLst/>
          </a:prstGeom>
        </p:spPr>
        <p:txBody>
          <a:bodyPr vert="horz" anchor="ctr"/>
          <a:lstStyle>
            <a:lvl1pPr>
              <a:defRPr sz="16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
        <p:nvSpPr>
          <p:cNvPr id="16" name="Text Placeholder 8"/>
          <p:cNvSpPr>
            <a:spLocks noGrp="1"/>
          </p:cNvSpPr>
          <p:nvPr>
            <p:ph type="body" sz="quarter" idx="11"/>
          </p:nvPr>
        </p:nvSpPr>
        <p:spPr>
          <a:xfrm>
            <a:off x="200024" y="6199311"/>
            <a:ext cx="1862456" cy="248524"/>
          </a:xfrm>
          <a:prstGeom prst="rect">
            <a:avLst/>
          </a:prstGeom>
        </p:spPr>
        <p:txBody>
          <a:bodyPr vert="horz"/>
          <a:lstStyle>
            <a:lvl1pPr algn="r">
              <a:defRPr sz="14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6587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Image Cover">
    <p:spTree>
      <p:nvGrpSpPr>
        <p:cNvPr id="1" name=""/>
        <p:cNvGrpSpPr/>
        <p:nvPr/>
      </p:nvGrpSpPr>
      <p:grpSpPr>
        <a:xfrm>
          <a:off x="0" y="0"/>
          <a:ext cx="0" cy="0"/>
          <a:chOff x="0" y="0"/>
          <a:chExt cx="0" cy="0"/>
        </a:xfrm>
      </p:grpSpPr>
      <p:cxnSp>
        <p:nvCxnSpPr>
          <p:cNvPr id="6" name="Straight Connector 5"/>
          <p:cNvCxnSpPr/>
          <p:nvPr userDrawn="1"/>
        </p:nvCxnSpPr>
        <p:spPr>
          <a:xfrm>
            <a:off x="2138363" y="5959475"/>
            <a:ext cx="0" cy="492125"/>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9"/>
          <p:cNvSpPr>
            <a:spLocks noGrp="1"/>
          </p:cNvSpPr>
          <p:nvPr>
            <p:ph type="body" sz="quarter" idx="13"/>
          </p:nvPr>
        </p:nvSpPr>
        <p:spPr>
          <a:xfrm>
            <a:off x="2148586" y="6222292"/>
            <a:ext cx="4963414" cy="254118"/>
          </a:xfrm>
          <a:prstGeom prst="rect">
            <a:avLst/>
          </a:prstGeom>
        </p:spPr>
        <p:txBody>
          <a:bodyPr vert="horz" anchor="ctr"/>
          <a:lstStyle>
            <a:lvl1pPr>
              <a:defRPr sz="16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
        <p:nvSpPr>
          <p:cNvPr id="16" name="Text Placeholder 8"/>
          <p:cNvSpPr>
            <a:spLocks noGrp="1"/>
          </p:cNvSpPr>
          <p:nvPr>
            <p:ph type="body" sz="quarter" idx="11"/>
          </p:nvPr>
        </p:nvSpPr>
        <p:spPr>
          <a:xfrm>
            <a:off x="200024" y="6199311"/>
            <a:ext cx="1862456" cy="248524"/>
          </a:xfrm>
          <a:prstGeom prst="rect">
            <a:avLst/>
          </a:prstGeom>
        </p:spPr>
        <p:txBody>
          <a:bodyPr vert="horz"/>
          <a:lstStyle>
            <a:lvl1pPr algn="r">
              <a:defRPr sz="14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0664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A8DA4E8-44A4-479D-AF72-F968CE2DEC33}"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3984890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8DA4E8-44A4-479D-AF72-F968CE2DEC33}"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2134576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8DA4E8-44A4-479D-AF72-F968CE2DEC33}"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3488148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8DA4E8-44A4-479D-AF72-F968CE2DEC33}" type="datetimeFigureOut">
              <a:rPr lang="en-US" smtClean="0"/>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3867752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8DA4E8-44A4-479D-AF72-F968CE2DEC33}" type="datetimeFigureOut">
              <a:rPr lang="en-US" smtClean="0"/>
              <a:t>10/19/2018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143983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8DA4E8-44A4-479D-AF72-F968CE2DEC33}" type="datetimeFigureOut">
              <a:rPr lang="en-US" smtClean="0"/>
              <a:t>10/19/2018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553211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8DA4E8-44A4-479D-AF72-F968CE2DEC33}" type="datetimeFigureOut">
              <a:rPr lang="en-US" smtClean="0"/>
              <a:t>10/19/2018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2527249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8DA4E8-44A4-479D-AF72-F968CE2DEC33}" type="datetimeFigureOut">
              <a:rPr lang="en-US" smtClean="0"/>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106503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8DA4E8-44A4-479D-AF72-F968CE2DEC33}" type="datetimeFigureOut">
              <a:rPr lang="en-US" smtClean="0"/>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336639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Multi-Image Cover">
    <p:spTree>
      <p:nvGrpSpPr>
        <p:cNvPr id="1" name=""/>
        <p:cNvGrpSpPr/>
        <p:nvPr/>
      </p:nvGrpSpPr>
      <p:grpSpPr>
        <a:xfrm>
          <a:off x="0" y="0"/>
          <a:ext cx="0" cy="0"/>
          <a:chOff x="0" y="0"/>
          <a:chExt cx="0" cy="0"/>
        </a:xfrm>
      </p:grpSpPr>
      <p:cxnSp>
        <p:nvCxnSpPr>
          <p:cNvPr id="6" name="Straight Connector 5"/>
          <p:cNvCxnSpPr/>
          <p:nvPr userDrawn="1"/>
        </p:nvCxnSpPr>
        <p:spPr>
          <a:xfrm>
            <a:off x="2138363" y="5959475"/>
            <a:ext cx="0" cy="492125"/>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9"/>
          <p:cNvSpPr>
            <a:spLocks noGrp="1"/>
          </p:cNvSpPr>
          <p:nvPr>
            <p:ph type="body" sz="quarter" idx="13"/>
          </p:nvPr>
        </p:nvSpPr>
        <p:spPr>
          <a:xfrm>
            <a:off x="2148586" y="6222292"/>
            <a:ext cx="4963414" cy="254118"/>
          </a:xfrm>
          <a:prstGeom prst="rect">
            <a:avLst/>
          </a:prstGeom>
        </p:spPr>
        <p:txBody>
          <a:bodyPr vert="horz" anchor="ctr"/>
          <a:lstStyle>
            <a:lvl1pPr>
              <a:defRPr sz="16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
        <p:nvSpPr>
          <p:cNvPr id="16" name="Text Placeholder 8"/>
          <p:cNvSpPr>
            <a:spLocks noGrp="1"/>
          </p:cNvSpPr>
          <p:nvPr>
            <p:ph type="body" sz="quarter" idx="11"/>
          </p:nvPr>
        </p:nvSpPr>
        <p:spPr>
          <a:xfrm>
            <a:off x="200024" y="6199311"/>
            <a:ext cx="1862456" cy="248524"/>
          </a:xfrm>
          <a:prstGeom prst="rect">
            <a:avLst/>
          </a:prstGeom>
        </p:spPr>
        <p:txBody>
          <a:bodyPr vert="horz"/>
          <a:lstStyle>
            <a:lvl1pPr algn="r">
              <a:defRPr sz="14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271171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8DA4E8-44A4-479D-AF72-F968CE2DEC33}"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1058618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8DA4E8-44A4-479D-AF72-F968CE2DEC33}"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3015089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8DA4E8-44A4-479D-AF72-F968CE2DEC33}" type="datetimeFigureOut">
              <a:rPr lang="en-US" smtClean="0"/>
              <a:t>10/19/2018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16632725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mple Text with Takeaway">
    <p:spTree>
      <p:nvGrpSpPr>
        <p:cNvPr id="1" name=""/>
        <p:cNvGrpSpPr/>
        <p:nvPr/>
      </p:nvGrpSpPr>
      <p:grpSpPr>
        <a:xfrm>
          <a:off x="0" y="0"/>
          <a:ext cx="0" cy="0"/>
          <a:chOff x="0" y="0"/>
          <a:chExt cx="0" cy="0"/>
        </a:xfrm>
      </p:grpSpPr>
      <p:sp>
        <p:nvSpPr>
          <p:cNvPr id="14" name="Text Placeholder 9"/>
          <p:cNvSpPr>
            <a:spLocks noGrp="1"/>
          </p:cNvSpPr>
          <p:nvPr>
            <p:ph type="body" sz="quarter" idx="15"/>
          </p:nvPr>
        </p:nvSpPr>
        <p:spPr>
          <a:xfrm>
            <a:off x="236538" y="6384610"/>
            <a:ext cx="8297862"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9" name="Content Placeholder 4"/>
          <p:cNvSpPr>
            <a:spLocks noGrp="1"/>
          </p:cNvSpPr>
          <p:nvPr>
            <p:ph sz="quarter" idx="12"/>
          </p:nvPr>
        </p:nvSpPr>
        <p:spPr>
          <a:xfrm>
            <a:off x="532340" y="1005463"/>
            <a:ext cx="8002360" cy="5075237"/>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6"/>
          </p:nvPr>
        </p:nvSpPr>
        <p:spPr/>
        <p:txBody>
          <a:bodyPr/>
          <a:lstStyle>
            <a:lvl1pPr algn="l">
              <a:defRPr sz="1000" b="1" i="0">
                <a:solidFill>
                  <a:schemeClr val="bg1"/>
                </a:solidFill>
                <a:latin typeface="HelveticaNeue MediumCond"/>
                <a:cs typeface="HelveticaNeue MediumCond"/>
              </a:defRPr>
            </a:lvl1pPr>
          </a:lstStyle>
          <a:p>
            <a:pPr>
              <a:defRPr/>
            </a:pPr>
            <a:fld id="{FE29A1AF-F52A-4A75-9B21-C909CB99C378}" type="slidenum">
              <a:rPr lang="en-US"/>
              <a:pPr>
                <a:defRPr/>
              </a:pPr>
              <a:t>‹#›</a:t>
            </a:fld>
            <a:endParaRPr lang="en-US" dirty="0"/>
          </a:p>
        </p:txBody>
      </p:sp>
      <p:sp>
        <p:nvSpPr>
          <p:cNvPr id="3" name="Title 2"/>
          <p:cNvSpPr>
            <a:spLocks noGrp="1"/>
          </p:cNvSpPr>
          <p:nvPr>
            <p:ph type="title"/>
          </p:nvPr>
        </p:nvSpPr>
        <p:spPr/>
        <p:txBody>
          <a:bodyPr/>
          <a:lstStyle/>
          <a:p>
            <a:r>
              <a:rPr lang="en-US"/>
              <a:t>Click to edit Master title style</a:t>
            </a:r>
          </a:p>
        </p:txBody>
      </p:sp>
      <p:sp>
        <p:nvSpPr>
          <p:cNvPr id="11" name="Footer Placeholder 10"/>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560102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with Takeaway">
    <p:spTree>
      <p:nvGrpSpPr>
        <p:cNvPr id="1" name=""/>
        <p:cNvGrpSpPr/>
        <p:nvPr/>
      </p:nvGrpSpPr>
      <p:grpSpPr>
        <a:xfrm>
          <a:off x="0" y="0"/>
          <a:ext cx="0" cy="0"/>
          <a:chOff x="0" y="0"/>
          <a:chExt cx="0" cy="0"/>
        </a:xfrm>
      </p:grpSpPr>
      <p:cxnSp>
        <p:nvCxnSpPr>
          <p:cNvPr id="7" name="Straight Connector 6"/>
          <p:cNvCxnSpPr/>
          <p:nvPr userDrawn="1"/>
        </p:nvCxnSpPr>
        <p:spPr>
          <a:xfrm>
            <a:off x="4491038" y="1000125"/>
            <a:ext cx="0" cy="5121275"/>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29826" y="357188"/>
            <a:ext cx="8004574" cy="498475"/>
          </a:xfrm>
        </p:spPr>
        <p:txBody>
          <a:bodyPr/>
          <a:lstStyle/>
          <a:p>
            <a:r>
              <a:rPr lang="en-US"/>
              <a:t>Click to edit Master title style</a:t>
            </a:r>
            <a:endParaRPr lang="en-US" dirty="0"/>
          </a:p>
        </p:txBody>
      </p:sp>
      <p:sp>
        <p:nvSpPr>
          <p:cNvPr id="9" name="Text Placeholder 9"/>
          <p:cNvSpPr>
            <a:spLocks noGrp="1"/>
          </p:cNvSpPr>
          <p:nvPr>
            <p:ph type="body" sz="quarter" idx="15"/>
          </p:nvPr>
        </p:nvSpPr>
        <p:spPr>
          <a:xfrm>
            <a:off x="236538" y="6384610"/>
            <a:ext cx="8297862"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11" name="Content Placeholder 4"/>
          <p:cNvSpPr>
            <a:spLocks noGrp="1"/>
          </p:cNvSpPr>
          <p:nvPr>
            <p:ph sz="quarter" idx="12"/>
          </p:nvPr>
        </p:nvSpPr>
        <p:spPr>
          <a:xfrm>
            <a:off x="532341" y="1005840"/>
            <a:ext cx="3872588" cy="5047934"/>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4"/>
          <p:cNvSpPr>
            <a:spLocks noGrp="1"/>
          </p:cNvSpPr>
          <p:nvPr>
            <p:ph sz="quarter" idx="16"/>
          </p:nvPr>
        </p:nvSpPr>
        <p:spPr>
          <a:xfrm>
            <a:off x="4600309" y="1005840"/>
            <a:ext cx="3934091" cy="5047934"/>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2"/>
          <p:cNvSpPr>
            <a:spLocks noGrp="1"/>
          </p:cNvSpPr>
          <p:nvPr>
            <p:ph type="sldNum" sz="quarter" idx="17"/>
          </p:nvPr>
        </p:nvSpPr>
        <p:spPr/>
        <p:txBody>
          <a:bodyPr/>
          <a:lstStyle>
            <a:lvl1pPr>
              <a:defRPr/>
            </a:lvl1pPr>
          </a:lstStyle>
          <a:p>
            <a:pPr>
              <a:defRPr/>
            </a:pPr>
            <a:fld id="{1B12E7C4-40E5-40A3-8899-DC60D9AA9FF5}" type="slidenum">
              <a:rPr lang="en-US"/>
              <a:pPr>
                <a:defRPr/>
              </a:pPr>
              <a:t>‹#›</a:t>
            </a:fld>
            <a:endParaRPr lang="en-US" dirty="0"/>
          </a:p>
        </p:txBody>
      </p:sp>
      <p:sp>
        <p:nvSpPr>
          <p:cNvPr id="14" name="Footer Placeholder 13"/>
          <p:cNvSpPr>
            <a:spLocks noGrp="1"/>
          </p:cNvSpPr>
          <p:nvPr>
            <p:ph type="ftr" sz="quarter" idx="18"/>
          </p:nvPr>
        </p:nvSpPr>
        <p:spPr/>
        <p:txBody>
          <a:bodyPr/>
          <a:lstStyle/>
          <a:p>
            <a:endParaRPr lang="en-US" dirty="0"/>
          </a:p>
        </p:txBody>
      </p:sp>
    </p:spTree>
    <p:extLst>
      <p:ext uri="{BB962C8B-B14F-4D97-AF65-F5344CB8AC3E}">
        <p14:creationId xmlns:p14="http://schemas.microsoft.com/office/powerpoint/2010/main" val="1151046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Up Layout With Takeaway">
    <p:spTree>
      <p:nvGrpSpPr>
        <p:cNvPr id="1" name=""/>
        <p:cNvGrpSpPr/>
        <p:nvPr/>
      </p:nvGrpSpPr>
      <p:grpSpPr>
        <a:xfrm>
          <a:off x="0" y="0"/>
          <a:ext cx="0" cy="0"/>
          <a:chOff x="0" y="0"/>
          <a:chExt cx="0" cy="0"/>
        </a:xfrm>
      </p:grpSpPr>
      <p:cxnSp>
        <p:nvCxnSpPr>
          <p:cNvPr id="9" name="Straight Connector 8"/>
          <p:cNvCxnSpPr/>
          <p:nvPr userDrawn="1"/>
        </p:nvCxnSpPr>
        <p:spPr bwMode="auto">
          <a:xfrm flipH="1">
            <a:off x="530225" y="3698875"/>
            <a:ext cx="7924800" cy="0"/>
          </a:xfrm>
          <a:prstGeom prst="line">
            <a:avLst/>
          </a:prstGeom>
          <a:noFill/>
          <a:ln w="19050" cap="flat" cmpd="sng" algn="ctr">
            <a:solidFill>
              <a:schemeClr val="accent2">
                <a:lumMod val="60000"/>
                <a:lumOff val="40000"/>
              </a:schemeClr>
            </a:solidFill>
            <a:prstDash val="solid"/>
            <a:round/>
            <a:headEnd type="none" w="med" len="med"/>
            <a:tailEnd type="none" w="med" len="med"/>
          </a:ln>
          <a:effectLst/>
          <a:extLst/>
        </p:spPr>
      </p:cxnSp>
      <p:cxnSp>
        <p:nvCxnSpPr>
          <p:cNvPr id="10" name="Straight Connector 9"/>
          <p:cNvCxnSpPr/>
          <p:nvPr userDrawn="1"/>
        </p:nvCxnSpPr>
        <p:spPr bwMode="auto">
          <a:xfrm>
            <a:off x="4491038" y="996950"/>
            <a:ext cx="0" cy="5211763"/>
          </a:xfrm>
          <a:prstGeom prst="line">
            <a:avLst/>
          </a:prstGeom>
          <a:noFill/>
          <a:ln w="19050" cap="flat" cmpd="sng" algn="ctr">
            <a:solidFill>
              <a:schemeClr val="accent2">
                <a:lumMod val="60000"/>
                <a:lumOff val="40000"/>
              </a:schemeClr>
            </a:solidFill>
            <a:prstDash val="solid"/>
            <a:round/>
            <a:headEnd type="none" w="med" len="med"/>
            <a:tailEnd type="none" w="med" len="med"/>
          </a:ln>
          <a:effectLst/>
          <a:extLst/>
        </p:spPr>
      </p:cxnSp>
      <p:sp>
        <p:nvSpPr>
          <p:cNvPr id="6" name="Text Placeholder 9"/>
          <p:cNvSpPr>
            <a:spLocks noGrp="1"/>
          </p:cNvSpPr>
          <p:nvPr>
            <p:ph type="body" sz="quarter" idx="15"/>
          </p:nvPr>
        </p:nvSpPr>
        <p:spPr>
          <a:xfrm>
            <a:off x="236538" y="6384610"/>
            <a:ext cx="8297862"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16" name="Title 1"/>
          <p:cNvSpPr>
            <a:spLocks noGrp="1"/>
          </p:cNvSpPr>
          <p:nvPr>
            <p:ph type="title"/>
          </p:nvPr>
        </p:nvSpPr>
        <p:spPr>
          <a:xfrm>
            <a:off x="529826" y="352412"/>
            <a:ext cx="7924645" cy="485358"/>
          </a:xfrm>
        </p:spPr>
        <p:txBody>
          <a:bodyPr/>
          <a:lstStyle/>
          <a:p>
            <a:r>
              <a:rPr lang="en-US"/>
              <a:t>Click to edit Master title style</a:t>
            </a:r>
            <a:endParaRPr lang="en-US" dirty="0"/>
          </a:p>
        </p:txBody>
      </p:sp>
      <p:sp>
        <p:nvSpPr>
          <p:cNvPr id="25" name="Content Placeholder 4"/>
          <p:cNvSpPr>
            <a:spLocks noGrp="1"/>
          </p:cNvSpPr>
          <p:nvPr>
            <p:ph sz="quarter" idx="23"/>
          </p:nvPr>
        </p:nvSpPr>
        <p:spPr>
          <a:xfrm>
            <a:off x="529826" y="3796576"/>
            <a:ext cx="3866221" cy="2385149"/>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4"/>
          <p:cNvSpPr>
            <a:spLocks noGrp="1"/>
          </p:cNvSpPr>
          <p:nvPr>
            <p:ph sz="quarter" idx="24"/>
          </p:nvPr>
        </p:nvSpPr>
        <p:spPr>
          <a:xfrm>
            <a:off x="4601273" y="3796576"/>
            <a:ext cx="3853198" cy="2385149"/>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4"/>
          <p:cNvSpPr>
            <a:spLocks noGrp="1"/>
          </p:cNvSpPr>
          <p:nvPr>
            <p:ph sz="quarter" idx="12"/>
          </p:nvPr>
        </p:nvSpPr>
        <p:spPr>
          <a:xfrm>
            <a:off x="529826" y="1005840"/>
            <a:ext cx="3866221" cy="2624429"/>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4"/>
          <p:cNvSpPr>
            <a:spLocks noGrp="1"/>
          </p:cNvSpPr>
          <p:nvPr>
            <p:ph sz="quarter" idx="25"/>
          </p:nvPr>
        </p:nvSpPr>
        <p:spPr>
          <a:xfrm>
            <a:off x="4601273" y="1005840"/>
            <a:ext cx="3853198" cy="2624429"/>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26"/>
          </p:nvPr>
        </p:nvSpPr>
        <p:spPr/>
        <p:txBody>
          <a:bodyPr/>
          <a:lstStyle>
            <a:lvl1pPr algn="l">
              <a:defRPr sz="1000" b="1" i="0">
                <a:solidFill>
                  <a:schemeClr val="bg1"/>
                </a:solidFill>
                <a:latin typeface="HelveticaNeue MediumCond"/>
                <a:cs typeface="HelveticaNeue MediumCond"/>
              </a:defRPr>
            </a:lvl1pPr>
          </a:lstStyle>
          <a:p>
            <a:pPr>
              <a:defRPr/>
            </a:pPr>
            <a:fld id="{6ECE6CDC-3B37-4967-B85E-3BD3E6DE4577}" type="slidenum">
              <a:rPr lang="en-US"/>
              <a:pPr>
                <a:defRPr/>
              </a:pPr>
              <a:t>‹#›</a:t>
            </a:fld>
            <a:endParaRPr lang="en-US" dirty="0"/>
          </a:p>
        </p:txBody>
      </p:sp>
      <p:sp>
        <p:nvSpPr>
          <p:cNvPr id="12" name="Footer Placeholder 11"/>
          <p:cNvSpPr>
            <a:spLocks noGrp="1"/>
          </p:cNvSpPr>
          <p:nvPr>
            <p:ph type="ftr" sz="quarter" idx="27"/>
          </p:nvPr>
        </p:nvSpPr>
        <p:spPr/>
        <p:txBody>
          <a:bodyPr/>
          <a:lstStyle/>
          <a:p>
            <a:endParaRPr lang="en-US" dirty="0"/>
          </a:p>
        </p:txBody>
      </p:sp>
    </p:spTree>
    <p:extLst>
      <p:ext uri="{BB962C8B-B14F-4D97-AF65-F5344CB8AC3E}">
        <p14:creationId xmlns:p14="http://schemas.microsoft.com/office/powerpoint/2010/main" val="42919030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pen Layout W/ Takeaway">
    <p:spTree>
      <p:nvGrpSpPr>
        <p:cNvPr id="1" name=""/>
        <p:cNvGrpSpPr/>
        <p:nvPr/>
      </p:nvGrpSpPr>
      <p:grpSpPr>
        <a:xfrm>
          <a:off x="0" y="0"/>
          <a:ext cx="0" cy="0"/>
          <a:chOff x="0" y="0"/>
          <a:chExt cx="0" cy="0"/>
        </a:xfrm>
      </p:grpSpPr>
      <p:sp>
        <p:nvSpPr>
          <p:cNvPr id="2" name="Title 1"/>
          <p:cNvSpPr>
            <a:spLocks noGrp="1"/>
          </p:cNvSpPr>
          <p:nvPr>
            <p:ph type="title"/>
          </p:nvPr>
        </p:nvSpPr>
        <p:spPr>
          <a:xfrm>
            <a:off x="529826" y="357188"/>
            <a:ext cx="8102600" cy="498475"/>
          </a:xfrm>
        </p:spPr>
        <p:txBody>
          <a:bodyPr/>
          <a:lstStyle/>
          <a:p>
            <a:r>
              <a:rPr lang="en-US"/>
              <a:t>Click to edit Master title style</a:t>
            </a:r>
            <a:endParaRPr lang="en-US" dirty="0"/>
          </a:p>
        </p:txBody>
      </p:sp>
      <p:sp>
        <p:nvSpPr>
          <p:cNvPr id="7" name="Text Placeholder 9"/>
          <p:cNvSpPr>
            <a:spLocks noGrp="1"/>
          </p:cNvSpPr>
          <p:nvPr>
            <p:ph type="body" sz="quarter" idx="15"/>
          </p:nvPr>
        </p:nvSpPr>
        <p:spPr>
          <a:xfrm>
            <a:off x="236538" y="6384610"/>
            <a:ext cx="8297862"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5" name="Slide Number Placeholder 2"/>
          <p:cNvSpPr>
            <a:spLocks noGrp="1"/>
          </p:cNvSpPr>
          <p:nvPr>
            <p:ph type="sldNum" sz="quarter" idx="16"/>
          </p:nvPr>
        </p:nvSpPr>
        <p:spPr/>
        <p:txBody>
          <a:bodyPr/>
          <a:lstStyle>
            <a:lvl1pPr>
              <a:defRPr/>
            </a:lvl1pPr>
          </a:lstStyle>
          <a:p>
            <a:pPr>
              <a:defRPr/>
            </a:pPr>
            <a:fld id="{6FB9BDE7-D525-4DB0-8C10-AE955DF1FA0A}" type="slidenum">
              <a:rPr lang="en-US"/>
              <a:pPr>
                <a:defRPr/>
              </a:pPr>
              <a:t>‹#›</a:t>
            </a:fld>
            <a:endParaRPr lang="en-US" dirty="0"/>
          </a:p>
        </p:txBody>
      </p:sp>
      <p:sp>
        <p:nvSpPr>
          <p:cNvPr id="11" name="Footer Placeholder 10"/>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4030339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mple Text">
    <p:spTree>
      <p:nvGrpSpPr>
        <p:cNvPr id="1" name=""/>
        <p:cNvGrpSpPr/>
        <p:nvPr/>
      </p:nvGrpSpPr>
      <p:grpSpPr>
        <a:xfrm>
          <a:off x="0" y="0"/>
          <a:ext cx="0" cy="0"/>
          <a:chOff x="0" y="0"/>
          <a:chExt cx="0" cy="0"/>
        </a:xfrm>
      </p:grpSpPr>
      <p:sp>
        <p:nvSpPr>
          <p:cNvPr id="6" name="Title 1"/>
          <p:cNvSpPr>
            <a:spLocks noGrp="1"/>
          </p:cNvSpPr>
          <p:nvPr>
            <p:ph type="title"/>
          </p:nvPr>
        </p:nvSpPr>
        <p:spPr>
          <a:xfrm>
            <a:off x="532340" y="357810"/>
            <a:ext cx="8002359" cy="498610"/>
          </a:xfrm>
        </p:spPr>
        <p:txBody>
          <a:bodyPr/>
          <a:lstStyle>
            <a:lvl1pPr>
              <a:defRPr baseline="0">
                <a:solidFill>
                  <a:schemeClr val="tx1"/>
                </a:solidFill>
              </a:defRPr>
            </a:lvl1pPr>
          </a:lstStyle>
          <a:p>
            <a:r>
              <a:rPr lang="en-US"/>
              <a:t>Click to edit Master title style</a:t>
            </a:r>
            <a:endParaRPr lang="en-US" dirty="0"/>
          </a:p>
        </p:txBody>
      </p:sp>
      <p:sp>
        <p:nvSpPr>
          <p:cNvPr id="5" name="Content Placeholder 4"/>
          <p:cNvSpPr>
            <a:spLocks noGrp="1"/>
          </p:cNvSpPr>
          <p:nvPr>
            <p:ph sz="quarter" idx="12"/>
          </p:nvPr>
        </p:nvSpPr>
        <p:spPr>
          <a:xfrm>
            <a:off x="532340" y="1005840"/>
            <a:ext cx="8002360" cy="5119657"/>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3"/>
          </p:nvPr>
        </p:nvSpPr>
        <p:spPr/>
        <p:txBody>
          <a:bodyPr/>
          <a:lstStyle>
            <a:lvl1pPr>
              <a:defRPr/>
            </a:lvl1pPr>
          </a:lstStyle>
          <a:p>
            <a:pPr>
              <a:defRPr/>
            </a:pPr>
            <a:fld id="{49F53ADA-54B7-4D62-BC4B-6B91A22A65F9}" type="slidenum">
              <a:rPr lang="en-US"/>
              <a:pPr>
                <a:defRPr/>
              </a:pPr>
              <a:t>‹#›</a:t>
            </a:fld>
            <a:endParaRPr lang="en-US" dirty="0"/>
          </a:p>
        </p:txBody>
      </p:sp>
      <p:sp>
        <p:nvSpPr>
          <p:cNvPr id="2" name="Footer Placeholder 1"/>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1606834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cxnSp>
        <p:nvCxnSpPr>
          <p:cNvPr id="5" name="Straight Connector 4"/>
          <p:cNvCxnSpPr/>
          <p:nvPr userDrawn="1"/>
        </p:nvCxnSpPr>
        <p:spPr>
          <a:xfrm flipH="1">
            <a:off x="4493342" y="1000125"/>
            <a:ext cx="871" cy="5154869"/>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3" name="Title 1"/>
          <p:cNvSpPr>
            <a:spLocks noGrp="1"/>
          </p:cNvSpPr>
          <p:nvPr>
            <p:ph type="title"/>
          </p:nvPr>
        </p:nvSpPr>
        <p:spPr>
          <a:xfrm>
            <a:off x="532340" y="357810"/>
            <a:ext cx="7993327" cy="498610"/>
          </a:xfrm>
        </p:spPr>
        <p:txBody>
          <a:bodyPr/>
          <a:lstStyle/>
          <a:p>
            <a:r>
              <a:rPr lang="en-US"/>
              <a:t>Click to edit Master title style</a:t>
            </a:r>
            <a:endParaRPr lang="en-US" dirty="0"/>
          </a:p>
        </p:txBody>
      </p:sp>
      <p:sp>
        <p:nvSpPr>
          <p:cNvPr id="7" name="Content Placeholder 4"/>
          <p:cNvSpPr>
            <a:spLocks noGrp="1"/>
          </p:cNvSpPr>
          <p:nvPr>
            <p:ph sz="quarter" idx="12"/>
          </p:nvPr>
        </p:nvSpPr>
        <p:spPr>
          <a:xfrm>
            <a:off x="532340" y="1005840"/>
            <a:ext cx="3852241" cy="5149154"/>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4"/>
          <p:cNvSpPr>
            <a:spLocks noGrp="1"/>
          </p:cNvSpPr>
          <p:nvPr>
            <p:ph sz="quarter" idx="15"/>
          </p:nvPr>
        </p:nvSpPr>
        <p:spPr>
          <a:xfrm>
            <a:off x="4597050" y="1005840"/>
            <a:ext cx="3928617" cy="5149154"/>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6"/>
          </p:nvPr>
        </p:nvSpPr>
        <p:spPr/>
        <p:txBody>
          <a:bodyPr/>
          <a:lstStyle>
            <a:lvl1pPr>
              <a:defRPr/>
            </a:lvl1pPr>
          </a:lstStyle>
          <a:p>
            <a:pPr>
              <a:defRPr/>
            </a:pPr>
            <a:fld id="{246FF534-702D-4073-8802-824861BA70B8}" type="slidenum">
              <a:rPr lang="en-US"/>
              <a:pPr>
                <a:defRPr/>
              </a:pPr>
              <a:t>‹#›</a:t>
            </a:fld>
            <a:endParaRPr lang="en-US" dirty="0"/>
          </a:p>
        </p:txBody>
      </p:sp>
      <p:sp>
        <p:nvSpPr>
          <p:cNvPr id="2" name="Footer Placeholder 1"/>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162311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Up Layout">
    <p:spTree>
      <p:nvGrpSpPr>
        <p:cNvPr id="1" name=""/>
        <p:cNvGrpSpPr/>
        <p:nvPr/>
      </p:nvGrpSpPr>
      <p:grpSpPr>
        <a:xfrm>
          <a:off x="0" y="0"/>
          <a:ext cx="0" cy="0"/>
          <a:chOff x="0" y="0"/>
          <a:chExt cx="0" cy="0"/>
        </a:xfrm>
      </p:grpSpPr>
      <p:cxnSp>
        <p:nvCxnSpPr>
          <p:cNvPr id="7" name="Straight Connector 6"/>
          <p:cNvCxnSpPr/>
          <p:nvPr userDrawn="1"/>
        </p:nvCxnSpPr>
        <p:spPr bwMode="auto">
          <a:xfrm flipH="1">
            <a:off x="530225" y="3551395"/>
            <a:ext cx="7977188" cy="0"/>
          </a:xfrm>
          <a:prstGeom prst="line">
            <a:avLst/>
          </a:prstGeom>
          <a:noFill/>
          <a:ln w="19050" cap="flat" cmpd="sng" algn="ctr">
            <a:solidFill>
              <a:schemeClr val="accent2">
                <a:lumMod val="60000"/>
                <a:lumOff val="40000"/>
              </a:schemeClr>
            </a:solidFill>
            <a:prstDash val="solid"/>
            <a:round/>
            <a:headEnd type="none" w="med" len="med"/>
            <a:tailEnd type="none" w="med" len="med"/>
          </a:ln>
          <a:effectLst/>
          <a:extLst/>
        </p:spPr>
      </p:cxnSp>
      <p:cxnSp>
        <p:nvCxnSpPr>
          <p:cNvPr id="8" name="Straight Connector 7"/>
          <p:cNvCxnSpPr/>
          <p:nvPr userDrawn="1"/>
        </p:nvCxnSpPr>
        <p:spPr bwMode="auto">
          <a:xfrm>
            <a:off x="4492625" y="996950"/>
            <a:ext cx="717" cy="5145389"/>
          </a:xfrm>
          <a:prstGeom prst="line">
            <a:avLst/>
          </a:prstGeom>
          <a:noFill/>
          <a:ln w="19050" cap="flat" cmpd="sng" algn="ctr">
            <a:solidFill>
              <a:schemeClr val="accent2">
                <a:lumMod val="60000"/>
                <a:lumOff val="40000"/>
              </a:schemeClr>
            </a:solidFill>
            <a:prstDash val="solid"/>
            <a:round/>
            <a:headEnd type="none" w="med" len="med"/>
            <a:tailEnd type="none" w="med" len="med"/>
          </a:ln>
          <a:effectLst/>
          <a:extLst/>
        </p:spPr>
      </p:cxnSp>
      <p:sp>
        <p:nvSpPr>
          <p:cNvPr id="20" name="Title 1"/>
          <p:cNvSpPr>
            <a:spLocks noGrp="1"/>
          </p:cNvSpPr>
          <p:nvPr>
            <p:ph type="title"/>
          </p:nvPr>
        </p:nvSpPr>
        <p:spPr>
          <a:xfrm>
            <a:off x="529826" y="357947"/>
            <a:ext cx="7978079" cy="512064"/>
          </a:xfrm>
        </p:spPr>
        <p:txBody>
          <a:bodyPr/>
          <a:lstStyle/>
          <a:p>
            <a:r>
              <a:rPr lang="en-US"/>
              <a:t>Click to edit Master title style</a:t>
            </a:r>
            <a:endParaRPr lang="en-US" dirty="0"/>
          </a:p>
        </p:txBody>
      </p:sp>
      <p:sp>
        <p:nvSpPr>
          <p:cNvPr id="10" name="Content Placeholder 4"/>
          <p:cNvSpPr>
            <a:spLocks noGrp="1"/>
          </p:cNvSpPr>
          <p:nvPr>
            <p:ph sz="quarter" idx="12"/>
          </p:nvPr>
        </p:nvSpPr>
        <p:spPr>
          <a:xfrm>
            <a:off x="529826" y="1005840"/>
            <a:ext cx="3874070" cy="2455115"/>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4"/>
          <p:cNvSpPr>
            <a:spLocks noGrp="1"/>
          </p:cNvSpPr>
          <p:nvPr>
            <p:ph sz="quarter" idx="15"/>
          </p:nvPr>
        </p:nvSpPr>
        <p:spPr>
          <a:xfrm>
            <a:off x="4601878" y="1005840"/>
            <a:ext cx="3906027" cy="2455115"/>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4"/>
          <p:cNvSpPr>
            <a:spLocks noGrp="1"/>
          </p:cNvSpPr>
          <p:nvPr>
            <p:ph sz="quarter" idx="22"/>
          </p:nvPr>
        </p:nvSpPr>
        <p:spPr>
          <a:xfrm>
            <a:off x="529826" y="3641836"/>
            <a:ext cx="3874070" cy="2500503"/>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4"/>
          <p:cNvSpPr>
            <a:spLocks noGrp="1"/>
          </p:cNvSpPr>
          <p:nvPr>
            <p:ph sz="quarter" idx="23"/>
          </p:nvPr>
        </p:nvSpPr>
        <p:spPr>
          <a:xfrm>
            <a:off x="4601878" y="3641836"/>
            <a:ext cx="3906027" cy="2500503"/>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24"/>
          </p:nvPr>
        </p:nvSpPr>
        <p:spPr/>
        <p:txBody>
          <a:bodyPr/>
          <a:lstStyle>
            <a:lvl1pPr algn="l">
              <a:defRPr sz="1000" b="1" i="0">
                <a:solidFill>
                  <a:schemeClr val="bg1"/>
                </a:solidFill>
                <a:latin typeface="HelveticaNeue MediumCond"/>
                <a:cs typeface="HelveticaNeue MediumCond"/>
              </a:defRPr>
            </a:lvl1pPr>
          </a:lstStyle>
          <a:p>
            <a:pPr>
              <a:defRPr/>
            </a:pPr>
            <a:fld id="{5E2D194C-3818-4594-844D-67C94AC1BBF0}" type="slidenum">
              <a:rPr lang="en-US"/>
              <a:pPr>
                <a:defRPr/>
              </a:pPr>
              <a:t>‹#›</a:t>
            </a:fld>
            <a:endParaRPr lang="en-US" dirty="0"/>
          </a:p>
        </p:txBody>
      </p:sp>
      <p:sp>
        <p:nvSpPr>
          <p:cNvPr id="2" name="Footer Placeholder 1"/>
          <p:cNvSpPr>
            <a:spLocks noGrp="1"/>
          </p:cNvSpPr>
          <p:nvPr>
            <p:ph type="ftr" sz="quarter" idx="25"/>
          </p:nvPr>
        </p:nvSpPr>
        <p:spPr/>
        <p:txBody>
          <a:bodyPr/>
          <a:lstStyle/>
          <a:p>
            <a:endParaRPr lang="en-US" dirty="0"/>
          </a:p>
        </p:txBody>
      </p:sp>
    </p:spTree>
    <p:extLst>
      <p:ext uri="{BB962C8B-B14F-4D97-AF65-F5344CB8AC3E}">
        <p14:creationId xmlns:p14="http://schemas.microsoft.com/office/powerpoint/2010/main" val="2497234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pen Layout">
    <p:spTree>
      <p:nvGrpSpPr>
        <p:cNvPr id="1" name=""/>
        <p:cNvGrpSpPr/>
        <p:nvPr/>
      </p:nvGrpSpPr>
      <p:grpSpPr>
        <a:xfrm>
          <a:off x="0" y="0"/>
          <a:ext cx="0" cy="0"/>
          <a:chOff x="0" y="0"/>
          <a:chExt cx="0" cy="0"/>
        </a:xfrm>
      </p:grpSpPr>
      <p:sp>
        <p:nvSpPr>
          <p:cNvPr id="2" name="Title 1"/>
          <p:cNvSpPr>
            <a:spLocks noGrp="1"/>
          </p:cNvSpPr>
          <p:nvPr>
            <p:ph type="title"/>
          </p:nvPr>
        </p:nvSpPr>
        <p:spPr>
          <a:xfrm>
            <a:off x="529826" y="357188"/>
            <a:ext cx="8102600" cy="498475"/>
          </a:xfrm>
        </p:spPr>
        <p:txBody>
          <a:bodyPr/>
          <a:lstStyle/>
          <a:p>
            <a:r>
              <a:rPr lang="en-US"/>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4C51A5A2-BC59-4A6D-A7BD-C313B1F7F822}" type="slidenum">
              <a:rPr lang="en-US"/>
              <a:pPr>
                <a:defRPr/>
              </a:pPr>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6162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p:cNvSpPr>
            <a:spLocks noGrp="1"/>
          </p:cNvSpPr>
          <p:nvPr>
            <p:ph type="title"/>
          </p:nvPr>
        </p:nvSpPr>
        <p:spPr>
          <a:xfrm>
            <a:off x="0" y="2079970"/>
            <a:ext cx="9143999" cy="498475"/>
          </a:xfrm>
        </p:spPr>
        <p:txBody>
          <a:bodyPr/>
          <a:lstStyle>
            <a:lvl1pPr algn="ctr">
              <a:defRPr/>
            </a:lvl1p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C02A9BCE-725C-468B-8544-94EEABCA5C38}" type="slidenum">
              <a:rPr lang="en-US"/>
              <a:pPr>
                <a:defRPr/>
              </a:pPr>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546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imple Text with Takeaway">
    <p:spTree>
      <p:nvGrpSpPr>
        <p:cNvPr id="1" name=""/>
        <p:cNvGrpSpPr/>
        <p:nvPr/>
      </p:nvGrpSpPr>
      <p:grpSpPr>
        <a:xfrm>
          <a:off x="0" y="0"/>
          <a:ext cx="0" cy="0"/>
          <a:chOff x="0" y="0"/>
          <a:chExt cx="0" cy="0"/>
        </a:xfrm>
      </p:grpSpPr>
      <p:sp>
        <p:nvSpPr>
          <p:cNvPr id="14" name="Text Placeholder 9"/>
          <p:cNvSpPr>
            <a:spLocks noGrp="1"/>
          </p:cNvSpPr>
          <p:nvPr>
            <p:ph type="body" sz="quarter" idx="15"/>
          </p:nvPr>
        </p:nvSpPr>
        <p:spPr>
          <a:xfrm>
            <a:off x="236538" y="6384610"/>
            <a:ext cx="8297862"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9" name="Content Placeholder 4"/>
          <p:cNvSpPr>
            <a:spLocks noGrp="1"/>
          </p:cNvSpPr>
          <p:nvPr>
            <p:ph sz="quarter" idx="12"/>
          </p:nvPr>
        </p:nvSpPr>
        <p:spPr>
          <a:xfrm>
            <a:off x="532340" y="1005463"/>
            <a:ext cx="8002360" cy="5075237"/>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6"/>
          </p:nvPr>
        </p:nvSpPr>
        <p:spPr/>
        <p:txBody>
          <a:bodyPr/>
          <a:lstStyle>
            <a:lvl1pPr algn="l">
              <a:defRPr sz="1000" b="1" i="0">
                <a:solidFill>
                  <a:schemeClr val="bg1"/>
                </a:solidFill>
                <a:latin typeface="HelveticaNeue MediumCond"/>
                <a:cs typeface="HelveticaNeue MediumCond"/>
              </a:defRPr>
            </a:lvl1pPr>
          </a:lstStyle>
          <a:p>
            <a:pPr>
              <a:defRPr/>
            </a:pPr>
            <a:fld id="{FE29A1AF-F52A-4A75-9B21-C909CB99C378}" type="slidenum">
              <a:rPr lang="en-US"/>
              <a:pPr>
                <a:defRPr/>
              </a:pPr>
              <a:t>‹#›</a:t>
            </a:fld>
            <a:endParaRPr lang="en-US" dirty="0"/>
          </a:p>
        </p:txBody>
      </p:sp>
      <p:sp>
        <p:nvSpPr>
          <p:cNvPr id="3" name="Title 2"/>
          <p:cNvSpPr>
            <a:spLocks noGrp="1"/>
          </p:cNvSpPr>
          <p:nvPr>
            <p:ph type="title"/>
          </p:nvPr>
        </p:nvSpPr>
        <p:spPr/>
        <p:txBody>
          <a:bodyPr/>
          <a:lstStyle/>
          <a:p>
            <a:r>
              <a:rPr lang="en-US"/>
              <a:t>Click to edit Master title style</a:t>
            </a:r>
          </a:p>
        </p:txBody>
      </p:sp>
      <p:sp>
        <p:nvSpPr>
          <p:cNvPr id="11" name="Footer Placeholder 10"/>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229289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Multi-Image Cover">
    <p:spTree>
      <p:nvGrpSpPr>
        <p:cNvPr id="1" name=""/>
        <p:cNvGrpSpPr/>
        <p:nvPr/>
      </p:nvGrpSpPr>
      <p:grpSpPr>
        <a:xfrm>
          <a:off x="0" y="0"/>
          <a:ext cx="0" cy="0"/>
          <a:chOff x="0" y="0"/>
          <a:chExt cx="0" cy="0"/>
        </a:xfrm>
      </p:grpSpPr>
      <p:cxnSp>
        <p:nvCxnSpPr>
          <p:cNvPr id="6" name="Straight Connector 5"/>
          <p:cNvCxnSpPr/>
          <p:nvPr userDrawn="1"/>
        </p:nvCxnSpPr>
        <p:spPr>
          <a:xfrm>
            <a:off x="2138363" y="5959475"/>
            <a:ext cx="0" cy="492125"/>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9"/>
          <p:cNvSpPr>
            <a:spLocks noGrp="1"/>
          </p:cNvSpPr>
          <p:nvPr>
            <p:ph type="body" sz="quarter" idx="13"/>
          </p:nvPr>
        </p:nvSpPr>
        <p:spPr>
          <a:xfrm>
            <a:off x="2148586" y="6222292"/>
            <a:ext cx="4963414" cy="254118"/>
          </a:xfrm>
          <a:prstGeom prst="rect">
            <a:avLst/>
          </a:prstGeom>
        </p:spPr>
        <p:txBody>
          <a:bodyPr vert="horz" anchor="ctr"/>
          <a:lstStyle>
            <a:lvl1pPr>
              <a:defRPr sz="16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
        <p:nvSpPr>
          <p:cNvPr id="16" name="Text Placeholder 8"/>
          <p:cNvSpPr>
            <a:spLocks noGrp="1"/>
          </p:cNvSpPr>
          <p:nvPr>
            <p:ph type="body" sz="quarter" idx="11"/>
          </p:nvPr>
        </p:nvSpPr>
        <p:spPr>
          <a:xfrm>
            <a:off x="200024" y="6199311"/>
            <a:ext cx="1862456" cy="248524"/>
          </a:xfrm>
          <a:prstGeom prst="rect">
            <a:avLst/>
          </a:prstGeom>
        </p:spPr>
        <p:txBody>
          <a:bodyPr vert="horz"/>
          <a:lstStyle>
            <a:lvl1pPr algn="r">
              <a:defRPr sz="14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6075919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3.png"/><Relationship Id="rId5" Type="http://schemas.openxmlformats.org/officeDocument/2006/relationships/slideLayout" Target="../slideLayouts/slideLayout6.xml"/><Relationship Id="rId10" Type="http://schemas.openxmlformats.org/officeDocument/2006/relationships/image" Target="../media/image4.png"/><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4.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image" Target="../media/image4.png"/><Relationship Id="rId5" Type="http://schemas.openxmlformats.org/officeDocument/2006/relationships/theme" Target="../theme/theme5.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cstate="hqprint">
            <a:extLst>
              <a:ext uri="{28A0092B-C50C-407E-A947-70E740481C1C}">
                <a14:useLocalDpi xmlns:a14="http://schemas.microsoft.com/office/drawing/2010/main"/>
              </a:ext>
            </a:extLst>
          </a:blip>
          <a:srcRect l="5830" r="5990"/>
          <a:stretch/>
        </p:blipFill>
        <p:spPr>
          <a:xfrm>
            <a:off x="-1" y="0"/>
            <a:ext cx="9144001" cy="5688957"/>
          </a:xfrm>
          <a:prstGeom prst="rect">
            <a:avLst/>
          </a:prstGeom>
        </p:spPr>
      </p:pic>
      <p:pic>
        <p:nvPicPr>
          <p:cNvPr id="10" name="Picture 4" descr="Corner-01 copy.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4310063"/>
            <a:ext cx="9144000" cy="2303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180755" y="6174427"/>
            <a:ext cx="1504536" cy="434925"/>
          </a:xfrm>
          <a:prstGeom prst="rect">
            <a:avLst/>
          </a:prstGeom>
        </p:spPr>
      </p:pic>
    </p:spTree>
  </p:cSld>
  <p:clrMap bg1="lt1" tx1="dk1" bg2="lt2" tx2="dk2" accent1="accent1" accent2="accent2" accent3="accent3" accent4="accent4" accent5="accent5" accent6="accent6" hlink="hlink" folHlink="folHlink"/>
  <p:sldLayoutIdLst>
    <p:sldLayoutId id="2147493578" r:id="rId1"/>
  </p:sldLayoutIdLst>
  <p:hf hdr="0" dt="0"/>
  <p:txStyles>
    <p:titleStyle>
      <a:lvl1pPr algn="l" defTabSz="457200" rtl="0" eaLnBrk="1" fontAlgn="base" hangingPunct="1">
        <a:spcBef>
          <a:spcPct val="0"/>
        </a:spcBef>
        <a:spcAft>
          <a:spcPct val="0"/>
        </a:spcAft>
        <a:defRPr sz="2400" kern="1200">
          <a:solidFill>
            <a:schemeClr val="tx1"/>
          </a:solidFill>
          <a:latin typeface="HelveticaNeue BoldCond"/>
          <a:ea typeface="HelveticaNeue BoldCond"/>
          <a:cs typeface="HelveticaNeue BoldCond"/>
        </a:defRPr>
      </a:lvl1pPr>
      <a:lvl2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2pPr>
      <a:lvl3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3pPr>
      <a:lvl4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4pPr>
      <a:lvl5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5pPr>
      <a:lvl6pPr marL="4572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6pPr>
      <a:lvl7pPr marL="9144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7pPr>
      <a:lvl8pPr marL="13716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8pPr>
      <a:lvl9pPr marL="18288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9pPr>
    </p:titleStyle>
    <p:bodyStyle>
      <a:lvl1pPr algn="l" defTabSz="457200" rtl="0" eaLnBrk="1" fontAlgn="base" hangingPunct="1">
        <a:spcBef>
          <a:spcPct val="20000"/>
        </a:spcBef>
        <a:spcAft>
          <a:spcPct val="0"/>
        </a:spcAft>
        <a:buFont typeface="Arial" panose="020B0604020202020204" pitchFamily="34" charset="0"/>
        <a:defRPr kern="1200">
          <a:solidFill>
            <a:schemeClr val="tx1"/>
          </a:solidFill>
          <a:latin typeface="Helvetica 55 Roman"/>
          <a:ea typeface="Helvetica 55 Roman"/>
          <a:cs typeface="Helvetica 55 Roman"/>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chemeClr val="tx1"/>
          </a:solidFill>
          <a:latin typeface="Helvetica Neue"/>
          <a:ea typeface="Helvetica Neue"/>
          <a:cs typeface="Helvetica Neue"/>
        </a:defRPr>
      </a:lvl2pPr>
      <a:lvl3pPr marL="1143000" indent="-228600" algn="l" defTabSz="457200" rtl="0" eaLnBrk="1" fontAlgn="base" hangingPunct="1">
        <a:spcBef>
          <a:spcPct val="20000"/>
        </a:spcBef>
        <a:spcAft>
          <a:spcPct val="0"/>
        </a:spcAft>
        <a:buSzPct val="90000"/>
        <a:buFont typeface="Courier New" panose="02070309020205020404" pitchFamily="49" charset="0"/>
        <a:buChar char="o"/>
        <a:defRPr sz="1400" kern="1200">
          <a:solidFill>
            <a:schemeClr val="tx1"/>
          </a:solidFill>
          <a:latin typeface="Helvetica Neue"/>
          <a:ea typeface="Helvetica Neue"/>
          <a:cs typeface="Helvetica Neue"/>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333863" y="0"/>
            <a:ext cx="1810137" cy="1810137"/>
          </a:xfrm>
          <a:prstGeom prst="rect">
            <a:avLst/>
          </a:prstGeom>
        </p:spPr>
      </p:pic>
      <p:pic>
        <p:nvPicPr>
          <p:cNvPr id="8" name="Picture 7"/>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694478" y="6346243"/>
            <a:ext cx="1234591" cy="356884"/>
          </a:xfrm>
          <a:prstGeom prst="rect">
            <a:avLst/>
          </a:prstGeom>
        </p:spPr>
      </p:pic>
      <p:sp>
        <p:nvSpPr>
          <p:cNvPr id="21" name="Rectangle 23"/>
          <p:cNvSpPr>
            <a:spLocks noChangeArrowheads="1"/>
          </p:cNvSpPr>
          <p:nvPr/>
        </p:nvSpPr>
        <p:spPr bwMode="auto">
          <a:xfrm>
            <a:off x="2820491" y="6656832"/>
            <a:ext cx="3512543" cy="200055"/>
          </a:xfrm>
          <a:prstGeom prst="rect">
            <a:avLst/>
          </a:prstGeom>
          <a:noFill/>
          <a:ln>
            <a:noFill/>
          </a:ln>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700" dirty="0">
                <a:solidFill>
                  <a:schemeClr val="accent2"/>
                </a:solidFill>
              </a:rPr>
              <a:t>Honeywell Confidential © 2018 by Honeywell International Inc. All rights reserved. </a:t>
            </a:r>
          </a:p>
        </p:txBody>
      </p:sp>
      <p:sp>
        <p:nvSpPr>
          <p:cNvPr id="3077" name="Title Placeholder 1"/>
          <p:cNvSpPr>
            <a:spLocks noGrp="1"/>
          </p:cNvSpPr>
          <p:nvPr>
            <p:ph type="title"/>
          </p:nvPr>
        </p:nvSpPr>
        <p:spPr bwMode="auto">
          <a:xfrm>
            <a:off x="525463" y="357188"/>
            <a:ext cx="810260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 name="Slide Number Placeholder 5"/>
          <p:cNvSpPr>
            <a:spLocks noGrp="1"/>
          </p:cNvSpPr>
          <p:nvPr>
            <p:ph type="sldNum" sz="quarter" idx="4"/>
          </p:nvPr>
        </p:nvSpPr>
        <p:spPr>
          <a:xfrm>
            <a:off x="8734425" y="-28575"/>
            <a:ext cx="506413" cy="504825"/>
          </a:xfrm>
          <a:prstGeom prst="rect">
            <a:avLst/>
          </a:prstGeom>
        </p:spPr>
        <p:txBody>
          <a:bodyPr vert="horz" lIns="91440" tIns="45720" rIns="91440" bIns="45720" rtlCol="0" anchor="ctr"/>
          <a:lstStyle>
            <a:lvl1pPr algn="l" eaLnBrk="1" fontAlgn="auto" hangingPunct="1">
              <a:spcBef>
                <a:spcPts val="0"/>
              </a:spcBef>
              <a:spcAft>
                <a:spcPts val="0"/>
              </a:spcAft>
              <a:defRPr sz="1000" b="1" i="0">
                <a:solidFill>
                  <a:schemeClr val="bg1"/>
                </a:solidFill>
                <a:latin typeface="HelveticaNeue MediumCond"/>
                <a:cs typeface="HelveticaNeue MediumCond"/>
              </a:defRPr>
            </a:lvl1pPr>
          </a:lstStyle>
          <a:p>
            <a:pPr>
              <a:defRPr/>
            </a:pPr>
            <a:fld id="{E08EDED3-7124-4562-BC95-43C8B5E7D05F}" type="slidenum">
              <a:rPr lang="en-US"/>
              <a:pPr>
                <a:defRPr/>
              </a:pPr>
              <a:t>‹#›</a:t>
            </a:fld>
            <a:endParaRPr lang="en-US" dirty="0"/>
          </a:p>
        </p:txBody>
      </p:sp>
      <p:sp>
        <p:nvSpPr>
          <p:cNvPr id="2" name="Footer Placeholder 1"/>
          <p:cNvSpPr>
            <a:spLocks noGrp="1"/>
          </p:cNvSpPr>
          <p:nvPr>
            <p:ph type="ftr" sz="quarter" idx="3"/>
          </p:nvPr>
        </p:nvSpPr>
        <p:spPr>
          <a:xfrm>
            <a:off x="3021" y="6656832"/>
            <a:ext cx="1017587" cy="276999"/>
          </a:xfrm>
          <a:prstGeom prst="rect">
            <a:avLst/>
          </a:prstGeom>
        </p:spPr>
        <p:txBody>
          <a:bodyPr vert="horz" lIns="91440" tIns="45720" rIns="91440" bIns="45720" rtlCol="0" anchor="t" anchorCtr="0">
            <a:spAutoFit/>
          </a:bodyP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93588" r:id="rId1"/>
    <p:sldLayoutId id="2147493575" r:id="rId2"/>
    <p:sldLayoutId id="2147493580" r:id="rId3"/>
    <p:sldLayoutId id="2147493581" r:id="rId4"/>
    <p:sldLayoutId id="2147493576" r:id="rId5"/>
    <p:sldLayoutId id="2147493577" r:id="rId6"/>
    <p:sldLayoutId id="2147493586" r:id="rId7"/>
    <p:sldLayoutId id="2147493587" r:id="rId8"/>
  </p:sldLayoutIdLst>
  <p:hf hdr="0" ftr="0" dt="0"/>
  <p:txStyles>
    <p:titleStyle>
      <a:lvl1pPr algn="l" defTabSz="457200" rtl="0" eaLnBrk="0" fontAlgn="base" hangingPunct="0">
        <a:spcBef>
          <a:spcPct val="0"/>
        </a:spcBef>
        <a:spcAft>
          <a:spcPct val="0"/>
        </a:spcAft>
        <a:defRPr lang="en-US" sz="2800" b="1" kern="1200" dirty="0">
          <a:solidFill>
            <a:schemeClr val="tx1"/>
          </a:solidFill>
          <a:latin typeface="Arial" pitchFamily="34" charset="0"/>
          <a:ea typeface="Arial" charset="0"/>
          <a:cs typeface="Arial" pitchFamily="34" charset="0"/>
        </a:defRPr>
      </a:lvl1pPr>
      <a:lvl2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2pPr>
      <a:lvl3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3pPr>
      <a:lvl4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4pPr>
      <a:lvl5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5pPr>
      <a:lvl6pPr marL="4572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9pPr>
    </p:titleStyle>
    <p:bodyStyle>
      <a:lvl1pPr marL="169863" indent="-169863" algn="l" defTabSz="457200" rtl="0" eaLnBrk="0" fontAlgn="base" hangingPunct="0">
        <a:spcBef>
          <a:spcPct val="20000"/>
        </a:spcBef>
        <a:spcAft>
          <a:spcPct val="0"/>
        </a:spcAft>
        <a:buClr>
          <a:srgbClr val="C00000"/>
        </a:buClr>
        <a:buFont typeface="Arial" panose="020B0604020202020204" pitchFamily="34" charset="0"/>
        <a:buChar char="•"/>
        <a:defRPr sz="2000" kern="1200">
          <a:solidFill>
            <a:schemeClr val="tx1"/>
          </a:solidFill>
          <a:latin typeface="Arial" pitchFamily="34" charset="0"/>
          <a:ea typeface="Arial" charset="0"/>
          <a:cs typeface="Arial" pitchFamily="34" charset="0"/>
        </a:defRPr>
      </a:lvl1pPr>
      <a:lvl2pPr marL="627063" indent="-169863" algn="l" defTabSz="457200"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Arial" charset="0"/>
          <a:cs typeface="Arial" pitchFamily="34" charset="0"/>
        </a:defRPr>
      </a:lvl2pPr>
      <a:lvl3pPr marL="1084263" indent="-169863" algn="l" defTabSz="457200" rtl="0" eaLnBrk="0" fontAlgn="base" hangingPunct="0">
        <a:spcBef>
          <a:spcPct val="20000"/>
        </a:spcBef>
        <a:spcAft>
          <a:spcPct val="0"/>
        </a:spcAft>
        <a:buClr>
          <a:srgbClr val="7F7F7F"/>
        </a:buClr>
        <a:buSzPct val="90000"/>
        <a:buFont typeface="Wingdings" panose="05000000000000000000" pitchFamily="2" charset="2"/>
        <a:buChar char="§"/>
        <a:defRPr sz="1600" kern="1200">
          <a:solidFill>
            <a:schemeClr val="tx1"/>
          </a:solidFill>
          <a:latin typeface="Arial" pitchFamily="34" charset="0"/>
          <a:ea typeface="Arial" charset="0"/>
          <a:cs typeface="Arial" pitchFamily="34"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75050" y="-2599"/>
            <a:ext cx="5576504" cy="1899659"/>
          </a:xfrm>
          <a:prstGeom prst="rect">
            <a:avLst/>
          </a:prstGeom>
        </p:spPr>
      </p:pic>
      <p:pic>
        <p:nvPicPr>
          <p:cNvPr id="2" name="Picture 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418263" y="1969090"/>
            <a:ext cx="2727674" cy="3684666"/>
          </a:xfrm>
          <a:prstGeom prst="rect">
            <a:avLst/>
          </a:prstGeom>
        </p:spPr>
      </p:pic>
      <p:pic>
        <p:nvPicPr>
          <p:cNvPr id="8" name="Picture 7"/>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590130" y="1980473"/>
            <a:ext cx="2726506" cy="1576292"/>
          </a:xfrm>
          <a:prstGeom prst="rect">
            <a:avLst/>
          </a:prstGeom>
        </p:spPr>
      </p:pic>
      <p:pic>
        <p:nvPicPr>
          <p:cNvPr id="6" name="Picture 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590130" y="3640177"/>
            <a:ext cx="2726506" cy="2008147"/>
          </a:xfrm>
          <a:prstGeom prst="rect">
            <a:avLst/>
          </a:prstGeom>
        </p:spPr>
      </p:pic>
      <p:pic>
        <p:nvPicPr>
          <p:cNvPr id="4" name="Picture 3"/>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793" y="-7938"/>
            <a:ext cx="3486710" cy="5656262"/>
          </a:xfrm>
          <a:prstGeom prst="rect">
            <a:avLst/>
          </a:prstGeom>
        </p:spPr>
      </p:pic>
      <p:pic>
        <p:nvPicPr>
          <p:cNvPr id="10" name="Picture 4" descr="Corner-01 copy.png"/>
          <p:cNvPicPr>
            <a:picLocks noChangeAspect="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4310063"/>
            <a:ext cx="9144000" cy="2303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7180755" y="6174427"/>
            <a:ext cx="1504536" cy="434925"/>
          </a:xfrm>
          <a:prstGeom prst="rect">
            <a:avLst/>
          </a:prstGeom>
        </p:spPr>
      </p:pic>
    </p:spTree>
    <p:extLst>
      <p:ext uri="{BB962C8B-B14F-4D97-AF65-F5344CB8AC3E}">
        <p14:creationId xmlns:p14="http://schemas.microsoft.com/office/powerpoint/2010/main" val="1237263067"/>
      </p:ext>
    </p:extLst>
  </p:cSld>
  <p:clrMap bg1="lt1" tx1="dk1" bg2="lt2" tx2="dk2" accent1="accent1" accent2="accent2" accent3="accent3" accent4="accent4" accent5="accent5" accent6="accent6" hlink="hlink" folHlink="folHlink"/>
  <p:sldLayoutIdLst>
    <p:sldLayoutId id="2147493603" r:id="rId1"/>
  </p:sldLayoutIdLst>
  <p:hf hdr="0" dt="0"/>
  <p:txStyles>
    <p:titleStyle>
      <a:lvl1pPr algn="l" defTabSz="457200" rtl="0" eaLnBrk="1" fontAlgn="base" hangingPunct="1">
        <a:spcBef>
          <a:spcPct val="0"/>
        </a:spcBef>
        <a:spcAft>
          <a:spcPct val="0"/>
        </a:spcAft>
        <a:defRPr sz="2400" kern="1200">
          <a:solidFill>
            <a:schemeClr val="tx1"/>
          </a:solidFill>
          <a:latin typeface="HelveticaNeue BoldCond"/>
          <a:ea typeface="HelveticaNeue BoldCond"/>
          <a:cs typeface="HelveticaNeue BoldCond"/>
        </a:defRPr>
      </a:lvl1pPr>
      <a:lvl2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2pPr>
      <a:lvl3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3pPr>
      <a:lvl4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4pPr>
      <a:lvl5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5pPr>
      <a:lvl6pPr marL="4572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6pPr>
      <a:lvl7pPr marL="9144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7pPr>
      <a:lvl8pPr marL="13716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8pPr>
      <a:lvl9pPr marL="18288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9pPr>
    </p:titleStyle>
    <p:bodyStyle>
      <a:lvl1pPr algn="l" defTabSz="457200" rtl="0" eaLnBrk="1" fontAlgn="base" hangingPunct="1">
        <a:spcBef>
          <a:spcPct val="20000"/>
        </a:spcBef>
        <a:spcAft>
          <a:spcPct val="0"/>
        </a:spcAft>
        <a:buFont typeface="Arial" panose="020B0604020202020204" pitchFamily="34" charset="0"/>
        <a:defRPr kern="1200">
          <a:solidFill>
            <a:schemeClr val="tx1"/>
          </a:solidFill>
          <a:latin typeface="Helvetica 55 Roman"/>
          <a:ea typeface="Helvetica 55 Roman"/>
          <a:cs typeface="Helvetica 55 Roman"/>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chemeClr val="tx1"/>
          </a:solidFill>
          <a:latin typeface="Helvetica Neue"/>
          <a:ea typeface="Helvetica Neue"/>
          <a:cs typeface="Helvetica Neue"/>
        </a:defRPr>
      </a:lvl2pPr>
      <a:lvl3pPr marL="1143000" indent="-228600" algn="l" defTabSz="457200" rtl="0" eaLnBrk="1" fontAlgn="base" hangingPunct="1">
        <a:spcBef>
          <a:spcPct val="20000"/>
        </a:spcBef>
        <a:spcAft>
          <a:spcPct val="0"/>
        </a:spcAft>
        <a:buSzPct val="90000"/>
        <a:buFont typeface="Courier New" panose="02070309020205020404" pitchFamily="49" charset="0"/>
        <a:buChar char="o"/>
        <a:defRPr sz="1400" kern="1200">
          <a:solidFill>
            <a:schemeClr val="tx1"/>
          </a:solidFill>
          <a:latin typeface="Helvetica Neue"/>
          <a:ea typeface="Helvetica Neue"/>
          <a:cs typeface="Helvetica Neue"/>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8DA4E8-44A4-479D-AF72-F968CE2DEC33}" type="datetimeFigureOut">
              <a:rPr lang="en-US" smtClean="0"/>
              <a:t>10/19/2018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3B5E1-AE0F-4D50-8F4A-57D10B576501}" type="slidenum">
              <a:rPr lang="en-US" smtClean="0"/>
              <a:t>‹#›</a:t>
            </a:fld>
            <a:endParaRPr lang="en-US"/>
          </a:p>
        </p:txBody>
      </p:sp>
    </p:spTree>
    <p:extLst>
      <p:ext uri="{BB962C8B-B14F-4D97-AF65-F5344CB8AC3E}">
        <p14:creationId xmlns:p14="http://schemas.microsoft.com/office/powerpoint/2010/main" val="1720497180"/>
      </p:ext>
    </p:extLst>
  </p:cSld>
  <p:clrMap bg1="lt1" tx1="dk1" bg2="lt2" tx2="dk2" accent1="accent1" accent2="accent2" accent3="accent3" accent4="accent4" accent5="accent5" accent6="accent6" hlink="hlink" folHlink="folHlink"/>
  <p:sldLayoutIdLst>
    <p:sldLayoutId id="2147493590" r:id="rId1"/>
    <p:sldLayoutId id="2147493591" r:id="rId2"/>
    <p:sldLayoutId id="2147493592" r:id="rId3"/>
    <p:sldLayoutId id="2147493593" r:id="rId4"/>
    <p:sldLayoutId id="2147493594" r:id="rId5"/>
    <p:sldLayoutId id="2147493595" r:id="rId6"/>
    <p:sldLayoutId id="2147493596" r:id="rId7"/>
    <p:sldLayoutId id="2147493597" r:id="rId8"/>
    <p:sldLayoutId id="2147493598" r:id="rId9"/>
    <p:sldLayoutId id="2147493599" r:id="rId10"/>
    <p:sldLayoutId id="2147493600" r:id="rId11"/>
    <p:sldLayoutId id="214749360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333863" y="0"/>
            <a:ext cx="1810137" cy="1810137"/>
          </a:xfrm>
          <a:prstGeom prst="rect">
            <a:avLst/>
          </a:prstGeom>
        </p:spPr>
      </p:pic>
      <p:sp>
        <p:nvSpPr>
          <p:cNvPr id="4100" name="Title Placeholder 1"/>
          <p:cNvSpPr>
            <a:spLocks noGrp="1"/>
          </p:cNvSpPr>
          <p:nvPr>
            <p:ph type="title"/>
          </p:nvPr>
        </p:nvSpPr>
        <p:spPr bwMode="auto">
          <a:xfrm>
            <a:off x="525463" y="357188"/>
            <a:ext cx="810260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 name="Slide Number Placeholder 5"/>
          <p:cNvSpPr>
            <a:spLocks noGrp="1"/>
          </p:cNvSpPr>
          <p:nvPr>
            <p:ph type="sldNum" sz="quarter" idx="4"/>
          </p:nvPr>
        </p:nvSpPr>
        <p:spPr>
          <a:xfrm>
            <a:off x="8734425" y="-28575"/>
            <a:ext cx="506413" cy="504825"/>
          </a:xfrm>
          <a:prstGeom prst="rect">
            <a:avLst/>
          </a:prstGeom>
        </p:spPr>
        <p:txBody>
          <a:bodyPr vert="horz" lIns="91440" tIns="45720" rIns="91440" bIns="45720" rtlCol="0" anchor="ctr"/>
          <a:lstStyle>
            <a:lvl1pPr algn="l" eaLnBrk="1" fontAlgn="auto" hangingPunct="1">
              <a:spcBef>
                <a:spcPts val="0"/>
              </a:spcBef>
              <a:spcAft>
                <a:spcPts val="0"/>
              </a:spcAft>
              <a:defRPr sz="1000" b="1" i="0">
                <a:solidFill>
                  <a:schemeClr val="bg1"/>
                </a:solidFill>
                <a:latin typeface="HelveticaNeue MediumCond"/>
                <a:cs typeface="HelveticaNeue MediumCond"/>
              </a:defRPr>
            </a:lvl1pPr>
          </a:lstStyle>
          <a:p>
            <a:pPr>
              <a:defRPr/>
            </a:pPr>
            <a:fld id="{2EF0C806-7C87-45C2-99FD-01DC6732C3E6}" type="slidenum">
              <a:rPr lang="en-US"/>
              <a:pPr>
                <a:defRPr/>
              </a:pPr>
              <a:t>‹#›</a:t>
            </a:fld>
            <a:endParaRPr lang="en-US" dirty="0"/>
          </a:p>
        </p:txBody>
      </p:sp>
      <p:sp>
        <p:nvSpPr>
          <p:cNvPr id="2" name="Footer Placeholder 1"/>
          <p:cNvSpPr>
            <a:spLocks noGrp="1"/>
          </p:cNvSpPr>
          <p:nvPr>
            <p:ph type="ftr" sz="quarter" idx="3"/>
          </p:nvPr>
        </p:nvSpPr>
        <p:spPr>
          <a:xfrm>
            <a:off x="1754" y="6181344"/>
            <a:ext cx="1103715" cy="276999"/>
          </a:xfrm>
          <a:prstGeom prst="rect">
            <a:avLst/>
          </a:prstGeom>
        </p:spPr>
        <p:txBody>
          <a:bodyPr vert="horz" lIns="91440" tIns="45720" rIns="91440" bIns="45720" rtlCol="0" anchor="t" anchorCtr="0">
            <a:spAutoFit/>
          </a:bodyPr>
          <a:lstStyle>
            <a:lvl1pPr algn="ctr">
              <a:defRPr sz="1200">
                <a:solidFill>
                  <a:schemeClr val="tx1">
                    <a:tint val="75000"/>
                  </a:schemeClr>
                </a:solidFill>
              </a:defRPr>
            </a:lvl1pPr>
          </a:lstStyle>
          <a:p>
            <a:endParaRPr lang="en-US" dirty="0"/>
          </a:p>
        </p:txBody>
      </p:sp>
      <p:sp>
        <p:nvSpPr>
          <p:cNvPr id="7" name="Rectangle 23"/>
          <p:cNvSpPr>
            <a:spLocks noChangeArrowheads="1"/>
          </p:cNvSpPr>
          <p:nvPr userDrawn="1"/>
        </p:nvSpPr>
        <p:spPr bwMode="auto">
          <a:xfrm>
            <a:off x="2820491" y="6165803"/>
            <a:ext cx="3512543" cy="200055"/>
          </a:xfrm>
          <a:prstGeom prst="rect">
            <a:avLst/>
          </a:prstGeom>
          <a:noFill/>
          <a:ln>
            <a:noFill/>
          </a:ln>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700" dirty="0">
                <a:solidFill>
                  <a:schemeClr val="accent2"/>
                </a:solidFill>
              </a:rPr>
              <a:t>Honeywell Confidential © 2018 by Honeywell International Inc. All rights reserved. </a:t>
            </a:r>
          </a:p>
        </p:txBody>
      </p:sp>
      <p:sp>
        <p:nvSpPr>
          <p:cNvPr id="8" name="Round Single Corner Rectangle 7"/>
          <p:cNvSpPr/>
          <p:nvPr userDrawn="1"/>
        </p:nvSpPr>
        <p:spPr>
          <a:xfrm>
            <a:off x="1754" y="6365859"/>
            <a:ext cx="8678322" cy="492142"/>
          </a:xfrm>
          <a:prstGeom prst="round1Rect">
            <a:avLst>
              <a:gd name="adj" fmla="val 50000"/>
            </a:avLst>
          </a:prstGeom>
          <a:solidFill>
            <a:schemeClr val="tx2"/>
          </a:solidFill>
          <a:ln w="190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93582" r:id="rId1"/>
    <p:sldLayoutId id="2147493583" r:id="rId2"/>
    <p:sldLayoutId id="2147493584" r:id="rId3"/>
    <p:sldLayoutId id="2147493585" r:id="rId4"/>
  </p:sldLayoutIdLst>
  <p:hf hdr="0" ftr="0" dt="0"/>
  <p:txStyles>
    <p:titleStyle>
      <a:lvl1pPr algn="l" defTabSz="457200" rtl="0" eaLnBrk="0" fontAlgn="base" hangingPunct="0">
        <a:spcBef>
          <a:spcPct val="0"/>
        </a:spcBef>
        <a:spcAft>
          <a:spcPct val="0"/>
        </a:spcAft>
        <a:defRPr lang="en-US" sz="2800" b="1" kern="1200" dirty="0">
          <a:solidFill>
            <a:schemeClr val="tx1"/>
          </a:solidFill>
          <a:latin typeface="Arial" pitchFamily="34" charset="0"/>
          <a:ea typeface="Arial" charset="0"/>
          <a:cs typeface="Arial" pitchFamily="34" charset="0"/>
        </a:defRPr>
      </a:lvl1pPr>
      <a:lvl2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2pPr>
      <a:lvl3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3pPr>
      <a:lvl4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4pPr>
      <a:lvl5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5pPr>
      <a:lvl6pPr marL="4572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9pPr>
    </p:titleStyle>
    <p:bodyStyle>
      <a:lvl1pPr marL="169863" indent="-169863" algn="l" defTabSz="457200" rtl="0" eaLnBrk="0" fontAlgn="base" hangingPunct="0">
        <a:spcBef>
          <a:spcPct val="20000"/>
        </a:spcBef>
        <a:spcAft>
          <a:spcPct val="0"/>
        </a:spcAft>
        <a:buClr>
          <a:srgbClr val="C00000"/>
        </a:buClr>
        <a:buFont typeface="Arial" panose="020B0604020202020204" pitchFamily="34" charset="0"/>
        <a:buChar char="•"/>
        <a:defRPr sz="2000" kern="1200">
          <a:solidFill>
            <a:schemeClr val="tx1"/>
          </a:solidFill>
          <a:latin typeface="Arial" pitchFamily="34" charset="0"/>
          <a:ea typeface="Arial" charset="0"/>
          <a:cs typeface="Arial" pitchFamily="34" charset="0"/>
        </a:defRPr>
      </a:lvl1pPr>
      <a:lvl2pPr marL="627063" indent="-169863" algn="l" defTabSz="457200"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Arial" charset="0"/>
          <a:cs typeface="Arial" pitchFamily="34" charset="0"/>
        </a:defRPr>
      </a:lvl2pPr>
      <a:lvl3pPr marL="1084263" indent="-169863" algn="l" defTabSz="457200" rtl="0" eaLnBrk="0" fontAlgn="base" hangingPunct="0">
        <a:spcBef>
          <a:spcPct val="20000"/>
        </a:spcBef>
        <a:spcAft>
          <a:spcPct val="0"/>
        </a:spcAft>
        <a:buClr>
          <a:srgbClr val="7F7F7F"/>
        </a:buClr>
        <a:buSzPct val="90000"/>
        <a:buFont typeface="Wingdings" panose="05000000000000000000" pitchFamily="2" charset="2"/>
        <a:buChar char="§"/>
        <a:defRPr sz="1600" kern="1200">
          <a:solidFill>
            <a:schemeClr val="tx1"/>
          </a:solidFill>
          <a:latin typeface="Arial" pitchFamily="34" charset="0"/>
          <a:ea typeface="Arial" charset="0"/>
          <a:cs typeface="Arial" pitchFamily="34"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t>GB4717-201X K</a:t>
            </a:r>
            <a:r>
              <a:rPr lang="en-US" altLang="zh-CN" dirty="0"/>
              <a:t>ey Change</a:t>
            </a:r>
            <a:r>
              <a:rPr lang="en-US" dirty="0"/>
              <a:t>s</a:t>
            </a:r>
          </a:p>
          <a:p>
            <a:r>
              <a:rPr lang="en-US" altLang="zh-CN" dirty="0"/>
              <a:t>2018.6.28</a:t>
            </a:r>
          </a:p>
          <a:p>
            <a:endParaRPr lang="en-US" altLang="zh-CN" dirty="0"/>
          </a:p>
        </p:txBody>
      </p:sp>
      <p:sp>
        <p:nvSpPr>
          <p:cNvPr id="4" name="Slide Number Placeholder 3"/>
          <p:cNvSpPr>
            <a:spLocks noGrp="1"/>
          </p:cNvSpPr>
          <p:nvPr>
            <p:ph type="sldNum" sz="quarter" idx="4294967295"/>
          </p:nvPr>
        </p:nvSpPr>
        <p:spPr>
          <a:xfrm>
            <a:off x="8637588" y="-28575"/>
            <a:ext cx="506412" cy="504825"/>
          </a:xfrm>
          <a:prstGeom prst="rect">
            <a:avLst/>
          </a:prstGeom>
        </p:spPr>
        <p:txBody>
          <a:bodyPr/>
          <a:lstStyle/>
          <a:p>
            <a:pPr>
              <a:defRPr/>
            </a:pPr>
            <a:fld id="{FE29A1AF-F52A-4A75-9B21-C909CB99C378}" type="slidenum">
              <a:rPr lang="en-US" smtClean="0"/>
              <a:pPr>
                <a:defRPr/>
              </a:pPr>
              <a:t>0</a:t>
            </a:fld>
            <a:endParaRPr lang="en-US" dirty="0"/>
          </a:p>
        </p:txBody>
      </p:sp>
    </p:spTree>
    <p:extLst>
      <p:ext uri="{BB962C8B-B14F-4D97-AF65-F5344CB8AC3E}">
        <p14:creationId xmlns:p14="http://schemas.microsoft.com/office/powerpoint/2010/main" val="3561078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a:xfrm>
            <a:off x="336247" y="1005463"/>
            <a:ext cx="8481031" cy="5075237"/>
          </a:xfrm>
        </p:spPr>
        <p:txBody>
          <a:bodyPr/>
          <a:lstStyle/>
          <a:p>
            <a:pPr>
              <a:lnSpc>
                <a:spcPct val="150000"/>
              </a:lnSpc>
            </a:pPr>
            <a:r>
              <a:rPr lang="en-US" altLang="zh-CN" sz="1400" dirty="0"/>
              <a:t>5.3.1.5 </a:t>
            </a:r>
            <a:r>
              <a:rPr lang="x-none" altLang="zh-CN" sz="1400" dirty="0"/>
              <a:t>控制器应具有中文功能标注和信息显示，按键与指示灯应采用图1或图2的设置方式</a:t>
            </a:r>
            <a:endParaRPr lang="en-US" altLang="zh-CN" sz="1400" dirty="0"/>
          </a:p>
          <a:p>
            <a:pPr>
              <a:lnSpc>
                <a:spcPct val="150000"/>
              </a:lnSpc>
            </a:pPr>
            <a:r>
              <a:rPr lang="en-US" altLang="zh-CN" sz="1400" dirty="0"/>
              <a:t>5.3.2.1 </a:t>
            </a:r>
            <a:r>
              <a:rPr lang="zh-CN" altLang="en-US" sz="1400" dirty="0"/>
              <a:t>应以红色指示火灾报警状态、监管状态、反馈信号、向火灾报警传输设备传输信号和向消防</a:t>
            </a:r>
          </a:p>
          <a:p>
            <a:pPr marL="0" indent="0">
              <a:lnSpc>
                <a:spcPct val="150000"/>
              </a:lnSpc>
              <a:buNone/>
            </a:pPr>
            <a:r>
              <a:rPr lang="en-US" altLang="zh-CN" sz="1400" dirty="0"/>
              <a:t>	</a:t>
            </a:r>
            <a:r>
              <a:rPr lang="zh-CN" altLang="en-US" sz="1400" dirty="0"/>
              <a:t>联动设备输出控制信号；黄色指示故障、屏蔽、自检、消音状态；绿色指示电源工作状态、手动工作</a:t>
            </a:r>
            <a:r>
              <a:rPr lang="en-US" altLang="zh-CN" sz="1400" dirty="0"/>
              <a:t>	</a:t>
            </a:r>
            <a:r>
              <a:rPr lang="zh-CN" altLang="en-US" sz="1400" dirty="0"/>
              <a:t>状态、自动工作状态、检查功能状态。</a:t>
            </a:r>
          </a:p>
          <a:p>
            <a:pPr>
              <a:lnSpc>
                <a:spcPct val="150000"/>
              </a:lnSpc>
            </a:pPr>
            <a:r>
              <a:rPr lang="en-US" altLang="zh-CN" sz="1400" dirty="0"/>
              <a:t>5.4.2.2 </a:t>
            </a:r>
            <a:r>
              <a:rPr lang="zh-CN" altLang="en-US" sz="1400" dirty="0"/>
              <a:t>控制器应设置手动</a:t>
            </a:r>
            <a:r>
              <a:rPr lang="en-US" altLang="zh-CN" sz="1400" dirty="0"/>
              <a:t>/</a:t>
            </a:r>
            <a:r>
              <a:rPr lang="zh-CN" altLang="en-US" sz="1400" dirty="0"/>
              <a:t>自动状态转换钥匙、手动控制状态指示灯（器）和自动控制状态指示灯（器）</a:t>
            </a:r>
            <a:endParaRPr lang="en-US" altLang="zh-CN" sz="1400" dirty="0"/>
          </a:p>
          <a:p>
            <a:pPr>
              <a:lnSpc>
                <a:spcPct val="150000"/>
              </a:lnSpc>
            </a:pPr>
            <a:r>
              <a:rPr lang="en-US" altLang="zh-CN" sz="1400" dirty="0"/>
              <a:t>5.4.2.3 </a:t>
            </a:r>
            <a:r>
              <a:rPr lang="zh-CN" altLang="en-US" sz="1400" dirty="0"/>
              <a:t>控制器应设置独立的联动控制启动按钮（键），按钮（键）应采用直径不小于 </a:t>
            </a:r>
            <a:r>
              <a:rPr lang="en-US" altLang="zh-CN" sz="1400" dirty="0"/>
              <a:t>12 mm </a:t>
            </a:r>
            <a:r>
              <a:rPr lang="zh-CN" altLang="en-US" sz="1400" dirty="0"/>
              <a:t>的圆形红</a:t>
            </a:r>
            <a:r>
              <a:rPr lang="en-US" altLang="zh-CN" sz="1400" dirty="0"/>
              <a:t>	</a:t>
            </a:r>
            <a:r>
              <a:rPr lang="zh-CN" altLang="en-US" sz="1400" dirty="0"/>
              <a:t>色按钮（键）。按键应具有防止误操作的措施，不应采用密码保护的方式。当控制器处于手动控制状</a:t>
            </a:r>
            <a:r>
              <a:rPr lang="en-US" altLang="zh-CN" sz="1400" dirty="0"/>
              <a:t>	</a:t>
            </a:r>
            <a:r>
              <a:rPr lang="zh-CN" altLang="en-US" sz="1400" dirty="0"/>
              <a:t>态时，应能通过手动操作该按钮（键），转换到自动控制状态，并点亮自动控制状态指示灯（器）。</a:t>
            </a:r>
            <a:endParaRPr lang="en-US" altLang="zh-CN"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9</a:t>
            </a:fld>
            <a:endParaRPr lang="en-US" dirty="0"/>
          </a:p>
        </p:txBody>
      </p:sp>
      <p:sp>
        <p:nvSpPr>
          <p:cNvPr id="5" name="Title 4"/>
          <p:cNvSpPr>
            <a:spLocks noGrp="1"/>
          </p:cNvSpPr>
          <p:nvPr>
            <p:ph type="title"/>
          </p:nvPr>
        </p:nvSpPr>
        <p:spPr/>
        <p:txBody>
          <a:bodyPr/>
          <a:lstStyle/>
          <a:p>
            <a:r>
              <a:rPr lang="zh-CN" altLang="en-US" dirty="0"/>
              <a:t>操作面板</a:t>
            </a:r>
            <a:endParaRPr lang="en-US" dirty="0"/>
          </a:p>
        </p:txBody>
      </p:sp>
      <p:grpSp>
        <p:nvGrpSpPr>
          <p:cNvPr id="48" name="Group 47"/>
          <p:cNvGrpSpPr/>
          <p:nvPr/>
        </p:nvGrpSpPr>
        <p:grpSpPr>
          <a:xfrm>
            <a:off x="2459878" y="5202944"/>
            <a:ext cx="2815404" cy="1173084"/>
            <a:chOff x="1933165" y="5211526"/>
            <a:chExt cx="2815404" cy="1173084"/>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165" y="5211526"/>
              <a:ext cx="2815404" cy="1173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p:nvPr/>
          </p:nvGrpSpPr>
          <p:grpSpPr>
            <a:xfrm>
              <a:off x="3240882" y="5838825"/>
              <a:ext cx="554061" cy="431006"/>
              <a:chOff x="3240882" y="5838825"/>
              <a:chExt cx="554061" cy="431006"/>
            </a:xfrm>
          </p:grpSpPr>
          <p:sp>
            <p:nvSpPr>
              <p:cNvPr id="9" name="Oval 8"/>
              <p:cNvSpPr/>
              <p:nvPr/>
            </p:nvSpPr>
            <p:spPr>
              <a:xfrm>
                <a:off x="3240882" y="5838825"/>
                <a:ext cx="431006" cy="4310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10" name="TextBox 9"/>
              <p:cNvSpPr txBox="1"/>
              <p:nvPr/>
            </p:nvSpPr>
            <p:spPr>
              <a:xfrm>
                <a:off x="3282974" y="5900439"/>
                <a:ext cx="511969" cy="307777"/>
              </a:xfrm>
              <a:prstGeom prst="rect">
                <a:avLst/>
              </a:prstGeom>
              <a:noFill/>
            </p:spPr>
            <p:txBody>
              <a:bodyPr wrap="square" rtlCol="0">
                <a:spAutoFit/>
              </a:bodyPr>
              <a:lstStyle/>
              <a:p>
                <a:r>
                  <a:rPr lang="zh-CN" altLang="en-US" sz="700" dirty="0"/>
                  <a:t>联动</a:t>
                </a:r>
                <a:endParaRPr lang="en-US" altLang="zh-CN" sz="700" dirty="0"/>
              </a:p>
              <a:p>
                <a:r>
                  <a:rPr lang="zh-CN" altLang="en-US" sz="700" dirty="0"/>
                  <a:t>启动</a:t>
                </a:r>
                <a:endParaRPr lang="en-US" sz="700" dirty="0"/>
              </a:p>
            </p:txBody>
          </p:sp>
        </p:grpSp>
        <p:sp>
          <p:nvSpPr>
            <p:cNvPr id="25" name="Oval 24"/>
            <p:cNvSpPr/>
            <p:nvPr/>
          </p:nvSpPr>
          <p:spPr>
            <a:xfrm>
              <a:off x="2096005" y="5344715"/>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6" name="Oval 25"/>
            <p:cNvSpPr/>
            <p:nvPr/>
          </p:nvSpPr>
          <p:spPr>
            <a:xfrm>
              <a:off x="2391279" y="5344715"/>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7" name="Oval 26"/>
            <p:cNvSpPr/>
            <p:nvPr/>
          </p:nvSpPr>
          <p:spPr>
            <a:xfrm>
              <a:off x="2689370" y="5344715"/>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8" name="Oval 27"/>
            <p:cNvSpPr/>
            <p:nvPr/>
          </p:nvSpPr>
          <p:spPr>
            <a:xfrm>
              <a:off x="2984644" y="5344715"/>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9" name="Oval 28"/>
            <p:cNvSpPr/>
            <p:nvPr/>
          </p:nvSpPr>
          <p:spPr>
            <a:xfrm>
              <a:off x="3278510" y="5344290"/>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0" name="Oval 29"/>
            <p:cNvSpPr/>
            <p:nvPr/>
          </p:nvSpPr>
          <p:spPr>
            <a:xfrm>
              <a:off x="3573784" y="5344290"/>
              <a:ext cx="142369" cy="134541"/>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1" name="Oval 30"/>
            <p:cNvSpPr/>
            <p:nvPr/>
          </p:nvSpPr>
          <p:spPr>
            <a:xfrm>
              <a:off x="3871875" y="5344290"/>
              <a:ext cx="142369" cy="134541"/>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2" name="Oval 31"/>
            <p:cNvSpPr/>
            <p:nvPr/>
          </p:nvSpPr>
          <p:spPr>
            <a:xfrm>
              <a:off x="4167149" y="5344290"/>
              <a:ext cx="142369" cy="134541"/>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3" name="Oval 32"/>
            <p:cNvSpPr/>
            <p:nvPr/>
          </p:nvSpPr>
          <p:spPr>
            <a:xfrm>
              <a:off x="4465002" y="5344714"/>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6" name="Rectangle: Rounded Corners 35"/>
            <p:cNvSpPr/>
            <p:nvPr/>
          </p:nvSpPr>
          <p:spPr>
            <a:xfrm>
              <a:off x="2025650" y="5893690"/>
              <a:ext cx="116393" cy="62610"/>
            </a:xfrm>
            <a:prstGeom prst="roundRect">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37" name="Rectangle: Rounded Corners 36"/>
            <p:cNvSpPr/>
            <p:nvPr/>
          </p:nvSpPr>
          <p:spPr>
            <a:xfrm>
              <a:off x="2029529" y="6091019"/>
              <a:ext cx="112513" cy="52227"/>
            </a:xfrm>
            <a:prstGeom prst="roundRect">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43" name="Oval 42"/>
            <p:cNvSpPr/>
            <p:nvPr/>
          </p:nvSpPr>
          <p:spPr>
            <a:xfrm>
              <a:off x="2641784" y="5883823"/>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44" name="Oval 43"/>
            <p:cNvSpPr/>
            <p:nvPr/>
          </p:nvSpPr>
          <p:spPr>
            <a:xfrm>
              <a:off x="2641784" y="6112566"/>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45" name="Oval 44"/>
            <p:cNvSpPr/>
            <p:nvPr/>
          </p:nvSpPr>
          <p:spPr>
            <a:xfrm>
              <a:off x="4189024" y="6127096"/>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grpSp>
      <p:grpSp>
        <p:nvGrpSpPr>
          <p:cNvPr id="47" name="Group 46"/>
          <p:cNvGrpSpPr/>
          <p:nvPr/>
        </p:nvGrpSpPr>
        <p:grpSpPr>
          <a:xfrm>
            <a:off x="826274" y="4188791"/>
            <a:ext cx="1376565" cy="2189193"/>
            <a:chOff x="525463" y="4195417"/>
            <a:chExt cx="1376565" cy="2189193"/>
          </a:xfrm>
        </p:grpSpPr>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63" y="4195417"/>
              <a:ext cx="1376565" cy="2189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2"/>
            <p:cNvGrpSpPr/>
            <p:nvPr/>
          </p:nvGrpSpPr>
          <p:grpSpPr>
            <a:xfrm>
              <a:off x="1425370" y="4573243"/>
              <a:ext cx="438353" cy="369032"/>
              <a:chOff x="3233226" y="5838825"/>
              <a:chExt cx="511969" cy="431006"/>
            </a:xfrm>
          </p:grpSpPr>
          <p:sp>
            <p:nvSpPr>
              <p:cNvPr id="14" name="Oval 13"/>
              <p:cNvSpPr/>
              <p:nvPr/>
            </p:nvSpPr>
            <p:spPr>
              <a:xfrm>
                <a:off x="3240882" y="5838825"/>
                <a:ext cx="431006" cy="4310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15" name="TextBox 14"/>
              <p:cNvSpPr txBox="1"/>
              <p:nvPr/>
            </p:nvSpPr>
            <p:spPr>
              <a:xfrm>
                <a:off x="3233226" y="5854190"/>
                <a:ext cx="511969" cy="395410"/>
              </a:xfrm>
              <a:prstGeom prst="rect">
                <a:avLst/>
              </a:prstGeom>
              <a:noFill/>
            </p:spPr>
            <p:txBody>
              <a:bodyPr wrap="square" rtlCol="0">
                <a:spAutoFit/>
              </a:bodyPr>
              <a:lstStyle/>
              <a:p>
                <a:r>
                  <a:rPr lang="zh-CN" altLang="en-US" sz="800" dirty="0"/>
                  <a:t>联动</a:t>
                </a:r>
                <a:endParaRPr lang="en-US" altLang="zh-CN" sz="800" dirty="0"/>
              </a:p>
              <a:p>
                <a:r>
                  <a:rPr lang="zh-CN" altLang="en-US" sz="800" dirty="0"/>
                  <a:t>启动</a:t>
                </a:r>
                <a:endParaRPr lang="en-US" sz="800" dirty="0"/>
              </a:p>
            </p:txBody>
          </p:sp>
        </p:grpSp>
        <p:sp>
          <p:nvSpPr>
            <p:cNvPr id="16" name="Oval 15"/>
            <p:cNvSpPr/>
            <p:nvPr/>
          </p:nvSpPr>
          <p:spPr>
            <a:xfrm>
              <a:off x="864395" y="4291013"/>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17" name="Oval 16"/>
            <p:cNvSpPr/>
            <p:nvPr/>
          </p:nvSpPr>
          <p:spPr>
            <a:xfrm>
              <a:off x="864395" y="4519613"/>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18" name="Oval 17"/>
            <p:cNvSpPr/>
            <p:nvPr/>
          </p:nvSpPr>
          <p:spPr>
            <a:xfrm>
              <a:off x="864395" y="4748213"/>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19" name="Oval 18"/>
            <p:cNvSpPr/>
            <p:nvPr/>
          </p:nvSpPr>
          <p:spPr>
            <a:xfrm>
              <a:off x="864395" y="4973241"/>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0" name="Oval 19"/>
            <p:cNvSpPr/>
            <p:nvPr/>
          </p:nvSpPr>
          <p:spPr>
            <a:xfrm>
              <a:off x="864395" y="5201841"/>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1" name="Oval 20"/>
            <p:cNvSpPr/>
            <p:nvPr/>
          </p:nvSpPr>
          <p:spPr>
            <a:xfrm>
              <a:off x="864395" y="5428825"/>
              <a:ext cx="126206" cy="126206"/>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2" name="Oval 21"/>
            <p:cNvSpPr/>
            <p:nvPr/>
          </p:nvSpPr>
          <p:spPr>
            <a:xfrm>
              <a:off x="864395" y="5653853"/>
              <a:ext cx="126206" cy="126206"/>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3" name="Oval 22"/>
            <p:cNvSpPr/>
            <p:nvPr/>
          </p:nvSpPr>
          <p:spPr>
            <a:xfrm>
              <a:off x="864395" y="5882453"/>
              <a:ext cx="126206" cy="126206"/>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4" name="Oval 23"/>
            <p:cNvSpPr/>
            <p:nvPr/>
          </p:nvSpPr>
          <p:spPr>
            <a:xfrm>
              <a:off x="864395" y="6118556"/>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4" name="Rectangle: Rounded Corners 33"/>
            <p:cNvSpPr/>
            <p:nvPr/>
          </p:nvSpPr>
          <p:spPr>
            <a:xfrm>
              <a:off x="1304925" y="4314825"/>
              <a:ext cx="95250" cy="60325"/>
            </a:xfrm>
            <a:prstGeom prst="roundRect">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35" name="Rectangle: Rounded Corners 34"/>
            <p:cNvSpPr/>
            <p:nvPr/>
          </p:nvSpPr>
          <p:spPr>
            <a:xfrm>
              <a:off x="1308099" y="4429604"/>
              <a:ext cx="92075" cy="50321"/>
            </a:xfrm>
            <a:prstGeom prst="roundRect">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38" name="Oval 37"/>
            <p:cNvSpPr/>
            <p:nvPr/>
          </p:nvSpPr>
          <p:spPr>
            <a:xfrm>
              <a:off x="1337267" y="5048432"/>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9" name="Oval 38"/>
            <p:cNvSpPr/>
            <p:nvPr/>
          </p:nvSpPr>
          <p:spPr>
            <a:xfrm>
              <a:off x="1328736" y="5236499"/>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46" name="Oval 45"/>
            <p:cNvSpPr/>
            <p:nvPr/>
          </p:nvSpPr>
          <p:spPr>
            <a:xfrm>
              <a:off x="1318713" y="6178266"/>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grpSp>
      <p:sp>
        <p:nvSpPr>
          <p:cNvPr id="8" name="TextBox 7"/>
          <p:cNvSpPr txBox="1"/>
          <p:nvPr/>
        </p:nvSpPr>
        <p:spPr>
          <a:xfrm>
            <a:off x="2851401" y="3828166"/>
            <a:ext cx="5455831" cy="1569660"/>
          </a:xfrm>
          <a:prstGeom prst="rect">
            <a:avLst/>
          </a:prstGeom>
          <a:noFill/>
        </p:spPr>
        <p:txBody>
          <a:bodyPr wrap="square" rtlCol="0">
            <a:spAutoFit/>
          </a:bodyPr>
          <a:lstStyle/>
          <a:p>
            <a:pPr>
              <a:buClr>
                <a:srgbClr val="00B050"/>
              </a:buClr>
            </a:pPr>
            <a:r>
              <a:rPr lang="zh-CN" altLang="en-US" sz="1200" dirty="0">
                <a:solidFill>
                  <a:srgbClr val="00B050"/>
                </a:solidFill>
              </a:rPr>
              <a:t>根据</a:t>
            </a:r>
            <a:r>
              <a:rPr lang="en-US" altLang="zh-CN" sz="1200" dirty="0">
                <a:solidFill>
                  <a:srgbClr val="00B050"/>
                </a:solidFill>
              </a:rPr>
              <a:t>2017</a:t>
            </a:r>
            <a:r>
              <a:rPr lang="zh-CN" altLang="en-US" sz="1200" dirty="0">
                <a:solidFill>
                  <a:srgbClr val="00B050"/>
                </a:solidFill>
              </a:rPr>
              <a:t>报批稿反馈意见：</a:t>
            </a:r>
            <a:endParaRPr lang="en-US" altLang="zh-CN" sz="1200" dirty="0">
              <a:solidFill>
                <a:srgbClr val="00B050"/>
              </a:solidFill>
            </a:endParaRPr>
          </a:p>
          <a:p>
            <a:pPr marL="171450" indent="-171450">
              <a:buClr>
                <a:srgbClr val="00B050"/>
              </a:buClr>
              <a:buFont typeface="Arial" panose="020B0604020202020204" pitchFamily="34" charset="0"/>
              <a:buChar char="−"/>
            </a:pPr>
            <a:r>
              <a:rPr lang="zh-CN" altLang="en-US" sz="1200" dirty="0">
                <a:solidFill>
                  <a:srgbClr val="00B050"/>
                </a:solidFill>
              </a:rPr>
              <a:t>门锁钥匙和控制面板上的两把钥匙应统一。</a:t>
            </a:r>
            <a:endParaRPr lang="en-US" altLang="zh-CN" sz="1200" dirty="0">
              <a:solidFill>
                <a:srgbClr val="00B050"/>
              </a:solidFill>
            </a:endParaRPr>
          </a:p>
          <a:p>
            <a:pPr marL="171450" indent="-171450">
              <a:buClr>
                <a:srgbClr val="00B050"/>
              </a:buClr>
              <a:buFont typeface="Arial" panose="020B0604020202020204" pitchFamily="34" charset="0"/>
              <a:buChar char="−"/>
            </a:pPr>
            <a:r>
              <a:rPr lang="zh-CN" altLang="en-US" sz="1200" dirty="0">
                <a:solidFill>
                  <a:srgbClr val="00B050"/>
                </a:solidFill>
              </a:rPr>
              <a:t>面板仅规定布局要求。各厂商在满足布局要求的情况下，可自行设计。</a:t>
            </a:r>
            <a:endParaRPr lang="en-US" altLang="zh-CN" sz="1200" dirty="0">
              <a:solidFill>
                <a:srgbClr val="00B050"/>
              </a:solidFill>
            </a:endParaRPr>
          </a:p>
          <a:p>
            <a:pPr marL="171450" indent="-171450">
              <a:buClr>
                <a:srgbClr val="00B050"/>
              </a:buClr>
              <a:buFont typeface="Arial" panose="020B0604020202020204" pitchFamily="34" charset="0"/>
              <a:buChar char="−"/>
            </a:pPr>
            <a:r>
              <a:rPr lang="zh-CN" altLang="en-US" sz="1200" dirty="0">
                <a:solidFill>
                  <a:srgbClr val="00B050"/>
                </a:solidFill>
              </a:rPr>
              <a:t>防止误操作的方式不能是软件方式</a:t>
            </a:r>
            <a:endParaRPr lang="en-US" altLang="zh-CN" sz="1200" dirty="0">
              <a:solidFill>
                <a:srgbClr val="00B050"/>
              </a:solidFill>
            </a:endParaRPr>
          </a:p>
          <a:p>
            <a:pPr marL="171450" indent="-171450">
              <a:buClr>
                <a:srgbClr val="00B050"/>
              </a:buClr>
              <a:buFont typeface="Arial" panose="020B0604020202020204" pitchFamily="34" charset="0"/>
              <a:buChar char="−"/>
            </a:pPr>
            <a:r>
              <a:rPr lang="zh-CN" altLang="en-US" sz="1200" dirty="0">
                <a:solidFill>
                  <a:srgbClr val="00B050"/>
                </a:solidFill>
              </a:rPr>
              <a:t>如果钥匙设为手动档，联动启动按钮启动后系统为自动状态，此状态下，表明在手动状态下，操作了联动启动按键。复位后，按照钥匙的位置设置，设为手动状态。</a:t>
            </a:r>
            <a:endParaRPr lang="en-US" altLang="zh-CN" sz="1200" dirty="0">
              <a:solidFill>
                <a:srgbClr val="00B050"/>
              </a:solidFill>
            </a:endParaRPr>
          </a:p>
          <a:p>
            <a:pPr marL="171450" indent="-171450">
              <a:buClr>
                <a:srgbClr val="00B050"/>
              </a:buClr>
              <a:buFont typeface="Arial" panose="020B0604020202020204" pitchFamily="34" charset="0"/>
              <a:buChar char="−"/>
            </a:pPr>
            <a:endParaRPr lang="en-US" sz="1200" dirty="0">
              <a:solidFill>
                <a:srgbClr val="00B050"/>
              </a:solidFill>
            </a:endParaRPr>
          </a:p>
        </p:txBody>
      </p:sp>
    </p:spTree>
    <p:extLst>
      <p:ext uri="{BB962C8B-B14F-4D97-AF65-F5344CB8AC3E}">
        <p14:creationId xmlns:p14="http://schemas.microsoft.com/office/powerpoint/2010/main" val="618939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31813" y="352425"/>
            <a:ext cx="8002587" cy="512763"/>
          </a:xfrm>
        </p:spPr>
        <p:txBody>
          <a:bodyPr/>
          <a:lstStyle/>
          <a:p>
            <a:r>
              <a:rPr lang="zh-CN" altLang="en-US" dirty="0"/>
              <a:t>运行数据存储单元</a:t>
            </a:r>
            <a:endParaRPr altLang="en-US" dirty="0"/>
          </a:p>
        </p:txBody>
      </p:sp>
      <p:sp>
        <p:nvSpPr>
          <p:cNvPr id="20483" name="Text Placeholder 5"/>
          <p:cNvSpPr>
            <a:spLocks noGrp="1"/>
          </p:cNvSpPr>
          <p:nvPr>
            <p:ph type="body" sz="quarter" idx="15"/>
          </p:nvPr>
        </p:nvSpPr>
        <p:spPr bwMode="auto">
          <a:xfrm>
            <a:off x="236538" y="6384925"/>
            <a:ext cx="8297862"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4" name="Slide Number Placeholder 3"/>
          <p:cNvSpPr>
            <a:spLocks noGrp="1"/>
          </p:cNvSpPr>
          <p:nvPr>
            <p:ph type="sldNum" sz="quarter" idx="16"/>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42B75178-3053-4992-9ED7-0A6E0FCD4B78}" type="slidenum">
              <a:rPr lang="en-US" altLang="en-US" smtClean="0">
                <a:solidFill>
                  <a:schemeClr val="bg1"/>
                </a:solidFill>
                <a:latin typeface="HelveticaNeue MediumCond"/>
                <a:ea typeface="HelveticaNeue MediumCond"/>
                <a:cs typeface="HelveticaNeue MediumCond"/>
              </a:rPr>
              <a:pPr fontAlgn="base">
                <a:spcBef>
                  <a:spcPct val="0"/>
                </a:spcBef>
                <a:spcAft>
                  <a:spcPct val="0"/>
                </a:spcAft>
              </a:pPr>
              <a:t>10</a:t>
            </a:fld>
            <a:endParaRPr lang="en-US" altLang="en-US">
              <a:solidFill>
                <a:schemeClr val="bg1"/>
              </a:solidFill>
              <a:latin typeface="HelveticaNeue MediumCond"/>
              <a:ea typeface="HelveticaNeue MediumCond"/>
              <a:cs typeface="HelveticaNeue MediumCond"/>
            </a:endParaRPr>
          </a:p>
        </p:txBody>
      </p:sp>
      <p:sp>
        <p:nvSpPr>
          <p:cNvPr id="20485" name="Content Placeholder 4"/>
          <p:cNvSpPr>
            <a:spLocks noGrp="1"/>
          </p:cNvSpPr>
          <p:nvPr>
            <p:ph sz="quarter" idx="12"/>
          </p:nvPr>
        </p:nvSpPr>
        <p:spPr bwMode="auto">
          <a:xfrm>
            <a:off x="531813" y="1004888"/>
            <a:ext cx="8002587" cy="507523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50000"/>
              </a:lnSpc>
              <a:buNone/>
            </a:pPr>
            <a:r>
              <a:rPr lang="en-US" altLang="zh-CN" sz="1400" dirty="0"/>
              <a:t>4.6  </a:t>
            </a:r>
            <a:r>
              <a:rPr lang="zh-CN" altLang="en-US" sz="1400" dirty="0"/>
              <a:t>运行数据存储单元 </a:t>
            </a:r>
            <a:r>
              <a:rPr lang="en-US" altLang="zh-CN" sz="1400" dirty="0"/>
              <a:t>operational data storage unit</a:t>
            </a:r>
          </a:p>
          <a:p>
            <a:pPr marL="0" indent="0">
              <a:lnSpc>
                <a:spcPct val="150000"/>
              </a:lnSpc>
              <a:buNone/>
            </a:pPr>
            <a:r>
              <a:rPr lang="en-US" altLang="zh-CN" sz="1400" dirty="0"/>
              <a:t>	</a:t>
            </a:r>
            <a:r>
              <a:rPr lang="zh-CN" altLang="en-US" sz="1400" dirty="0"/>
              <a:t>用于记录控制器连接的全部火灾报警触发器件、消防联动设备的运行状态信息，为火灾调查提</a:t>
            </a:r>
            <a:r>
              <a:rPr lang="en-US" altLang="zh-CN" sz="1400" dirty="0"/>
              <a:t>	</a:t>
            </a:r>
            <a:r>
              <a:rPr lang="zh-CN" altLang="en-US" sz="1400" dirty="0"/>
              <a:t>供参考的单元。</a:t>
            </a:r>
            <a:endParaRPr lang="en-US" altLang="zh-CN" sz="1400" dirty="0"/>
          </a:p>
          <a:p>
            <a:pPr marL="0" indent="0">
              <a:lnSpc>
                <a:spcPct val="150000"/>
              </a:lnSpc>
              <a:buNone/>
            </a:pPr>
            <a:r>
              <a:rPr lang="en-US" altLang="zh-CN" sz="1400" dirty="0"/>
              <a:t>5.3.9  </a:t>
            </a:r>
            <a:r>
              <a:rPr lang="zh-CN" altLang="en-US" sz="1400" dirty="0"/>
              <a:t>运行数据存储单元</a:t>
            </a:r>
            <a:endParaRPr lang="en-US" altLang="zh-CN" sz="1400" dirty="0"/>
          </a:p>
          <a:p>
            <a:pPr marL="0" indent="0">
              <a:lnSpc>
                <a:spcPct val="150000"/>
              </a:lnSpc>
              <a:buNone/>
            </a:pPr>
            <a:r>
              <a:rPr lang="en-US" altLang="zh-CN" sz="1400" dirty="0"/>
              <a:t>      	</a:t>
            </a:r>
            <a:r>
              <a:rPr lang="zh-CN" altLang="en-US" sz="1400" dirty="0"/>
              <a:t>控制器的运行数据存储单元应为独立可拆卸结构，采用金属外壳，外壳防护等级（</a:t>
            </a:r>
            <a:r>
              <a:rPr lang="en-US" altLang="zh-CN" sz="1400" dirty="0"/>
              <a:t>IP</a:t>
            </a:r>
            <a:r>
              <a:rPr lang="zh-CN" altLang="en-US" sz="1400" dirty="0"/>
              <a:t>代码）不</a:t>
            </a:r>
            <a:r>
              <a:rPr lang="en-US" altLang="zh-CN" sz="1400" dirty="0"/>
              <a:t>	</a:t>
            </a:r>
            <a:r>
              <a:rPr lang="zh-CN" altLang="en-US" sz="1400" dirty="0"/>
              <a:t>应低于</a:t>
            </a:r>
            <a:r>
              <a:rPr lang="en-US" altLang="zh-CN" sz="1400" dirty="0"/>
              <a:t>GB/T 4208</a:t>
            </a:r>
            <a:r>
              <a:rPr lang="zh-CN" altLang="en-US" sz="1400" dirty="0"/>
              <a:t>中</a:t>
            </a:r>
            <a:r>
              <a:rPr lang="en-US" altLang="zh-CN" sz="1400" dirty="0"/>
              <a:t>IP54</a:t>
            </a:r>
            <a:r>
              <a:rPr lang="zh-CN" altLang="en-US" sz="1400" dirty="0"/>
              <a:t>的要求，功能应满足附录</a:t>
            </a:r>
            <a:r>
              <a:rPr lang="en-US" altLang="zh-CN" sz="1400" dirty="0"/>
              <a:t>A </a:t>
            </a:r>
            <a:r>
              <a:rPr lang="zh-CN" altLang="en-US" sz="1400" dirty="0"/>
              <a:t>的要求。</a:t>
            </a:r>
            <a:endParaRPr lang="en-US" altLang="zh-CN" sz="1400" dirty="0"/>
          </a:p>
          <a:p>
            <a:pPr marL="0" indent="0">
              <a:lnSpc>
                <a:spcPct val="150000"/>
              </a:lnSpc>
              <a:buNone/>
            </a:pPr>
            <a:r>
              <a:rPr lang="en-US" altLang="zh-CN" sz="1400" dirty="0"/>
              <a:t>5.4.3.4  </a:t>
            </a:r>
            <a:r>
              <a:rPr lang="zh-CN" altLang="en-US" sz="1400" dirty="0"/>
              <a:t>控制器应能显示下述故障的类型：</a:t>
            </a:r>
          </a:p>
          <a:p>
            <a:pPr marL="0" indent="0">
              <a:lnSpc>
                <a:spcPct val="150000"/>
              </a:lnSpc>
              <a:buNone/>
            </a:pPr>
            <a:r>
              <a:rPr lang="en-US" altLang="zh-CN" sz="1400" dirty="0"/>
              <a:t>	d) </a:t>
            </a:r>
            <a:r>
              <a:rPr lang="zh-CN" altLang="en-US" sz="1400" dirty="0"/>
              <a:t>控制器不能对运行数据存储单元保存数据。</a:t>
            </a:r>
          </a:p>
          <a:p>
            <a:pPr marL="0" indent="0">
              <a:buNone/>
            </a:pPr>
            <a:endParaRPr lang="en-US" altLang="en-US" sz="1400" dirty="0"/>
          </a:p>
        </p:txBody>
      </p:sp>
      <p:sp>
        <p:nvSpPr>
          <p:cNvPr id="2" name="Footer Placeholder 1"/>
          <p:cNvSpPr>
            <a:spLocks noGrp="1"/>
          </p:cNvSpPr>
          <p:nvPr>
            <p:ph type="ftr" sz="quarter" idx="17"/>
            <p:custDataLst>
              <p:tags r:id="rId1"/>
            </p:custDataLst>
          </p:nvPr>
        </p:nvSpPr>
        <p:spPr>
          <a:xfrm>
            <a:off x="0" y="6181344"/>
            <a:ext cx="9144000" cy="200055"/>
          </a:xfrm>
        </p:spPr>
        <p:txBody>
          <a:bodyPr/>
          <a:lstStyle/>
          <a:p>
            <a:pPr algn="l"/>
            <a:r>
              <a:rPr lang="en-US" sz="700" dirty="0">
                <a:solidFill>
                  <a:srgbClr val="7F7F7F"/>
                </a:solidFill>
              </a:rPr>
              <a:t>Honeywell Internal</a:t>
            </a:r>
          </a:p>
        </p:txBody>
      </p:sp>
      <p:sp>
        <p:nvSpPr>
          <p:cNvPr id="7" name="TextBox 6"/>
          <p:cNvSpPr txBox="1"/>
          <p:nvPr/>
        </p:nvSpPr>
        <p:spPr>
          <a:xfrm>
            <a:off x="834352" y="3966248"/>
            <a:ext cx="7700047" cy="307777"/>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zh-CN" altLang="en-US" sz="1400" dirty="0">
                <a:solidFill>
                  <a:srgbClr val="00B050"/>
                </a:solidFill>
              </a:rPr>
              <a:t>历史记录存放在运行数据存储单元中，无需额外的历史记录功能。（</a:t>
            </a:r>
            <a:r>
              <a:rPr lang="en-US" altLang="zh-CN" sz="1400" dirty="0">
                <a:solidFill>
                  <a:srgbClr val="00B050"/>
                </a:solidFill>
              </a:rPr>
              <a:t>2017</a:t>
            </a:r>
            <a:r>
              <a:rPr lang="zh-CN" altLang="en-US" sz="1400" dirty="0">
                <a:solidFill>
                  <a:srgbClr val="00B050"/>
                </a:solidFill>
              </a:rPr>
              <a:t>报批稿反馈意见）</a:t>
            </a:r>
            <a:endParaRPr lang="en-US" sz="1400" dirty="0">
              <a:solidFill>
                <a:srgbClr val="00B050"/>
              </a:solidFill>
            </a:endParaRPr>
          </a:p>
        </p:txBody>
      </p:sp>
    </p:spTree>
    <p:extLst>
      <p:ext uri="{BB962C8B-B14F-4D97-AF65-F5344CB8AC3E}">
        <p14:creationId xmlns:p14="http://schemas.microsoft.com/office/powerpoint/2010/main" val="3423482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A.1.1 </a:t>
            </a:r>
            <a:r>
              <a:rPr lang="zh-CN" altLang="en-US" sz="1400" dirty="0"/>
              <a:t>数据记录功能</a:t>
            </a:r>
            <a:endParaRPr lang="en-US" altLang="zh-CN" sz="1400" dirty="0"/>
          </a:p>
          <a:p>
            <a:pPr>
              <a:lnSpc>
                <a:spcPct val="150000"/>
              </a:lnSpc>
            </a:pPr>
            <a:r>
              <a:rPr lang="en-US" altLang="zh-CN" sz="1400" dirty="0"/>
              <a:t>A.1.1 .1 </a:t>
            </a:r>
            <a:r>
              <a:rPr lang="zh-CN" altLang="en-US" sz="1400" dirty="0"/>
              <a:t>控制器运行数据存储单元应能记录如下消防设备运行状态信息</a:t>
            </a:r>
            <a:r>
              <a:rPr lang="en-US" altLang="zh-CN" sz="1400" dirty="0"/>
              <a:t>:</a:t>
            </a:r>
          </a:p>
          <a:p>
            <a:pPr marL="0" indent="0">
              <a:lnSpc>
                <a:spcPct val="150000"/>
              </a:lnSpc>
              <a:buNone/>
            </a:pPr>
            <a:r>
              <a:rPr lang="en-US" altLang="zh-CN" sz="1400" dirty="0"/>
              <a:t>      	a) </a:t>
            </a:r>
            <a:r>
              <a:rPr lang="zh-CN" altLang="en-US" sz="1400" dirty="0"/>
              <a:t>与控制器连接的全部火灾报警触发器件的火灾报警信息、屏蔽信息、故障信息、监管信息、</a:t>
            </a:r>
            <a:r>
              <a:rPr lang="en-US" altLang="zh-CN" sz="1400" dirty="0"/>
              <a:t>	</a:t>
            </a:r>
            <a:r>
              <a:rPr lang="zh-CN" altLang="en-US" sz="1400" dirty="0"/>
              <a:t>手</a:t>
            </a:r>
            <a:r>
              <a:rPr lang="en-US" altLang="zh-CN" sz="1400" dirty="0"/>
              <a:t>/</a:t>
            </a:r>
            <a:r>
              <a:rPr lang="zh-CN" altLang="en-US" sz="1400" dirty="0"/>
              <a:t>自动状态信息等消防设备运行状态信息；</a:t>
            </a:r>
          </a:p>
          <a:p>
            <a:pPr marL="0" indent="0">
              <a:lnSpc>
                <a:spcPct val="150000"/>
              </a:lnSpc>
              <a:buNone/>
            </a:pPr>
            <a:r>
              <a:rPr lang="zh-CN" altLang="en-US" sz="1400" dirty="0"/>
              <a:t>     </a:t>
            </a:r>
            <a:r>
              <a:rPr lang="en-US" altLang="zh-CN" sz="1400" dirty="0"/>
              <a:t>	</a:t>
            </a:r>
            <a:r>
              <a:rPr lang="zh-CN" altLang="en-US" sz="1400" dirty="0"/>
              <a:t> </a:t>
            </a:r>
            <a:r>
              <a:rPr lang="en-US" altLang="zh-CN" sz="1400" dirty="0"/>
              <a:t>b) </a:t>
            </a:r>
            <a:r>
              <a:rPr lang="zh-CN" altLang="en-US" sz="1400" dirty="0"/>
              <a:t>联动控制启动按钮（键）的动作信息；</a:t>
            </a:r>
          </a:p>
          <a:p>
            <a:pPr marL="0" indent="0">
              <a:lnSpc>
                <a:spcPct val="150000"/>
              </a:lnSpc>
              <a:buNone/>
            </a:pPr>
            <a:r>
              <a:rPr lang="zh-CN" altLang="en-US" sz="1400" dirty="0"/>
              <a:t>      </a:t>
            </a:r>
            <a:r>
              <a:rPr lang="en-US" altLang="zh-CN" sz="1400" dirty="0"/>
              <a:t>	c) </a:t>
            </a:r>
            <a:r>
              <a:rPr lang="zh-CN" altLang="en-US" sz="1400" dirty="0"/>
              <a:t>与控制器连接的消防联动设备的启动信息、反馈信息、屏蔽信息、故障信息、手动</a:t>
            </a:r>
            <a:r>
              <a:rPr lang="en-US" altLang="zh-CN" sz="1400" dirty="0"/>
              <a:t>/</a:t>
            </a:r>
            <a:r>
              <a:rPr lang="zh-CN" altLang="en-US" sz="1400" dirty="0"/>
              <a:t>自动状态</a:t>
            </a:r>
            <a:r>
              <a:rPr lang="en-US" altLang="zh-CN" sz="1400" dirty="0"/>
              <a:t>	</a:t>
            </a:r>
            <a:r>
              <a:rPr lang="zh-CN" altLang="en-US" sz="1400" dirty="0"/>
              <a:t>信息等消防设备运行状态信息；</a:t>
            </a:r>
          </a:p>
          <a:p>
            <a:pPr marL="0" indent="0">
              <a:lnSpc>
                <a:spcPct val="150000"/>
              </a:lnSpc>
              <a:buNone/>
            </a:pPr>
            <a:r>
              <a:rPr lang="zh-CN" altLang="en-US" sz="1400" dirty="0"/>
              <a:t>      </a:t>
            </a:r>
            <a:r>
              <a:rPr lang="en-US" altLang="zh-CN" sz="1400" dirty="0"/>
              <a:t>	d) </a:t>
            </a:r>
            <a:r>
              <a:rPr lang="zh-CN" altLang="en-US" sz="1400" dirty="0"/>
              <a:t>控制器的开、关机和复位、检查、时钟调整的操作信息；</a:t>
            </a:r>
          </a:p>
          <a:p>
            <a:pPr marL="0" indent="0">
              <a:lnSpc>
                <a:spcPct val="150000"/>
              </a:lnSpc>
              <a:buNone/>
            </a:pPr>
            <a:r>
              <a:rPr lang="zh-CN" altLang="en-US" sz="1400" dirty="0"/>
              <a:t>      </a:t>
            </a:r>
            <a:r>
              <a:rPr lang="en-US" altLang="zh-CN" sz="1400" dirty="0"/>
              <a:t>	e) </a:t>
            </a:r>
            <a:r>
              <a:rPr lang="zh-CN" altLang="en-US" sz="1400" dirty="0"/>
              <a:t>集中型控制器所连接区域型控制器的 </a:t>
            </a:r>
            <a:r>
              <a:rPr lang="en-US" altLang="zh-CN" sz="1400" dirty="0"/>
              <a:t>a)</a:t>
            </a:r>
            <a:r>
              <a:rPr lang="zh-CN" altLang="en-US" sz="1400" dirty="0"/>
              <a:t>～</a:t>
            </a:r>
            <a:r>
              <a:rPr lang="en-US" altLang="zh-CN" sz="1400" dirty="0"/>
              <a:t>d)</a:t>
            </a:r>
            <a:r>
              <a:rPr lang="zh-CN" altLang="en-US" sz="1400" dirty="0"/>
              <a:t>规定的信息。</a:t>
            </a:r>
          </a:p>
          <a:p>
            <a:pPr>
              <a:lnSpc>
                <a:spcPct val="150000"/>
              </a:lnSpc>
            </a:pPr>
            <a:r>
              <a:rPr lang="en-US" altLang="zh-CN" sz="1400" dirty="0"/>
              <a:t>A.1.1.2 </a:t>
            </a:r>
            <a:r>
              <a:rPr lang="zh-CN" altLang="en-US" sz="1400" dirty="0"/>
              <a:t>控制器每产生一次新的数据记录的同时，控制器运行数据存储单元应同步记录对应的年、</a:t>
            </a:r>
            <a:r>
              <a:rPr lang="en-US" altLang="zh-CN" sz="1400" dirty="0"/>
              <a:t>	</a:t>
            </a:r>
            <a:r>
              <a:rPr lang="zh-CN" altLang="en-US" sz="1400" dirty="0"/>
              <a:t>月、日、时、分、秒等时间信息；并应具有按照时间顺序提供导出记录信息的功能。</a:t>
            </a:r>
          </a:p>
          <a:p>
            <a:pPr>
              <a:lnSpc>
                <a:spcPct val="150000"/>
              </a:lnSpc>
            </a:pPr>
            <a:r>
              <a:rPr lang="en-US" altLang="zh-CN" sz="1400" dirty="0"/>
              <a:t>A.1.1.3 </a:t>
            </a:r>
            <a:r>
              <a:rPr lang="zh-CN" altLang="en-US" sz="1400" dirty="0"/>
              <a:t>控制器运行数据存储单元应有防止存储信息被更改或删除的功能。</a:t>
            </a:r>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11</a:t>
            </a:fld>
            <a:endParaRPr lang="en-US" dirty="0"/>
          </a:p>
        </p:txBody>
      </p:sp>
      <p:sp>
        <p:nvSpPr>
          <p:cNvPr id="5" name="Title 4"/>
          <p:cNvSpPr>
            <a:spLocks noGrp="1"/>
          </p:cNvSpPr>
          <p:nvPr>
            <p:ph type="title"/>
          </p:nvPr>
        </p:nvSpPr>
        <p:spPr/>
        <p:txBody>
          <a:bodyPr/>
          <a:lstStyle/>
          <a:p>
            <a:r>
              <a:rPr lang="zh-CN" altLang="en-US" dirty="0"/>
              <a:t>运行数据存储单元</a:t>
            </a:r>
            <a:r>
              <a:rPr lang="en-US" altLang="zh-CN" dirty="0"/>
              <a:t>--</a:t>
            </a:r>
            <a:r>
              <a:rPr lang="zh-CN" altLang="en-US" dirty="0"/>
              <a:t>数据记录功能</a:t>
            </a:r>
            <a:endParaRPr lang="en-US" dirty="0"/>
          </a:p>
        </p:txBody>
      </p:sp>
    </p:spTree>
    <p:extLst>
      <p:ext uri="{BB962C8B-B14F-4D97-AF65-F5344CB8AC3E}">
        <p14:creationId xmlns:p14="http://schemas.microsoft.com/office/powerpoint/2010/main" val="1747599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A.1.2 </a:t>
            </a:r>
            <a:r>
              <a:rPr lang="zh-CN" altLang="en-US" sz="1400" dirty="0"/>
              <a:t>数据存储功能</a:t>
            </a:r>
          </a:p>
          <a:p>
            <a:pPr>
              <a:lnSpc>
                <a:spcPct val="150000"/>
              </a:lnSpc>
            </a:pPr>
            <a:r>
              <a:rPr lang="en-US" altLang="zh-CN" sz="1400" dirty="0"/>
              <a:t>A.1.2.1 </a:t>
            </a:r>
            <a:r>
              <a:rPr lang="zh-CN" altLang="en-US" sz="1400" dirty="0"/>
              <a:t>控制器运行数据存储单元的存储的记录容量应满足下述要求：</a:t>
            </a:r>
          </a:p>
          <a:p>
            <a:pPr marL="0" indent="0">
              <a:lnSpc>
                <a:spcPct val="150000"/>
              </a:lnSpc>
              <a:buNone/>
            </a:pPr>
            <a:r>
              <a:rPr lang="zh-CN" altLang="en-US" sz="1400" dirty="0"/>
              <a:t>      </a:t>
            </a:r>
            <a:r>
              <a:rPr lang="en-US" altLang="zh-CN" sz="1400" dirty="0"/>
              <a:t>	a) </a:t>
            </a:r>
            <a:r>
              <a:rPr lang="zh-CN" altLang="en-US" sz="1400" dirty="0"/>
              <a:t>记录的火灾报警信息数目不小于控制器连接的火灾报警触发器件数目的 </a:t>
            </a:r>
            <a:r>
              <a:rPr lang="en-US" altLang="zh-CN" sz="1400" dirty="0"/>
              <a:t>3 </a:t>
            </a:r>
            <a:r>
              <a:rPr lang="zh-CN" altLang="en-US" sz="1400" dirty="0"/>
              <a:t>倍；</a:t>
            </a:r>
          </a:p>
          <a:p>
            <a:pPr marL="0" indent="0">
              <a:lnSpc>
                <a:spcPct val="150000"/>
              </a:lnSpc>
              <a:buNone/>
            </a:pPr>
            <a:r>
              <a:rPr lang="zh-CN" altLang="en-US" sz="1400" dirty="0"/>
              <a:t>     </a:t>
            </a:r>
            <a:r>
              <a:rPr lang="en-US" altLang="zh-CN" sz="1400" dirty="0"/>
              <a:t>	</a:t>
            </a:r>
            <a:r>
              <a:rPr lang="zh-CN" altLang="en-US" sz="1400" dirty="0"/>
              <a:t> </a:t>
            </a:r>
            <a:r>
              <a:rPr lang="en-US" altLang="zh-CN" sz="1400" dirty="0"/>
              <a:t>b) </a:t>
            </a:r>
            <a:r>
              <a:rPr lang="zh-CN" altLang="en-US" sz="1400" dirty="0"/>
              <a:t>记录的消防设备运行状态信息数目不小于控制器连接的火灾报警触发器件与消防联动设备</a:t>
            </a:r>
            <a:r>
              <a:rPr lang="en-US" altLang="zh-CN" sz="1400" dirty="0"/>
              <a:t>	</a:t>
            </a:r>
            <a:r>
              <a:rPr lang="zh-CN" altLang="en-US" sz="1400" dirty="0"/>
              <a:t>数目之和的 </a:t>
            </a:r>
            <a:r>
              <a:rPr lang="en-US" altLang="zh-CN" sz="1400" dirty="0"/>
              <a:t>5 </a:t>
            </a:r>
            <a:r>
              <a:rPr lang="zh-CN" altLang="en-US" sz="1400" dirty="0"/>
              <a:t>倍。</a:t>
            </a:r>
          </a:p>
          <a:p>
            <a:pPr>
              <a:lnSpc>
                <a:spcPct val="150000"/>
              </a:lnSpc>
            </a:pPr>
            <a:r>
              <a:rPr lang="en-US" altLang="zh-CN" sz="1400" dirty="0"/>
              <a:t>A.1.2.2 </a:t>
            </a:r>
            <a:r>
              <a:rPr lang="zh-CN" altLang="en-US" sz="1400" dirty="0"/>
              <a:t>控制器记录的消防设备运行状态信息超出运行数据存储单元的记录容量后，应始终保持最</a:t>
            </a:r>
            <a:r>
              <a:rPr lang="en-US" altLang="zh-CN" sz="1400" dirty="0"/>
              <a:t>	</a:t>
            </a:r>
            <a:r>
              <a:rPr lang="zh-CN" altLang="en-US" sz="1400" dirty="0"/>
              <a:t>新的状态信息记录。首火警信息和火灾报警信息应独立记录，其它消防设备运行状态信息不应</a:t>
            </a:r>
            <a:r>
              <a:rPr lang="en-US" altLang="zh-CN" sz="1400" dirty="0"/>
              <a:t>	</a:t>
            </a:r>
            <a:r>
              <a:rPr lang="zh-CN" altLang="en-US" sz="1400" dirty="0"/>
              <a:t>覆盖首火警信息和火灾报警信息。</a:t>
            </a:r>
          </a:p>
          <a:p>
            <a:pPr>
              <a:lnSpc>
                <a:spcPct val="150000"/>
              </a:lnSpc>
            </a:pPr>
            <a:r>
              <a:rPr lang="en-US" altLang="zh-CN" sz="1400" dirty="0"/>
              <a:t>A.1.2.3 </a:t>
            </a:r>
            <a:r>
              <a:rPr lang="zh-CN" altLang="en-US" sz="1400" dirty="0"/>
              <a:t>控制器运行数据存储单元应采用十六进制格式进行数据存储，数据存储格式见表</a:t>
            </a:r>
            <a:r>
              <a:rPr lang="en-US" altLang="zh-CN" sz="1400" dirty="0"/>
              <a:t>A.1</a:t>
            </a:r>
            <a:r>
              <a:rPr lang="zh-CN" altLang="en-US" sz="1400" dirty="0"/>
              <a:t>。</a:t>
            </a:r>
            <a:endParaRPr lang="en-US" sz="1400" dirty="0"/>
          </a:p>
          <a:p>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12</a:t>
            </a:fld>
            <a:endParaRPr lang="en-US" dirty="0"/>
          </a:p>
        </p:txBody>
      </p:sp>
      <p:sp>
        <p:nvSpPr>
          <p:cNvPr id="5" name="Title 4"/>
          <p:cNvSpPr>
            <a:spLocks noGrp="1"/>
          </p:cNvSpPr>
          <p:nvPr>
            <p:ph type="title"/>
          </p:nvPr>
        </p:nvSpPr>
        <p:spPr/>
        <p:txBody>
          <a:bodyPr/>
          <a:lstStyle/>
          <a:p>
            <a:r>
              <a:rPr lang="zh-CN" altLang="en-US" dirty="0"/>
              <a:t>运行数据存储单元</a:t>
            </a:r>
            <a:r>
              <a:rPr lang="en-US" altLang="zh-CN" dirty="0"/>
              <a:t>--</a:t>
            </a:r>
            <a:r>
              <a:rPr lang="zh-CN" altLang="en-US" dirty="0"/>
              <a:t>数据存储功能</a:t>
            </a:r>
            <a:br>
              <a:rPr lang="zh-CN" altLang="en-US" dirty="0"/>
            </a:br>
            <a:endParaRPr lang="en-US" dirty="0"/>
          </a:p>
        </p:txBody>
      </p:sp>
    </p:spTree>
    <p:extLst>
      <p:ext uri="{BB962C8B-B14F-4D97-AF65-F5344CB8AC3E}">
        <p14:creationId xmlns:p14="http://schemas.microsoft.com/office/powerpoint/2010/main" val="4101865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A.1.3 </a:t>
            </a:r>
            <a:r>
              <a:rPr lang="zh-CN" altLang="en-US" sz="1400" dirty="0"/>
              <a:t>数据导出功能</a:t>
            </a:r>
          </a:p>
          <a:p>
            <a:pPr>
              <a:lnSpc>
                <a:spcPct val="150000"/>
              </a:lnSpc>
            </a:pPr>
            <a:r>
              <a:rPr lang="en-US" altLang="zh-CN" sz="1400" dirty="0"/>
              <a:t>A.1.3.1 </a:t>
            </a:r>
            <a:r>
              <a:rPr lang="zh-CN" altLang="en-US" sz="1400" dirty="0"/>
              <a:t>应仅能用专用技术手段将控制器运行数据存储单元记录的信息导出。数据导出格式与数据</a:t>
            </a:r>
            <a:r>
              <a:rPr lang="en-US" altLang="zh-CN" sz="1400" dirty="0"/>
              <a:t>	</a:t>
            </a:r>
            <a:r>
              <a:rPr lang="zh-CN" altLang="en-US" sz="1400" dirty="0"/>
              <a:t>储存格式相同，见表</a:t>
            </a:r>
            <a:r>
              <a:rPr lang="en-US" altLang="zh-CN" sz="1400" dirty="0"/>
              <a:t>A.1.</a:t>
            </a:r>
          </a:p>
          <a:p>
            <a:pPr>
              <a:lnSpc>
                <a:spcPct val="150000"/>
              </a:lnSpc>
            </a:pPr>
            <a:r>
              <a:rPr lang="en-US" altLang="zh-CN" sz="1400" dirty="0"/>
              <a:t>A.1.3.2 </a:t>
            </a:r>
            <a:r>
              <a:rPr lang="zh-CN" altLang="en-US" sz="1400" dirty="0"/>
              <a:t>应至少提供</a:t>
            </a:r>
            <a:r>
              <a:rPr lang="en-US" altLang="zh-CN" sz="1400" dirty="0"/>
              <a:t>USB B</a:t>
            </a:r>
            <a:r>
              <a:rPr lang="zh-CN" altLang="en-US" sz="1400" dirty="0"/>
              <a:t>型接口（母口）</a:t>
            </a:r>
            <a:r>
              <a:rPr lang="zh-CN" altLang="en-US" sz="1400" dirty="0">
                <a:solidFill>
                  <a:schemeClr val="tx2"/>
                </a:solidFill>
              </a:rPr>
              <a:t>或</a:t>
            </a:r>
            <a:r>
              <a:rPr lang="en-US" altLang="zh-CN" sz="1400" dirty="0">
                <a:solidFill>
                  <a:schemeClr val="tx2"/>
                </a:solidFill>
              </a:rPr>
              <a:t>USB C</a:t>
            </a:r>
            <a:r>
              <a:rPr lang="zh-CN" altLang="en-US" sz="1400" dirty="0">
                <a:solidFill>
                  <a:schemeClr val="tx2"/>
                </a:solidFill>
              </a:rPr>
              <a:t>型接口（母口）</a:t>
            </a:r>
            <a:r>
              <a:rPr lang="zh-CN" altLang="en-US" sz="1400" dirty="0"/>
              <a:t>进行数据导出，</a:t>
            </a:r>
            <a:r>
              <a:rPr lang="en-US" altLang="zh-CN" sz="1400" dirty="0"/>
              <a:t>USB</a:t>
            </a:r>
            <a:r>
              <a:rPr lang="zh-CN" altLang="en-US" sz="1400" dirty="0"/>
              <a:t>接口应支</a:t>
            </a:r>
            <a:r>
              <a:rPr lang="en-US" altLang="zh-CN" sz="1400" dirty="0"/>
              <a:t>	</a:t>
            </a:r>
            <a:r>
              <a:rPr lang="zh-CN" altLang="en-US" sz="1400" dirty="0"/>
              <a:t>持</a:t>
            </a:r>
            <a:r>
              <a:rPr lang="en-US" altLang="zh-CN" sz="1400" dirty="0"/>
              <a:t>USB2.0</a:t>
            </a:r>
            <a:r>
              <a:rPr lang="zh-CN" altLang="en-US" sz="1400" dirty="0"/>
              <a:t>标准的从机模式（</a:t>
            </a:r>
            <a:r>
              <a:rPr lang="en-US" altLang="zh-CN" sz="1400" dirty="0"/>
              <a:t>Device</a:t>
            </a:r>
            <a:r>
              <a:rPr lang="zh-CN" altLang="en-US" sz="1400" dirty="0"/>
              <a:t>）。</a:t>
            </a:r>
          </a:p>
          <a:p>
            <a:pPr>
              <a:lnSpc>
                <a:spcPct val="150000"/>
              </a:lnSpc>
            </a:pPr>
            <a:r>
              <a:rPr lang="en-US" altLang="zh-CN" sz="1400" dirty="0"/>
              <a:t>A.1.3.3 </a:t>
            </a:r>
            <a:r>
              <a:rPr lang="zh-CN" altLang="en-US" sz="1400" dirty="0"/>
              <a:t>数据导出命令格式见表</a:t>
            </a:r>
            <a:r>
              <a:rPr lang="en-US" altLang="zh-CN" sz="1400" dirty="0"/>
              <a:t>A.3</a:t>
            </a:r>
            <a:r>
              <a:rPr lang="zh-CN" altLang="en-US" sz="1400" dirty="0"/>
              <a:t>。</a:t>
            </a:r>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13</a:t>
            </a:fld>
            <a:endParaRPr lang="en-US" dirty="0"/>
          </a:p>
        </p:txBody>
      </p:sp>
      <p:sp>
        <p:nvSpPr>
          <p:cNvPr id="5" name="Title 4"/>
          <p:cNvSpPr>
            <a:spLocks noGrp="1"/>
          </p:cNvSpPr>
          <p:nvPr>
            <p:ph type="title"/>
          </p:nvPr>
        </p:nvSpPr>
        <p:spPr/>
        <p:txBody>
          <a:bodyPr/>
          <a:lstStyle/>
          <a:p>
            <a:r>
              <a:rPr lang="zh-CN" altLang="en-US" dirty="0"/>
              <a:t>运行数据存储单元</a:t>
            </a:r>
            <a:r>
              <a:rPr lang="en-US" altLang="zh-CN" dirty="0"/>
              <a:t>--</a:t>
            </a:r>
            <a:r>
              <a:rPr lang="zh-CN" altLang="en-US" dirty="0"/>
              <a:t>数据导出功能</a:t>
            </a:r>
            <a:endParaRPr lang="en-US" dirty="0"/>
          </a:p>
        </p:txBody>
      </p:sp>
    </p:spTree>
    <p:extLst>
      <p:ext uri="{BB962C8B-B14F-4D97-AF65-F5344CB8AC3E}">
        <p14:creationId xmlns:p14="http://schemas.microsoft.com/office/powerpoint/2010/main" val="2500447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A.1.4 </a:t>
            </a:r>
            <a:r>
              <a:rPr lang="zh-CN" altLang="en-US" sz="1400" dirty="0"/>
              <a:t>数据安全保护功能</a:t>
            </a:r>
          </a:p>
          <a:p>
            <a:pPr>
              <a:lnSpc>
                <a:spcPct val="150000"/>
              </a:lnSpc>
            </a:pPr>
            <a:r>
              <a:rPr lang="en-US" altLang="zh-CN" sz="1400" dirty="0"/>
              <a:t>A.1.4.1 </a:t>
            </a:r>
            <a:r>
              <a:rPr lang="zh-CN" altLang="en-US" sz="1400" dirty="0"/>
              <a:t>控制器运行数据存储单元数据的存储不受控制器工作状态的影响。</a:t>
            </a:r>
          </a:p>
          <a:p>
            <a:pPr>
              <a:lnSpc>
                <a:spcPct val="150000"/>
              </a:lnSpc>
            </a:pPr>
            <a:r>
              <a:rPr lang="en-US" altLang="zh-CN" sz="1400" dirty="0"/>
              <a:t>A.1.4.2 </a:t>
            </a:r>
            <a:r>
              <a:rPr lang="zh-CN" altLang="en-US" sz="1400" dirty="0"/>
              <a:t>控制器运行数据存储单元应在授权后才能导出和回放存储的信息。</a:t>
            </a:r>
            <a:endParaRPr lang="en-US" altLang="zh-CN" sz="1400" dirty="0"/>
          </a:p>
          <a:p>
            <a:pPr marL="0" indent="0">
              <a:lnSpc>
                <a:spcPct val="150000"/>
              </a:lnSpc>
              <a:buNone/>
            </a:pPr>
            <a:endParaRPr lang="zh-CN" altLang="en-US" sz="1400" dirty="0"/>
          </a:p>
          <a:p>
            <a:pPr>
              <a:lnSpc>
                <a:spcPct val="150000"/>
              </a:lnSpc>
            </a:pPr>
            <a:r>
              <a:rPr lang="en-US" altLang="zh-CN" sz="1400" dirty="0"/>
              <a:t>A.1.4.3 </a:t>
            </a:r>
            <a:r>
              <a:rPr lang="zh-CN" altLang="en-US" sz="1400" dirty="0"/>
              <a:t>控制器运行数据存储单元应能承受标称工作电压的</a:t>
            </a:r>
            <a:r>
              <a:rPr lang="en-US" altLang="zh-CN" sz="1400" dirty="0"/>
              <a:t>120</a:t>
            </a:r>
            <a:r>
              <a:rPr lang="zh-CN" altLang="en-US" sz="1400" dirty="0"/>
              <a:t>％的反向工作电压</a:t>
            </a:r>
            <a:r>
              <a:rPr lang="en-US" altLang="zh-CN" sz="1400" dirty="0"/>
              <a:t>1min</a:t>
            </a:r>
            <a:r>
              <a:rPr lang="zh-CN" altLang="en-US" sz="1400" dirty="0"/>
              <a:t>，试验后数</a:t>
            </a:r>
            <a:r>
              <a:rPr lang="en-US" altLang="zh-CN" sz="1400" dirty="0"/>
              <a:t>	</a:t>
            </a:r>
            <a:r>
              <a:rPr lang="zh-CN" altLang="en-US" sz="1400" dirty="0"/>
              <a:t>据记录、存储及导出功能正常。</a:t>
            </a:r>
          </a:p>
          <a:p>
            <a:pPr>
              <a:lnSpc>
                <a:spcPct val="150000"/>
              </a:lnSpc>
            </a:pPr>
            <a:r>
              <a:rPr lang="en-US" altLang="zh-CN" sz="1400" dirty="0"/>
              <a:t>A.1.4.4 </a:t>
            </a:r>
            <a:r>
              <a:rPr lang="zh-CN" altLang="en-US" sz="1400" dirty="0"/>
              <a:t>在火灾报警控制器断电后，控制器运行数据存储单元应自动进入保护状态，断电前存储的</a:t>
            </a:r>
            <a:r>
              <a:rPr lang="en-US" altLang="zh-CN" sz="1400" dirty="0"/>
              <a:t>	</a:t>
            </a:r>
            <a:r>
              <a:rPr lang="zh-CN" altLang="en-US" sz="1400" dirty="0"/>
              <a:t>数据应保持</a:t>
            </a:r>
            <a:r>
              <a:rPr lang="en-US" altLang="zh-CN" sz="1400" dirty="0"/>
              <a:t>14d</a:t>
            </a:r>
            <a:r>
              <a:rPr lang="zh-CN" altLang="en-US" sz="1400" dirty="0"/>
              <a:t>以上不丢失。</a:t>
            </a:r>
          </a:p>
          <a:p>
            <a:pPr>
              <a:lnSpc>
                <a:spcPct val="150000"/>
              </a:lnSpc>
            </a:pPr>
            <a:r>
              <a:rPr lang="en-US" altLang="zh-CN" sz="1400" dirty="0"/>
              <a:t>A.1.4.5 </a:t>
            </a:r>
            <a:r>
              <a:rPr lang="zh-CN" altLang="en-US" sz="1400" dirty="0"/>
              <a:t>控制器运行数据存储单元所有接口在非使用状态下应配置有效的保护装置。</a:t>
            </a:r>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14</a:t>
            </a:fld>
            <a:endParaRPr lang="en-US" dirty="0"/>
          </a:p>
        </p:txBody>
      </p:sp>
      <p:sp>
        <p:nvSpPr>
          <p:cNvPr id="5" name="Title 4"/>
          <p:cNvSpPr>
            <a:spLocks noGrp="1"/>
          </p:cNvSpPr>
          <p:nvPr>
            <p:ph type="title"/>
          </p:nvPr>
        </p:nvSpPr>
        <p:spPr/>
        <p:txBody>
          <a:bodyPr/>
          <a:lstStyle/>
          <a:p>
            <a:r>
              <a:rPr lang="zh-CN" altLang="en-US" dirty="0"/>
              <a:t>运行数据存储单元</a:t>
            </a:r>
            <a:r>
              <a:rPr lang="en-US" altLang="zh-CN" dirty="0"/>
              <a:t>--</a:t>
            </a:r>
            <a:r>
              <a:rPr lang="zh-CN" altLang="en-US" dirty="0"/>
              <a:t>数据安全保护功能</a:t>
            </a:r>
            <a:br>
              <a:rPr lang="zh-CN" altLang="en-US" dirty="0"/>
            </a:br>
            <a:endParaRPr lang="en-US" dirty="0"/>
          </a:p>
        </p:txBody>
      </p:sp>
      <p:sp>
        <p:nvSpPr>
          <p:cNvPr id="6" name="TextBox 5"/>
          <p:cNvSpPr txBox="1"/>
          <p:nvPr/>
        </p:nvSpPr>
        <p:spPr>
          <a:xfrm>
            <a:off x="1020913" y="2105836"/>
            <a:ext cx="4779568" cy="307777"/>
          </a:xfrm>
          <a:prstGeom prst="rect">
            <a:avLst/>
          </a:prstGeom>
          <a:noFill/>
        </p:spPr>
        <p:txBody>
          <a:bodyPr wrap="square" rtlCol="0">
            <a:spAutoFit/>
          </a:bodyPr>
          <a:ls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71450" indent="-171450">
              <a:buClr>
                <a:srgbClr val="00B050"/>
              </a:buClr>
              <a:buFont typeface="Arial" panose="020B0604020202020204" pitchFamily="34" charset="0"/>
              <a:buChar char="−"/>
            </a:pPr>
            <a:r>
              <a:rPr lang="zh-CN" altLang="en-US" sz="1400" dirty="0">
                <a:solidFill>
                  <a:srgbClr val="00B050"/>
                </a:solidFill>
                <a:highlight>
                  <a:srgbClr val="FFFF00"/>
                </a:highlight>
              </a:rPr>
              <a:t>授权方式如何定义？</a:t>
            </a:r>
            <a:endParaRPr lang="en-US" altLang="zh-CN" sz="1400" dirty="0">
              <a:solidFill>
                <a:srgbClr val="00B050"/>
              </a:solidFill>
              <a:highlight>
                <a:srgbClr val="FFFF00"/>
              </a:highlight>
            </a:endParaRPr>
          </a:p>
        </p:txBody>
      </p:sp>
    </p:spTree>
    <p:extLst>
      <p:ext uri="{BB962C8B-B14F-4D97-AF65-F5344CB8AC3E}">
        <p14:creationId xmlns:p14="http://schemas.microsoft.com/office/powerpoint/2010/main" val="3664499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zh-CN" altLang="en-US"/>
          </a:p>
        </p:txBody>
      </p:sp>
      <p:sp>
        <p:nvSpPr>
          <p:cNvPr id="3" name="Content Placeholder 2"/>
          <p:cNvSpPr>
            <a:spLocks noGrp="1"/>
          </p:cNvSpPr>
          <p:nvPr>
            <p:ph sz="quarter" idx="12"/>
          </p:nvPr>
        </p:nvSpPr>
        <p:spPr/>
        <p:txBody>
          <a:bodyPr/>
          <a:lstStyle/>
          <a:p>
            <a:pPr>
              <a:lnSpc>
                <a:spcPct val="150000"/>
              </a:lnSpc>
            </a:pPr>
            <a:r>
              <a:rPr lang="en-US" altLang="zh-CN" sz="1400" dirty="0"/>
              <a:t>5.4.9  </a:t>
            </a:r>
            <a:r>
              <a:rPr lang="zh-CN" altLang="en-US" sz="1400" dirty="0"/>
              <a:t>检查功能</a:t>
            </a:r>
          </a:p>
          <a:p>
            <a:pPr>
              <a:lnSpc>
                <a:spcPct val="150000"/>
              </a:lnSpc>
            </a:pPr>
            <a:r>
              <a:rPr lang="en-US" altLang="zh-CN" sz="1400" dirty="0"/>
              <a:t>5.4.9.1  </a:t>
            </a:r>
            <a:r>
              <a:rPr lang="zh-CN" altLang="en-US" sz="1400" dirty="0"/>
              <a:t>控制器应设置独立的检查功能钥匙和检查功能状态指示灯（器），控制器处于检查功能状</a:t>
            </a:r>
            <a:r>
              <a:rPr lang="en-US" altLang="zh-CN" sz="1400" dirty="0"/>
              <a:t>	</a:t>
            </a:r>
            <a:r>
              <a:rPr lang="zh-CN" altLang="en-US" sz="1400" dirty="0"/>
              <a:t>态时，应点亮检查功能状态指示灯（器）。检查功能钥匙的操作不受操作级别的限制，应能通</a:t>
            </a:r>
            <a:r>
              <a:rPr lang="en-US" altLang="zh-CN" sz="1400" dirty="0"/>
              <a:t>	</a:t>
            </a:r>
            <a:r>
              <a:rPr lang="zh-CN" altLang="en-US" sz="1400" dirty="0"/>
              <a:t>过手动操作钥匙，显示以下信息：</a:t>
            </a:r>
          </a:p>
          <a:p>
            <a:pPr marL="0" indent="0">
              <a:lnSpc>
                <a:spcPct val="150000"/>
              </a:lnSpc>
              <a:buNone/>
            </a:pPr>
            <a:r>
              <a:rPr lang="zh-CN" altLang="en-US" sz="1400" dirty="0"/>
              <a:t>     </a:t>
            </a:r>
            <a:r>
              <a:rPr lang="en-US" altLang="zh-CN" sz="1400" dirty="0"/>
              <a:t>	</a:t>
            </a:r>
            <a:r>
              <a:rPr lang="zh-CN" altLang="en-US" sz="1400" dirty="0"/>
              <a:t> </a:t>
            </a:r>
            <a:r>
              <a:rPr lang="en-US" altLang="zh-CN" sz="1400" dirty="0"/>
              <a:t>a) </a:t>
            </a:r>
            <a:r>
              <a:rPr lang="zh-CN" altLang="en-US" sz="1400" dirty="0"/>
              <a:t>控制器连接的所有工程设计设备类别和地址总数；</a:t>
            </a:r>
          </a:p>
          <a:p>
            <a:pPr marL="0" indent="0">
              <a:lnSpc>
                <a:spcPct val="150000"/>
              </a:lnSpc>
              <a:buNone/>
            </a:pPr>
            <a:r>
              <a:rPr lang="zh-CN" altLang="en-US" sz="1400" dirty="0"/>
              <a:t>      </a:t>
            </a:r>
            <a:r>
              <a:rPr lang="en-US" altLang="zh-CN" sz="1400" dirty="0"/>
              <a:t>	b) </a:t>
            </a:r>
            <a:r>
              <a:rPr lang="zh-CN" altLang="en-US" sz="1400" dirty="0"/>
              <a:t>控制器连接的所有正常工作设备类别和地址总数；</a:t>
            </a:r>
          </a:p>
          <a:p>
            <a:pPr marL="0" indent="0">
              <a:lnSpc>
                <a:spcPct val="150000"/>
              </a:lnSpc>
              <a:buNone/>
            </a:pPr>
            <a:r>
              <a:rPr lang="zh-CN" altLang="en-US" sz="1400" dirty="0"/>
              <a:t>     </a:t>
            </a:r>
            <a:r>
              <a:rPr lang="en-US" altLang="zh-CN" sz="1400" dirty="0"/>
              <a:t>	</a:t>
            </a:r>
            <a:r>
              <a:rPr lang="zh-CN" altLang="en-US" sz="1400" dirty="0"/>
              <a:t> </a:t>
            </a:r>
            <a:r>
              <a:rPr lang="en-US" altLang="zh-CN" sz="1400" dirty="0"/>
              <a:t>c) </a:t>
            </a:r>
            <a:r>
              <a:rPr lang="zh-CN" altLang="en-US" sz="1400" dirty="0"/>
              <a:t>控制器接收的故障设备类别和地址总数；</a:t>
            </a:r>
          </a:p>
          <a:p>
            <a:pPr marL="0" indent="0">
              <a:lnSpc>
                <a:spcPct val="150000"/>
              </a:lnSpc>
              <a:buNone/>
            </a:pPr>
            <a:r>
              <a:rPr lang="zh-CN" altLang="en-US" sz="1400" dirty="0"/>
              <a:t>     </a:t>
            </a:r>
            <a:r>
              <a:rPr lang="en-US" altLang="zh-CN" sz="1400" dirty="0"/>
              <a:t>	</a:t>
            </a:r>
            <a:r>
              <a:rPr lang="zh-CN" altLang="en-US" sz="1400" dirty="0"/>
              <a:t> </a:t>
            </a:r>
            <a:r>
              <a:rPr lang="en-US" altLang="zh-CN" sz="1400" dirty="0"/>
              <a:t>d) </a:t>
            </a:r>
            <a:r>
              <a:rPr lang="zh-CN" altLang="en-US" sz="1400" dirty="0"/>
              <a:t>控制器已屏蔽设备的类别和地址总数。</a:t>
            </a:r>
            <a:endParaRPr lang="en-US" altLang="zh-CN" sz="1400" dirty="0"/>
          </a:p>
          <a:p>
            <a:pPr marL="628650" lvl="1" indent="-171450">
              <a:lnSpc>
                <a:spcPct val="150000"/>
              </a:lnSpc>
              <a:spcBef>
                <a:spcPct val="0"/>
              </a:spcBef>
              <a:buClr>
                <a:srgbClr val="00B050"/>
              </a:buClr>
              <a:buFont typeface="Arial" panose="020B0604020202020204" pitchFamily="34" charset="0"/>
              <a:buChar char="−"/>
            </a:pPr>
            <a:r>
              <a:rPr lang="zh-CN" altLang="en-US" sz="1200" dirty="0">
                <a:solidFill>
                  <a:srgbClr val="00B050"/>
                </a:solidFill>
                <a:ea typeface="+mn-ea"/>
              </a:rPr>
              <a:t>不强制要求按总线通道显示数量</a:t>
            </a:r>
            <a:r>
              <a:rPr lang="zh-CN" altLang="en-US" sz="1200" dirty="0">
                <a:solidFill>
                  <a:srgbClr val="00B050"/>
                </a:solidFill>
              </a:rPr>
              <a:t>（</a:t>
            </a:r>
            <a:r>
              <a:rPr lang="en-US" altLang="zh-CN" sz="1200" dirty="0">
                <a:solidFill>
                  <a:srgbClr val="00B050"/>
                </a:solidFill>
              </a:rPr>
              <a:t>2017</a:t>
            </a:r>
            <a:r>
              <a:rPr lang="zh-CN" altLang="en-US" sz="1200" dirty="0">
                <a:solidFill>
                  <a:srgbClr val="00B050"/>
                </a:solidFill>
              </a:rPr>
              <a:t>报批稿反馈意见）</a:t>
            </a:r>
            <a:endParaRPr lang="zh-CN" altLang="en-US" sz="1200" dirty="0">
              <a:solidFill>
                <a:srgbClr val="00B050"/>
              </a:solidFill>
              <a:ea typeface="+mn-ea"/>
            </a:endParaRPr>
          </a:p>
          <a:p>
            <a:pPr>
              <a:lnSpc>
                <a:spcPct val="150000"/>
              </a:lnSpc>
            </a:pPr>
            <a:r>
              <a:rPr lang="en-US" altLang="zh-CN" sz="1400" dirty="0"/>
              <a:t>5.4.9.2  </a:t>
            </a:r>
            <a:r>
              <a:rPr lang="zh-CN" altLang="en-US" sz="1400" dirty="0"/>
              <a:t>控制器显示的工程设计设备类别和地址总数输入后，不应受 </a:t>
            </a:r>
            <a:r>
              <a:rPr lang="en-US" altLang="zh-CN" sz="1400" dirty="0"/>
              <a:t>5.4.9.1 </a:t>
            </a:r>
            <a:r>
              <a:rPr lang="zh-CN" altLang="en-US" sz="1400" dirty="0"/>
              <a:t>中 </a:t>
            </a:r>
            <a:r>
              <a:rPr lang="en-US" altLang="zh-CN" sz="1400" dirty="0"/>
              <a:t>b)</a:t>
            </a:r>
            <a:r>
              <a:rPr lang="zh-CN" altLang="en-US" sz="1400" dirty="0"/>
              <a:t>、</a:t>
            </a:r>
            <a:r>
              <a:rPr lang="en-US" altLang="zh-CN" sz="1400" dirty="0"/>
              <a:t>c)</a:t>
            </a:r>
            <a:r>
              <a:rPr lang="zh-CN" altLang="en-US" sz="1400" dirty="0"/>
              <a:t>、</a:t>
            </a:r>
            <a:r>
              <a:rPr lang="en-US" altLang="zh-CN" sz="1400" dirty="0"/>
              <a:t>d)</a:t>
            </a:r>
            <a:r>
              <a:rPr lang="zh-CN" altLang="en-US" sz="1400" dirty="0"/>
              <a:t>的总数</a:t>
            </a:r>
            <a:r>
              <a:rPr lang="en-US" altLang="zh-CN" sz="1400" dirty="0"/>
              <a:t>	</a:t>
            </a:r>
            <a:r>
              <a:rPr lang="zh-CN" altLang="en-US" sz="1400" dirty="0"/>
              <a:t>调整的影响。</a:t>
            </a:r>
          </a:p>
          <a:p>
            <a:pPr>
              <a:lnSpc>
                <a:spcPct val="150000"/>
              </a:lnSpc>
            </a:pPr>
            <a:r>
              <a:rPr lang="en-US" altLang="zh-CN" sz="1400" dirty="0"/>
              <a:t>5.4.9.3  </a:t>
            </a:r>
            <a:r>
              <a:rPr lang="zh-CN" altLang="en-US" sz="1400" dirty="0"/>
              <a:t>当显示区域不足以显示全部检查信息时，应设手动查询按钮（键），每手动查询一次，只</a:t>
            </a:r>
            <a:r>
              <a:rPr lang="en-US" altLang="zh-CN" sz="1400" dirty="0"/>
              <a:t>	</a:t>
            </a:r>
            <a:r>
              <a:rPr lang="zh-CN" altLang="en-US" sz="1400" dirty="0"/>
              <a:t>能查询一条检查信息。</a:t>
            </a:r>
          </a:p>
          <a:p>
            <a:pPr>
              <a:lnSpc>
                <a:spcPct val="150000"/>
              </a:lnSpc>
            </a:pPr>
            <a:r>
              <a:rPr lang="en-US" altLang="zh-CN" sz="1400" dirty="0"/>
              <a:t>5.4.9.4  </a:t>
            </a:r>
            <a:r>
              <a:rPr lang="zh-CN" altLang="en-US" sz="1400" dirty="0"/>
              <a:t>控制器处于检查功能状态时，应能显示后续接收到的火灾报警信息。</a:t>
            </a:r>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15</a:t>
            </a:fld>
            <a:endParaRPr lang="en-US" dirty="0"/>
          </a:p>
        </p:txBody>
      </p:sp>
      <p:sp>
        <p:nvSpPr>
          <p:cNvPr id="5" name="Title 4"/>
          <p:cNvSpPr>
            <a:spLocks noGrp="1"/>
          </p:cNvSpPr>
          <p:nvPr>
            <p:ph type="title"/>
          </p:nvPr>
        </p:nvSpPr>
        <p:spPr/>
        <p:txBody>
          <a:bodyPr/>
          <a:lstStyle/>
          <a:p>
            <a:r>
              <a:rPr lang="zh-CN" altLang="en-US" dirty="0"/>
              <a:t>检查功能</a:t>
            </a:r>
          </a:p>
        </p:txBody>
      </p:sp>
      <p:sp>
        <p:nvSpPr>
          <p:cNvPr id="6" name="TextBox 5"/>
          <p:cNvSpPr txBox="1"/>
          <p:nvPr/>
        </p:nvSpPr>
        <p:spPr>
          <a:xfrm>
            <a:off x="897726" y="5817156"/>
            <a:ext cx="7730337" cy="276999"/>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zh-CN" altLang="en-US" sz="1200" dirty="0">
                <a:solidFill>
                  <a:srgbClr val="00B050"/>
                </a:solidFill>
              </a:rPr>
              <a:t>检查钥匙在开启状态，则检查功能始终有效。火警消除后，继续进入检查状态。（</a:t>
            </a:r>
            <a:r>
              <a:rPr lang="en-US" altLang="zh-CN" sz="1200" dirty="0">
                <a:solidFill>
                  <a:srgbClr val="00B050"/>
                </a:solidFill>
              </a:rPr>
              <a:t>2017</a:t>
            </a:r>
            <a:r>
              <a:rPr lang="zh-CN" altLang="en-US" sz="1200" dirty="0">
                <a:solidFill>
                  <a:srgbClr val="00B050"/>
                </a:solidFill>
              </a:rPr>
              <a:t>报批稿反馈意见）</a:t>
            </a:r>
            <a:endParaRPr lang="en-US" altLang="zh-CN" sz="1200" dirty="0">
              <a:solidFill>
                <a:srgbClr val="00B050"/>
              </a:solidFill>
            </a:endParaRPr>
          </a:p>
        </p:txBody>
      </p:sp>
    </p:spTree>
    <p:extLst>
      <p:ext uri="{BB962C8B-B14F-4D97-AF65-F5344CB8AC3E}">
        <p14:creationId xmlns:p14="http://schemas.microsoft.com/office/powerpoint/2010/main" val="3969641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solidFill>
                  <a:schemeClr val="tx2"/>
                </a:solidFill>
              </a:rPr>
              <a:t>5.3.1.7 	</a:t>
            </a:r>
            <a:r>
              <a:rPr lang="zh-CN" altLang="en-US" sz="1400" dirty="0">
                <a:solidFill>
                  <a:schemeClr val="tx2"/>
                </a:solidFill>
              </a:rPr>
              <a:t>控制器外壳为非金属材料时，外壳材料的阻燃等级应为 </a:t>
            </a:r>
            <a:r>
              <a:rPr lang="en-US" altLang="zh-CN" sz="1400" dirty="0">
                <a:solidFill>
                  <a:schemeClr val="tx2"/>
                </a:solidFill>
              </a:rPr>
              <a:t>GB/T 2408—2008 </a:t>
            </a:r>
            <a:r>
              <a:rPr lang="zh-CN" altLang="en-US" sz="1400" dirty="0">
                <a:solidFill>
                  <a:schemeClr val="tx2"/>
                </a:solidFill>
              </a:rPr>
              <a:t>中的 </a:t>
            </a:r>
            <a:r>
              <a:rPr lang="en-US" altLang="zh-CN" sz="1400" dirty="0">
                <a:solidFill>
                  <a:schemeClr val="tx2"/>
                </a:solidFill>
              </a:rPr>
              <a:t>V0 </a:t>
            </a:r>
            <a:r>
              <a:rPr lang="zh-CN" altLang="en-US" sz="1400" dirty="0">
                <a:solidFill>
                  <a:schemeClr val="tx2"/>
                </a:solidFill>
              </a:rPr>
              <a:t>级。</a:t>
            </a:r>
            <a:r>
              <a:rPr lang="en-US" altLang="zh-CN" sz="1400" dirty="0">
                <a:solidFill>
                  <a:schemeClr val="tx2"/>
                </a:solidFill>
              </a:rPr>
              <a:t>	</a:t>
            </a:r>
            <a:r>
              <a:rPr lang="zh-CN" altLang="en-US" sz="1400" dirty="0"/>
              <a:t>控制器的外壳防护等级（</a:t>
            </a:r>
            <a:r>
              <a:rPr lang="en-US" altLang="zh-CN" sz="1400" dirty="0"/>
              <a:t>IP </a:t>
            </a:r>
            <a:r>
              <a:rPr lang="zh-CN" altLang="en-US" sz="1400" dirty="0"/>
              <a:t>代码）不应低于 </a:t>
            </a:r>
            <a:r>
              <a:rPr lang="en-US" altLang="zh-CN" sz="1400" dirty="0"/>
              <a:t>GB/T 4208 </a:t>
            </a:r>
            <a:r>
              <a:rPr lang="zh-CN" altLang="en-US" sz="1400" dirty="0"/>
              <a:t>中 </a:t>
            </a:r>
            <a:r>
              <a:rPr lang="en-US" altLang="zh-CN" sz="1400" dirty="0"/>
              <a:t>IP30 </a:t>
            </a:r>
            <a:r>
              <a:rPr lang="zh-CN" altLang="en-US" sz="1400" dirty="0"/>
              <a:t>的要求。</a:t>
            </a:r>
            <a:endParaRPr lang="en-US" altLang="en-US" sz="1400" dirty="0"/>
          </a:p>
          <a:p>
            <a:pPr>
              <a:lnSpc>
                <a:spcPct val="150000"/>
              </a:lnSpc>
            </a:pPr>
            <a:r>
              <a:rPr lang="en-US" altLang="zh-CN" sz="1400" dirty="0">
                <a:solidFill>
                  <a:schemeClr val="tx2"/>
                </a:solidFill>
              </a:rPr>
              <a:t>5.4.1.11	</a:t>
            </a:r>
            <a:r>
              <a:rPr lang="zh-CN" altLang="en-US" sz="1400" dirty="0"/>
              <a:t>控制器火灾报警计时装置的日计时误差不应超过 </a:t>
            </a:r>
            <a:r>
              <a:rPr lang="en-US" altLang="zh-CN" sz="1400" dirty="0">
                <a:solidFill>
                  <a:schemeClr val="tx2"/>
                </a:solidFill>
              </a:rPr>
              <a:t>6 s</a:t>
            </a:r>
            <a:r>
              <a:rPr lang="zh-CN" altLang="en-US" sz="1400" strike="sngStrike" dirty="0">
                <a:solidFill>
                  <a:schemeClr val="bg1">
                    <a:lumMod val="65000"/>
                  </a:schemeClr>
                </a:solidFill>
              </a:rPr>
              <a:t>（</a:t>
            </a:r>
            <a:r>
              <a:rPr lang="en-US" altLang="zh-CN" sz="1400" strike="sngStrike" dirty="0">
                <a:solidFill>
                  <a:schemeClr val="bg1">
                    <a:lumMod val="65000"/>
                  </a:schemeClr>
                </a:solidFill>
              </a:rPr>
              <a:t> 30s </a:t>
            </a:r>
            <a:r>
              <a:rPr lang="zh-CN" altLang="en-US" sz="1400" strike="sngStrike" dirty="0">
                <a:solidFill>
                  <a:schemeClr val="bg1">
                    <a:lumMod val="65000"/>
                  </a:schemeClr>
                </a:solidFill>
              </a:rPr>
              <a:t>）</a:t>
            </a:r>
            <a:r>
              <a:rPr lang="zh-CN" altLang="en-US" sz="1400" dirty="0"/>
              <a:t>，使用打印机记录火灾报警</a:t>
            </a:r>
            <a:r>
              <a:rPr lang="en-US" altLang="zh-CN" sz="1400" dirty="0"/>
              <a:t>	</a:t>
            </a:r>
            <a:r>
              <a:rPr lang="zh-CN" altLang="en-US" sz="1400" dirty="0"/>
              <a:t>时间时，应打印出年、月、日、时、分等信息，但不能仅使用打印机记录火灾报警时间。</a:t>
            </a:r>
            <a:endParaRPr lang="en-US" altLang="zh-CN" sz="1400" dirty="0"/>
          </a:p>
          <a:p>
            <a:pPr>
              <a:lnSpc>
                <a:spcPct val="150000"/>
              </a:lnSpc>
            </a:pPr>
            <a:r>
              <a:rPr lang="en-US" altLang="zh-CN" sz="1400" dirty="0">
                <a:solidFill>
                  <a:schemeClr val="tx2"/>
                </a:solidFill>
              </a:rPr>
              <a:t>5.4.4.2   </a:t>
            </a:r>
            <a:r>
              <a:rPr lang="zh-CN" altLang="en-US" sz="1400" dirty="0">
                <a:solidFill>
                  <a:schemeClr val="tx2"/>
                </a:solidFill>
              </a:rPr>
              <a:t>控制器不应屏蔽火灾声和</a:t>
            </a:r>
            <a:r>
              <a:rPr lang="en-US" altLang="zh-CN" sz="1400" dirty="0">
                <a:solidFill>
                  <a:schemeClr val="tx2"/>
                </a:solidFill>
              </a:rPr>
              <a:t>/</a:t>
            </a:r>
            <a:r>
              <a:rPr lang="zh-CN" altLang="en-US" sz="1400" dirty="0">
                <a:solidFill>
                  <a:schemeClr val="tx2"/>
                </a:solidFill>
              </a:rPr>
              <a:t>或光警报器</a:t>
            </a:r>
            <a:endParaRPr lang="en-US" altLang="zh-CN" sz="1400" dirty="0">
              <a:solidFill>
                <a:schemeClr val="tx2"/>
              </a:solidFill>
            </a:endParaRPr>
          </a:p>
          <a:p>
            <a:pPr>
              <a:lnSpc>
                <a:spcPct val="150000"/>
              </a:lnSpc>
            </a:pPr>
            <a:r>
              <a:rPr lang="en-US" altLang="zh-CN" sz="1400" dirty="0">
                <a:solidFill>
                  <a:schemeClr val="tx2"/>
                </a:solidFill>
              </a:rPr>
              <a:t>5.4.4.7   </a:t>
            </a:r>
            <a:r>
              <a:rPr lang="zh-CN" altLang="en-US" sz="1400" dirty="0"/>
              <a:t>屏蔽状态不应受控制器复位、</a:t>
            </a:r>
            <a:r>
              <a:rPr lang="zh-CN" altLang="en-US" sz="1400" dirty="0">
                <a:solidFill>
                  <a:schemeClr val="tx2"/>
                </a:solidFill>
              </a:rPr>
              <a:t>开</a:t>
            </a:r>
            <a:r>
              <a:rPr lang="en-US" altLang="zh-CN" sz="1400" dirty="0">
                <a:solidFill>
                  <a:schemeClr val="tx2"/>
                </a:solidFill>
              </a:rPr>
              <a:t>/</a:t>
            </a:r>
            <a:r>
              <a:rPr lang="zh-CN" altLang="en-US" sz="1400" dirty="0">
                <a:solidFill>
                  <a:schemeClr val="tx2"/>
                </a:solidFill>
              </a:rPr>
              <a:t>关机</a:t>
            </a:r>
            <a:r>
              <a:rPr lang="zh-CN" altLang="en-US" sz="1400" dirty="0"/>
              <a:t>等操作的影响</a:t>
            </a:r>
            <a:endParaRPr lang="en-US" altLang="zh-CN" sz="1400" dirty="0"/>
          </a:p>
          <a:p>
            <a:pPr>
              <a:lnSpc>
                <a:spcPct val="150000"/>
              </a:lnSpc>
            </a:pPr>
            <a:r>
              <a:rPr lang="en-US" altLang="zh-CN" sz="1400" dirty="0"/>
              <a:t>7.1  </a:t>
            </a:r>
            <a:r>
              <a:rPr lang="zh-CN" altLang="en-US" sz="1400" dirty="0"/>
              <a:t>产品出厂检验</a:t>
            </a:r>
            <a:endParaRPr lang="en-US" altLang="zh-CN" sz="1400" dirty="0"/>
          </a:p>
          <a:p>
            <a:pPr marL="0" indent="0">
              <a:lnSpc>
                <a:spcPct val="150000"/>
              </a:lnSpc>
              <a:buNone/>
            </a:pPr>
            <a:r>
              <a:rPr lang="en-US" altLang="zh-CN" sz="1400" dirty="0"/>
              <a:t>	</a:t>
            </a:r>
            <a:r>
              <a:rPr lang="zh-CN" altLang="en-US" sz="1400" dirty="0"/>
              <a:t>企业在产品出厂前应对控制器进行下述试验项目的检验</a:t>
            </a:r>
            <a:r>
              <a:rPr lang="en-US" altLang="zh-CN" sz="1400" dirty="0"/>
              <a:t>:</a:t>
            </a:r>
          </a:p>
          <a:p>
            <a:pPr marL="0" indent="0">
              <a:lnSpc>
                <a:spcPct val="150000"/>
              </a:lnSpc>
              <a:buNone/>
            </a:pPr>
            <a:r>
              <a:rPr lang="en-US" altLang="zh-CN" sz="1400" dirty="0">
                <a:solidFill>
                  <a:schemeClr val="tx2"/>
                </a:solidFill>
              </a:rPr>
              <a:t> 		h) </a:t>
            </a:r>
            <a:r>
              <a:rPr lang="zh-CN" altLang="en-US" sz="1400" dirty="0">
                <a:solidFill>
                  <a:schemeClr val="tx2"/>
                </a:solidFill>
              </a:rPr>
              <a:t>检查功能试验</a:t>
            </a:r>
            <a:endParaRPr lang="en-US" altLang="zh-CN" sz="1400" dirty="0">
              <a:solidFill>
                <a:schemeClr val="tx2"/>
              </a:solidFill>
            </a:endParaRPr>
          </a:p>
          <a:p>
            <a:pPr marL="0" indent="0">
              <a:lnSpc>
                <a:spcPct val="150000"/>
              </a:lnSpc>
              <a:buNone/>
            </a:pPr>
            <a:r>
              <a:rPr lang="zh-CN" altLang="en-US" sz="1400" dirty="0">
                <a:solidFill>
                  <a:schemeClr val="tx2"/>
                </a:solidFill>
              </a:rPr>
              <a:t> </a:t>
            </a:r>
            <a:r>
              <a:rPr lang="en-US" altLang="zh-CN" sz="1400" dirty="0">
                <a:solidFill>
                  <a:schemeClr val="tx2"/>
                </a:solidFill>
              </a:rPr>
              <a:t>		</a:t>
            </a:r>
            <a:r>
              <a:rPr lang="en-US" altLang="zh-CN" sz="1400" dirty="0" err="1">
                <a:solidFill>
                  <a:schemeClr val="tx2"/>
                </a:solidFill>
              </a:rPr>
              <a:t>i</a:t>
            </a:r>
            <a:r>
              <a:rPr lang="en-US" altLang="zh-CN" sz="1400" dirty="0">
                <a:solidFill>
                  <a:schemeClr val="tx2"/>
                </a:solidFill>
              </a:rPr>
              <a:t>) </a:t>
            </a:r>
            <a:r>
              <a:rPr lang="zh-CN" altLang="en-US" sz="1400" dirty="0">
                <a:solidFill>
                  <a:schemeClr val="tx2"/>
                </a:solidFill>
              </a:rPr>
              <a:t>同消防控制室图形显示装置通信功能试验</a:t>
            </a:r>
            <a:endParaRPr lang="en-US" altLang="zh-CN" sz="1400" dirty="0">
              <a:solidFill>
                <a:schemeClr val="tx2"/>
              </a:solidFill>
            </a:endParaRPr>
          </a:p>
          <a:p>
            <a:pPr marL="0" indent="0">
              <a:lnSpc>
                <a:spcPct val="150000"/>
              </a:lnSpc>
              <a:buNone/>
            </a:pPr>
            <a:endParaRPr lang="en-US" altLang="zh-CN" sz="1400" dirty="0">
              <a:solidFill>
                <a:schemeClr val="tx2"/>
              </a:solidFill>
            </a:endParaRPr>
          </a:p>
          <a:p>
            <a:pPr>
              <a:lnSpc>
                <a:spcPct val="150000"/>
              </a:lnSpc>
            </a:pPr>
            <a:r>
              <a:rPr lang="en-US" altLang="zh-CN" sz="1400" dirty="0"/>
              <a:t>8.1.1  </a:t>
            </a:r>
            <a:r>
              <a:rPr lang="zh-CN" altLang="en-US" sz="1400" dirty="0"/>
              <a:t>每台控制器均应清晰地标注下列信息（产品标志）：</a:t>
            </a:r>
            <a:endParaRPr lang="en-US" altLang="zh-CN" sz="1400" dirty="0"/>
          </a:p>
          <a:p>
            <a:pPr marL="0" indent="0">
              <a:lnSpc>
                <a:spcPct val="150000"/>
              </a:lnSpc>
              <a:buNone/>
            </a:pPr>
            <a:r>
              <a:rPr lang="en-US" altLang="zh-CN" sz="1400" dirty="0">
                <a:solidFill>
                  <a:schemeClr val="tx2"/>
                </a:solidFill>
              </a:rPr>
              <a:t>	c) </a:t>
            </a:r>
            <a:r>
              <a:rPr lang="zh-CN" altLang="en-US" sz="1400" dirty="0">
                <a:solidFill>
                  <a:schemeClr val="tx2"/>
                </a:solidFill>
              </a:rPr>
              <a:t>制造商名称、地址，生产企业名称、地址；</a:t>
            </a:r>
            <a:endParaRPr lang="en-US" altLang="zh-CN" sz="1400" dirty="0">
              <a:solidFill>
                <a:schemeClr val="tx2"/>
              </a:solidFill>
            </a:endParaRPr>
          </a:p>
          <a:p>
            <a:pPr marL="0" indent="0">
              <a:lnSpc>
                <a:spcPct val="150000"/>
              </a:lnSpc>
              <a:buNone/>
            </a:pPr>
            <a:r>
              <a:rPr lang="en-US" altLang="zh-CN" sz="1400" dirty="0">
                <a:solidFill>
                  <a:schemeClr val="tx2"/>
                </a:solidFill>
              </a:rPr>
              <a:t>	e) </a:t>
            </a:r>
            <a:r>
              <a:rPr lang="zh-CN" altLang="en-US" sz="1400" dirty="0">
                <a:solidFill>
                  <a:schemeClr val="tx2"/>
                </a:solidFill>
              </a:rPr>
              <a:t>产品主要技术参数（供电方式及参数、控制器内软件版本号）。</a:t>
            </a:r>
            <a:endParaRPr lang="en-US" altLang="zh-CN" sz="1400" dirty="0">
              <a:solidFill>
                <a:schemeClr val="tx2"/>
              </a:solidFill>
            </a:endParaRPr>
          </a:p>
          <a:p>
            <a:pPr>
              <a:lnSpc>
                <a:spcPct val="150000"/>
              </a:lnSpc>
            </a:pPr>
            <a:endParaRPr lang="en-US" altLang="zh-CN" sz="1400" dirty="0">
              <a:solidFill>
                <a:schemeClr val="tx2"/>
              </a:solidFill>
            </a:endParaRPr>
          </a:p>
          <a:p>
            <a:pPr>
              <a:lnSpc>
                <a:spcPct val="150000"/>
              </a:lnSpc>
            </a:pPr>
            <a:endParaRPr lang="en-US" sz="1400" dirty="0">
              <a:solidFill>
                <a:schemeClr val="tx2"/>
              </a:solidFill>
            </a:endParaRPr>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16</a:t>
            </a:fld>
            <a:endParaRPr lang="en-US" dirty="0"/>
          </a:p>
        </p:txBody>
      </p:sp>
      <p:sp>
        <p:nvSpPr>
          <p:cNvPr id="5" name="Title 4"/>
          <p:cNvSpPr>
            <a:spLocks noGrp="1"/>
          </p:cNvSpPr>
          <p:nvPr>
            <p:ph type="title"/>
          </p:nvPr>
        </p:nvSpPr>
        <p:spPr/>
        <p:txBody>
          <a:bodyPr/>
          <a:lstStyle/>
          <a:p>
            <a:r>
              <a:rPr lang="zh-CN" altLang="en-US" dirty="0"/>
              <a:t>其他要求</a:t>
            </a:r>
            <a:endParaRPr lang="en-US" dirty="0"/>
          </a:p>
        </p:txBody>
      </p:sp>
      <p:sp>
        <p:nvSpPr>
          <p:cNvPr id="6" name="TextBox 5"/>
          <p:cNvSpPr txBox="1"/>
          <p:nvPr/>
        </p:nvSpPr>
        <p:spPr>
          <a:xfrm>
            <a:off x="1490858" y="4540797"/>
            <a:ext cx="6085323" cy="276999"/>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zh-CN" altLang="en-US" sz="1200" dirty="0">
                <a:solidFill>
                  <a:srgbClr val="00B050"/>
                </a:solidFill>
                <a:highlight>
                  <a:srgbClr val="FFFF00"/>
                </a:highlight>
              </a:rPr>
              <a:t>出厂检测时增加的图形装置通信功能试验，是否表示图显是必须的产品？</a:t>
            </a:r>
            <a:endParaRPr lang="en-US" sz="1200" dirty="0">
              <a:solidFill>
                <a:srgbClr val="00B050"/>
              </a:solidFill>
              <a:highlight>
                <a:srgbClr val="FFFF00"/>
              </a:highlight>
            </a:endParaRPr>
          </a:p>
        </p:txBody>
      </p:sp>
    </p:spTree>
    <p:extLst>
      <p:ext uri="{BB962C8B-B14F-4D97-AF65-F5344CB8AC3E}">
        <p14:creationId xmlns:p14="http://schemas.microsoft.com/office/powerpoint/2010/main" val="1147713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a:xfrm>
            <a:off x="532339" y="1005463"/>
            <a:ext cx="8202085" cy="5075237"/>
          </a:xfrm>
        </p:spPr>
        <p:txBody>
          <a:bodyPr/>
          <a:lstStyle/>
          <a:p>
            <a:pPr>
              <a:lnSpc>
                <a:spcPct val="150000"/>
              </a:lnSpc>
            </a:pPr>
            <a:r>
              <a:rPr lang="en-US" altLang="zh-CN" sz="1400" dirty="0"/>
              <a:t>6.1.5	</a:t>
            </a:r>
            <a:r>
              <a:rPr lang="zh-CN" altLang="en-US" sz="1400" dirty="0"/>
              <a:t>绝缘电阻</a:t>
            </a:r>
            <a:endParaRPr lang="en-US" altLang="zh-CN" sz="1400" dirty="0"/>
          </a:p>
          <a:p>
            <a:pPr marL="0" indent="0">
              <a:lnSpc>
                <a:spcPct val="150000"/>
              </a:lnSpc>
              <a:buNone/>
            </a:pPr>
            <a:r>
              <a:rPr lang="en-US" altLang="zh-CN" sz="1400" dirty="0"/>
              <a:t>	</a:t>
            </a:r>
            <a:r>
              <a:rPr lang="zh-CN" altLang="en-US" sz="1400" dirty="0"/>
              <a:t>控制器的外部带电端子和电源插头的工作电压大于</a:t>
            </a:r>
            <a:r>
              <a:rPr lang="en-US" altLang="zh-CN" sz="1400" dirty="0"/>
              <a:t>50 V</a:t>
            </a:r>
            <a:r>
              <a:rPr lang="zh-CN" altLang="en-US" sz="1400" dirty="0"/>
              <a:t>时，外部带电端子和电源插头与外壳间的</a:t>
            </a:r>
            <a:r>
              <a:rPr lang="en-US" altLang="zh-CN" sz="1400" dirty="0"/>
              <a:t>	</a:t>
            </a:r>
            <a:r>
              <a:rPr lang="zh-CN" altLang="en-US" sz="1400" dirty="0"/>
              <a:t>绝缘电阻在正常大气条件下不应小于</a:t>
            </a:r>
            <a:r>
              <a:rPr lang="en-US" altLang="zh-CN" sz="1400" dirty="0">
                <a:solidFill>
                  <a:schemeClr val="tx2"/>
                </a:solidFill>
              </a:rPr>
              <a:t>100 MΩ</a:t>
            </a:r>
            <a:r>
              <a:rPr lang="zh-CN" altLang="en-US" sz="1400" dirty="0"/>
              <a:t>。</a:t>
            </a:r>
            <a:r>
              <a:rPr lang="zh-CN" altLang="en-US" sz="1400" strike="sngStrike" dirty="0">
                <a:solidFill>
                  <a:schemeClr val="bg1">
                    <a:lumMod val="50000"/>
                  </a:schemeClr>
                </a:solidFill>
              </a:rPr>
              <a:t>（</a:t>
            </a:r>
            <a:r>
              <a:rPr lang="en-US" altLang="zh-CN" sz="1400" strike="sngStrike" dirty="0">
                <a:solidFill>
                  <a:schemeClr val="bg1">
                    <a:lumMod val="50000"/>
                  </a:schemeClr>
                </a:solidFill>
              </a:rPr>
              <a:t>50 MΩ </a:t>
            </a:r>
            <a:r>
              <a:rPr lang="zh-CN" altLang="en-US" sz="1400" strike="sngStrike" dirty="0">
                <a:solidFill>
                  <a:schemeClr val="bg1">
                    <a:lumMod val="50000"/>
                  </a:schemeClr>
                </a:solidFill>
              </a:rPr>
              <a:t>）</a:t>
            </a:r>
            <a:endParaRPr lang="en-US" altLang="zh-CN" sz="1400" strike="sngStrike" dirty="0">
              <a:solidFill>
                <a:schemeClr val="bg1">
                  <a:lumMod val="50000"/>
                </a:schemeClr>
              </a:solidFill>
            </a:endParaRPr>
          </a:p>
          <a:p>
            <a:pPr>
              <a:lnSpc>
                <a:spcPct val="150000"/>
              </a:lnSpc>
            </a:pPr>
            <a:r>
              <a:rPr lang="en-US" altLang="zh-CN" sz="1400" dirty="0"/>
              <a:t>6.2.1	</a:t>
            </a:r>
            <a:r>
              <a:rPr lang="zh-CN" altLang="en-US" sz="1400" dirty="0"/>
              <a:t>电快速瞬变脉冲群抗扰度试验	</a:t>
            </a:r>
            <a:endParaRPr lang="en-US" altLang="zh-CN" sz="1400" dirty="0"/>
          </a:p>
          <a:p>
            <a:pPr marL="0" indent="0">
              <a:lnSpc>
                <a:spcPct val="150000"/>
              </a:lnSpc>
              <a:buNone/>
            </a:pPr>
            <a:r>
              <a:rPr lang="en-US" altLang="zh-CN" sz="1400" dirty="0"/>
              <a:t>	</a:t>
            </a:r>
            <a:r>
              <a:rPr lang="zh-CN" altLang="en-US" sz="1400" dirty="0"/>
              <a:t>重复频率 </a:t>
            </a:r>
            <a:r>
              <a:rPr lang="en-US" altLang="zh-CN" sz="1400" dirty="0"/>
              <a:t>		</a:t>
            </a:r>
            <a:r>
              <a:rPr lang="en-US" sz="1400" dirty="0"/>
              <a:t>AC </a:t>
            </a:r>
            <a:r>
              <a:rPr lang="zh-CN" altLang="en-US" sz="1400" dirty="0"/>
              <a:t>电源线 ：</a:t>
            </a:r>
            <a:r>
              <a:rPr lang="en-US" sz="1400" dirty="0">
                <a:solidFill>
                  <a:schemeClr val="tx2"/>
                </a:solidFill>
              </a:rPr>
              <a:t>5×(1±0.2)</a:t>
            </a:r>
            <a:r>
              <a:rPr lang="en-US" sz="1400" dirty="0" err="1">
                <a:solidFill>
                  <a:schemeClr val="tx2"/>
                </a:solidFill>
              </a:rPr>
              <a:t>KH</a:t>
            </a:r>
            <a:r>
              <a:rPr lang="en-US" altLang="zh-CN" sz="1400" dirty="0" err="1">
                <a:solidFill>
                  <a:schemeClr val="tx2"/>
                </a:solidFill>
              </a:rPr>
              <a:t>z</a:t>
            </a:r>
            <a:r>
              <a:rPr lang="en-US" sz="1400" dirty="0"/>
              <a:t>	</a:t>
            </a:r>
            <a:r>
              <a:rPr lang="en-US" altLang="zh-CN" sz="1400" strike="sngStrike" dirty="0">
                <a:solidFill>
                  <a:schemeClr val="bg1">
                    <a:lumMod val="50000"/>
                  </a:schemeClr>
                </a:solidFill>
              </a:rPr>
              <a:t>2.5×</a:t>
            </a:r>
            <a:r>
              <a:rPr lang="zh-CN" altLang="en-US" sz="1400" strike="sngStrike" dirty="0">
                <a:solidFill>
                  <a:schemeClr val="bg1">
                    <a:lumMod val="50000"/>
                  </a:schemeClr>
                </a:solidFill>
              </a:rPr>
              <a:t>（</a:t>
            </a:r>
            <a:r>
              <a:rPr lang="en-US" altLang="zh-CN" sz="1400" strike="sngStrike" dirty="0">
                <a:solidFill>
                  <a:schemeClr val="bg1">
                    <a:lumMod val="50000"/>
                  </a:schemeClr>
                </a:solidFill>
              </a:rPr>
              <a:t>1±0.2</a:t>
            </a:r>
            <a:r>
              <a:rPr lang="zh-CN" altLang="en-US" sz="1400" strike="sngStrike" dirty="0">
                <a:solidFill>
                  <a:schemeClr val="bg1">
                    <a:lumMod val="50000"/>
                  </a:schemeClr>
                </a:solidFill>
              </a:rPr>
              <a:t>）</a:t>
            </a:r>
          </a:p>
          <a:p>
            <a:pPr>
              <a:lnSpc>
                <a:spcPct val="150000"/>
              </a:lnSpc>
            </a:pPr>
            <a:r>
              <a:rPr lang="en-US" altLang="zh-CN" sz="1400" dirty="0"/>
              <a:t>6.2.7	</a:t>
            </a:r>
            <a:r>
              <a:rPr lang="zh-CN" altLang="en-US" sz="1400" dirty="0"/>
              <a:t>恒定湿热（耐久）试验</a:t>
            </a:r>
            <a:r>
              <a:rPr lang="en-US" altLang="zh-CN" sz="1400" dirty="0"/>
              <a:t>(</a:t>
            </a:r>
            <a:r>
              <a:rPr lang="zh-CN" altLang="en-US" sz="1400" dirty="0"/>
              <a:t>不通电状态</a:t>
            </a:r>
            <a:r>
              <a:rPr lang="en-US" altLang="zh-CN" sz="1400" dirty="0"/>
              <a:t>)</a:t>
            </a:r>
          </a:p>
          <a:p>
            <a:pPr marL="0" indent="0">
              <a:lnSpc>
                <a:spcPct val="150000"/>
              </a:lnSpc>
              <a:buNone/>
            </a:pPr>
            <a:r>
              <a:rPr lang="en-US" altLang="zh-CN" sz="1400" dirty="0"/>
              <a:t>	</a:t>
            </a:r>
            <a:r>
              <a:rPr lang="zh-CN" altLang="en-US" sz="1400" dirty="0"/>
              <a:t>温度	</a:t>
            </a:r>
            <a:r>
              <a:rPr lang="en-US" altLang="zh-CN" sz="1400" dirty="0"/>
              <a:t>		40±2</a:t>
            </a:r>
            <a:r>
              <a:rPr lang="zh-CN" altLang="en-US" sz="1400" dirty="0"/>
              <a:t> ℃ </a:t>
            </a:r>
            <a:r>
              <a:rPr lang="en-US" altLang="zh-CN" sz="1400" dirty="0"/>
              <a:t>		</a:t>
            </a:r>
            <a:r>
              <a:rPr lang="zh-CN" altLang="en-US" sz="1400" dirty="0"/>
              <a:t> 	</a:t>
            </a:r>
          </a:p>
          <a:p>
            <a:pPr marL="0" indent="0">
              <a:lnSpc>
                <a:spcPct val="150000"/>
              </a:lnSpc>
              <a:buNone/>
            </a:pPr>
            <a:r>
              <a:rPr lang="en-US" altLang="zh-CN" sz="1400" dirty="0"/>
              <a:t>	</a:t>
            </a:r>
            <a:r>
              <a:rPr lang="zh-CN" altLang="en-US" sz="1400" dirty="0"/>
              <a:t>相对湿度</a:t>
            </a:r>
            <a:r>
              <a:rPr lang="en-US" sz="1400" dirty="0"/>
              <a:t>		</a:t>
            </a:r>
            <a:r>
              <a:rPr lang="en-US" sz="1400" dirty="0">
                <a:solidFill>
                  <a:schemeClr val="tx2"/>
                </a:solidFill>
              </a:rPr>
              <a:t>93±3</a:t>
            </a:r>
            <a:r>
              <a:rPr lang="en-US" altLang="zh-CN" sz="1400" dirty="0">
                <a:solidFill>
                  <a:schemeClr val="tx2"/>
                </a:solidFill>
              </a:rPr>
              <a:t>%</a:t>
            </a:r>
            <a:r>
              <a:rPr lang="zh-CN" altLang="en-US" sz="1400" dirty="0">
                <a:solidFill>
                  <a:schemeClr val="bg1">
                    <a:lumMod val="50000"/>
                  </a:schemeClr>
                </a:solidFill>
              </a:rPr>
              <a:t>（</a:t>
            </a:r>
            <a:r>
              <a:rPr lang="en-US" sz="1400" strike="sngStrike" dirty="0">
                <a:solidFill>
                  <a:schemeClr val="bg1">
                    <a:lumMod val="50000"/>
                  </a:schemeClr>
                </a:solidFill>
              </a:rPr>
              <a:t>90-95</a:t>
            </a:r>
            <a:r>
              <a:rPr lang="en-US" altLang="zh-CN" sz="1400" strike="sngStrike" dirty="0">
                <a:solidFill>
                  <a:schemeClr val="bg1">
                    <a:lumMod val="50000"/>
                  </a:schemeClr>
                </a:solidFill>
              </a:rPr>
              <a:t>%</a:t>
            </a:r>
            <a:r>
              <a:rPr lang="zh-CN" altLang="en-US" sz="1400" strike="sngStrike" dirty="0">
                <a:solidFill>
                  <a:schemeClr val="bg1">
                    <a:lumMod val="50000"/>
                  </a:schemeClr>
                </a:solidFill>
              </a:rPr>
              <a:t>）</a:t>
            </a:r>
            <a:r>
              <a:rPr lang="en-US" sz="1400" strike="sngStrike" dirty="0">
                <a:solidFill>
                  <a:schemeClr val="bg1">
                    <a:lumMod val="50000"/>
                  </a:schemeClr>
                </a:solidFill>
              </a:rPr>
              <a:t> </a:t>
            </a:r>
          </a:p>
          <a:p>
            <a:pPr marL="0" indent="0">
              <a:lnSpc>
                <a:spcPct val="150000"/>
              </a:lnSpc>
              <a:buNone/>
            </a:pPr>
            <a:r>
              <a:rPr lang="en-US" altLang="zh-CN" sz="1400" dirty="0"/>
              <a:t>	</a:t>
            </a:r>
            <a:r>
              <a:rPr lang="zh-CN" altLang="en-US" sz="1400" dirty="0"/>
              <a:t>持续时间</a:t>
            </a:r>
            <a:r>
              <a:rPr lang="en-US" sz="1400" dirty="0"/>
              <a:t>		21</a:t>
            </a:r>
            <a:r>
              <a:rPr lang="en-US" altLang="zh-CN" sz="1400" dirty="0"/>
              <a:t>d				</a:t>
            </a:r>
            <a:endParaRPr lang="en-US" sz="1400" strike="sngStrike" dirty="0">
              <a:solidFill>
                <a:schemeClr val="bg1">
                  <a:lumMod val="50000"/>
                </a:schemeClr>
              </a:solidFill>
            </a:endParaRPr>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17</a:t>
            </a:fld>
            <a:endParaRPr lang="en-US" dirty="0"/>
          </a:p>
        </p:txBody>
      </p:sp>
      <p:sp>
        <p:nvSpPr>
          <p:cNvPr id="5" name="Title 4"/>
          <p:cNvSpPr>
            <a:spLocks noGrp="1"/>
          </p:cNvSpPr>
          <p:nvPr>
            <p:ph type="title"/>
          </p:nvPr>
        </p:nvSpPr>
        <p:spPr/>
        <p:txBody>
          <a:bodyPr/>
          <a:lstStyle/>
          <a:p>
            <a:r>
              <a:rPr lang="zh-CN" altLang="en-US" dirty="0"/>
              <a:t>试验要求</a:t>
            </a:r>
            <a:endParaRPr lang="en-US" dirty="0"/>
          </a:p>
        </p:txBody>
      </p:sp>
    </p:spTree>
    <p:extLst>
      <p:ext uri="{BB962C8B-B14F-4D97-AF65-F5344CB8AC3E}">
        <p14:creationId xmlns:p14="http://schemas.microsoft.com/office/powerpoint/2010/main" val="201441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a:xfrm>
            <a:off x="532339" y="877057"/>
            <a:ext cx="8272027" cy="5584703"/>
          </a:xfrm>
        </p:spPr>
        <p:txBody>
          <a:bodyPr/>
          <a:lstStyle/>
          <a:p>
            <a:pPr>
              <a:lnSpc>
                <a:spcPct val="150000"/>
              </a:lnSpc>
            </a:pPr>
            <a:r>
              <a:rPr lang="en-US" altLang="zh-CN" sz="1400" dirty="0"/>
              <a:t>5.4.1.6 </a:t>
            </a:r>
            <a:r>
              <a:rPr lang="zh-CN" altLang="en-US" sz="1400" dirty="0"/>
              <a:t>控制器应能手动消除火灾报警声信号，</a:t>
            </a:r>
            <a:r>
              <a:rPr lang="zh-CN" altLang="en-US" sz="1400" dirty="0">
                <a:solidFill>
                  <a:srgbClr val="FF0000"/>
                </a:solidFill>
              </a:rPr>
              <a:t>消声后，应点亮消音指示灯；有新的火灾报警信号输</a:t>
            </a:r>
            <a:r>
              <a:rPr lang="en-US" altLang="zh-CN" sz="1400" dirty="0">
                <a:solidFill>
                  <a:srgbClr val="FF0000"/>
                </a:solidFill>
              </a:rPr>
              <a:t>	</a:t>
            </a:r>
            <a:r>
              <a:rPr lang="zh-CN" altLang="en-US" sz="1400" dirty="0">
                <a:solidFill>
                  <a:srgbClr val="FF0000"/>
                </a:solidFill>
              </a:rPr>
              <a:t>入时，声警报信号应能重新启动，并熄灭消音指示灯</a:t>
            </a:r>
            <a:r>
              <a:rPr lang="zh-CN" altLang="en-US" sz="1400" dirty="0"/>
              <a:t>。</a:t>
            </a:r>
            <a:endParaRPr lang="en-US" altLang="zh-CN" sz="1400" dirty="0"/>
          </a:p>
          <a:p>
            <a:pPr>
              <a:lnSpc>
                <a:spcPct val="150000"/>
              </a:lnSpc>
            </a:pPr>
            <a:r>
              <a:rPr lang="en-US" altLang="zh-CN" sz="1400" dirty="0">
                <a:solidFill>
                  <a:srgbClr val="FF0000"/>
                </a:solidFill>
              </a:rPr>
              <a:t>5.4.2.6 </a:t>
            </a:r>
            <a:r>
              <a:rPr lang="zh-CN" altLang="en-US" sz="1400" dirty="0">
                <a:solidFill>
                  <a:srgbClr val="FF0000"/>
                </a:solidFill>
              </a:rPr>
              <a:t>控制器应能手动消除和启动火灾声和</a:t>
            </a:r>
            <a:r>
              <a:rPr lang="en-US" altLang="zh-CN" sz="1400" dirty="0">
                <a:solidFill>
                  <a:srgbClr val="FF0000"/>
                </a:solidFill>
              </a:rPr>
              <a:t>/</a:t>
            </a:r>
            <a:r>
              <a:rPr lang="zh-CN" altLang="en-US" sz="1400" dirty="0">
                <a:solidFill>
                  <a:srgbClr val="FF0000"/>
                </a:solidFill>
              </a:rPr>
              <a:t>或光警报器的声警报信号，并能指示声警报信号的启</a:t>
            </a:r>
          </a:p>
          <a:p>
            <a:pPr marL="0" indent="0">
              <a:lnSpc>
                <a:spcPct val="150000"/>
              </a:lnSpc>
              <a:buNone/>
            </a:pPr>
            <a:r>
              <a:rPr lang="en-US" altLang="zh-CN" sz="1400" dirty="0">
                <a:solidFill>
                  <a:srgbClr val="FF0000"/>
                </a:solidFill>
              </a:rPr>
              <a:t>	</a:t>
            </a:r>
            <a:r>
              <a:rPr lang="zh-CN" altLang="en-US" sz="1400" dirty="0">
                <a:solidFill>
                  <a:srgbClr val="FF0000"/>
                </a:solidFill>
              </a:rPr>
              <a:t>动状态。</a:t>
            </a:r>
            <a:endParaRPr lang="en-US" altLang="zh-CN" sz="1400" dirty="0">
              <a:solidFill>
                <a:srgbClr val="FF0000"/>
              </a:solidFill>
            </a:endParaRPr>
          </a:p>
          <a:p>
            <a:pPr>
              <a:lnSpc>
                <a:spcPct val="150000"/>
              </a:lnSpc>
            </a:pPr>
            <a:r>
              <a:rPr lang="en-US" altLang="zh-CN" sz="1400" dirty="0"/>
              <a:t>5.4.1.10 </a:t>
            </a:r>
            <a:r>
              <a:rPr lang="zh-CN" altLang="en-US" sz="1400" dirty="0"/>
              <a:t>控制器应设手动复位按钮（键），操作手动复位按钮（键），控制器应在 </a:t>
            </a:r>
            <a:r>
              <a:rPr lang="en-US" altLang="zh-CN" sz="1400" dirty="0"/>
              <a:t>20 s </a:t>
            </a:r>
            <a:r>
              <a:rPr lang="zh-CN" altLang="en-US" sz="1400" dirty="0"/>
              <a:t>内完成复位；</a:t>
            </a:r>
            <a:r>
              <a:rPr lang="en-US" altLang="zh-CN" sz="1400" dirty="0"/>
              <a:t>	</a:t>
            </a:r>
            <a:r>
              <a:rPr lang="zh-CN" altLang="en-US" sz="1400" dirty="0"/>
              <a:t>复位后，仍然存在的状态及相关信息均应保持或在 </a:t>
            </a:r>
            <a:r>
              <a:rPr lang="en-US" altLang="zh-CN" sz="1400" dirty="0">
                <a:solidFill>
                  <a:srgbClr val="FF0000"/>
                </a:solidFill>
              </a:rPr>
              <a:t>20 s</a:t>
            </a:r>
            <a:r>
              <a:rPr lang="zh-CN" altLang="en-US" sz="1400" strike="sngStrike" dirty="0">
                <a:solidFill>
                  <a:schemeClr val="bg1">
                    <a:lumMod val="50000"/>
                  </a:schemeClr>
                </a:solidFill>
              </a:rPr>
              <a:t>（</a:t>
            </a:r>
            <a:r>
              <a:rPr lang="en-US" altLang="zh-CN" sz="1400" strike="sngStrike" dirty="0">
                <a:solidFill>
                  <a:schemeClr val="bg1">
                    <a:lumMod val="50000"/>
                  </a:schemeClr>
                </a:solidFill>
              </a:rPr>
              <a:t>60s</a:t>
            </a:r>
            <a:r>
              <a:rPr lang="zh-CN" altLang="en-US" sz="1400" strike="sngStrike" dirty="0">
                <a:solidFill>
                  <a:schemeClr val="bg1">
                    <a:lumMod val="50000"/>
                  </a:schemeClr>
                </a:solidFill>
              </a:rPr>
              <a:t>）</a:t>
            </a:r>
            <a:r>
              <a:rPr lang="en-US" altLang="zh-CN" sz="1400" strike="sngStrike" dirty="0">
                <a:solidFill>
                  <a:schemeClr val="bg1">
                    <a:lumMod val="50000"/>
                  </a:schemeClr>
                </a:solidFill>
              </a:rPr>
              <a:t> </a:t>
            </a:r>
            <a:r>
              <a:rPr lang="zh-CN" altLang="en-US" sz="1400" dirty="0"/>
              <a:t>内重新建立</a:t>
            </a:r>
            <a:endParaRPr lang="en-US" altLang="zh-CN" sz="1400" dirty="0"/>
          </a:p>
          <a:p>
            <a:pPr lvl="1"/>
            <a:r>
              <a:rPr lang="en-US" altLang="zh-CN" sz="1200" dirty="0">
                <a:solidFill>
                  <a:srgbClr val="00B050"/>
                </a:solidFill>
              </a:rPr>
              <a:t>20</a:t>
            </a:r>
            <a:r>
              <a:rPr lang="zh-CN" altLang="en-US" sz="1200" dirty="0">
                <a:solidFill>
                  <a:srgbClr val="00B050"/>
                </a:solidFill>
              </a:rPr>
              <a:t>秒重建事件对</a:t>
            </a:r>
            <a:r>
              <a:rPr lang="en-US" altLang="zh-CN" sz="1200" dirty="0">
                <a:solidFill>
                  <a:srgbClr val="00B050"/>
                </a:solidFill>
              </a:rPr>
              <a:t>3030</a:t>
            </a:r>
            <a:r>
              <a:rPr lang="zh-CN" altLang="en-US" sz="1200" dirty="0">
                <a:solidFill>
                  <a:srgbClr val="00B050"/>
                </a:solidFill>
              </a:rPr>
              <a:t>控制器有较大影响</a:t>
            </a:r>
            <a:endParaRPr lang="en-US" altLang="zh-CN" sz="1200" dirty="0">
              <a:solidFill>
                <a:srgbClr val="00B050"/>
              </a:solidFill>
            </a:endParaRPr>
          </a:p>
          <a:p>
            <a:pPr>
              <a:lnSpc>
                <a:spcPct val="150000"/>
              </a:lnSpc>
            </a:pPr>
            <a:r>
              <a:rPr lang="en-US" altLang="zh-CN" sz="1400" dirty="0"/>
              <a:t>5.4.5.2 </a:t>
            </a:r>
            <a:r>
              <a:rPr lang="zh-CN" altLang="en-US" sz="1400" dirty="0"/>
              <a:t>当有监管信号输入时，控制器应在 </a:t>
            </a:r>
            <a:r>
              <a:rPr lang="en-US" altLang="zh-CN" sz="1400" dirty="0"/>
              <a:t>100 s </a:t>
            </a:r>
            <a:r>
              <a:rPr lang="zh-CN" altLang="en-US" sz="1400" dirty="0"/>
              <a:t>内发出与火灾报警信号有明显区别的监管报警声、光</a:t>
            </a:r>
            <a:r>
              <a:rPr lang="en-US" altLang="zh-CN" sz="1400" dirty="0"/>
              <a:t>	</a:t>
            </a:r>
            <a:r>
              <a:rPr lang="zh-CN" altLang="en-US" sz="1400" dirty="0"/>
              <a:t>信号；声信号应能手动消除，当有新的监管信号输入时应能再启动；光信号应保持至手动复位。</a:t>
            </a:r>
            <a:r>
              <a:rPr lang="en-US" altLang="zh-CN" sz="1400" dirty="0"/>
              <a:t>	</a:t>
            </a:r>
            <a:r>
              <a:rPr lang="zh-CN" altLang="en-US" sz="1400" dirty="0"/>
              <a:t>如监管信号仍存在，复位后监管报警状态应保持或在 </a:t>
            </a:r>
            <a:r>
              <a:rPr lang="en-US" altLang="zh-CN" sz="1400" dirty="0">
                <a:solidFill>
                  <a:schemeClr val="tx2"/>
                </a:solidFill>
              </a:rPr>
              <a:t>60 s</a:t>
            </a:r>
            <a:r>
              <a:rPr lang="zh-CN" altLang="en-US" sz="1400" strike="sngStrike" dirty="0">
                <a:solidFill>
                  <a:schemeClr val="bg1">
                    <a:lumMod val="50000"/>
                  </a:schemeClr>
                </a:solidFill>
              </a:rPr>
              <a:t>（</a:t>
            </a:r>
            <a:r>
              <a:rPr lang="en-US" altLang="zh-CN" sz="1400" strike="sngStrike" dirty="0">
                <a:solidFill>
                  <a:schemeClr val="bg1">
                    <a:lumMod val="50000"/>
                  </a:schemeClr>
                </a:solidFill>
              </a:rPr>
              <a:t>20s</a:t>
            </a:r>
            <a:r>
              <a:rPr lang="zh-CN" altLang="en-US" sz="1400" strike="sngStrike" dirty="0">
                <a:solidFill>
                  <a:schemeClr val="bg1">
                    <a:lumMod val="50000"/>
                  </a:schemeClr>
                </a:solidFill>
              </a:rPr>
              <a:t>）</a:t>
            </a:r>
            <a:r>
              <a:rPr lang="en-US" altLang="zh-CN" sz="1400" strike="sngStrike" dirty="0">
                <a:solidFill>
                  <a:schemeClr val="bg1">
                    <a:lumMod val="50000"/>
                  </a:schemeClr>
                </a:solidFill>
              </a:rPr>
              <a:t> </a:t>
            </a:r>
            <a:r>
              <a:rPr lang="zh-CN" altLang="en-US" sz="1400" dirty="0"/>
              <a:t>内重新建立。</a:t>
            </a:r>
            <a:endParaRPr lang="en-US" altLang="zh-CN" sz="1200" dirty="0">
              <a:solidFill>
                <a:srgbClr val="00B050"/>
              </a:solidFill>
            </a:endParaRPr>
          </a:p>
          <a:p>
            <a:pPr>
              <a:lnSpc>
                <a:spcPct val="150000"/>
              </a:lnSpc>
            </a:pPr>
            <a:r>
              <a:rPr lang="en-US" altLang="zh-CN" sz="1400" dirty="0">
                <a:solidFill>
                  <a:srgbClr val="E71D1D"/>
                </a:solidFill>
              </a:rPr>
              <a:t>5.4.9.3 </a:t>
            </a:r>
            <a:r>
              <a:rPr lang="zh-CN" altLang="en-US" sz="1400" dirty="0">
                <a:solidFill>
                  <a:srgbClr val="E71D1D"/>
                </a:solidFill>
              </a:rPr>
              <a:t>当显示区域不足以显示全部检查信息时，应设手动查询按钮（键），每手动查询一次，只能查</a:t>
            </a:r>
            <a:r>
              <a:rPr lang="en-US" altLang="zh-CN" sz="1400" dirty="0">
                <a:solidFill>
                  <a:srgbClr val="E71D1D"/>
                </a:solidFill>
              </a:rPr>
              <a:t>	</a:t>
            </a:r>
            <a:r>
              <a:rPr lang="zh-CN" altLang="en-US" sz="1400" dirty="0">
                <a:solidFill>
                  <a:srgbClr val="E71D1D"/>
                </a:solidFill>
              </a:rPr>
              <a:t>询一条检查信息。</a:t>
            </a:r>
            <a:endParaRPr lang="en-US" altLang="zh-CN" sz="1400" dirty="0">
              <a:solidFill>
                <a:srgbClr val="E71D1D"/>
              </a:solidFill>
            </a:endParaRPr>
          </a:p>
          <a:p>
            <a:pPr lvl="1"/>
            <a:r>
              <a:rPr lang="zh-CN" altLang="en-US" sz="1200" dirty="0">
                <a:solidFill>
                  <a:srgbClr val="00B050"/>
                </a:solidFill>
              </a:rPr>
              <a:t>检查信息中设备类别的划分（</a:t>
            </a:r>
            <a:r>
              <a:rPr lang="zh-CN" altLang="en-US" sz="1200" dirty="0">
                <a:solidFill>
                  <a:srgbClr val="00B050"/>
                </a:solidFill>
                <a:highlight>
                  <a:srgbClr val="FFFF00"/>
                </a:highlight>
              </a:rPr>
              <a:t>按设备大类分，还是要具体到软件类型？</a:t>
            </a:r>
            <a:r>
              <a:rPr lang="zh-CN" altLang="en-US" sz="1200" dirty="0">
                <a:solidFill>
                  <a:srgbClr val="00B050"/>
                </a:solidFill>
              </a:rPr>
              <a:t>）</a:t>
            </a:r>
            <a:endParaRPr lang="en-US" altLang="zh-CN" sz="1200" dirty="0">
              <a:solidFill>
                <a:srgbClr val="00B050"/>
              </a:solidFill>
            </a:endParaRPr>
          </a:p>
          <a:p>
            <a:pPr lvl="1"/>
            <a:r>
              <a:rPr lang="zh-CN" altLang="en-US" sz="1200" dirty="0">
                <a:solidFill>
                  <a:srgbClr val="00B050"/>
                </a:solidFill>
              </a:rPr>
              <a:t>手动查询一次，只能查询一条检查信息，如何定义</a:t>
            </a:r>
            <a:r>
              <a:rPr lang="zh-CN" altLang="en-US" sz="1200" dirty="0">
                <a:solidFill>
                  <a:srgbClr val="00B050"/>
                </a:solidFill>
                <a:highlight>
                  <a:srgbClr val="FFFF00"/>
                </a:highlight>
              </a:rPr>
              <a:t>“一条检查信息”</a:t>
            </a:r>
            <a:r>
              <a:rPr lang="zh-CN" altLang="en-US" sz="1200" dirty="0">
                <a:solidFill>
                  <a:srgbClr val="00B050"/>
                </a:solidFill>
              </a:rPr>
              <a:t>？</a:t>
            </a:r>
            <a:endParaRPr lang="en-US" altLang="zh-CN" sz="1200" dirty="0">
              <a:solidFill>
                <a:srgbClr val="00B050"/>
              </a:solidFill>
            </a:endParaRPr>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a:t>
            </a:fld>
            <a:endParaRPr lang="en-US" dirty="0"/>
          </a:p>
        </p:txBody>
      </p:sp>
      <p:sp>
        <p:nvSpPr>
          <p:cNvPr id="5" name="Title 4"/>
          <p:cNvSpPr>
            <a:spLocks noGrp="1"/>
          </p:cNvSpPr>
          <p:nvPr>
            <p:ph type="title"/>
          </p:nvPr>
        </p:nvSpPr>
        <p:spPr/>
        <p:txBody>
          <a:bodyPr/>
          <a:lstStyle/>
          <a:p>
            <a:r>
              <a:rPr lang="en-US" altLang="zh-CN" dirty="0"/>
              <a:t>20180509 update</a:t>
            </a:r>
            <a:endParaRPr lang="en-US" dirty="0"/>
          </a:p>
        </p:txBody>
      </p:sp>
    </p:spTree>
    <p:extLst>
      <p:ext uri="{BB962C8B-B14F-4D97-AF65-F5344CB8AC3E}">
        <p14:creationId xmlns:p14="http://schemas.microsoft.com/office/powerpoint/2010/main" val="4039877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a:xfrm>
            <a:off x="532339" y="1005463"/>
            <a:ext cx="8202086" cy="5075237"/>
          </a:xfrm>
        </p:spPr>
        <p:txBody>
          <a:bodyPr/>
          <a:lstStyle/>
          <a:p>
            <a:pPr>
              <a:lnSpc>
                <a:spcPct val="150000"/>
              </a:lnSpc>
            </a:pPr>
            <a:r>
              <a:rPr lang="en-US" altLang="zh-CN" sz="1400" dirty="0"/>
              <a:t>5.4.2.4 </a:t>
            </a:r>
            <a:r>
              <a:rPr lang="zh-CN" altLang="en-US" sz="1400" dirty="0"/>
              <a:t>控制器应设置其它控制输出（不应少于 </a:t>
            </a:r>
            <a:r>
              <a:rPr lang="en-US" altLang="zh-CN" sz="1400" dirty="0"/>
              <a:t>2 </a:t>
            </a:r>
            <a:r>
              <a:rPr lang="zh-CN" altLang="en-US" sz="1400" dirty="0"/>
              <a:t>点，且不大于 </a:t>
            </a:r>
            <a:r>
              <a:rPr lang="en-US" altLang="zh-CN" sz="1400" dirty="0"/>
              <a:t>6 </a:t>
            </a:r>
            <a:r>
              <a:rPr lang="zh-CN" altLang="en-US" sz="1400" dirty="0"/>
              <a:t>点），用于控制火灾报警传输设备和消防联动设备等设备，并满足下述要求：</a:t>
            </a:r>
          </a:p>
          <a:p>
            <a:pPr marL="288925" indent="-288925">
              <a:lnSpc>
                <a:spcPct val="150000"/>
              </a:lnSpc>
              <a:buNone/>
            </a:pPr>
            <a:r>
              <a:rPr lang="zh-CN" altLang="en-US" sz="1400" dirty="0"/>
              <a:t>      </a:t>
            </a:r>
            <a:r>
              <a:rPr lang="en-US" altLang="zh-CN" sz="1400" dirty="0"/>
              <a:t>a) </a:t>
            </a:r>
            <a:r>
              <a:rPr lang="zh-CN" altLang="en-US" sz="1400" dirty="0"/>
              <a:t>每一控制输出应具有可编程功能，报警区域内符合联动控制触发条件的两只火灾探测器，或一</a:t>
            </a:r>
            <a:r>
              <a:rPr lang="en-US" altLang="zh-CN" sz="1400" dirty="0"/>
              <a:t>	</a:t>
            </a:r>
            <a:r>
              <a:rPr lang="zh-CN" altLang="en-US" sz="1400" dirty="0"/>
              <a:t>只火灾探测器和一只手动火灾报警按钮发出火灾报警信号时，控制器应发出启动输出信号；</a:t>
            </a:r>
          </a:p>
          <a:p>
            <a:pPr marL="288925" indent="-288925">
              <a:lnSpc>
                <a:spcPct val="150000"/>
              </a:lnSpc>
              <a:buNone/>
            </a:pPr>
            <a:r>
              <a:rPr lang="zh-CN" altLang="en-US" sz="1400" dirty="0"/>
              <a:t>      </a:t>
            </a:r>
            <a:r>
              <a:rPr lang="en-US" altLang="zh-CN" sz="1400" dirty="0"/>
              <a:t>b) </a:t>
            </a:r>
            <a:r>
              <a:rPr lang="zh-CN" altLang="en-US" sz="1400" dirty="0"/>
              <a:t>每一控制输出应有对应的绿色手动直接启动按钮（键）和红色手动直接停止按钮（键），控制</a:t>
            </a:r>
            <a:r>
              <a:rPr lang="en-US" altLang="zh-CN" sz="1400" dirty="0"/>
              <a:t>	</a:t>
            </a:r>
            <a:r>
              <a:rPr lang="zh-CN" altLang="en-US" sz="1400" dirty="0"/>
              <a:t>器不应采用软件方式实现手动直接启动按钮（键）和手动直接停止按钮（键）的控制功能。</a:t>
            </a:r>
            <a:r>
              <a:rPr lang="zh-CN" altLang="en-US" sz="1400" dirty="0">
                <a:solidFill>
                  <a:srgbClr val="FF0000"/>
                </a:solidFill>
              </a:rPr>
              <a:t>控</a:t>
            </a:r>
            <a:r>
              <a:rPr lang="en-US" altLang="zh-CN" sz="1400" dirty="0">
                <a:solidFill>
                  <a:srgbClr val="FF0000"/>
                </a:solidFill>
              </a:rPr>
              <a:t>	</a:t>
            </a:r>
            <a:r>
              <a:rPr lang="zh-CN" altLang="en-US" sz="1400" dirty="0">
                <a:solidFill>
                  <a:srgbClr val="FF0000"/>
                </a:solidFill>
              </a:rPr>
              <a:t>制器应具有防止手动直接启动按钮（键）和红色手动直接停止按钮（键）同时动作的措施。</a:t>
            </a:r>
            <a:endParaRPr lang="en-US" altLang="zh-CN" sz="1400" dirty="0">
              <a:solidFill>
                <a:srgbClr val="FF0000"/>
              </a:solidFill>
            </a:endParaRPr>
          </a:p>
          <a:p>
            <a:pPr lvl="1"/>
            <a:r>
              <a:rPr lang="zh-CN" altLang="en-US" sz="1200" dirty="0">
                <a:solidFill>
                  <a:srgbClr val="00B050"/>
                </a:solidFill>
              </a:rPr>
              <a:t>我们的理解为：多线控制输出点，既可以通过逻辑方程进行联动输出，同时也支持通过独立的手动“启动</a:t>
            </a:r>
            <a:r>
              <a:rPr lang="en-US" altLang="zh-CN" sz="1200" dirty="0">
                <a:solidFill>
                  <a:srgbClr val="00B050"/>
                </a:solidFill>
              </a:rPr>
              <a:t>/</a:t>
            </a:r>
            <a:r>
              <a:rPr lang="zh-CN" altLang="en-US" sz="1200" dirty="0">
                <a:solidFill>
                  <a:srgbClr val="00B050"/>
                </a:solidFill>
              </a:rPr>
              <a:t>停止”按钮进行控制，手动控制优先。“启动”按钮和“停止”按钮不能同时按下</a:t>
            </a:r>
            <a:r>
              <a:rPr lang="zh-CN" altLang="en-US" sz="1200" dirty="0">
                <a:solidFill>
                  <a:srgbClr val="00B050"/>
                </a:solidFill>
                <a:highlight>
                  <a:srgbClr val="FFFF00"/>
                </a:highlight>
              </a:rPr>
              <a:t>（如同时按下不生效是否可以？）</a:t>
            </a:r>
            <a:r>
              <a:rPr lang="zh-CN" altLang="en-US" sz="1200" dirty="0">
                <a:solidFill>
                  <a:srgbClr val="00B050"/>
                </a:solidFill>
              </a:rPr>
              <a:t>。手动控制应通过硬件方式实现。</a:t>
            </a:r>
            <a:endParaRPr lang="en-US" altLang="zh-CN" sz="1200" dirty="0">
              <a:solidFill>
                <a:srgbClr val="00B050"/>
              </a:solidFill>
            </a:endParaRPr>
          </a:p>
          <a:p>
            <a:pPr lvl="1"/>
            <a:r>
              <a:rPr lang="zh-CN" altLang="en-US" sz="1200" dirty="0">
                <a:solidFill>
                  <a:srgbClr val="00B050"/>
                </a:solidFill>
              </a:rPr>
              <a:t>可编程功能与多线输出按钮的“允许</a:t>
            </a:r>
            <a:r>
              <a:rPr lang="en-US" altLang="zh-CN" sz="1200" dirty="0">
                <a:solidFill>
                  <a:srgbClr val="00B050"/>
                </a:solidFill>
              </a:rPr>
              <a:t>/</a:t>
            </a:r>
            <a:r>
              <a:rPr lang="zh-CN" altLang="en-US" sz="1200" dirty="0">
                <a:solidFill>
                  <a:srgbClr val="00B050"/>
                </a:solidFill>
              </a:rPr>
              <a:t>禁止”钥匙之间的关系</a:t>
            </a:r>
            <a:r>
              <a:rPr lang="en-US" altLang="zh-CN" sz="1200" dirty="0">
                <a:solidFill>
                  <a:srgbClr val="00B050"/>
                </a:solidFill>
              </a:rPr>
              <a:t>?</a:t>
            </a:r>
            <a:r>
              <a:rPr lang="zh-CN" altLang="en-US" sz="1200" dirty="0">
                <a:solidFill>
                  <a:srgbClr val="00B050"/>
                </a:solidFill>
                <a:highlight>
                  <a:srgbClr val="FFFF00"/>
                </a:highlight>
              </a:rPr>
              <a:t>在禁止状态下，是否能联动输出？</a:t>
            </a:r>
            <a:endParaRPr lang="en-US" altLang="zh-CN" sz="1200" dirty="0">
              <a:solidFill>
                <a:srgbClr val="00B050"/>
              </a:solidFill>
              <a:highlight>
                <a:srgbClr val="FFFF00"/>
              </a:highlight>
            </a:endParaRPr>
          </a:p>
          <a:p>
            <a:pPr lvl="1"/>
            <a:r>
              <a:rPr lang="zh-CN" altLang="en-US" sz="1200" dirty="0">
                <a:solidFill>
                  <a:srgbClr val="00B050"/>
                </a:solidFill>
              </a:rPr>
              <a:t>可编程功能与控制面板上的“联动启动”按钮之间的关系</a:t>
            </a:r>
            <a:r>
              <a:rPr lang="en-US" altLang="zh-CN" sz="1200" dirty="0">
                <a:solidFill>
                  <a:srgbClr val="00B050"/>
                </a:solidFill>
              </a:rPr>
              <a:t>?</a:t>
            </a:r>
            <a:r>
              <a:rPr lang="zh-CN" altLang="en-US" sz="1200" dirty="0">
                <a:solidFill>
                  <a:srgbClr val="00B050"/>
                </a:solidFill>
                <a:highlight>
                  <a:srgbClr val="FFFF00"/>
                </a:highlight>
              </a:rPr>
              <a:t>联动生效后，是否还需要按下“联动启动按钮”？</a:t>
            </a:r>
            <a:endParaRPr lang="en-US" altLang="zh-CN" sz="1200" dirty="0">
              <a:solidFill>
                <a:srgbClr val="00B050"/>
              </a:solidFill>
              <a:highlight>
                <a:srgbClr val="FFFF00"/>
              </a:highlight>
            </a:endParaRPr>
          </a:p>
          <a:p>
            <a:pPr lvl="1"/>
            <a:r>
              <a:rPr lang="zh-CN" altLang="en-US" sz="1200" dirty="0">
                <a:solidFill>
                  <a:srgbClr val="00B050"/>
                </a:solidFill>
              </a:rPr>
              <a:t>可编程功能与控制面板上的“手动自动”钥匙之间的关系</a:t>
            </a:r>
            <a:r>
              <a:rPr lang="en-US" altLang="zh-CN" sz="1200" dirty="0">
                <a:solidFill>
                  <a:srgbClr val="00B050"/>
                </a:solidFill>
              </a:rPr>
              <a:t>?</a:t>
            </a:r>
            <a:r>
              <a:rPr lang="zh-CN" altLang="en-US" sz="1200" dirty="0">
                <a:solidFill>
                  <a:srgbClr val="00B050"/>
                </a:solidFill>
                <a:highlight>
                  <a:srgbClr val="FFFF00"/>
                </a:highlight>
              </a:rPr>
              <a:t>联动生效后，是否还需要系统处于自动状态才能输出？</a:t>
            </a:r>
            <a:endParaRPr lang="en-US" altLang="zh-CN" sz="1200" dirty="0">
              <a:solidFill>
                <a:srgbClr val="00B050"/>
              </a:solidFill>
              <a:highlight>
                <a:srgbClr val="FFFF00"/>
              </a:highlight>
            </a:endParaRPr>
          </a:p>
          <a:p>
            <a:pPr lvl="1"/>
            <a:endParaRPr lang="en-US" altLang="zh-CN" sz="1100" dirty="0">
              <a:solidFill>
                <a:srgbClr val="00B050"/>
              </a:solidFill>
            </a:endParaRPr>
          </a:p>
          <a:p>
            <a:pPr marL="288925" indent="-288925">
              <a:lnSpc>
                <a:spcPct val="150000"/>
              </a:lnSpc>
              <a:buNone/>
            </a:pPr>
            <a:r>
              <a:rPr lang="en-US" altLang="zh-CN" sz="1400" dirty="0"/>
              <a:t>5.4.10.1</a:t>
            </a:r>
            <a:r>
              <a:rPr lang="en-US" altLang="zh-CN" sz="1400" dirty="0">
                <a:solidFill>
                  <a:srgbClr val="E71D1D"/>
                </a:solidFill>
              </a:rPr>
              <a:t> </a:t>
            </a:r>
            <a:r>
              <a:rPr lang="zh-CN" altLang="en-US" sz="1400" dirty="0"/>
              <a:t>控制器应采用 </a:t>
            </a:r>
            <a:r>
              <a:rPr lang="en-US" altLang="zh-CN" sz="1400" dirty="0"/>
              <a:t>RS485 </a:t>
            </a:r>
            <a:r>
              <a:rPr lang="zh-CN" altLang="en-US" sz="1400" dirty="0"/>
              <a:t>总线接口、</a:t>
            </a:r>
            <a:r>
              <a:rPr lang="en-US" altLang="zh-CN" sz="1400" dirty="0">
                <a:solidFill>
                  <a:srgbClr val="E71D1D"/>
                </a:solidFill>
              </a:rPr>
              <a:t>CAN </a:t>
            </a:r>
            <a:r>
              <a:rPr lang="zh-CN" altLang="en-US" sz="1400" dirty="0">
                <a:solidFill>
                  <a:srgbClr val="E71D1D"/>
                </a:solidFill>
              </a:rPr>
              <a:t>总线接口、</a:t>
            </a:r>
            <a:r>
              <a:rPr lang="en-US" altLang="zh-CN" sz="1400" dirty="0">
                <a:solidFill>
                  <a:srgbClr val="E71D1D"/>
                </a:solidFill>
              </a:rPr>
              <a:t>RJ45 </a:t>
            </a:r>
            <a:r>
              <a:rPr lang="zh-CN" altLang="en-US" sz="1400" dirty="0">
                <a:solidFill>
                  <a:srgbClr val="E71D1D"/>
                </a:solidFill>
              </a:rPr>
              <a:t>以太网接口中的一种或多种接口</a:t>
            </a:r>
            <a:r>
              <a:rPr lang="zh-CN" altLang="en-US" sz="1400" dirty="0"/>
              <a:t>同消防控制室图形显示装置通信，向消防控制室图形显示装置发送信息。</a:t>
            </a:r>
            <a:r>
              <a:rPr lang="zh-CN" altLang="en-US" sz="1400" dirty="0">
                <a:solidFill>
                  <a:srgbClr val="E71D1D"/>
                </a:solidFill>
              </a:rPr>
              <a:t>通信接口应具有防脱落措施。</a:t>
            </a:r>
            <a:endParaRPr lang="en-US" sz="1400" dirty="0">
              <a:solidFill>
                <a:srgbClr val="E71D1D"/>
              </a:solidFill>
            </a:endParaRPr>
          </a:p>
          <a:p>
            <a:pPr marL="461963" indent="-461963">
              <a:lnSpc>
                <a:spcPct val="150000"/>
              </a:lnSpc>
              <a:buNone/>
            </a:pPr>
            <a:endParaRPr lang="en-US" altLang="zh-CN" sz="1400" dirty="0">
              <a:solidFill>
                <a:srgbClr val="FF0000"/>
              </a:solidFill>
            </a:endParaRPr>
          </a:p>
          <a:p>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2</a:t>
            </a:fld>
            <a:endParaRPr lang="en-US" dirty="0"/>
          </a:p>
        </p:txBody>
      </p:sp>
      <p:sp>
        <p:nvSpPr>
          <p:cNvPr id="5" name="Title 4"/>
          <p:cNvSpPr>
            <a:spLocks noGrp="1"/>
          </p:cNvSpPr>
          <p:nvPr>
            <p:ph type="title"/>
          </p:nvPr>
        </p:nvSpPr>
        <p:spPr/>
        <p:txBody>
          <a:bodyPr/>
          <a:lstStyle/>
          <a:p>
            <a:r>
              <a:rPr lang="en-US" altLang="zh-CN" dirty="0"/>
              <a:t>20180509 update</a:t>
            </a:r>
            <a:endParaRPr lang="en-US" dirty="0"/>
          </a:p>
        </p:txBody>
      </p:sp>
    </p:spTree>
    <p:extLst>
      <p:ext uri="{BB962C8B-B14F-4D97-AF65-F5344CB8AC3E}">
        <p14:creationId xmlns:p14="http://schemas.microsoft.com/office/powerpoint/2010/main" val="3441116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4.7      </a:t>
            </a:r>
            <a:r>
              <a:rPr lang="zh-CN" altLang="en-US" sz="1400" dirty="0"/>
              <a:t>消防系统报警总线 </a:t>
            </a:r>
            <a:r>
              <a:rPr lang="en-US" altLang="zh-CN" sz="1400" dirty="0" err="1"/>
              <a:t>FAbus</a:t>
            </a:r>
            <a:r>
              <a:rPr lang="zh-CN" altLang="en-US" sz="1400" dirty="0"/>
              <a:t>（</a:t>
            </a:r>
            <a:r>
              <a:rPr lang="en-US" altLang="zh-CN" sz="1400" dirty="0"/>
              <a:t>fire system alarm bus</a:t>
            </a:r>
            <a:r>
              <a:rPr lang="zh-CN" altLang="en-US" sz="1400" dirty="0"/>
              <a:t>）</a:t>
            </a:r>
          </a:p>
          <a:p>
            <a:pPr marL="515938" indent="-515938">
              <a:lnSpc>
                <a:spcPct val="150000"/>
              </a:lnSpc>
              <a:buNone/>
            </a:pPr>
            <a:r>
              <a:rPr lang="zh-CN" altLang="en-US" sz="1400" dirty="0"/>
              <a:t>  </a:t>
            </a:r>
            <a:r>
              <a:rPr lang="en-US" altLang="zh-CN" sz="1400" dirty="0"/>
              <a:t>	</a:t>
            </a:r>
            <a:r>
              <a:rPr lang="zh-CN" altLang="en-US" sz="1400" dirty="0"/>
              <a:t>火灾自动报警系统中，火灾报警触发器件与火灾报警控制装置之间传送信息的通信线路。</a:t>
            </a:r>
          </a:p>
          <a:p>
            <a:pPr>
              <a:lnSpc>
                <a:spcPct val="150000"/>
              </a:lnSpc>
            </a:pPr>
            <a:r>
              <a:rPr lang="en-US" altLang="zh-CN" sz="1400" dirty="0"/>
              <a:t>4.8      </a:t>
            </a:r>
            <a:r>
              <a:rPr lang="zh-CN" altLang="en-US" sz="1400" dirty="0"/>
              <a:t>消防系统联动总线 </a:t>
            </a:r>
            <a:r>
              <a:rPr lang="en-US" altLang="zh-CN" sz="1400" dirty="0" err="1"/>
              <a:t>FCbus</a:t>
            </a:r>
            <a:r>
              <a:rPr lang="zh-CN" altLang="en-US" sz="1400" dirty="0"/>
              <a:t>（</a:t>
            </a:r>
            <a:r>
              <a:rPr lang="en-US" altLang="zh-CN" sz="1400" dirty="0"/>
              <a:t>fire system control bus</a:t>
            </a:r>
            <a:r>
              <a:rPr lang="zh-CN" altLang="en-US" sz="1400" dirty="0"/>
              <a:t>）</a:t>
            </a:r>
          </a:p>
          <a:p>
            <a:pPr marL="0" indent="0">
              <a:lnSpc>
                <a:spcPct val="150000"/>
              </a:lnSpc>
              <a:buNone/>
            </a:pPr>
            <a:r>
              <a:rPr lang="en-US" altLang="zh-CN" sz="1400" dirty="0"/>
              <a:t>	</a:t>
            </a:r>
            <a:r>
              <a:rPr lang="zh-CN" altLang="en-US" sz="1400" dirty="0"/>
              <a:t>火灾自动报警系统中，火灾报警控制器（联动型）与输出模块、输入模块、输入</a:t>
            </a:r>
            <a:r>
              <a:rPr lang="en-US" altLang="zh-CN" sz="1400" dirty="0"/>
              <a:t>/</a:t>
            </a:r>
            <a:r>
              <a:rPr lang="zh-CN" altLang="en-US" sz="1400" dirty="0"/>
              <a:t>输出模块之间</a:t>
            </a:r>
            <a:r>
              <a:rPr lang="en-US" altLang="zh-CN" sz="1400" dirty="0"/>
              <a:t>	</a:t>
            </a:r>
            <a:r>
              <a:rPr lang="zh-CN" altLang="en-US" sz="1400" dirty="0"/>
              <a:t>传送信息的通信线路。</a:t>
            </a:r>
            <a:endParaRPr lang="en-US" altLang="zh-CN" sz="1400" dirty="0"/>
          </a:p>
          <a:p>
            <a:pPr marL="457200" indent="0">
              <a:buClr>
                <a:srgbClr val="00B050"/>
              </a:buClr>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	</a:t>
            </a:r>
            <a:r>
              <a:rPr lang="en-US" altLang="zh-CN" sz="1200" dirty="0">
                <a:solidFill>
                  <a:srgbClr val="00B050"/>
                </a:solidFill>
                <a:latin typeface="微软雅黑" panose="020B0503020204020204" pitchFamily="34" charset="-122"/>
                <a:ea typeface="微软雅黑" panose="020B0503020204020204" pitchFamily="34" charset="-122"/>
              </a:rPr>
              <a:t>FA</a:t>
            </a:r>
            <a:r>
              <a:rPr lang="zh-CN" altLang="en-US" sz="1200" dirty="0">
                <a:solidFill>
                  <a:srgbClr val="00B050"/>
                </a:solidFill>
                <a:latin typeface="微软雅黑" panose="020B0503020204020204" pitchFamily="34" charset="-122"/>
                <a:ea typeface="微软雅黑" panose="020B0503020204020204" pitchFamily="34" charset="-122"/>
              </a:rPr>
              <a:t>和</a:t>
            </a:r>
            <a:r>
              <a:rPr lang="en-US" altLang="zh-CN" sz="1200" dirty="0">
                <a:solidFill>
                  <a:srgbClr val="00B050"/>
                </a:solidFill>
                <a:latin typeface="微软雅黑" panose="020B0503020204020204" pitchFamily="34" charset="-122"/>
                <a:ea typeface="微软雅黑" panose="020B0503020204020204" pitchFamily="34" charset="-122"/>
              </a:rPr>
              <a:t>FC</a:t>
            </a:r>
            <a:r>
              <a:rPr lang="zh-CN" altLang="en-US" sz="1200" dirty="0">
                <a:solidFill>
                  <a:srgbClr val="00B050"/>
                </a:solidFill>
                <a:latin typeface="微软雅黑" panose="020B0503020204020204" pitchFamily="34" charset="-122"/>
                <a:ea typeface="微软雅黑" panose="020B0503020204020204" pitchFamily="34" charset="-122"/>
              </a:rPr>
              <a:t>总线的数量，标准未要求和限制。可根据需求配置端口，但作为报警总线的端口，不能连接联动总线设备。反之亦然。 （</a:t>
            </a:r>
            <a:r>
              <a:rPr lang="en-US" altLang="zh-CN" sz="1200" dirty="0">
                <a:solidFill>
                  <a:srgbClr val="00B050"/>
                </a:solidFill>
                <a:latin typeface="微软雅黑" panose="020B0503020204020204" pitchFamily="34" charset="-122"/>
                <a:ea typeface="微软雅黑" panose="020B0503020204020204" pitchFamily="34" charset="-122"/>
              </a:rPr>
              <a:t>2017</a:t>
            </a:r>
            <a:r>
              <a:rPr lang="zh-CN" altLang="en-US" sz="1200" dirty="0">
                <a:solidFill>
                  <a:srgbClr val="00B050"/>
                </a:solidFill>
                <a:latin typeface="微软雅黑" panose="020B0503020204020204" pitchFamily="34" charset="-122"/>
                <a:ea typeface="微软雅黑" panose="020B0503020204020204" pitchFamily="34" charset="-122"/>
              </a:rPr>
              <a:t>反馈意见）</a:t>
            </a:r>
            <a:endParaRPr lang="en-US" altLang="zh-CN" sz="1200" dirty="0">
              <a:solidFill>
                <a:srgbClr val="00B050"/>
              </a:solidFill>
              <a:latin typeface="微软雅黑" panose="020B0503020204020204" pitchFamily="34" charset="-122"/>
              <a:ea typeface="微软雅黑" panose="020B0503020204020204" pitchFamily="34" charset="-122"/>
            </a:endParaRPr>
          </a:p>
          <a:p>
            <a:pPr marL="457200" indent="0">
              <a:buClr>
                <a:srgbClr val="00B050"/>
              </a:buClr>
              <a:buFont typeface="Arial" panose="020B0604020202020204" pitchFamily="34" charset="0"/>
              <a:buChar char="−"/>
            </a:pPr>
            <a:endParaRPr lang="zh-CN" altLang="en-US" sz="1100" dirty="0">
              <a:solidFill>
                <a:srgbClr val="00B050"/>
              </a:solidFill>
            </a:endParaRPr>
          </a:p>
          <a:p>
            <a:pPr>
              <a:lnSpc>
                <a:spcPct val="150000"/>
              </a:lnSpc>
            </a:pPr>
            <a:endParaRPr lang="en-US" altLang="zh-CN"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3</a:t>
            </a:fld>
            <a:endParaRPr lang="en-US" dirty="0"/>
          </a:p>
        </p:txBody>
      </p:sp>
      <p:sp>
        <p:nvSpPr>
          <p:cNvPr id="5" name="Title 4"/>
          <p:cNvSpPr>
            <a:spLocks noGrp="1"/>
          </p:cNvSpPr>
          <p:nvPr>
            <p:ph type="title"/>
          </p:nvPr>
        </p:nvSpPr>
        <p:spPr/>
        <p:txBody>
          <a:bodyPr/>
          <a:lstStyle/>
          <a:p>
            <a:r>
              <a:rPr lang="zh-CN" altLang="en-US" dirty="0"/>
              <a:t>报警和联动总线</a:t>
            </a:r>
            <a:endParaRPr lang="en-US" dirty="0"/>
          </a:p>
        </p:txBody>
      </p:sp>
    </p:spTree>
    <p:extLst>
      <p:ext uri="{BB962C8B-B14F-4D97-AF65-F5344CB8AC3E}">
        <p14:creationId xmlns:p14="http://schemas.microsoft.com/office/powerpoint/2010/main" val="2553373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4.9  </a:t>
            </a:r>
            <a:r>
              <a:rPr lang="zh-CN" altLang="en-US" sz="1400" dirty="0"/>
              <a:t>消防系统设备控制总线 </a:t>
            </a:r>
            <a:r>
              <a:rPr lang="en-US" altLang="zh-CN" sz="1400" dirty="0" err="1"/>
              <a:t>FECbus</a:t>
            </a:r>
            <a:r>
              <a:rPr lang="zh-CN" altLang="en-US" sz="1400" dirty="0"/>
              <a:t>（</a:t>
            </a:r>
            <a:r>
              <a:rPr lang="en-US" altLang="zh-CN" sz="1400" dirty="0"/>
              <a:t>fire system equipment control bus</a:t>
            </a:r>
            <a:r>
              <a:rPr lang="zh-CN" altLang="en-US" sz="1400" dirty="0"/>
              <a:t>）</a:t>
            </a:r>
          </a:p>
          <a:p>
            <a:pPr marL="461963" indent="-461963">
              <a:lnSpc>
                <a:spcPct val="150000"/>
              </a:lnSpc>
              <a:buNone/>
            </a:pPr>
            <a:r>
              <a:rPr lang="en-US" altLang="zh-CN" sz="1400" dirty="0"/>
              <a:t>	</a:t>
            </a:r>
            <a:r>
              <a:rPr lang="zh-CN" altLang="en-US" sz="1400" dirty="0"/>
              <a:t>火灾自动报警系统中，火灾报警控制器（联动型）通过消防联动通信模块与消火栓系统、自动灭火系统、防排烟系统、防火卷帘监控系统、防火门监控系统、消防应急广播、消防应急照明和疏散指示系统等消防联动控制设备之间传送信息的通信线路。</a:t>
            </a:r>
            <a:endParaRPr lang="en-US" altLang="zh-CN" sz="1400" dirty="0"/>
          </a:p>
          <a:p>
            <a:pPr>
              <a:lnSpc>
                <a:spcPct val="150000"/>
              </a:lnSpc>
            </a:pPr>
            <a:r>
              <a:rPr lang="en-US" altLang="zh-CN" sz="1400" dirty="0"/>
              <a:t>5.3.1.6 </a:t>
            </a:r>
            <a:r>
              <a:rPr lang="zh-CN" altLang="en-US" sz="1400" dirty="0"/>
              <a:t>控制器的通信线路应采用铜质绞线或光缆连接，控制器的消防系统设备控制总线应采用独</a:t>
            </a:r>
            <a:r>
              <a:rPr lang="en-US" altLang="zh-CN" sz="1400" dirty="0"/>
              <a:t>	</a:t>
            </a:r>
            <a:r>
              <a:rPr lang="zh-CN" altLang="en-US" sz="1400" dirty="0"/>
              <a:t>立的通信线路，不应与消防系统报警总线、消防系统联动总线复用</a:t>
            </a:r>
            <a:r>
              <a:rPr lang="en-US" altLang="zh-CN" sz="1400" dirty="0"/>
              <a:t>.</a:t>
            </a:r>
          </a:p>
          <a:p>
            <a:pPr>
              <a:lnSpc>
                <a:spcPct val="150000"/>
              </a:lnSpc>
            </a:pPr>
            <a:r>
              <a:rPr lang="en-US" altLang="zh-CN" sz="1400" dirty="0"/>
              <a:t>C.3.2.1 </a:t>
            </a:r>
            <a:r>
              <a:rPr lang="zh-CN" altLang="en-US" sz="1400" dirty="0"/>
              <a:t>消防联动通信模块应具有</a:t>
            </a:r>
            <a:r>
              <a:rPr lang="en-US" altLang="zh-CN" sz="1400" dirty="0"/>
              <a:t>CAN</a:t>
            </a:r>
            <a:r>
              <a:rPr lang="zh-CN" altLang="en-US" sz="1400" dirty="0"/>
              <a:t>总线标准接口、</a:t>
            </a:r>
            <a:r>
              <a:rPr lang="en-US" altLang="zh-CN" sz="1400" dirty="0"/>
              <a:t>RS485</a:t>
            </a:r>
            <a:r>
              <a:rPr lang="zh-CN" altLang="en-US" sz="1400" dirty="0"/>
              <a:t>标准接口两种总线通信接口。消防联</a:t>
            </a:r>
            <a:r>
              <a:rPr lang="en-US" altLang="zh-CN" sz="1400" dirty="0"/>
              <a:t>	</a:t>
            </a:r>
            <a:r>
              <a:rPr lang="zh-CN" altLang="en-US" sz="1400" dirty="0"/>
              <a:t>动控制设备可通过任一接口与消防联动通信模块连接，通信接口应采用接线端子的连接方式。</a:t>
            </a:r>
          </a:p>
          <a:p>
            <a:pPr>
              <a:lnSpc>
                <a:spcPct val="150000"/>
              </a:lnSpc>
            </a:pPr>
            <a:r>
              <a:rPr lang="en-US" altLang="zh-CN" sz="1400" dirty="0"/>
              <a:t>C.3.2.2 </a:t>
            </a:r>
            <a:r>
              <a:rPr lang="zh-CN" altLang="en-US" sz="1400" dirty="0"/>
              <a:t>火灾报警控制器（联动型）与消防联动控制设备通信时，火灾报警控制器（联动型）应为</a:t>
            </a:r>
            <a:r>
              <a:rPr lang="en-US" altLang="zh-CN" sz="1400" dirty="0"/>
              <a:t>	</a:t>
            </a:r>
            <a:r>
              <a:rPr lang="zh-CN" altLang="en-US" sz="1400" dirty="0"/>
              <a:t>主控节点，负责接收网络内各子系统节点的上传信息，下发控制和管理信息。火灾报警控制器</a:t>
            </a:r>
            <a:r>
              <a:rPr lang="en-US" altLang="zh-CN" sz="1400" dirty="0"/>
              <a:t>	</a:t>
            </a:r>
            <a:r>
              <a:rPr lang="zh-CN" altLang="en-US" sz="1400" dirty="0"/>
              <a:t>（联动型）的地址编号应为</a:t>
            </a:r>
            <a:r>
              <a:rPr lang="en-US" altLang="zh-CN" sz="1400" dirty="0"/>
              <a:t>1</a:t>
            </a:r>
            <a:r>
              <a:rPr lang="zh-CN" altLang="en-US" sz="1400" dirty="0"/>
              <a:t>，消防联动控制设备的地址编号应为</a:t>
            </a:r>
            <a:r>
              <a:rPr lang="en-US" altLang="zh-CN" sz="1400" dirty="0"/>
              <a:t>2</a:t>
            </a:r>
            <a:r>
              <a:rPr lang="zh-CN" altLang="en-US" sz="1400" dirty="0"/>
              <a:t>～</a:t>
            </a:r>
            <a:r>
              <a:rPr lang="en-US" altLang="zh-CN" sz="1400" dirty="0"/>
              <a:t>63</a:t>
            </a:r>
            <a:r>
              <a:rPr lang="zh-CN" altLang="en-US" sz="1400" dirty="0"/>
              <a:t>。</a:t>
            </a:r>
          </a:p>
          <a:p>
            <a:pPr>
              <a:lnSpc>
                <a:spcPct val="150000"/>
              </a:lnSpc>
            </a:pPr>
            <a:r>
              <a:rPr lang="en-US" altLang="zh-CN" sz="1400" dirty="0"/>
              <a:t>C.3.2.3 </a:t>
            </a:r>
            <a:r>
              <a:rPr lang="zh-CN" altLang="en-US" sz="1400" dirty="0"/>
              <a:t>消防联动控制设备的通信链路中，任一点断路或短路时，火灾报警控制器（联动型）与消</a:t>
            </a:r>
            <a:r>
              <a:rPr lang="en-US" altLang="zh-CN" sz="1400" dirty="0"/>
              <a:t>	</a:t>
            </a:r>
            <a:r>
              <a:rPr lang="zh-CN" altLang="en-US" sz="1400" dirty="0"/>
              <a:t>防联动控制设备应能正常通信。</a:t>
            </a:r>
            <a:endParaRPr lang="en-US" altLang="zh-CN" sz="1400" dirty="0"/>
          </a:p>
          <a:p>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4</a:t>
            </a:fld>
            <a:endParaRPr lang="en-US" dirty="0"/>
          </a:p>
        </p:txBody>
      </p:sp>
      <p:sp>
        <p:nvSpPr>
          <p:cNvPr id="5" name="Title 4"/>
          <p:cNvSpPr>
            <a:spLocks noGrp="1"/>
          </p:cNvSpPr>
          <p:nvPr>
            <p:ph type="title"/>
          </p:nvPr>
        </p:nvSpPr>
        <p:spPr/>
        <p:txBody>
          <a:bodyPr/>
          <a:lstStyle/>
          <a:p>
            <a:r>
              <a:rPr lang="zh-CN" altLang="en-US" dirty="0"/>
              <a:t>消防设备控制总线</a:t>
            </a:r>
            <a:endParaRPr lang="en-US" dirty="0"/>
          </a:p>
        </p:txBody>
      </p:sp>
    </p:spTree>
    <p:extLst>
      <p:ext uri="{BB962C8B-B14F-4D97-AF65-F5344CB8AC3E}">
        <p14:creationId xmlns:p14="http://schemas.microsoft.com/office/powerpoint/2010/main" val="1112445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5.4.10 </a:t>
            </a:r>
            <a:r>
              <a:rPr lang="zh-CN" altLang="en-US" sz="1400" dirty="0"/>
              <a:t>与消防控制室图形显示装置通信功能</a:t>
            </a:r>
          </a:p>
          <a:p>
            <a:pPr>
              <a:lnSpc>
                <a:spcPct val="150000"/>
              </a:lnSpc>
            </a:pPr>
            <a:r>
              <a:rPr lang="en-US" altLang="zh-CN" sz="1400" dirty="0"/>
              <a:t>5.4.10.1 </a:t>
            </a:r>
            <a:r>
              <a:rPr lang="zh-CN" altLang="en-US" sz="1400" dirty="0"/>
              <a:t>控制器应采用 </a:t>
            </a:r>
            <a:r>
              <a:rPr lang="en-US" altLang="zh-CN" sz="1400" dirty="0"/>
              <a:t>RS485 </a:t>
            </a:r>
            <a:r>
              <a:rPr lang="zh-CN" altLang="en-US" sz="1400" dirty="0"/>
              <a:t>总线接口</a:t>
            </a:r>
            <a:r>
              <a:rPr lang="zh-CN" altLang="en-US" sz="1400" dirty="0">
                <a:solidFill>
                  <a:schemeClr val="tx2"/>
                </a:solidFill>
              </a:rPr>
              <a:t>、</a:t>
            </a:r>
            <a:r>
              <a:rPr lang="en-US" altLang="zh-CN" sz="1400" dirty="0">
                <a:solidFill>
                  <a:schemeClr val="tx2"/>
                </a:solidFill>
              </a:rPr>
              <a:t>CAN </a:t>
            </a:r>
            <a:r>
              <a:rPr lang="zh-CN" altLang="en-US" sz="1400" dirty="0">
                <a:solidFill>
                  <a:schemeClr val="tx2"/>
                </a:solidFill>
              </a:rPr>
              <a:t>总线接口、</a:t>
            </a:r>
            <a:r>
              <a:rPr lang="en-US" altLang="zh-CN" sz="1400" dirty="0">
                <a:solidFill>
                  <a:schemeClr val="tx2"/>
                </a:solidFill>
              </a:rPr>
              <a:t>RJ45 </a:t>
            </a:r>
            <a:r>
              <a:rPr lang="zh-CN" altLang="en-US" sz="1400" dirty="0">
                <a:solidFill>
                  <a:schemeClr val="tx2"/>
                </a:solidFill>
              </a:rPr>
              <a:t>以太网接口中的一种或多种接口</a:t>
            </a:r>
            <a:r>
              <a:rPr lang="en-US" altLang="zh-CN" sz="1400" dirty="0">
                <a:solidFill>
                  <a:schemeClr val="tx2"/>
                </a:solidFill>
              </a:rPr>
              <a:t>	</a:t>
            </a:r>
            <a:r>
              <a:rPr lang="zh-CN" altLang="en-US" sz="1400" dirty="0"/>
              <a:t>同消防控制室图形显示装置通信，向消防控制室图形显示装置发送信息。</a:t>
            </a:r>
            <a:r>
              <a:rPr lang="zh-CN" altLang="en-US" sz="1400" dirty="0">
                <a:solidFill>
                  <a:schemeClr val="tx2"/>
                </a:solidFill>
              </a:rPr>
              <a:t>通信接口应具有防脱</a:t>
            </a:r>
            <a:r>
              <a:rPr lang="en-US" altLang="zh-CN" sz="1400" dirty="0">
                <a:solidFill>
                  <a:schemeClr val="tx2"/>
                </a:solidFill>
              </a:rPr>
              <a:t>	</a:t>
            </a:r>
            <a:r>
              <a:rPr lang="zh-CN" altLang="en-US" sz="1400" dirty="0">
                <a:solidFill>
                  <a:schemeClr val="tx2"/>
                </a:solidFill>
              </a:rPr>
              <a:t>落措施。</a:t>
            </a:r>
            <a:endParaRPr lang="en-US" altLang="zh-CN" sz="1400" dirty="0">
              <a:solidFill>
                <a:schemeClr val="tx2"/>
              </a:solidFill>
            </a:endParaRPr>
          </a:p>
          <a:p>
            <a:pPr>
              <a:lnSpc>
                <a:spcPct val="150000"/>
              </a:lnSpc>
            </a:pPr>
            <a:r>
              <a:rPr lang="en-US" altLang="zh-CN" sz="1400" dirty="0"/>
              <a:t>C.3.1.2 </a:t>
            </a:r>
            <a:r>
              <a:rPr lang="zh-CN" altLang="en-US" sz="1400" dirty="0"/>
              <a:t>火灾自动报警系统设备与消防控制室图形显示装置应采用一对一的主从通信方式，火灾自</a:t>
            </a:r>
            <a:r>
              <a:rPr lang="en-US" altLang="zh-CN" sz="1400" dirty="0"/>
              <a:t>	</a:t>
            </a:r>
            <a:r>
              <a:rPr lang="zh-CN" altLang="en-US" sz="1400" dirty="0"/>
              <a:t>动报警系统设备为主机，消防控制室图形显示装置为从机，如多台火灾自动报警系统设备接入</a:t>
            </a:r>
            <a:r>
              <a:rPr lang="en-US" altLang="zh-CN" sz="1400" dirty="0"/>
              <a:t>	</a:t>
            </a:r>
            <a:r>
              <a:rPr lang="zh-CN" altLang="en-US" sz="1400" dirty="0"/>
              <a:t>同一消防控制室图形显示装置，消防控制室图形显示装置需扩展多个接口。</a:t>
            </a:r>
            <a:endParaRPr lang="en-US" sz="1400" dirty="0"/>
          </a:p>
          <a:p>
            <a:pPr>
              <a:lnSpc>
                <a:spcPct val="150000"/>
              </a:lnSpc>
            </a:pPr>
            <a:r>
              <a:rPr lang="en-US" altLang="zh-CN" sz="1400" dirty="0"/>
              <a:t>5.4.10.2 </a:t>
            </a:r>
            <a:r>
              <a:rPr lang="zh-CN" altLang="en-US" sz="1400" dirty="0"/>
              <a:t>当有火灾报警信号、监管报警信号、屏蔽信号、故障信号输入时，控制器应向消防控制室</a:t>
            </a:r>
          </a:p>
          <a:p>
            <a:pPr marL="0" indent="0">
              <a:lnSpc>
                <a:spcPct val="150000"/>
              </a:lnSpc>
              <a:buNone/>
            </a:pPr>
            <a:r>
              <a:rPr lang="en-US" altLang="zh-CN" sz="1400" dirty="0"/>
              <a:t>	</a:t>
            </a:r>
            <a:r>
              <a:rPr lang="zh-CN" altLang="en-US" sz="1400" dirty="0"/>
              <a:t>图形显示装置发送输入信号的类别、名称、部位、位置、时间、工作状态（正常工作状态、火</a:t>
            </a:r>
            <a:r>
              <a:rPr lang="en-US" altLang="zh-CN" sz="1400" dirty="0"/>
              <a:t>	</a:t>
            </a:r>
            <a:r>
              <a:rPr lang="zh-CN" altLang="en-US" sz="1400" dirty="0"/>
              <a:t>灾报警状态、屏蔽状态以及故障状态）等信息。</a:t>
            </a:r>
          </a:p>
          <a:p>
            <a:pPr>
              <a:lnSpc>
                <a:spcPct val="150000"/>
              </a:lnSpc>
            </a:pPr>
            <a:r>
              <a:rPr lang="en-US" altLang="zh-CN" sz="1400" dirty="0"/>
              <a:t>5.4.10.3 </a:t>
            </a:r>
            <a:r>
              <a:rPr lang="zh-CN" altLang="en-US" sz="1400" dirty="0"/>
              <a:t>控制器输出通信协议应满足附录 </a:t>
            </a:r>
            <a:r>
              <a:rPr lang="en-US" altLang="zh-CN" sz="1400" dirty="0"/>
              <a:t>C </a:t>
            </a:r>
            <a:r>
              <a:rPr lang="zh-CN" altLang="en-US" sz="1400" dirty="0"/>
              <a:t>的要求。</a:t>
            </a:r>
            <a:endParaRPr lang="en-US" altLang="zh-CN"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5</a:t>
            </a:fld>
            <a:endParaRPr lang="en-US" dirty="0"/>
          </a:p>
        </p:txBody>
      </p:sp>
      <p:sp>
        <p:nvSpPr>
          <p:cNvPr id="5" name="Title 4"/>
          <p:cNvSpPr>
            <a:spLocks noGrp="1"/>
          </p:cNvSpPr>
          <p:nvPr>
            <p:ph type="title"/>
          </p:nvPr>
        </p:nvSpPr>
        <p:spPr/>
        <p:txBody>
          <a:bodyPr/>
          <a:lstStyle/>
          <a:p>
            <a:r>
              <a:rPr lang="zh-CN" altLang="en-US" dirty="0"/>
              <a:t>与消防控制室图形显示装置通信功能</a:t>
            </a:r>
            <a:endParaRPr lang="en-US" dirty="0"/>
          </a:p>
        </p:txBody>
      </p:sp>
    </p:spTree>
    <p:extLst>
      <p:ext uri="{BB962C8B-B14F-4D97-AF65-F5344CB8AC3E}">
        <p14:creationId xmlns:p14="http://schemas.microsoft.com/office/powerpoint/2010/main" val="3012039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r>
              <a:rPr lang="en-US" altLang="zh-CN" sz="1400" dirty="0"/>
              <a:t>C.1.1 </a:t>
            </a:r>
            <a:r>
              <a:rPr lang="zh-CN" altLang="en-US" sz="1400" dirty="0"/>
              <a:t>本协议适用于以下设备与消防控制室图形显示装置的通信：</a:t>
            </a:r>
          </a:p>
          <a:p>
            <a:pPr marL="344488" indent="0">
              <a:buNone/>
            </a:pPr>
            <a:r>
              <a:rPr lang="zh-CN" altLang="en-US" sz="1400" dirty="0"/>
              <a:t>      </a:t>
            </a:r>
            <a:r>
              <a:rPr lang="en-US" altLang="zh-CN" sz="1400" dirty="0"/>
              <a:t>a) </a:t>
            </a:r>
            <a:r>
              <a:rPr lang="zh-CN" altLang="en-US" sz="1400" dirty="0"/>
              <a:t>火灾报警控制器；</a:t>
            </a:r>
          </a:p>
          <a:p>
            <a:pPr marL="344488" indent="0">
              <a:buNone/>
            </a:pPr>
            <a:r>
              <a:rPr lang="zh-CN" altLang="en-US" sz="1400" dirty="0"/>
              <a:t>      </a:t>
            </a:r>
            <a:r>
              <a:rPr lang="en-US" altLang="zh-CN" sz="1400" dirty="0"/>
              <a:t>b) </a:t>
            </a:r>
            <a:r>
              <a:rPr lang="zh-CN" altLang="en-US" sz="1400" dirty="0"/>
              <a:t>火灾报警控制器（联动型）；</a:t>
            </a:r>
          </a:p>
          <a:p>
            <a:pPr marL="344488" indent="0">
              <a:buNone/>
            </a:pPr>
            <a:r>
              <a:rPr lang="zh-CN" altLang="en-US" sz="1400" dirty="0"/>
              <a:t>      </a:t>
            </a:r>
            <a:r>
              <a:rPr lang="en-US" altLang="zh-CN" sz="1400" dirty="0"/>
              <a:t>c) </a:t>
            </a:r>
            <a:r>
              <a:rPr lang="zh-CN" altLang="en-US" sz="1400" dirty="0"/>
              <a:t>消防联动控制器；</a:t>
            </a:r>
          </a:p>
          <a:p>
            <a:pPr marL="344488" indent="0">
              <a:buNone/>
            </a:pPr>
            <a:r>
              <a:rPr lang="zh-CN" altLang="en-US" sz="1400" dirty="0"/>
              <a:t>      </a:t>
            </a:r>
            <a:r>
              <a:rPr lang="en-US" altLang="zh-CN" sz="1400" dirty="0"/>
              <a:t>d) </a:t>
            </a:r>
            <a:r>
              <a:rPr lang="zh-CN" altLang="en-US" sz="1400" dirty="0"/>
              <a:t>电气火灾监控设备；</a:t>
            </a:r>
          </a:p>
          <a:p>
            <a:pPr marL="344488" indent="0">
              <a:buNone/>
            </a:pPr>
            <a:r>
              <a:rPr lang="zh-CN" altLang="en-US" sz="1400" dirty="0"/>
              <a:t>      </a:t>
            </a:r>
            <a:r>
              <a:rPr lang="en-US" altLang="zh-CN" sz="1400" dirty="0"/>
              <a:t>e) </a:t>
            </a:r>
            <a:r>
              <a:rPr lang="zh-CN" altLang="en-US" sz="1400" dirty="0"/>
              <a:t>可燃气体报警控制器；</a:t>
            </a:r>
          </a:p>
          <a:p>
            <a:pPr marL="344488" indent="0">
              <a:buNone/>
            </a:pPr>
            <a:r>
              <a:rPr lang="zh-CN" altLang="en-US" sz="1400" dirty="0"/>
              <a:t>      </a:t>
            </a:r>
            <a:r>
              <a:rPr lang="en-US" altLang="zh-CN" sz="1400" dirty="0"/>
              <a:t>f) </a:t>
            </a:r>
            <a:r>
              <a:rPr lang="zh-CN" altLang="en-US" sz="1400" dirty="0"/>
              <a:t>应急照明控制器；</a:t>
            </a:r>
          </a:p>
          <a:p>
            <a:pPr marL="344488" indent="0">
              <a:buNone/>
            </a:pPr>
            <a:r>
              <a:rPr lang="zh-CN" altLang="en-US" sz="1400" dirty="0"/>
              <a:t>      </a:t>
            </a:r>
            <a:r>
              <a:rPr lang="en-US" altLang="zh-CN" sz="1400" dirty="0"/>
              <a:t>g) </a:t>
            </a:r>
            <a:r>
              <a:rPr lang="zh-CN" altLang="en-US" sz="1400" dirty="0"/>
              <a:t>消防设备电源状态监控器；</a:t>
            </a:r>
          </a:p>
          <a:p>
            <a:pPr marL="344488" indent="0">
              <a:buNone/>
            </a:pPr>
            <a:r>
              <a:rPr lang="zh-CN" altLang="en-US" sz="1400" dirty="0"/>
              <a:t>      </a:t>
            </a:r>
            <a:r>
              <a:rPr lang="en-US" altLang="zh-CN" sz="1400" dirty="0"/>
              <a:t>h) </a:t>
            </a:r>
            <a:r>
              <a:rPr lang="zh-CN" altLang="en-US" sz="1400" dirty="0"/>
              <a:t>防火门监控器。</a:t>
            </a:r>
          </a:p>
          <a:p>
            <a:r>
              <a:rPr lang="en-US" altLang="zh-CN" sz="1400" dirty="0"/>
              <a:t>C.1.2 </a:t>
            </a:r>
            <a:r>
              <a:rPr lang="zh-CN" altLang="en-US" sz="1400" dirty="0"/>
              <a:t>本协议适用于以下消防联动控制系统通过消防联动通信模块与火灾报警控制器（联动型）的通信：</a:t>
            </a:r>
          </a:p>
          <a:p>
            <a:pPr marL="0" indent="461963">
              <a:buNone/>
            </a:pPr>
            <a:r>
              <a:rPr lang="zh-CN" altLang="en-US" sz="1400" dirty="0"/>
              <a:t>      </a:t>
            </a:r>
            <a:r>
              <a:rPr lang="en-US" altLang="zh-CN" sz="1400" dirty="0"/>
              <a:t>a) </a:t>
            </a:r>
            <a:r>
              <a:rPr lang="zh-CN" altLang="en-US" sz="1400" dirty="0"/>
              <a:t>消火栓系统；</a:t>
            </a:r>
          </a:p>
          <a:p>
            <a:pPr marL="0" indent="461963">
              <a:buNone/>
            </a:pPr>
            <a:r>
              <a:rPr lang="zh-CN" altLang="en-US" sz="1400" dirty="0"/>
              <a:t>      </a:t>
            </a:r>
            <a:r>
              <a:rPr lang="en-US" altLang="zh-CN" sz="1400" dirty="0"/>
              <a:t>b) </a:t>
            </a:r>
            <a:r>
              <a:rPr lang="zh-CN" altLang="en-US" sz="1400" dirty="0"/>
              <a:t>自动灭火系统；</a:t>
            </a:r>
          </a:p>
          <a:p>
            <a:pPr marL="0" indent="461963">
              <a:buNone/>
            </a:pPr>
            <a:r>
              <a:rPr lang="zh-CN" altLang="en-US" sz="1400" dirty="0"/>
              <a:t>      </a:t>
            </a:r>
            <a:r>
              <a:rPr lang="en-US" altLang="zh-CN" sz="1400" dirty="0"/>
              <a:t>c) </a:t>
            </a:r>
            <a:r>
              <a:rPr lang="zh-CN" altLang="en-US" sz="1400" dirty="0"/>
              <a:t>防烟、排烟系统</a:t>
            </a:r>
          </a:p>
          <a:p>
            <a:pPr marL="0" indent="461963">
              <a:buNone/>
            </a:pPr>
            <a:r>
              <a:rPr lang="zh-CN" altLang="en-US" sz="1400" dirty="0"/>
              <a:t>      </a:t>
            </a:r>
            <a:r>
              <a:rPr lang="en-US" altLang="zh-CN" sz="1400" dirty="0"/>
              <a:t>d) </a:t>
            </a:r>
            <a:r>
              <a:rPr lang="zh-CN" altLang="en-US" sz="1400" dirty="0"/>
              <a:t>防火卷帘系统；</a:t>
            </a:r>
          </a:p>
          <a:p>
            <a:pPr marL="0" indent="461963">
              <a:buNone/>
            </a:pPr>
            <a:r>
              <a:rPr lang="zh-CN" altLang="en-US" sz="1400" dirty="0"/>
              <a:t>      </a:t>
            </a:r>
            <a:r>
              <a:rPr lang="en-US" altLang="zh-CN" sz="1400" dirty="0"/>
              <a:t>e) </a:t>
            </a:r>
            <a:r>
              <a:rPr lang="zh-CN" altLang="en-US" sz="1400" dirty="0"/>
              <a:t>防火门监控系统；</a:t>
            </a:r>
          </a:p>
          <a:p>
            <a:pPr marL="0" indent="461963">
              <a:buNone/>
            </a:pPr>
            <a:r>
              <a:rPr lang="zh-CN" altLang="en-US" sz="1400" dirty="0"/>
              <a:t>      </a:t>
            </a:r>
            <a:r>
              <a:rPr lang="en-US" altLang="zh-CN" sz="1400" dirty="0"/>
              <a:t>f) </a:t>
            </a:r>
            <a:r>
              <a:rPr lang="zh-CN" altLang="en-US" sz="1400" dirty="0"/>
              <a:t>消防应急广播；</a:t>
            </a:r>
          </a:p>
          <a:p>
            <a:pPr marL="0" indent="461963">
              <a:buNone/>
            </a:pPr>
            <a:r>
              <a:rPr lang="zh-CN" altLang="en-US" sz="1400" dirty="0"/>
              <a:t>      </a:t>
            </a:r>
            <a:r>
              <a:rPr lang="en-US" altLang="zh-CN" sz="1400" dirty="0"/>
              <a:t>g) </a:t>
            </a:r>
            <a:r>
              <a:rPr lang="zh-CN" altLang="en-US" sz="1400" dirty="0"/>
              <a:t>消防应急照明和疏散指示系统；</a:t>
            </a:r>
          </a:p>
          <a:p>
            <a:pPr marL="0" indent="461963">
              <a:buNone/>
            </a:pPr>
            <a:r>
              <a:rPr lang="zh-CN" altLang="en-US" sz="1400" dirty="0"/>
              <a:t>      </a:t>
            </a:r>
            <a:r>
              <a:rPr lang="en-US" altLang="zh-CN" sz="1400" dirty="0"/>
              <a:t>h) </a:t>
            </a:r>
            <a:r>
              <a:rPr lang="zh-CN" altLang="en-US" sz="1400" dirty="0"/>
              <a:t>其它受消防联动控制的系统或设备。</a:t>
            </a:r>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6</a:t>
            </a:fld>
            <a:endParaRPr lang="en-US" dirty="0"/>
          </a:p>
        </p:txBody>
      </p:sp>
      <p:sp>
        <p:nvSpPr>
          <p:cNvPr id="5" name="Title 4"/>
          <p:cNvSpPr>
            <a:spLocks noGrp="1"/>
          </p:cNvSpPr>
          <p:nvPr>
            <p:ph type="title"/>
          </p:nvPr>
        </p:nvSpPr>
        <p:spPr/>
        <p:txBody>
          <a:bodyPr/>
          <a:lstStyle/>
          <a:p>
            <a:r>
              <a:rPr lang="zh-CN" altLang="en-US" dirty="0"/>
              <a:t>消防系统设备控制总线通信协议</a:t>
            </a:r>
            <a:endParaRPr lang="en-US" dirty="0"/>
          </a:p>
        </p:txBody>
      </p:sp>
    </p:spTree>
    <p:extLst>
      <p:ext uri="{BB962C8B-B14F-4D97-AF65-F5344CB8AC3E}">
        <p14:creationId xmlns:p14="http://schemas.microsoft.com/office/powerpoint/2010/main" val="2763203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7</a:t>
            </a:fld>
            <a:endParaRPr lang="en-US" dirty="0"/>
          </a:p>
        </p:txBody>
      </p:sp>
      <p:sp>
        <p:nvSpPr>
          <p:cNvPr id="5" name="Title 4"/>
          <p:cNvSpPr>
            <a:spLocks noGrp="1"/>
          </p:cNvSpPr>
          <p:nvPr>
            <p:ph type="title"/>
          </p:nvPr>
        </p:nvSpPr>
        <p:spPr/>
        <p:txBody>
          <a:bodyPr/>
          <a:lstStyle/>
          <a:p>
            <a:r>
              <a:rPr lang="zh-CN" altLang="en-US" dirty="0"/>
              <a:t>理解中的系统拓扑图</a:t>
            </a:r>
            <a:endParaRPr lang="en-US" dirty="0"/>
          </a:p>
        </p:txBody>
      </p:sp>
      <p:sp>
        <p:nvSpPr>
          <p:cNvPr id="6" name="Rectangle: Rounded Corners 5"/>
          <p:cNvSpPr/>
          <p:nvPr/>
        </p:nvSpPr>
        <p:spPr>
          <a:xfrm>
            <a:off x="533724" y="1367882"/>
            <a:ext cx="2477496" cy="4288393"/>
          </a:xfrm>
          <a:prstGeom prst="roundRect">
            <a:avLst>
              <a:gd name="adj" fmla="val 5224"/>
            </a:avLst>
          </a:prstGeom>
          <a:ln w="28575">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p:txBody>
      </p:sp>
      <p:sp>
        <p:nvSpPr>
          <p:cNvPr id="26" name="Rectangle: Rounded Corners 25"/>
          <p:cNvSpPr/>
          <p:nvPr/>
        </p:nvSpPr>
        <p:spPr>
          <a:xfrm>
            <a:off x="1861811" y="2023776"/>
            <a:ext cx="298765" cy="959048"/>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dirty="0">
                <a:solidFill>
                  <a:schemeClr val="tx1"/>
                </a:solidFill>
              </a:rPr>
              <a:t>CPU</a:t>
            </a:r>
          </a:p>
        </p:txBody>
      </p:sp>
      <p:sp>
        <p:nvSpPr>
          <p:cNvPr id="29" name="Rectangle: Rounded Corners 28"/>
          <p:cNvSpPr/>
          <p:nvPr/>
        </p:nvSpPr>
        <p:spPr>
          <a:xfrm>
            <a:off x="2439190" y="2028240"/>
            <a:ext cx="298765" cy="950119"/>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dirty="0">
                <a:solidFill>
                  <a:schemeClr val="tx1"/>
                </a:solidFill>
              </a:rPr>
              <a:t>LCM</a:t>
            </a:r>
          </a:p>
        </p:txBody>
      </p:sp>
      <p:cxnSp>
        <p:nvCxnSpPr>
          <p:cNvPr id="31" name="Connector: Elbow 30"/>
          <p:cNvCxnSpPr>
            <a:stCxn id="29" idx="0"/>
            <a:endCxn id="50" idx="1"/>
          </p:cNvCxnSpPr>
          <p:nvPr/>
        </p:nvCxnSpPr>
        <p:spPr>
          <a:xfrm rot="5400000" flipH="1" flipV="1">
            <a:off x="3693929" y="24850"/>
            <a:ext cx="898034" cy="3108747"/>
          </a:xfrm>
          <a:prstGeom prst="bentConnector2">
            <a:avLst/>
          </a:prstGeom>
          <a:ln/>
        </p:spPr>
        <p:style>
          <a:lnRef idx="3">
            <a:schemeClr val="accent6"/>
          </a:lnRef>
          <a:fillRef idx="0">
            <a:schemeClr val="accent6"/>
          </a:fillRef>
          <a:effectRef idx="2">
            <a:schemeClr val="accent6"/>
          </a:effectRef>
          <a:fontRef idx="minor">
            <a:schemeClr val="tx1"/>
          </a:fontRef>
        </p:style>
      </p:cxnSp>
      <p:cxnSp>
        <p:nvCxnSpPr>
          <p:cNvPr id="33" name="Connector: Elbow 32"/>
          <p:cNvCxnSpPr>
            <a:stCxn id="29" idx="0"/>
            <a:endCxn id="53" idx="1"/>
          </p:cNvCxnSpPr>
          <p:nvPr/>
        </p:nvCxnSpPr>
        <p:spPr>
          <a:xfrm rot="5400000" flipH="1" flipV="1">
            <a:off x="4041583" y="422616"/>
            <a:ext cx="152614" cy="3058634"/>
          </a:xfrm>
          <a:prstGeom prst="bentConnector2">
            <a:avLst/>
          </a:prstGeom>
          <a:ln/>
        </p:spPr>
        <p:style>
          <a:lnRef idx="3">
            <a:schemeClr val="accent3"/>
          </a:lnRef>
          <a:fillRef idx="0">
            <a:schemeClr val="accent3"/>
          </a:fillRef>
          <a:effectRef idx="2">
            <a:schemeClr val="accent3"/>
          </a:effectRef>
          <a:fontRef idx="minor">
            <a:schemeClr val="tx1"/>
          </a:fontRef>
        </p:style>
      </p:cxnSp>
      <p:cxnSp>
        <p:nvCxnSpPr>
          <p:cNvPr id="37" name="Straight Connector 36"/>
          <p:cNvCxnSpPr>
            <a:stCxn id="29" idx="1"/>
            <a:endCxn id="26" idx="3"/>
          </p:cNvCxnSpPr>
          <p:nvPr/>
        </p:nvCxnSpPr>
        <p:spPr>
          <a:xfrm flipH="1">
            <a:off x="2160576" y="2503300"/>
            <a:ext cx="278614" cy="0"/>
          </a:xfrm>
          <a:prstGeom prst="line">
            <a:avLst/>
          </a:prstGeom>
          <a:ln/>
        </p:spPr>
        <p:style>
          <a:lnRef idx="3">
            <a:schemeClr val="dk1"/>
          </a:lnRef>
          <a:fillRef idx="0">
            <a:schemeClr val="dk1"/>
          </a:fillRef>
          <a:effectRef idx="2">
            <a:schemeClr val="dk1"/>
          </a:effectRef>
          <a:fontRef idx="minor">
            <a:schemeClr val="tx1"/>
          </a:fontRef>
        </p:style>
      </p:cxnSp>
      <p:sp>
        <p:nvSpPr>
          <p:cNvPr id="47" name="Oval 46"/>
          <p:cNvSpPr/>
          <p:nvPr/>
        </p:nvSpPr>
        <p:spPr>
          <a:xfrm>
            <a:off x="4231865" y="884844"/>
            <a:ext cx="516439" cy="476071"/>
          </a:xfrm>
          <a:prstGeom prst="ellipse">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dirty="0">
                <a:solidFill>
                  <a:schemeClr val="tx1">
                    <a:lumMod val="65000"/>
                    <a:lumOff val="35000"/>
                  </a:schemeClr>
                </a:solidFill>
              </a:rPr>
              <a:t>S</a:t>
            </a:r>
          </a:p>
        </p:txBody>
      </p:sp>
      <p:sp>
        <p:nvSpPr>
          <p:cNvPr id="48" name="Oval 47"/>
          <p:cNvSpPr/>
          <p:nvPr/>
        </p:nvSpPr>
        <p:spPr>
          <a:xfrm>
            <a:off x="4978449" y="876717"/>
            <a:ext cx="528317" cy="476071"/>
          </a:xfrm>
          <a:prstGeom prst="ellipse">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dirty="0">
                <a:solidFill>
                  <a:schemeClr val="tx1">
                    <a:lumMod val="65000"/>
                    <a:lumOff val="35000"/>
                  </a:schemeClr>
                </a:solidFill>
              </a:rPr>
              <a:t>H</a:t>
            </a:r>
          </a:p>
        </p:txBody>
      </p:sp>
      <p:sp>
        <p:nvSpPr>
          <p:cNvPr id="50" name="Rectangle: Rounded Corners 49"/>
          <p:cNvSpPr/>
          <p:nvPr/>
        </p:nvSpPr>
        <p:spPr>
          <a:xfrm>
            <a:off x="5697320" y="879282"/>
            <a:ext cx="457202" cy="501848"/>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800" dirty="0">
              <a:solidFill>
                <a:schemeClr val="tx1">
                  <a:lumMod val="65000"/>
                  <a:lumOff val="35000"/>
                </a:schemeClr>
              </a:solidFill>
            </a:endParaRPr>
          </a:p>
          <a:p>
            <a:pPr algn="ctr"/>
            <a:r>
              <a:rPr lang="en-US" sz="800" dirty="0">
                <a:solidFill>
                  <a:schemeClr val="tx1">
                    <a:lumMod val="65000"/>
                    <a:lumOff val="35000"/>
                  </a:schemeClr>
                </a:solidFill>
              </a:rPr>
              <a:t>MCP</a:t>
            </a:r>
          </a:p>
          <a:p>
            <a:pPr algn="ctr"/>
            <a:endParaRPr lang="en-US" sz="800" dirty="0">
              <a:solidFill>
                <a:schemeClr val="tx1">
                  <a:lumMod val="65000"/>
                  <a:lumOff val="35000"/>
                </a:schemeClr>
              </a:solidFill>
            </a:endParaRPr>
          </a:p>
        </p:txBody>
      </p:sp>
      <p:sp>
        <p:nvSpPr>
          <p:cNvPr id="51" name="Rectangle: Rounded Corners 50"/>
          <p:cNvSpPr/>
          <p:nvPr/>
        </p:nvSpPr>
        <p:spPr>
          <a:xfrm>
            <a:off x="4232232" y="1624702"/>
            <a:ext cx="457202" cy="501848"/>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800" dirty="0">
              <a:solidFill>
                <a:schemeClr val="tx1">
                  <a:lumMod val="65000"/>
                  <a:lumOff val="35000"/>
                </a:schemeClr>
              </a:solidFill>
            </a:endParaRPr>
          </a:p>
          <a:p>
            <a:pPr algn="ctr"/>
            <a:r>
              <a:rPr lang="en-US" sz="800" dirty="0">
                <a:solidFill>
                  <a:schemeClr val="tx1">
                    <a:lumMod val="65000"/>
                    <a:lumOff val="35000"/>
                  </a:schemeClr>
                </a:solidFill>
              </a:rPr>
              <a:t>I/M</a:t>
            </a:r>
          </a:p>
          <a:p>
            <a:pPr algn="ctr"/>
            <a:endParaRPr lang="en-US" sz="800" dirty="0">
              <a:solidFill>
                <a:schemeClr val="tx1">
                  <a:lumMod val="65000"/>
                  <a:lumOff val="35000"/>
                </a:schemeClr>
              </a:solidFill>
            </a:endParaRPr>
          </a:p>
        </p:txBody>
      </p:sp>
      <p:sp>
        <p:nvSpPr>
          <p:cNvPr id="52" name="Rectangle: Rounded Corners 51"/>
          <p:cNvSpPr/>
          <p:nvPr/>
        </p:nvSpPr>
        <p:spPr>
          <a:xfrm>
            <a:off x="4975496" y="1629206"/>
            <a:ext cx="457202" cy="501848"/>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800" dirty="0">
              <a:solidFill>
                <a:schemeClr val="tx1">
                  <a:lumMod val="65000"/>
                  <a:lumOff val="35000"/>
                </a:schemeClr>
              </a:solidFill>
            </a:endParaRPr>
          </a:p>
          <a:p>
            <a:pPr algn="ctr"/>
            <a:r>
              <a:rPr lang="en-US" sz="800" dirty="0">
                <a:solidFill>
                  <a:schemeClr val="tx1">
                    <a:lumMod val="65000"/>
                    <a:lumOff val="35000"/>
                  </a:schemeClr>
                </a:solidFill>
              </a:rPr>
              <a:t>O/M</a:t>
            </a:r>
          </a:p>
          <a:p>
            <a:pPr algn="ctr"/>
            <a:endParaRPr lang="en-US" sz="800" dirty="0">
              <a:solidFill>
                <a:schemeClr val="tx1">
                  <a:lumMod val="65000"/>
                  <a:lumOff val="35000"/>
                </a:schemeClr>
              </a:solidFill>
            </a:endParaRPr>
          </a:p>
        </p:txBody>
      </p:sp>
      <p:sp>
        <p:nvSpPr>
          <p:cNvPr id="53" name="Rectangle: Rounded Corners 52"/>
          <p:cNvSpPr/>
          <p:nvPr/>
        </p:nvSpPr>
        <p:spPr>
          <a:xfrm>
            <a:off x="5647207" y="1620237"/>
            <a:ext cx="522468" cy="510778"/>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800" dirty="0">
              <a:solidFill>
                <a:schemeClr val="tx1">
                  <a:lumMod val="65000"/>
                  <a:lumOff val="35000"/>
                </a:schemeClr>
              </a:solidFill>
            </a:endParaRPr>
          </a:p>
          <a:p>
            <a:pPr algn="ctr"/>
            <a:r>
              <a:rPr lang="en-US" altLang="zh-CN" sz="800" dirty="0">
                <a:solidFill>
                  <a:schemeClr val="tx1">
                    <a:lumMod val="65000"/>
                    <a:lumOff val="35000"/>
                  </a:schemeClr>
                </a:solidFill>
              </a:rPr>
              <a:t>I.</a:t>
            </a:r>
            <a:r>
              <a:rPr lang="en-US" sz="800" dirty="0">
                <a:solidFill>
                  <a:schemeClr val="tx1">
                    <a:lumMod val="65000"/>
                    <a:lumOff val="35000"/>
                  </a:schemeClr>
                </a:solidFill>
              </a:rPr>
              <a:t>O/M</a:t>
            </a:r>
          </a:p>
          <a:p>
            <a:pPr algn="ctr"/>
            <a:endParaRPr lang="en-US" sz="800" dirty="0">
              <a:solidFill>
                <a:schemeClr val="tx1">
                  <a:lumMod val="65000"/>
                  <a:lumOff val="35000"/>
                </a:schemeClr>
              </a:solidFill>
            </a:endParaRPr>
          </a:p>
        </p:txBody>
      </p:sp>
      <p:sp>
        <p:nvSpPr>
          <p:cNvPr id="56" name="TextBox 55"/>
          <p:cNvSpPr txBox="1"/>
          <p:nvPr/>
        </p:nvSpPr>
        <p:spPr>
          <a:xfrm>
            <a:off x="3009185" y="849704"/>
            <a:ext cx="1060134" cy="307777"/>
          </a:xfrm>
          <a:prstGeom prst="rect">
            <a:avLst/>
          </a:prstGeom>
          <a:noFill/>
        </p:spPr>
        <p:txBody>
          <a:bodyPr wrap="square" rtlCol="0">
            <a:spAutoFit/>
          </a:bodyPr>
          <a:lstStyle/>
          <a:p>
            <a:r>
              <a:rPr lang="en-US" altLang="zh-CN" sz="1400" dirty="0" err="1"/>
              <a:t>FAbus</a:t>
            </a:r>
            <a:endParaRPr lang="en-US" sz="1400" dirty="0"/>
          </a:p>
        </p:txBody>
      </p:sp>
      <p:sp>
        <p:nvSpPr>
          <p:cNvPr id="57" name="TextBox 56"/>
          <p:cNvSpPr txBox="1"/>
          <p:nvPr/>
        </p:nvSpPr>
        <p:spPr>
          <a:xfrm>
            <a:off x="3012970" y="1564934"/>
            <a:ext cx="1060134" cy="307777"/>
          </a:xfrm>
          <a:prstGeom prst="rect">
            <a:avLst/>
          </a:prstGeom>
          <a:noFill/>
        </p:spPr>
        <p:txBody>
          <a:bodyPr wrap="square" rtlCol="0">
            <a:spAutoFit/>
          </a:bodyPr>
          <a:lstStyle/>
          <a:p>
            <a:r>
              <a:rPr lang="en-US" altLang="zh-CN" sz="1400" dirty="0" err="1"/>
              <a:t>FCbus</a:t>
            </a:r>
            <a:endParaRPr lang="en-US" sz="1400" dirty="0"/>
          </a:p>
        </p:txBody>
      </p:sp>
      <p:sp>
        <p:nvSpPr>
          <p:cNvPr id="59" name="TextBox 58"/>
          <p:cNvSpPr txBox="1"/>
          <p:nvPr/>
        </p:nvSpPr>
        <p:spPr>
          <a:xfrm>
            <a:off x="1542472" y="4664163"/>
            <a:ext cx="697117" cy="261610"/>
          </a:xfrm>
          <a:prstGeom prst="rect">
            <a:avLst/>
          </a:prstGeom>
          <a:noFill/>
        </p:spPr>
        <p:txBody>
          <a:bodyPr wrap="square" rtlCol="0">
            <a:spAutoFit/>
          </a:bodyPr>
          <a:lstStyle/>
          <a:p>
            <a:r>
              <a:rPr lang="en-US" sz="1100" dirty="0"/>
              <a:t>1#</a:t>
            </a:r>
          </a:p>
        </p:txBody>
      </p:sp>
      <p:grpSp>
        <p:nvGrpSpPr>
          <p:cNvPr id="86" name="Group 85"/>
          <p:cNvGrpSpPr/>
          <p:nvPr/>
        </p:nvGrpSpPr>
        <p:grpSpPr>
          <a:xfrm>
            <a:off x="1550621" y="4863590"/>
            <a:ext cx="1451527" cy="510778"/>
            <a:chOff x="897535" y="4856941"/>
            <a:chExt cx="1451527" cy="510778"/>
          </a:xfrm>
        </p:grpSpPr>
        <p:sp>
          <p:nvSpPr>
            <p:cNvPr id="39" name="Rectangle: Rounded Corners 38"/>
            <p:cNvSpPr/>
            <p:nvPr/>
          </p:nvSpPr>
          <p:spPr>
            <a:xfrm>
              <a:off x="897535" y="4856941"/>
              <a:ext cx="906458" cy="510778"/>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1200" dirty="0">
                  <a:solidFill>
                    <a:schemeClr val="tx1"/>
                  </a:solidFill>
                </a:rPr>
                <a:t>消防联动通信模块</a:t>
              </a:r>
              <a:endParaRPr lang="en-US" altLang="zh-CN" sz="1200" dirty="0">
                <a:solidFill>
                  <a:schemeClr val="tx1"/>
                </a:solidFill>
              </a:endParaRPr>
            </a:p>
          </p:txBody>
        </p:sp>
        <p:sp>
          <p:nvSpPr>
            <p:cNvPr id="61" name="Rectangle: Rounded Corners 60"/>
            <p:cNvSpPr/>
            <p:nvPr/>
          </p:nvSpPr>
          <p:spPr>
            <a:xfrm>
              <a:off x="1797779" y="4881768"/>
              <a:ext cx="551283" cy="459700"/>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50" dirty="0">
                  <a:solidFill>
                    <a:srgbClr val="0070C0"/>
                  </a:solidFill>
                </a:rPr>
                <a:t>CAN</a:t>
              </a:r>
            </a:p>
            <a:p>
              <a:pPr algn="ctr"/>
              <a:r>
                <a:rPr lang="en-US" sz="1050" dirty="0">
                  <a:solidFill>
                    <a:srgbClr val="0070C0"/>
                  </a:solidFill>
                </a:rPr>
                <a:t>485</a:t>
              </a:r>
            </a:p>
          </p:txBody>
        </p:sp>
      </p:grpSp>
      <p:sp>
        <p:nvSpPr>
          <p:cNvPr id="64" name="TextBox 63"/>
          <p:cNvSpPr txBox="1"/>
          <p:nvPr/>
        </p:nvSpPr>
        <p:spPr>
          <a:xfrm>
            <a:off x="3011220" y="4831808"/>
            <a:ext cx="1060134" cy="307777"/>
          </a:xfrm>
          <a:prstGeom prst="rect">
            <a:avLst/>
          </a:prstGeom>
          <a:noFill/>
        </p:spPr>
        <p:txBody>
          <a:bodyPr wrap="square" rtlCol="0">
            <a:spAutoFit/>
          </a:bodyPr>
          <a:lstStyle/>
          <a:p>
            <a:r>
              <a:rPr lang="en-US" altLang="zh-CN" sz="1400" dirty="0" err="1"/>
              <a:t>FECbus</a:t>
            </a:r>
            <a:endParaRPr lang="en-US" sz="1400" dirty="0"/>
          </a:p>
        </p:txBody>
      </p:sp>
      <p:grpSp>
        <p:nvGrpSpPr>
          <p:cNvPr id="84" name="Group 83"/>
          <p:cNvGrpSpPr/>
          <p:nvPr/>
        </p:nvGrpSpPr>
        <p:grpSpPr>
          <a:xfrm>
            <a:off x="5019495" y="2335777"/>
            <a:ext cx="1142512" cy="799211"/>
            <a:chOff x="6420890" y="1787823"/>
            <a:chExt cx="1640565" cy="1147610"/>
          </a:xfrm>
        </p:grpSpPr>
        <p:sp>
          <p:nvSpPr>
            <p:cNvPr id="68" name="Isosceles Triangle 67"/>
            <p:cNvSpPr/>
            <p:nvPr/>
          </p:nvSpPr>
          <p:spPr>
            <a:xfrm>
              <a:off x="6931024" y="2477275"/>
              <a:ext cx="653159" cy="458158"/>
            </a:xfrm>
            <a:prstGeom prst="triangl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67" name="Rectangle 66"/>
            <p:cNvSpPr/>
            <p:nvPr/>
          </p:nvSpPr>
          <p:spPr>
            <a:xfrm>
              <a:off x="6420890" y="1787823"/>
              <a:ext cx="1640565" cy="928085"/>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dirty="0">
                  <a:solidFill>
                    <a:schemeClr val="tx1"/>
                  </a:solidFill>
                </a:rPr>
                <a:t>图形显示装置</a:t>
              </a:r>
              <a:endParaRPr lang="en-US" dirty="0">
                <a:solidFill>
                  <a:schemeClr val="tx1"/>
                </a:solidFill>
              </a:endParaRPr>
            </a:p>
          </p:txBody>
        </p:sp>
      </p:grpSp>
      <p:sp>
        <p:nvSpPr>
          <p:cNvPr id="69" name="Rectangle: Rounded Corners 68"/>
          <p:cNvSpPr/>
          <p:nvPr/>
        </p:nvSpPr>
        <p:spPr>
          <a:xfrm>
            <a:off x="3695832" y="4172229"/>
            <a:ext cx="712466" cy="374571"/>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电气火灾监控设备</a:t>
            </a:r>
            <a:endParaRPr lang="en-US" sz="800" dirty="0">
              <a:solidFill>
                <a:schemeClr val="accent2"/>
              </a:solidFill>
            </a:endParaRPr>
          </a:p>
        </p:txBody>
      </p:sp>
      <p:sp>
        <p:nvSpPr>
          <p:cNvPr id="70" name="Rectangle: Rounded Corners 69"/>
          <p:cNvSpPr/>
          <p:nvPr/>
        </p:nvSpPr>
        <p:spPr>
          <a:xfrm>
            <a:off x="4582936" y="4173229"/>
            <a:ext cx="791824" cy="374571"/>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可燃气体报警控制器</a:t>
            </a:r>
            <a:endParaRPr lang="en-US" sz="800" dirty="0">
              <a:solidFill>
                <a:schemeClr val="accent2"/>
              </a:solidFill>
            </a:endParaRPr>
          </a:p>
        </p:txBody>
      </p:sp>
      <p:sp>
        <p:nvSpPr>
          <p:cNvPr id="71" name="Rectangle: Rounded Corners 70"/>
          <p:cNvSpPr/>
          <p:nvPr/>
        </p:nvSpPr>
        <p:spPr>
          <a:xfrm>
            <a:off x="5665946" y="4173229"/>
            <a:ext cx="712549" cy="374571"/>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应急照明控制器</a:t>
            </a:r>
            <a:endParaRPr lang="en-US" sz="800" dirty="0">
              <a:solidFill>
                <a:schemeClr val="accent2"/>
              </a:solidFill>
            </a:endParaRPr>
          </a:p>
        </p:txBody>
      </p:sp>
      <p:sp>
        <p:nvSpPr>
          <p:cNvPr id="72" name="Rectangle: Rounded Corners 71"/>
          <p:cNvSpPr/>
          <p:nvPr/>
        </p:nvSpPr>
        <p:spPr>
          <a:xfrm>
            <a:off x="6563546" y="4169997"/>
            <a:ext cx="852209" cy="374571"/>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消防设备电源状态监控器</a:t>
            </a:r>
            <a:endParaRPr lang="en-US" sz="800" dirty="0">
              <a:solidFill>
                <a:schemeClr val="accent2"/>
              </a:solidFill>
            </a:endParaRPr>
          </a:p>
        </p:txBody>
      </p:sp>
      <p:sp>
        <p:nvSpPr>
          <p:cNvPr id="73" name="Rectangle: Rounded Corners 72"/>
          <p:cNvSpPr/>
          <p:nvPr/>
        </p:nvSpPr>
        <p:spPr>
          <a:xfrm>
            <a:off x="7744519" y="4169997"/>
            <a:ext cx="581277" cy="374571"/>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防火门监控器</a:t>
            </a:r>
            <a:endParaRPr lang="en-US" sz="800" dirty="0">
              <a:solidFill>
                <a:schemeClr val="accent2"/>
              </a:solidFill>
            </a:endParaRPr>
          </a:p>
        </p:txBody>
      </p:sp>
      <p:sp>
        <p:nvSpPr>
          <p:cNvPr id="75" name="Rectangle: Rounded Corners 74"/>
          <p:cNvSpPr/>
          <p:nvPr/>
        </p:nvSpPr>
        <p:spPr>
          <a:xfrm>
            <a:off x="4483735" y="5703745"/>
            <a:ext cx="465651" cy="459700"/>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700" dirty="0"/>
              <a:t>消火栓系统</a:t>
            </a:r>
            <a:endParaRPr lang="en-US" sz="700" dirty="0">
              <a:solidFill>
                <a:schemeClr val="accent2"/>
              </a:solidFill>
            </a:endParaRPr>
          </a:p>
        </p:txBody>
      </p:sp>
      <p:sp>
        <p:nvSpPr>
          <p:cNvPr id="76" name="Rectangle: Rounded Corners 75"/>
          <p:cNvSpPr/>
          <p:nvPr/>
        </p:nvSpPr>
        <p:spPr>
          <a:xfrm>
            <a:off x="5158826" y="5703745"/>
            <a:ext cx="454713" cy="459700"/>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700" dirty="0"/>
              <a:t>自动灭火系统</a:t>
            </a:r>
            <a:endParaRPr lang="en-US" sz="700" dirty="0">
              <a:solidFill>
                <a:schemeClr val="accent2"/>
              </a:solidFill>
            </a:endParaRPr>
          </a:p>
        </p:txBody>
      </p:sp>
      <p:sp>
        <p:nvSpPr>
          <p:cNvPr id="77" name="Rectangle: Rounded Corners 76"/>
          <p:cNvSpPr/>
          <p:nvPr/>
        </p:nvSpPr>
        <p:spPr>
          <a:xfrm>
            <a:off x="7121092" y="5763336"/>
            <a:ext cx="575784" cy="340519"/>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700" dirty="0"/>
              <a:t>防烟、排烟系统</a:t>
            </a:r>
            <a:endParaRPr lang="en-US" sz="700" dirty="0">
              <a:solidFill>
                <a:schemeClr val="accent2"/>
              </a:solidFill>
            </a:endParaRPr>
          </a:p>
        </p:txBody>
      </p:sp>
      <p:sp>
        <p:nvSpPr>
          <p:cNvPr id="78" name="Rectangle: Rounded Corners 77"/>
          <p:cNvSpPr/>
          <p:nvPr/>
        </p:nvSpPr>
        <p:spPr>
          <a:xfrm>
            <a:off x="5841600" y="5705754"/>
            <a:ext cx="431921" cy="455682"/>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700" dirty="0"/>
              <a:t>防火卷帘系统</a:t>
            </a:r>
            <a:endParaRPr lang="en-US" sz="700" dirty="0">
              <a:solidFill>
                <a:schemeClr val="accent2"/>
              </a:solidFill>
            </a:endParaRPr>
          </a:p>
        </p:txBody>
      </p:sp>
      <p:sp>
        <p:nvSpPr>
          <p:cNvPr id="79" name="Rectangle: Rounded Corners 78"/>
          <p:cNvSpPr/>
          <p:nvPr/>
        </p:nvSpPr>
        <p:spPr>
          <a:xfrm>
            <a:off x="6480498" y="5703745"/>
            <a:ext cx="519802" cy="459700"/>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700" dirty="0"/>
              <a:t>防火门监控系统</a:t>
            </a:r>
            <a:endParaRPr lang="en-US" sz="700" dirty="0">
              <a:solidFill>
                <a:schemeClr val="accent2"/>
              </a:solidFill>
            </a:endParaRPr>
          </a:p>
        </p:txBody>
      </p:sp>
      <p:sp>
        <p:nvSpPr>
          <p:cNvPr id="80" name="Rectangle: Rounded Corners 79"/>
          <p:cNvSpPr/>
          <p:nvPr/>
        </p:nvSpPr>
        <p:spPr>
          <a:xfrm flipH="1">
            <a:off x="3830622" y="5705754"/>
            <a:ext cx="449866" cy="455682"/>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700" dirty="0"/>
              <a:t>消防应急广播</a:t>
            </a:r>
            <a:endParaRPr lang="en-US" sz="700" dirty="0">
              <a:solidFill>
                <a:schemeClr val="accent2"/>
              </a:solidFill>
            </a:endParaRPr>
          </a:p>
        </p:txBody>
      </p:sp>
      <p:sp>
        <p:nvSpPr>
          <p:cNvPr id="81" name="Rectangle: Rounded Corners 80"/>
          <p:cNvSpPr/>
          <p:nvPr/>
        </p:nvSpPr>
        <p:spPr>
          <a:xfrm>
            <a:off x="7782515" y="5644154"/>
            <a:ext cx="623719" cy="578882"/>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700" dirty="0"/>
              <a:t>消防应急照明和疏散指示系统</a:t>
            </a:r>
            <a:endParaRPr lang="en-US" sz="700" dirty="0">
              <a:solidFill>
                <a:schemeClr val="accent2"/>
              </a:solidFill>
            </a:endParaRPr>
          </a:p>
        </p:txBody>
      </p:sp>
      <p:sp>
        <p:nvSpPr>
          <p:cNvPr id="82" name="Rectangle: Rounded Corners 81"/>
          <p:cNvSpPr/>
          <p:nvPr/>
        </p:nvSpPr>
        <p:spPr>
          <a:xfrm flipH="1">
            <a:off x="8493609" y="5590665"/>
            <a:ext cx="568120" cy="685860"/>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700" dirty="0"/>
              <a:t>其它受消防联动控制的系统或设备</a:t>
            </a:r>
            <a:endParaRPr lang="en-US" sz="700" dirty="0">
              <a:solidFill>
                <a:schemeClr val="accent2"/>
              </a:solidFill>
            </a:endParaRPr>
          </a:p>
        </p:txBody>
      </p:sp>
      <p:sp>
        <p:nvSpPr>
          <p:cNvPr id="85" name="Rectangle 84"/>
          <p:cNvSpPr/>
          <p:nvPr/>
        </p:nvSpPr>
        <p:spPr>
          <a:xfrm>
            <a:off x="2405176" y="3866082"/>
            <a:ext cx="594894" cy="600164"/>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rgbClr val="0070C0"/>
                </a:solidFill>
              </a:rPr>
              <a:t>485</a:t>
            </a:r>
          </a:p>
          <a:p>
            <a:pPr algn="ctr"/>
            <a:r>
              <a:rPr lang="en-US" sz="1100" dirty="0">
                <a:solidFill>
                  <a:srgbClr val="0070C0"/>
                </a:solidFill>
              </a:rPr>
              <a:t>CAN</a:t>
            </a:r>
          </a:p>
          <a:p>
            <a:pPr algn="ctr"/>
            <a:r>
              <a:rPr lang="en-US" sz="1100" dirty="0">
                <a:solidFill>
                  <a:srgbClr val="0070C0"/>
                </a:solidFill>
              </a:rPr>
              <a:t>RJ45</a:t>
            </a:r>
          </a:p>
        </p:txBody>
      </p:sp>
      <p:sp>
        <p:nvSpPr>
          <p:cNvPr id="106" name="Flowchart: Magnetic Disk 105"/>
          <p:cNvSpPr/>
          <p:nvPr/>
        </p:nvSpPr>
        <p:spPr>
          <a:xfrm>
            <a:off x="5228304" y="3314679"/>
            <a:ext cx="743264" cy="519678"/>
          </a:xfrm>
          <a:prstGeom prst="flowChartMagneticDisk">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50" dirty="0">
                <a:solidFill>
                  <a:srgbClr val="00B050"/>
                </a:solidFill>
              </a:rPr>
              <a:t>S</a:t>
            </a:r>
            <a:r>
              <a:rPr lang="en-US" altLang="zh-CN" sz="1050" dirty="0">
                <a:solidFill>
                  <a:srgbClr val="00B050"/>
                </a:solidFill>
              </a:rPr>
              <a:t>witch</a:t>
            </a:r>
            <a:endParaRPr lang="en-US" sz="1050" dirty="0">
              <a:solidFill>
                <a:srgbClr val="00B050"/>
              </a:solidFill>
            </a:endParaRPr>
          </a:p>
        </p:txBody>
      </p:sp>
      <p:sp>
        <p:nvSpPr>
          <p:cNvPr id="109" name="TextBox 108"/>
          <p:cNvSpPr txBox="1"/>
          <p:nvPr/>
        </p:nvSpPr>
        <p:spPr>
          <a:xfrm>
            <a:off x="3736810" y="4665728"/>
            <a:ext cx="371212" cy="261610"/>
          </a:xfrm>
          <a:prstGeom prst="rect">
            <a:avLst/>
          </a:prstGeom>
          <a:noFill/>
        </p:spPr>
        <p:txBody>
          <a:bodyPr wrap="square" rtlCol="0">
            <a:spAutoFit/>
          </a:bodyPr>
          <a:lstStyle/>
          <a:p>
            <a:r>
              <a:rPr lang="en-US" sz="1100" dirty="0"/>
              <a:t>2#</a:t>
            </a:r>
          </a:p>
        </p:txBody>
      </p:sp>
      <p:sp>
        <p:nvSpPr>
          <p:cNvPr id="110" name="TextBox 109"/>
          <p:cNvSpPr txBox="1"/>
          <p:nvPr/>
        </p:nvSpPr>
        <p:spPr>
          <a:xfrm>
            <a:off x="4389574" y="4664983"/>
            <a:ext cx="371212" cy="261610"/>
          </a:xfrm>
          <a:prstGeom prst="rect">
            <a:avLst/>
          </a:prstGeom>
          <a:noFill/>
        </p:spPr>
        <p:txBody>
          <a:bodyPr wrap="square" rtlCol="0">
            <a:spAutoFit/>
          </a:bodyPr>
          <a:lstStyle/>
          <a:p>
            <a:r>
              <a:rPr lang="en-US" sz="1100" dirty="0"/>
              <a:t>3#</a:t>
            </a:r>
          </a:p>
        </p:txBody>
      </p:sp>
      <p:sp>
        <p:nvSpPr>
          <p:cNvPr id="111" name="TextBox 110"/>
          <p:cNvSpPr txBox="1"/>
          <p:nvPr/>
        </p:nvSpPr>
        <p:spPr>
          <a:xfrm>
            <a:off x="5049958" y="4676144"/>
            <a:ext cx="359963" cy="261610"/>
          </a:xfrm>
          <a:prstGeom prst="rect">
            <a:avLst/>
          </a:prstGeom>
          <a:noFill/>
        </p:spPr>
        <p:txBody>
          <a:bodyPr wrap="square" rtlCol="0">
            <a:spAutoFit/>
          </a:bodyPr>
          <a:lstStyle/>
          <a:p>
            <a:r>
              <a:rPr lang="en-US" sz="1100" dirty="0"/>
              <a:t>4#</a:t>
            </a:r>
          </a:p>
        </p:txBody>
      </p:sp>
      <p:sp>
        <p:nvSpPr>
          <p:cNvPr id="112" name="TextBox 111"/>
          <p:cNvSpPr txBox="1"/>
          <p:nvPr/>
        </p:nvSpPr>
        <p:spPr>
          <a:xfrm>
            <a:off x="5731061" y="4676144"/>
            <a:ext cx="371212" cy="261610"/>
          </a:xfrm>
          <a:prstGeom prst="rect">
            <a:avLst/>
          </a:prstGeom>
          <a:noFill/>
        </p:spPr>
        <p:txBody>
          <a:bodyPr wrap="square" rtlCol="0">
            <a:spAutoFit/>
          </a:bodyPr>
          <a:lstStyle/>
          <a:p>
            <a:r>
              <a:rPr lang="en-US" sz="1100" dirty="0"/>
              <a:t>5#</a:t>
            </a:r>
          </a:p>
        </p:txBody>
      </p:sp>
      <p:sp>
        <p:nvSpPr>
          <p:cNvPr id="113" name="TextBox 112"/>
          <p:cNvSpPr txBox="1"/>
          <p:nvPr/>
        </p:nvSpPr>
        <p:spPr>
          <a:xfrm>
            <a:off x="6404115" y="4665728"/>
            <a:ext cx="371212" cy="261610"/>
          </a:xfrm>
          <a:prstGeom prst="rect">
            <a:avLst/>
          </a:prstGeom>
          <a:noFill/>
        </p:spPr>
        <p:txBody>
          <a:bodyPr wrap="square" rtlCol="0">
            <a:spAutoFit/>
          </a:bodyPr>
          <a:lstStyle/>
          <a:p>
            <a:r>
              <a:rPr lang="en-US" sz="1100" dirty="0"/>
              <a:t>6#</a:t>
            </a:r>
          </a:p>
        </p:txBody>
      </p:sp>
      <p:cxnSp>
        <p:nvCxnSpPr>
          <p:cNvPr id="168" name="Connector: Elbow 167"/>
          <p:cNvCxnSpPr>
            <a:stCxn id="183" idx="1"/>
            <a:endCxn id="106" idx="4"/>
          </p:cNvCxnSpPr>
          <p:nvPr/>
        </p:nvCxnSpPr>
        <p:spPr>
          <a:xfrm rot="10800000" flipV="1">
            <a:off x="5971569" y="1637962"/>
            <a:ext cx="1718867" cy="1936556"/>
          </a:xfrm>
          <a:prstGeom prst="bentConnector3">
            <a:avLst>
              <a:gd name="adj1" fmla="val 32092"/>
            </a:avLst>
          </a:prstGeom>
          <a:ln w="19050" cmpd="sng">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70" name="Connector: Elbow 169"/>
          <p:cNvCxnSpPr>
            <a:stCxn id="189" idx="1"/>
            <a:endCxn id="106" idx="4"/>
          </p:cNvCxnSpPr>
          <p:nvPr/>
        </p:nvCxnSpPr>
        <p:spPr>
          <a:xfrm rot="10800000" flipV="1">
            <a:off x="5971568" y="3210718"/>
            <a:ext cx="1759334" cy="363799"/>
          </a:xfrm>
          <a:prstGeom prst="bentConnector3">
            <a:avLst>
              <a:gd name="adj1" fmla="val 33533"/>
            </a:avLst>
          </a:prstGeom>
          <a:ln w="19050" cmpd="sng">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72" name="Connector: Elbow 171"/>
          <p:cNvCxnSpPr>
            <a:stCxn id="69" idx="0"/>
            <a:endCxn id="106" idx="3"/>
          </p:cNvCxnSpPr>
          <p:nvPr/>
        </p:nvCxnSpPr>
        <p:spPr>
          <a:xfrm rot="5400000" flipH="1" flipV="1">
            <a:off x="4657064" y="3229358"/>
            <a:ext cx="337872" cy="1547871"/>
          </a:xfrm>
          <a:prstGeom prst="bentConnector3">
            <a:avLst/>
          </a:prstGeom>
          <a:ln w="19050" cmpd="sng">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74" name="Connector: Elbow 173"/>
          <p:cNvCxnSpPr>
            <a:stCxn id="70" idx="0"/>
            <a:endCxn id="106" idx="3"/>
          </p:cNvCxnSpPr>
          <p:nvPr/>
        </p:nvCxnSpPr>
        <p:spPr>
          <a:xfrm rot="5400000" flipH="1" flipV="1">
            <a:off x="5119956" y="3693249"/>
            <a:ext cx="338872" cy="621088"/>
          </a:xfrm>
          <a:prstGeom prst="bentConnector3">
            <a:avLst/>
          </a:prstGeom>
          <a:ln w="19050" cmpd="sng">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76" name="Connector: Elbow 175"/>
          <p:cNvCxnSpPr>
            <a:stCxn id="71" idx="0"/>
            <a:endCxn id="106" idx="3"/>
          </p:cNvCxnSpPr>
          <p:nvPr/>
        </p:nvCxnSpPr>
        <p:spPr>
          <a:xfrm rot="16200000" flipV="1">
            <a:off x="5641643" y="3792650"/>
            <a:ext cx="338872" cy="422285"/>
          </a:xfrm>
          <a:prstGeom prst="bentConnector3">
            <a:avLst/>
          </a:prstGeom>
          <a:ln w="19050" cmpd="sng">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78" name="Connector: Elbow 177"/>
          <p:cNvCxnSpPr>
            <a:stCxn id="72" idx="0"/>
            <a:endCxn id="106" idx="3"/>
          </p:cNvCxnSpPr>
          <p:nvPr/>
        </p:nvCxnSpPr>
        <p:spPr>
          <a:xfrm rot="16200000" flipV="1">
            <a:off x="6126974" y="3307319"/>
            <a:ext cx="335640" cy="1389715"/>
          </a:xfrm>
          <a:prstGeom prst="bentConnector3">
            <a:avLst/>
          </a:prstGeom>
          <a:ln w="19050" cmpd="sng">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80" name="Connector: Elbow 179"/>
          <p:cNvCxnSpPr>
            <a:stCxn id="73" idx="0"/>
            <a:endCxn id="106" idx="3"/>
          </p:cNvCxnSpPr>
          <p:nvPr/>
        </p:nvCxnSpPr>
        <p:spPr>
          <a:xfrm rot="16200000" flipV="1">
            <a:off x="6649727" y="2784566"/>
            <a:ext cx="335640" cy="2435222"/>
          </a:xfrm>
          <a:prstGeom prst="bentConnector3">
            <a:avLst/>
          </a:prstGeom>
          <a:ln w="19050" cmpd="sng">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182" name="Straight Connector 181"/>
          <p:cNvCxnSpPr>
            <a:stCxn id="106" idx="1"/>
            <a:endCxn id="68" idx="3"/>
          </p:cNvCxnSpPr>
          <p:nvPr/>
        </p:nvCxnSpPr>
        <p:spPr>
          <a:xfrm flipV="1">
            <a:off x="5599936" y="3134988"/>
            <a:ext cx="2258" cy="179691"/>
          </a:xfrm>
          <a:prstGeom prst="line">
            <a:avLst/>
          </a:prstGeom>
          <a:ln w="19050" cmpd="sng">
            <a:solidFill>
              <a:srgbClr val="00B050"/>
            </a:solidFill>
          </a:ln>
          <a:effectLst/>
        </p:spPr>
        <p:style>
          <a:lnRef idx="2">
            <a:schemeClr val="accent1"/>
          </a:lnRef>
          <a:fillRef idx="0">
            <a:schemeClr val="accent1"/>
          </a:fillRef>
          <a:effectRef idx="1">
            <a:schemeClr val="accent1"/>
          </a:effectRef>
          <a:fontRef idx="minor">
            <a:schemeClr val="tx1"/>
          </a:fontRef>
        </p:style>
      </p:cxnSp>
      <p:grpSp>
        <p:nvGrpSpPr>
          <p:cNvPr id="222" name="Group 221"/>
          <p:cNvGrpSpPr/>
          <p:nvPr/>
        </p:nvGrpSpPr>
        <p:grpSpPr>
          <a:xfrm>
            <a:off x="7683168" y="936697"/>
            <a:ext cx="762272" cy="1237417"/>
            <a:chOff x="7684046" y="1219054"/>
            <a:chExt cx="762272" cy="1237417"/>
          </a:xfrm>
        </p:grpSpPr>
        <p:sp>
          <p:nvSpPr>
            <p:cNvPr id="107" name="Rectangle: Rounded Corners 106"/>
            <p:cNvSpPr/>
            <p:nvPr/>
          </p:nvSpPr>
          <p:spPr>
            <a:xfrm>
              <a:off x="7684046" y="1219054"/>
              <a:ext cx="762272" cy="1237417"/>
            </a:xfrm>
            <a:prstGeom prst="roundRect">
              <a:avLst>
                <a:gd name="adj" fmla="val 7670"/>
              </a:avLst>
            </a:prstGeom>
            <a:ln w="1270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a:solidFill>
                    <a:schemeClr val="tx1"/>
                  </a:solidFill>
                </a:rPr>
                <a:t>FACP</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183" name="Rectangle 182"/>
            <p:cNvSpPr/>
            <p:nvPr/>
          </p:nvSpPr>
          <p:spPr>
            <a:xfrm>
              <a:off x="7691313" y="1620237"/>
              <a:ext cx="594894" cy="600164"/>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rgbClr val="0070C0"/>
                  </a:solidFill>
                </a:rPr>
                <a:t>485</a:t>
              </a:r>
            </a:p>
            <a:p>
              <a:pPr algn="ctr"/>
              <a:r>
                <a:rPr lang="en-US" sz="1100" dirty="0">
                  <a:solidFill>
                    <a:srgbClr val="0070C0"/>
                  </a:solidFill>
                </a:rPr>
                <a:t>CAN</a:t>
              </a:r>
            </a:p>
            <a:p>
              <a:pPr algn="ctr"/>
              <a:r>
                <a:rPr lang="en-US" sz="1100" dirty="0">
                  <a:solidFill>
                    <a:srgbClr val="0070C0"/>
                  </a:solidFill>
                </a:rPr>
                <a:t>RJ45</a:t>
              </a:r>
            </a:p>
          </p:txBody>
        </p:sp>
      </p:grpSp>
      <p:grpSp>
        <p:nvGrpSpPr>
          <p:cNvPr id="221" name="Group 220"/>
          <p:cNvGrpSpPr/>
          <p:nvPr/>
        </p:nvGrpSpPr>
        <p:grpSpPr>
          <a:xfrm>
            <a:off x="7723635" y="2484676"/>
            <a:ext cx="762272" cy="1237417"/>
            <a:chOff x="7705172" y="2772505"/>
            <a:chExt cx="762272" cy="1237417"/>
          </a:xfrm>
        </p:grpSpPr>
        <p:sp>
          <p:nvSpPr>
            <p:cNvPr id="188" name="Rectangle: Rounded Corners 187"/>
            <p:cNvSpPr/>
            <p:nvPr/>
          </p:nvSpPr>
          <p:spPr>
            <a:xfrm>
              <a:off x="7705172" y="2772505"/>
              <a:ext cx="762272" cy="1237417"/>
            </a:xfrm>
            <a:prstGeom prst="roundRect">
              <a:avLst>
                <a:gd name="adj" fmla="val 7670"/>
              </a:avLst>
            </a:prstGeom>
            <a:ln w="1270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a:solidFill>
                    <a:schemeClr val="tx1"/>
                  </a:solidFill>
                </a:rPr>
                <a:t>FACP</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189" name="Rectangle 188"/>
            <p:cNvSpPr/>
            <p:nvPr/>
          </p:nvSpPr>
          <p:spPr>
            <a:xfrm>
              <a:off x="7712439" y="3198466"/>
              <a:ext cx="594894" cy="600164"/>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rgbClr val="0070C0"/>
                  </a:solidFill>
                </a:rPr>
                <a:t>485</a:t>
              </a:r>
            </a:p>
            <a:p>
              <a:pPr algn="ctr"/>
              <a:r>
                <a:rPr lang="en-US" sz="1100" dirty="0">
                  <a:solidFill>
                    <a:srgbClr val="0070C0"/>
                  </a:solidFill>
                </a:rPr>
                <a:t>CAN</a:t>
              </a:r>
            </a:p>
            <a:p>
              <a:pPr algn="ctr"/>
              <a:r>
                <a:rPr lang="en-US" sz="1100" dirty="0">
                  <a:solidFill>
                    <a:srgbClr val="0070C0"/>
                  </a:solidFill>
                </a:rPr>
                <a:t>RJ45</a:t>
              </a:r>
            </a:p>
          </p:txBody>
        </p:sp>
      </p:grpSp>
      <p:sp>
        <p:nvSpPr>
          <p:cNvPr id="191" name="TextBox 190"/>
          <p:cNvSpPr txBox="1"/>
          <p:nvPr/>
        </p:nvSpPr>
        <p:spPr>
          <a:xfrm>
            <a:off x="686356" y="1441566"/>
            <a:ext cx="805985" cy="369332"/>
          </a:xfrm>
          <a:prstGeom prst="rect">
            <a:avLst/>
          </a:prstGeom>
          <a:noFill/>
        </p:spPr>
        <p:txBody>
          <a:bodyPr wrap="square" rtlCol="0">
            <a:spAutoFit/>
          </a:bodyPr>
          <a:lstStyle/>
          <a:p>
            <a:r>
              <a:rPr lang="en-US" dirty="0"/>
              <a:t>FACP</a:t>
            </a:r>
          </a:p>
        </p:txBody>
      </p:sp>
      <p:sp>
        <p:nvSpPr>
          <p:cNvPr id="87" name="TextBox 86"/>
          <p:cNvSpPr txBox="1"/>
          <p:nvPr/>
        </p:nvSpPr>
        <p:spPr>
          <a:xfrm>
            <a:off x="7072329" y="4668041"/>
            <a:ext cx="496010" cy="261610"/>
          </a:xfrm>
          <a:prstGeom prst="rect">
            <a:avLst/>
          </a:prstGeom>
          <a:noFill/>
        </p:spPr>
        <p:txBody>
          <a:bodyPr wrap="square" rtlCol="0">
            <a:spAutoFit/>
          </a:bodyPr>
          <a:lstStyle/>
          <a:p>
            <a:r>
              <a:rPr lang="en-US" sz="1100" dirty="0"/>
              <a:t>7#</a:t>
            </a:r>
          </a:p>
        </p:txBody>
      </p:sp>
      <p:cxnSp>
        <p:nvCxnSpPr>
          <p:cNvPr id="249" name="Connector: Elbow 248"/>
          <p:cNvCxnSpPr>
            <a:stCxn id="85" idx="3"/>
            <a:endCxn id="106" idx="2"/>
          </p:cNvCxnSpPr>
          <p:nvPr/>
        </p:nvCxnSpPr>
        <p:spPr>
          <a:xfrm flipV="1">
            <a:off x="3000070" y="3574518"/>
            <a:ext cx="2228234" cy="591646"/>
          </a:xfrm>
          <a:prstGeom prst="bentConnector3">
            <a:avLst>
              <a:gd name="adj1" fmla="val 13026"/>
            </a:avLst>
          </a:prstGeom>
          <a:ln w="19050" cmpd="sng">
            <a:solidFill>
              <a:srgbClr val="00B050"/>
            </a:solidFill>
          </a:ln>
          <a:effectLst/>
        </p:spPr>
        <p:style>
          <a:lnRef idx="2">
            <a:schemeClr val="accent1"/>
          </a:lnRef>
          <a:fillRef idx="0">
            <a:schemeClr val="accent1"/>
          </a:fillRef>
          <a:effectRef idx="1">
            <a:schemeClr val="accent1"/>
          </a:effectRef>
          <a:fontRef idx="minor">
            <a:schemeClr val="tx1"/>
          </a:fontRef>
        </p:style>
      </p:cxnSp>
      <p:sp>
        <p:nvSpPr>
          <p:cNvPr id="255" name="Rectangle 254"/>
          <p:cNvSpPr/>
          <p:nvPr/>
        </p:nvSpPr>
        <p:spPr>
          <a:xfrm>
            <a:off x="3659191" y="3261960"/>
            <a:ext cx="1005403" cy="338554"/>
          </a:xfrm>
          <a:prstGeom prst="rect">
            <a:avLst/>
          </a:prstGeom>
          <a:ln w="12700" cmpd="sng">
            <a:noFill/>
          </a:ln>
          <a:effectLst/>
        </p:spPr>
        <p:style>
          <a:lnRef idx="2">
            <a:schemeClr val="accent1"/>
          </a:lnRef>
          <a:fillRef idx="0">
            <a:schemeClr val="accent1"/>
          </a:fillRef>
          <a:effectRef idx="1">
            <a:schemeClr val="accent1"/>
          </a:effectRef>
          <a:fontRef idx="minor">
            <a:schemeClr val="tx1"/>
          </a:fontRef>
        </p:style>
        <p:txBody>
          <a:bodyPr wrap="none">
            <a:spAutoFit/>
          </a:bodyPr>
          <a:lstStyle/>
          <a:p>
            <a:pPr algn="ctr"/>
            <a:r>
              <a:rPr lang="zh-CN" altLang="en-US" sz="800" dirty="0">
                <a:solidFill>
                  <a:srgbClr val="00B050"/>
                </a:solidFill>
              </a:rPr>
              <a:t>消防系统设备控制</a:t>
            </a:r>
            <a:endParaRPr lang="en-US" altLang="zh-CN" sz="800" dirty="0">
              <a:solidFill>
                <a:srgbClr val="00B050"/>
              </a:solidFill>
            </a:endParaRPr>
          </a:p>
          <a:p>
            <a:pPr algn="ctr"/>
            <a:r>
              <a:rPr lang="zh-CN" altLang="en-US" sz="800" dirty="0">
                <a:solidFill>
                  <a:srgbClr val="00B050"/>
                </a:solidFill>
              </a:rPr>
              <a:t>总线通信协议</a:t>
            </a:r>
            <a:endParaRPr lang="en-US" sz="800" dirty="0">
              <a:solidFill>
                <a:srgbClr val="00B050"/>
              </a:solidFill>
            </a:endParaRPr>
          </a:p>
        </p:txBody>
      </p:sp>
      <p:sp>
        <p:nvSpPr>
          <p:cNvPr id="133" name="Rectangle 132"/>
          <p:cNvSpPr/>
          <p:nvPr/>
        </p:nvSpPr>
        <p:spPr>
          <a:xfrm>
            <a:off x="6032576" y="3268310"/>
            <a:ext cx="1005403" cy="338554"/>
          </a:xfrm>
          <a:prstGeom prst="rect">
            <a:avLst/>
          </a:prstGeom>
          <a:ln w="12700" cmpd="sng">
            <a:noFill/>
          </a:ln>
          <a:effectLst/>
        </p:spPr>
        <p:style>
          <a:lnRef idx="2">
            <a:schemeClr val="accent1"/>
          </a:lnRef>
          <a:fillRef idx="0">
            <a:schemeClr val="accent1"/>
          </a:fillRef>
          <a:effectRef idx="1">
            <a:schemeClr val="accent1"/>
          </a:effectRef>
          <a:fontRef idx="minor">
            <a:schemeClr val="tx1"/>
          </a:fontRef>
        </p:style>
        <p:txBody>
          <a:bodyPr wrap="none">
            <a:spAutoFit/>
          </a:bodyPr>
          <a:lstStyle/>
          <a:p>
            <a:pPr algn="ctr"/>
            <a:r>
              <a:rPr lang="zh-CN" altLang="en-US" sz="800" dirty="0">
                <a:solidFill>
                  <a:srgbClr val="00B050"/>
                </a:solidFill>
              </a:rPr>
              <a:t>消防系统设备控制</a:t>
            </a:r>
            <a:endParaRPr lang="en-US" altLang="zh-CN" sz="800" dirty="0">
              <a:solidFill>
                <a:srgbClr val="00B050"/>
              </a:solidFill>
            </a:endParaRPr>
          </a:p>
          <a:p>
            <a:pPr algn="ctr"/>
            <a:r>
              <a:rPr lang="zh-CN" altLang="en-US" sz="800" dirty="0">
                <a:solidFill>
                  <a:srgbClr val="00B050"/>
                </a:solidFill>
              </a:rPr>
              <a:t>总线通信协议</a:t>
            </a:r>
            <a:endParaRPr lang="en-US" sz="800" dirty="0">
              <a:solidFill>
                <a:srgbClr val="00B050"/>
              </a:solidFill>
            </a:endParaRPr>
          </a:p>
        </p:txBody>
      </p:sp>
      <p:sp>
        <p:nvSpPr>
          <p:cNvPr id="136" name="Rectangle 135"/>
          <p:cNvSpPr/>
          <p:nvPr/>
        </p:nvSpPr>
        <p:spPr>
          <a:xfrm>
            <a:off x="5491009" y="3801462"/>
            <a:ext cx="2281445" cy="215444"/>
          </a:xfrm>
          <a:prstGeom prst="rect">
            <a:avLst/>
          </a:prstGeom>
          <a:ln w="12700" cmpd="sng">
            <a:noFill/>
          </a:ln>
          <a:effectLst/>
        </p:spPr>
        <p:style>
          <a:lnRef idx="2">
            <a:schemeClr val="accent1"/>
          </a:lnRef>
          <a:fillRef idx="0">
            <a:schemeClr val="accent1"/>
          </a:fillRef>
          <a:effectRef idx="1">
            <a:schemeClr val="accent1"/>
          </a:effectRef>
          <a:fontRef idx="minor">
            <a:schemeClr val="tx1"/>
          </a:fontRef>
        </p:style>
        <p:txBody>
          <a:bodyPr wrap="square">
            <a:spAutoFit/>
          </a:bodyPr>
          <a:lstStyle/>
          <a:p>
            <a:pPr algn="ctr"/>
            <a:r>
              <a:rPr lang="zh-CN" altLang="en-US" sz="800" dirty="0">
                <a:solidFill>
                  <a:srgbClr val="00B050"/>
                </a:solidFill>
              </a:rPr>
              <a:t>消防系统设备控制总线通信协议</a:t>
            </a:r>
            <a:endParaRPr lang="en-US" sz="800" dirty="0">
              <a:solidFill>
                <a:srgbClr val="00B050"/>
              </a:solidFill>
            </a:endParaRPr>
          </a:p>
        </p:txBody>
      </p:sp>
      <p:sp>
        <p:nvSpPr>
          <p:cNvPr id="140" name="TextBox 139"/>
          <p:cNvSpPr txBox="1"/>
          <p:nvPr/>
        </p:nvSpPr>
        <p:spPr>
          <a:xfrm>
            <a:off x="4527383" y="343852"/>
            <a:ext cx="2888372" cy="461665"/>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zh-CN" altLang="en-US" sz="1200" dirty="0">
                <a:solidFill>
                  <a:srgbClr val="00B050"/>
                </a:solidFill>
                <a:highlight>
                  <a:srgbClr val="FFFF00"/>
                </a:highlight>
              </a:rPr>
              <a:t>使用回路通信的楼显、声光、或安防设备等以后如何连接？</a:t>
            </a:r>
            <a:endParaRPr lang="en-US" altLang="zh-CN" sz="1200" dirty="0">
              <a:solidFill>
                <a:srgbClr val="00B050"/>
              </a:solidFill>
              <a:highlight>
                <a:srgbClr val="FFFF00"/>
              </a:highlight>
            </a:endParaRPr>
          </a:p>
        </p:txBody>
      </p:sp>
      <p:sp>
        <p:nvSpPr>
          <p:cNvPr id="142" name="TextBox 141"/>
          <p:cNvSpPr txBox="1"/>
          <p:nvPr/>
        </p:nvSpPr>
        <p:spPr>
          <a:xfrm>
            <a:off x="2980457" y="2226347"/>
            <a:ext cx="2139309" cy="646331"/>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zh-CN" altLang="en-US" sz="1200" dirty="0">
                <a:solidFill>
                  <a:srgbClr val="00B050"/>
                </a:solidFill>
                <a:highlight>
                  <a:srgbClr val="FFFF00"/>
                </a:highlight>
              </a:rPr>
              <a:t>报警总线和联动总线在接线上独立分开，但能否仍在同一个物理回路上？</a:t>
            </a:r>
            <a:endParaRPr lang="en-US" altLang="zh-CN" sz="1200" dirty="0">
              <a:solidFill>
                <a:srgbClr val="00B050"/>
              </a:solidFill>
              <a:highlight>
                <a:srgbClr val="FFFF00"/>
              </a:highlight>
            </a:endParaRPr>
          </a:p>
        </p:txBody>
      </p:sp>
      <p:sp>
        <p:nvSpPr>
          <p:cNvPr id="99" name="Rectangle 98"/>
          <p:cNvSpPr/>
          <p:nvPr/>
        </p:nvSpPr>
        <p:spPr>
          <a:xfrm>
            <a:off x="3026047" y="5113627"/>
            <a:ext cx="812431" cy="461665"/>
          </a:xfrm>
          <a:prstGeom prst="rect">
            <a:avLst/>
          </a:prstGeom>
          <a:ln w="12700" cmpd="sng">
            <a:noFill/>
          </a:ln>
          <a:effectLst/>
        </p:spPr>
        <p:style>
          <a:lnRef idx="2">
            <a:schemeClr val="accent1"/>
          </a:lnRef>
          <a:fillRef idx="0">
            <a:schemeClr val="accent1"/>
          </a:fillRef>
          <a:effectRef idx="1">
            <a:schemeClr val="accent1"/>
          </a:effectRef>
          <a:fontRef idx="minor">
            <a:schemeClr val="tx1"/>
          </a:fontRef>
        </p:style>
        <p:txBody>
          <a:bodyPr wrap="square">
            <a:spAutoFit/>
          </a:bodyPr>
          <a:lstStyle/>
          <a:p>
            <a:pPr algn="ctr"/>
            <a:r>
              <a:rPr lang="zh-CN" altLang="en-US" sz="800" dirty="0">
                <a:solidFill>
                  <a:srgbClr val="00B050"/>
                </a:solidFill>
              </a:rPr>
              <a:t>消防系统设备控制</a:t>
            </a:r>
            <a:endParaRPr lang="en-US" altLang="zh-CN" sz="800" dirty="0">
              <a:solidFill>
                <a:srgbClr val="00B050"/>
              </a:solidFill>
            </a:endParaRPr>
          </a:p>
          <a:p>
            <a:pPr algn="ctr"/>
            <a:r>
              <a:rPr lang="zh-CN" altLang="en-US" sz="800" dirty="0">
                <a:solidFill>
                  <a:srgbClr val="00B050"/>
                </a:solidFill>
              </a:rPr>
              <a:t>总线通信协议</a:t>
            </a:r>
            <a:endParaRPr lang="en-US" sz="800" dirty="0">
              <a:solidFill>
                <a:srgbClr val="00B050"/>
              </a:solidFill>
            </a:endParaRPr>
          </a:p>
        </p:txBody>
      </p:sp>
      <p:cxnSp>
        <p:nvCxnSpPr>
          <p:cNvPr id="229" name="Straight Connector 228"/>
          <p:cNvCxnSpPr>
            <a:stCxn id="26" idx="2"/>
            <a:endCxn id="39" idx="0"/>
          </p:cNvCxnSpPr>
          <p:nvPr/>
        </p:nvCxnSpPr>
        <p:spPr>
          <a:xfrm flipH="1">
            <a:off x="2003850" y="2982824"/>
            <a:ext cx="7344" cy="1880766"/>
          </a:xfrm>
          <a:prstGeom prst="line">
            <a:avLst/>
          </a:prstGeom>
          <a:ln/>
        </p:spPr>
        <p:style>
          <a:lnRef idx="3">
            <a:schemeClr val="dk1"/>
          </a:lnRef>
          <a:fillRef idx="0">
            <a:schemeClr val="dk1"/>
          </a:fillRef>
          <a:effectRef idx="2">
            <a:schemeClr val="dk1"/>
          </a:effectRef>
          <a:fontRef idx="minor">
            <a:schemeClr val="tx1"/>
          </a:fontRef>
        </p:style>
      </p:cxnSp>
      <p:sp>
        <p:nvSpPr>
          <p:cNvPr id="234" name="Rectangle: Rounded Corners 233"/>
          <p:cNvSpPr/>
          <p:nvPr/>
        </p:nvSpPr>
        <p:spPr>
          <a:xfrm>
            <a:off x="695063" y="2109664"/>
            <a:ext cx="781101" cy="340519"/>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a:solidFill>
                  <a:schemeClr val="tx1"/>
                </a:solidFill>
              </a:rPr>
              <a:t>DSP</a:t>
            </a:r>
          </a:p>
        </p:txBody>
      </p:sp>
      <p:sp>
        <p:nvSpPr>
          <p:cNvPr id="120" name="Rectangle: Rounded Corners 119"/>
          <p:cNvSpPr/>
          <p:nvPr/>
        </p:nvSpPr>
        <p:spPr>
          <a:xfrm>
            <a:off x="695063" y="2587759"/>
            <a:ext cx="781101" cy="340519"/>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a:solidFill>
                  <a:schemeClr val="tx1"/>
                </a:solidFill>
              </a:rPr>
              <a:t>NCM</a:t>
            </a:r>
          </a:p>
        </p:txBody>
      </p:sp>
      <p:cxnSp>
        <p:nvCxnSpPr>
          <p:cNvPr id="239" name="Connector: Elbow 238"/>
          <p:cNvCxnSpPr>
            <a:stCxn id="26" idx="1"/>
            <a:endCxn id="85" idx="1"/>
          </p:cNvCxnSpPr>
          <p:nvPr/>
        </p:nvCxnSpPr>
        <p:spPr>
          <a:xfrm rot="10800000" flipH="1" flipV="1">
            <a:off x="1861810" y="2503300"/>
            <a:ext cx="543365" cy="1662864"/>
          </a:xfrm>
          <a:prstGeom prst="bentConnector3">
            <a:avLst>
              <a:gd name="adj1" fmla="val -37073"/>
            </a:avLst>
          </a:prstGeom>
          <a:ln w="28575" cmpd="sng">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40" name="Connector: Elbow 239"/>
          <p:cNvCxnSpPr>
            <a:stCxn id="26" idx="1"/>
            <a:endCxn id="234" idx="3"/>
          </p:cNvCxnSpPr>
          <p:nvPr/>
        </p:nvCxnSpPr>
        <p:spPr>
          <a:xfrm rot="10800000">
            <a:off x="1476165" y="2279924"/>
            <a:ext cx="385647" cy="223376"/>
          </a:xfrm>
          <a:prstGeom prst="bentConnector3">
            <a:avLst/>
          </a:prstGeom>
          <a:ln w="28575" cmpd="sng">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42" name="Connector: Elbow 241"/>
          <p:cNvCxnSpPr>
            <a:stCxn id="26" idx="1"/>
            <a:endCxn id="120" idx="3"/>
          </p:cNvCxnSpPr>
          <p:nvPr/>
        </p:nvCxnSpPr>
        <p:spPr>
          <a:xfrm rot="10800000" flipV="1">
            <a:off x="1476165" y="2503299"/>
            <a:ext cx="385647" cy="254719"/>
          </a:xfrm>
          <a:prstGeom prst="bentConnector3">
            <a:avLst/>
          </a:prstGeom>
          <a:ln w="28575" cmpd="sng">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8" name="Rectangle: Rounded Corners 87"/>
          <p:cNvSpPr/>
          <p:nvPr/>
        </p:nvSpPr>
        <p:spPr>
          <a:xfrm>
            <a:off x="3787644" y="4863126"/>
            <a:ext cx="539263" cy="510778"/>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solidFill>
                  <a:schemeClr val="tx1"/>
                </a:solidFill>
              </a:rPr>
              <a:t>消防联动通信模块</a:t>
            </a:r>
            <a:endParaRPr lang="en-US" altLang="zh-CN" sz="800" dirty="0">
              <a:solidFill>
                <a:schemeClr val="tx1"/>
              </a:solidFill>
            </a:endParaRPr>
          </a:p>
        </p:txBody>
      </p:sp>
      <p:sp>
        <p:nvSpPr>
          <p:cNvPr id="96" name="Rectangle: Rounded Corners 95"/>
          <p:cNvSpPr/>
          <p:nvPr/>
        </p:nvSpPr>
        <p:spPr>
          <a:xfrm>
            <a:off x="4445022" y="4863126"/>
            <a:ext cx="543079" cy="510778"/>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solidFill>
                  <a:schemeClr val="tx1"/>
                </a:solidFill>
              </a:rPr>
              <a:t>消防联动通信模块</a:t>
            </a:r>
            <a:endParaRPr lang="en-US" altLang="zh-CN" sz="800" dirty="0">
              <a:solidFill>
                <a:schemeClr val="tx1"/>
              </a:solidFill>
            </a:endParaRPr>
          </a:p>
        </p:txBody>
      </p:sp>
      <p:sp>
        <p:nvSpPr>
          <p:cNvPr id="97" name="Rectangle: Rounded Corners 96"/>
          <p:cNvSpPr/>
          <p:nvPr/>
        </p:nvSpPr>
        <p:spPr>
          <a:xfrm>
            <a:off x="5105387" y="4863126"/>
            <a:ext cx="553684" cy="510778"/>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solidFill>
                  <a:schemeClr val="tx1"/>
                </a:solidFill>
              </a:rPr>
              <a:t>消防联动通信模块</a:t>
            </a:r>
            <a:endParaRPr lang="en-US" altLang="zh-CN" sz="800" dirty="0">
              <a:solidFill>
                <a:schemeClr val="tx1"/>
              </a:solidFill>
            </a:endParaRPr>
          </a:p>
        </p:txBody>
      </p:sp>
      <p:sp>
        <p:nvSpPr>
          <p:cNvPr id="98" name="Rectangle: Rounded Corners 97"/>
          <p:cNvSpPr/>
          <p:nvPr/>
        </p:nvSpPr>
        <p:spPr>
          <a:xfrm>
            <a:off x="5778005" y="4863126"/>
            <a:ext cx="559112" cy="510778"/>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solidFill>
                  <a:schemeClr val="tx1"/>
                </a:solidFill>
              </a:rPr>
              <a:t>消防联动通信模块</a:t>
            </a:r>
            <a:endParaRPr lang="en-US" altLang="zh-CN" sz="800" dirty="0">
              <a:solidFill>
                <a:schemeClr val="tx1"/>
              </a:solidFill>
            </a:endParaRPr>
          </a:p>
        </p:txBody>
      </p:sp>
      <p:sp>
        <p:nvSpPr>
          <p:cNvPr id="100" name="Rectangle: Rounded Corners 99"/>
          <p:cNvSpPr/>
          <p:nvPr/>
        </p:nvSpPr>
        <p:spPr>
          <a:xfrm>
            <a:off x="6461174" y="4863126"/>
            <a:ext cx="551826" cy="510778"/>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solidFill>
                  <a:schemeClr val="tx1"/>
                </a:solidFill>
              </a:rPr>
              <a:t>消防联动通信模块</a:t>
            </a:r>
            <a:endParaRPr lang="en-US" altLang="zh-CN" sz="800" dirty="0">
              <a:solidFill>
                <a:schemeClr val="tx1"/>
              </a:solidFill>
            </a:endParaRPr>
          </a:p>
        </p:txBody>
      </p:sp>
      <p:sp>
        <p:nvSpPr>
          <p:cNvPr id="101" name="Rectangle: Rounded Corners 100"/>
          <p:cNvSpPr/>
          <p:nvPr/>
        </p:nvSpPr>
        <p:spPr>
          <a:xfrm>
            <a:off x="7133792" y="4863126"/>
            <a:ext cx="550010" cy="510778"/>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solidFill>
                  <a:schemeClr val="tx1"/>
                </a:solidFill>
              </a:rPr>
              <a:t>消防联动通信模块</a:t>
            </a:r>
            <a:endParaRPr lang="en-US" altLang="zh-CN" sz="800" dirty="0">
              <a:solidFill>
                <a:schemeClr val="tx1"/>
              </a:solidFill>
            </a:endParaRPr>
          </a:p>
        </p:txBody>
      </p:sp>
      <p:sp>
        <p:nvSpPr>
          <p:cNvPr id="104" name="TextBox 103"/>
          <p:cNvSpPr txBox="1"/>
          <p:nvPr/>
        </p:nvSpPr>
        <p:spPr>
          <a:xfrm>
            <a:off x="7756765" y="4668041"/>
            <a:ext cx="496010" cy="261610"/>
          </a:xfrm>
          <a:prstGeom prst="rect">
            <a:avLst/>
          </a:prstGeom>
          <a:noFill/>
        </p:spPr>
        <p:txBody>
          <a:bodyPr wrap="square" rtlCol="0">
            <a:spAutoFit/>
          </a:bodyPr>
          <a:lstStyle/>
          <a:p>
            <a:r>
              <a:rPr lang="en-US" sz="1100" dirty="0"/>
              <a:t>62#</a:t>
            </a:r>
          </a:p>
        </p:txBody>
      </p:sp>
      <p:sp>
        <p:nvSpPr>
          <p:cNvPr id="105" name="Rectangle: Rounded Corners 104"/>
          <p:cNvSpPr/>
          <p:nvPr/>
        </p:nvSpPr>
        <p:spPr>
          <a:xfrm>
            <a:off x="7818228" y="4863126"/>
            <a:ext cx="550010" cy="510778"/>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solidFill>
                  <a:schemeClr val="tx1"/>
                </a:solidFill>
              </a:rPr>
              <a:t>消防联动通信模块</a:t>
            </a:r>
            <a:endParaRPr lang="en-US" altLang="zh-CN" sz="800" dirty="0">
              <a:solidFill>
                <a:schemeClr val="tx1"/>
              </a:solidFill>
            </a:endParaRPr>
          </a:p>
        </p:txBody>
      </p:sp>
      <p:sp>
        <p:nvSpPr>
          <p:cNvPr id="108" name="TextBox 107"/>
          <p:cNvSpPr txBox="1"/>
          <p:nvPr/>
        </p:nvSpPr>
        <p:spPr>
          <a:xfrm>
            <a:off x="8441201" y="4668041"/>
            <a:ext cx="496010" cy="261610"/>
          </a:xfrm>
          <a:prstGeom prst="rect">
            <a:avLst/>
          </a:prstGeom>
          <a:noFill/>
        </p:spPr>
        <p:txBody>
          <a:bodyPr wrap="square" rtlCol="0">
            <a:spAutoFit/>
          </a:bodyPr>
          <a:lstStyle/>
          <a:p>
            <a:r>
              <a:rPr lang="en-US" sz="1100" dirty="0"/>
              <a:t>63#</a:t>
            </a:r>
          </a:p>
        </p:txBody>
      </p:sp>
      <p:sp>
        <p:nvSpPr>
          <p:cNvPr id="115" name="Rectangle: Rounded Corners 114"/>
          <p:cNvSpPr/>
          <p:nvPr/>
        </p:nvSpPr>
        <p:spPr>
          <a:xfrm>
            <a:off x="8502664" y="4863126"/>
            <a:ext cx="550010" cy="510778"/>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solidFill>
                  <a:schemeClr val="tx1"/>
                </a:solidFill>
              </a:rPr>
              <a:t>消防联动通信模块</a:t>
            </a:r>
            <a:endParaRPr lang="en-US" altLang="zh-CN" sz="800" dirty="0">
              <a:solidFill>
                <a:schemeClr val="tx1"/>
              </a:solidFill>
            </a:endParaRPr>
          </a:p>
        </p:txBody>
      </p:sp>
      <p:cxnSp>
        <p:nvCxnSpPr>
          <p:cNvPr id="17" name="Straight Connector 16"/>
          <p:cNvCxnSpPr>
            <a:stCxn id="61" idx="3"/>
            <a:endCxn id="88" idx="1"/>
          </p:cNvCxnSpPr>
          <p:nvPr/>
        </p:nvCxnSpPr>
        <p:spPr>
          <a:xfrm>
            <a:off x="3002148" y="5118267"/>
            <a:ext cx="785496" cy="248"/>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20" name="Straight Connector 19"/>
          <p:cNvCxnSpPr>
            <a:stCxn id="88" idx="3"/>
            <a:endCxn id="96" idx="1"/>
          </p:cNvCxnSpPr>
          <p:nvPr/>
        </p:nvCxnSpPr>
        <p:spPr>
          <a:xfrm>
            <a:off x="4326907" y="5118515"/>
            <a:ext cx="118115"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23" name="Straight Connector 22"/>
          <p:cNvCxnSpPr/>
          <p:nvPr/>
        </p:nvCxnSpPr>
        <p:spPr>
          <a:xfrm flipH="1">
            <a:off x="4988101" y="5118515"/>
            <a:ext cx="117286"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25" name="Straight Connector 24"/>
          <p:cNvCxnSpPr/>
          <p:nvPr/>
        </p:nvCxnSpPr>
        <p:spPr>
          <a:xfrm>
            <a:off x="5659071" y="5118515"/>
            <a:ext cx="118934"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28" name="Straight Connector 27"/>
          <p:cNvCxnSpPr/>
          <p:nvPr/>
        </p:nvCxnSpPr>
        <p:spPr>
          <a:xfrm>
            <a:off x="6337117" y="5118515"/>
            <a:ext cx="124057"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224" name="Straight Connector 223"/>
          <p:cNvCxnSpPr/>
          <p:nvPr/>
        </p:nvCxnSpPr>
        <p:spPr>
          <a:xfrm>
            <a:off x="7013000" y="5118515"/>
            <a:ext cx="120792"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226" name="Straight Connector 225"/>
          <p:cNvCxnSpPr/>
          <p:nvPr/>
        </p:nvCxnSpPr>
        <p:spPr>
          <a:xfrm>
            <a:off x="7683802" y="5118515"/>
            <a:ext cx="134426"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228" name="Straight Connector 227"/>
          <p:cNvCxnSpPr/>
          <p:nvPr/>
        </p:nvCxnSpPr>
        <p:spPr>
          <a:xfrm>
            <a:off x="8368238" y="5118515"/>
            <a:ext cx="134426"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235" name="Straight Connector 234"/>
          <p:cNvCxnSpPr>
            <a:stCxn id="88" idx="2"/>
            <a:endCxn id="80" idx="0"/>
          </p:cNvCxnSpPr>
          <p:nvPr/>
        </p:nvCxnSpPr>
        <p:spPr>
          <a:xfrm flipH="1">
            <a:off x="4055555" y="5373904"/>
            <a:ext cx="1721" cy="33185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a:stCxn id="96" idx="2"/>
            <a:endCxn id="75" idx="0"/>
          </p:cNvCxnSpPr>
          <p:nvPr/>
        </p:nvCxnSpPr>
        <p:spPr>
          <a:xfrm flipH="1">
            <a:off x="4716561" y="5373904"/>
            <a:ext cx="1" cy="329841"/>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a:stCxn id="97" idx="2"/>
            <a:endCxn id="76" idx="0"/>
          </p:cNvCxnSpPr>
          <p:nvPr/>
        </p:nvCxnSpPr>
        <p:spPr>
          <a:xfrm>
            <a:off x="5382229" y="5373904"/>
            <a:ext cx="3954" cy="329841"/>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4" name="Straight Connector 243"/>
          <p:cNvCxnSpPr>
            <a:stCxn id="98" idx="2"/>
            <a:endCxn id="78" idx="0"/>
          </p:cNvCxnSpPr>
          <p:nvPr/>
        </p:nvCxnSpPr>
        <p:spPr>
          <a:xfrm>
            <a:off x="6057561" y="5373904"/>
            <a:ext cx="0" cy="33185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6" name="Straight Connector 245"/>
          <p:cNvCxnSpPr>
            <a:stCxn id="100" idx="2"/>
            <a:endCxn id="79" idx="0"/>
          </p:cNvCxnSpPr>
          <p:nvPr/>
        </p:nvCxnSpPr>
        <p:spPr>
          <a:xfrm>
            <a:off x="6737087" y="5373904"/>
            <a:ext cx="3312" cy="329841"/>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8" name="Straight Connector 247"/>
          <p:cNvCxnSpPr>
            <a:stCxn id="101" idx="2"/>
            <a:endCxn id="77" idx="0"/>
          </p:cNvCxnSpPr>
          <p:nvPr/>
        </p:nvCxnSpPr>
        <p:spPr>
          <a:xfrm>
            <a:off x="7408797" y="5373904"/>
            <a:ext cx="187" cy="389432"/>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1" name="Straight Connector 250"/>
          <p:cNvCxnSpPr>
            <a:stCxn id="105" idx="2"/>
            <a:endCxn id="81" idx="0"/>
          </p:cNvCxnSpPr>
          <p:nvPr/>
        </p:nvCxnSpPr>
        <p:spPr>
          <a:xfrm>
            <a:off x="8093233" y="5373904"/>
            <a:ext cx="1142" cy="27025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3" name="Straight Connector 252"/>
          <p:cNvCxnSpPr>
            <a:stCxn id="115" idx="2"/>
            <a:endCxn id="82" idx="0"/>
          </p:cNvCxnSpPr>
          <p:nvPr/>
        </p:nvCxnSpPr>
        <p:spPr>
          <a:xfrm>
            <a:off x="8777669" y="5373904"/>
            <a:ext cx="0" cy="216761"/>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7593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p>
        </p:txBody>
      </p:sp>
      <p:sp>
        <p:nvSpPr>
          <p:cNvPr id="3" name="Content Placeholder 2"/>
          <p:cNvSpPr>
            <a:spLocks noGrp="1"/>
          </p:cNvSpPr>
          <p:nvPr>
            <p:ph sz="quarter" idx="12"/>
          </p:nvPr>
        </p:nvSpPr>
        <p:spPr>
          <a:xfrm>
            <a:off x="525463" y="1005463"/>
            <a:ext cx="8208962" cy="5075237"/>
          </a:xfrm>
        </p:spPr>
        <p:txBody>
          <a:bodyPr/>
          <a:lstStyle/>
          <a:p>
            <a:pPr>
              <a:lnSpc>
                <a:spcPct val="150000"/>
              </a:lnSpc>
            </a:pPr>
            <a:r>
              <a:rPr lang="en-US" altLang="zh-CN" sz="1400" dirty="0"/>
              <a:t>5.4.2.11 </a:t>
            </a:r>
            <a:r>
              <a:rPr lang="zh-CN" altLang="en-US" sz="1400" dirty="0"/>
              <a:t>控制器在机箱内设有消防联动控制设备时，即火灾报警控制器（联动型），还应满足 </a:t>
            </a:r>
            <a:r>
              <a:rPr lang="en-US" altLang="zh-CN" sz="1400" dirty="0"/>
              <a:t>GB</a:t>
            </a:r>
          </a:p>
          <a:p>
            <a:pPr marL="0" indent="0">
              <a:lnSpc>
                <a:spcPct val="150000"/>
              </a:lnSpc>
              <a:buNone/>
            </a:pPr>
            <a:r>
              <a:rPr lang="en-US" altLang="zh-CN" sz="1400" dirty="0"/>
              <a:t>	16806 </a:t>
            </a:r>
            <a:r>
              <a:rPr lang="zh-CN" altLang="en-US" sz="1400" dirty="0"/>
              <a:t>中消防联动控制器的相关要求，消防联动控制设备故障不应影响控制器的火灾报警功能和</a:t>
            </a:r>
            <a:r>
              <a:rPr lang="en-US" altLang="zh-CN" sz="1400" dirty="0"/>
              <a:t>	</a:t>
            </a:r>
            <a:r>
              <a:rPr lang="zh-CN" altLang="en-US" sz="1400" dirty="0"/>
              <a:t>非故障部位的火灾报警控制功能。</a:t>
            </a:r>
            <a:endParaRPr lang="en-US" altLang="zh-CN" sz="1400" dirty="0"/>
          </a:p>
          <a:p>
            <a:pPr>
              <a:lnSpc>
                <a:spcPct val="150000"/>
              </a:lnSpc>
            </a:pPr>
            <a:r>
              <a:rPr lang="en-US" altLang="zh-CN" sz="1400" dirty="0"/>
              <a:t>5.4.2.12 </a:t>
            </a:r>
            <a:r>
              <a:rPr lang="zh-CN" altLang="en-US" sz="1400" dirty="0"/>
              <a:t>火灾报警控制器（联动型）应能接收来自火灾探测器及其它火灾报警触发器件的火灾报警信</a:t>
            </a:r>
          </a:p>
          <a:p>
            <a:pPr marL="0" indent="0">
              <a:lnSpc>
                <a:spcPct val="150000"/>
              </a:lnSpc>
              <a:buNone/>
            </a:pPr>
            <a:r>
              <a:rPr lang="en-US" altLang="zh-CN" sz="1400" dirty="0"/>
              <a:t>	</a:t>
            </a:r>
            <a:r>
              <a:rPr lang="zh-CN" altLang="en-US" sz="1400" dirty="0"/>
              <a:t>号，指示火灾发生部位和发生时间，并将火灾报警部位信息发送给消防联动控制设备。</a:t>
            </a:r>
          </a:p>
          <a:p>
            <a:pPr>
              <a:lnSpc>
                <a:spcPct val="150000"/>
              </a:lnSpc>
            </a:pPr>
            <a:r>
              <a:rPr lang="en-US" altLang="zh-CN" sz="1400" dirty="0"/>
              <a:t>5.4.2.13 </a:t>
            </a:r>
            <a:r>
              <a:rPr lang="zh-CN" altLang="en-US" sz="1400" dirty="0"/>
              <a:t>火灾报警控制器（联动型）应能指示其连接的消防电气控制装置的手动</a:t>
            </a:r>
            <a:r>
              <a:rPr lang="en-US" altLang="zh-CN" sz="1400" dirty="0"/>
              <a:t>/</a:t>
            </a:r>
            <a:r>
              <a:rPr lang="zh-CN" altLang="en-US" sz="1400" dirty="0"/>
              <a:t>自动控制状态信息。</a:t>
            </a:r>
          </a:p>
          <a:p>
            <a:pPr>
              <a:lnSpc>
                <a:spcPct val="150000"/>
              </a:lnSpc>
            </a:pPr>
            <a:r>
              <a:rPr lang="en-US" altLang="zh-CN" sz="1400" dirty="0"/>
              <a:t>5.4.2.14 </a:t>
            </a:r>
            <a:r>
              <a:rPr lang="zh-CN" altLang="en-US" sz="1400" dirty="0"/>
              <a:t>火灾报警控制器（联动型）应通过消防联动通信模块与消防联动控制设备通信，消防联动通</a:t>
            </a:r>
          </a:p>
          <a:p>
            <a:pPr marL="0" indent="0">
              <a:lnSpc>
                <a:spcPct val="150000"/>
              </a:lnSpc>
              <a:buNone/>
            </a:pPr>
            <a:r>
              <a:rPr lang="en-US" altLang="zh-CN" sz="1400" dirty="0"/>
              <a:t>	</a:t>
            </a:r>
            <a:r>
              <a:rPr lang="zh-CN" altLang="en-US" sz="1400" dirty="0"/>
              <a:t>信模块应具有 </a:t>
            </a:r>
            <a:r>
              <a:rPr lang="en-US" altLang="zh-CN" sz="1400" dirty="0"/>
              <a:t>CAN </a:t>
            </a:r>
            <a:r>
              <a:rPr lang="zh-CN" altLang="en-US" sz="1400" dirty="0"/>
              <a:t>接口、</a:t>
            </a:r>
            <a:r>
              <a:rPr lang="en-US" altLang="zh-CN" sz="1400" dirty="0"/>
              <a:t>RS485 </a:t>
            </a:r>
            <a:r>
              <a:rPr lang="zh-CN" altLang="en-US" sz="1400" dirty="0"/>
              <a:t>接口两种总线通信接口。与消防联动通信模块连接的消防联动</a:t>
            </a:r>
            <a:r>
              <a:rPr lang="en-US" altLang="zh-CN" sz="1400" dirty="0"/>
              <a:t>	</a:t>
            </a:r>
            <a:r>
              <a:rPr lang="zh-CN" altLang="en-US" sz="1400" dirty="0"/>
              <a:t>控制设备总数不应大于 </a:t>
            </a:r>
            <a:r>
              <a:rPr lang="en-US" altLang="zh-CN" sz="1400" dirty="0"/>
              <a:t>63 </a:t>
            </a:r>
            <a:r>
              <a:rPr lang="zh-CN" altLang="en-US" sz="1400" dirty="0"/>
              <a:t>个。消防联动通信模块与消防联动控制设备的通信协议应满足附录 </a:t>
            </a:r>
            <a:r>
              <a:rPr lang="en-US" altLang="zh-CN" sz="1400" dirty="0"/>
              <a:t>C 	</a:t>
            </a:r>
            <a:r>
              <a:rPr lang="zh-CN" altLang="en-US" sz="1400" dirty="0"/>
              <a:t>的要求。</a:t>
            </a:r>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8</a:t>
            </a:fld>
            <a:endParaRPr lang="en-US" dirty="0"/>
          </a:p>
        </p:txBody>
      </p:sp>
      <p:sp>
        <p:nvSpPr>
          <p:cNvPr id="5" name="Title 4"/>
          <p:cNvSpPr>
            <a:spLocks noGrp="1"/>
          </p:cNvSpPr>
          <p:nvPr>
            <p:ph type="title"/>
          </p:nvPr>
        </p:nvSpPr>
        <p:spPr/>
        <p:txBody>
          <a:bodyPr/>
          <a:lstStyle/>
          <a:p>
            <a:r>
              <a:rPr lang="zh-CN" altLang="en-US" dirty="0"/>
              <a:t>联动型控制器要求</a:t>
            </a:r>
            <a:endParaRPr lang="en-US" dirty="0"/>
          </a:p>
        </p:txBody>
      </p:sp>
    </p:spTree>
    <p:extLst>
      <p:ext uri="{BB962C8B-B14F-4D97-AF65-F5344CB8AC3E}">
        <p14:creationId xmlns:p14="http://schemas.microsoft.com/office/powerpoint/2010/main" val="33720716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oneywell Internal"/>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oneywell Internal"/>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oneywell Internal"/>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oneywell Internal"/>
</p:tagLst>
</file>

<file path=ppt/theme/theme1.xml><?xml version="1.0" encoding="utf-8"?>
<a:theme xmlns:a="http://schemas.openxmlformats.org/drawingml/2006/main" name="Honeywell PPT Template V3.6">
  <a:themeElements>
    <a:clrScheme name="Honeywell Branded Colors">
      <a:dk1>
        <a:srgbClr val="000000"/>
      </a:dk1>
      <a:lt1>
        <a:srgbClr val="FFFFFF"/>
      </a:lt1>
      <a:dk2>
        <a:srgbClr val="E1261C"/>
      </a:dk2>
      <a:lt2>
        <a:srgbClr val="FFFFFF"/>
      </a:lt2>
      <a:accent1>
        <a:srgbClr val="000000"/>
      </a:accent1>
      <a:accent2>
        <a:srgbClr val="707070"/>
      </a:accent2>
      <a:accent3>
        <a:srgbClr val="E1261C"/>
      </a:accent3>
      <a:accent4>
        <a:srgbClr val="F37021"/>
      </a:accent4>
      <a:accent5>
        <a:srgbClr val="FFC627"/>
      </a:accent5>
      <a:accent6>
        <a:srgbClr val="1792E5"/>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9525" cmpd="sng">
          <a:solidFill>
            <a:srgbClr val="7F7F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eywell PPT Template V3.8" id="{30EFF7CC-F26E-42AE-A01F-B412C1533B21}" vid="{9424EF28-FAE8-43A2-BE8F-F090EFA899B5}"/>
    </a:ext>
  </a:extLst>
</a:theme>
</file>

<file path=ppt/theme/theme2.xml><?xml version="1.0" encoding="utf-8"?>
<a:theme xmlns:a="http://schemas.openxmlformats.org/drawingml/2006/main" name="Honeywell Theme">
  <a:themeElements>
    <a:clrScheme name="Honeywell Branded Colors">
      <a:dk1>
        <a:srgbClr val="000000"/>
      </a:dk1>
      <a:lt1>
        <a:srgbClr val="FFFFFF"/>
      </a:lt1>
      <a:dk2>
        <a:srgbClr val="E1261C"/>
      </a:dk2>
      <a:lt2>
        <a:srgbClr val="FFFFFF"/>
      </a:lt2>
      <a:accent1>
        <a:srgbClr val="000000"/>
      </a:accent1>
      <a:accent2>
        <a:srgbClr val="707070"/>
      </a:accent2>
      <a:accent3>
        <a:srgbClr val="E1261C"/>
      </a:accent3>
      <a:accent4>
        <a:srgbClr val="F37021"/>
      </a:accent4>
      <a:accent5>
        <a:srgbClr val="FFC627"/>
      </a:accent5>
      <a:accent6>
        <a:srgbClr val="1792E5"/>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defRPr dirty="0" smtClean="0">
            <a:solidFill>
              <a:schemeClr val="accent2"/>
            </a:solidFill>
          </a:defRPr>
        </a:defPPr>
      </a:lstStyle>
      <a:style>
        <a:lnRef idx="2">
          <a:schemeClr val="accent2"/>
        </a:lnRef>
        <a:fillRef idx="1">
          <a:schemeClr val="lt1"/>
        </a:fillRef>
        <a:effectRef idx="0">
          <a:schemeClr val="accent2"/>
        </a:effectRef>
        <a:fontRef idx="minor">
          <a:schemeClr val="dk1"/>
        </a:fontRef>
      </a:style>
    </a:spDef>
    <a:lnDef>
      <a:spPr>
        <a:ln w="12700" cmpd="sng">
          <a:solidFill>
            <a:schemeClr val="bg1">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eywell PPT Template V3.8" id="{30EFF7CC-F26E-42AE-A01F-B412C1533B21}" vid="{9FCFAAB1-C5E7-47EF-B561-4486C022FBF6}"/>
    </a:ext>
  </a:extLst>
</a:theme>
</file>

<file path=ppt/theme/theme3.xml><?xml version="1.0" encoding="utf-8"?>
<a:theme xmlns:a="http://schemas.openxmlformats.org/drawingml/2006/main" name="1_Honeywell PPT Template V3.6">
  <a:themeElements>
    <a:clrScheme name="Honeywell Branded Colors">
      <a:dk1>
        <a:srgbClr val="000000"/>
      </a:dk1>
      <a:lt1>
        <a:srgbClr val="FFFFFF"/>
      </a:lt1>
      <a:dk2>
        <a:srgbClr val="E1261C"/>
      </a:dk2>
      <a:lt2>
        <a:srgbClr val="FFFFFF"/>
      </a:lt2>
      <a:accent1>
        <a:srgbClr val="000000"/>
      </a:accent1>
      <a:accent2>
        <a:srgbClr val="707070"/>
      </a:accent2>
      <a:accent3>
        <a:srgbClr val="E1261C"/>
      </a:accent3>
      <a:accent4>
        <a:srgbClr val="F37021"/>
      </a:accent4>
      <a:accent5>
        <a:srgbClr val="FFC627"/>
      </a:accent5>
      <a:accent6>
        <a:srgbClr val="1792E5"/>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9525" cmpd="sng">
          <a:solidFill>
            <a:srgbClr val="7F7F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eywell PPT Template V3.8" id="{30EFF7CC-F26E-42AE-A01F-B412C1533B21}" vid="{9424EF28-FAE8-43A2-BE8F-F090EFA899B5}"/>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Honeywell Theme">
  <a:themeElements>
    <a:clrScheme name="Honeywell Branded Colors">
      <a:dk1>
        <a:srgbClr val="000000"/>
      </a:dk1>
      <a:lt1>
        <a:srgbClr val="FFFFFF"/>
      </a:lt1>
      <a:dk2>
        <a:srgbClr val="E1261C"/>
      </a:dk2>
      <a:lt2>
        <a:srgbClr val="FFFFFF"/>
      </a:lt2>
      <a:accent1>
        <a:srgbClr val="000000"/>
      </a:accent1>
      <a:accent2>
        <a:srgbClr val="707070"/>
      </a:accent2>
      <a:accent3>
        <a:srgbClr val="E1261C"/>
      </a:accent3>
      <a:accent4>
        <a:srgbClr val="F37021"/>
      </a:accent4>
      <a:accent5>
        <a:srgbClr val="FFC627"/>
      </a:accent5>
      <a:accent6>
        <a:srgbClr val="1792E5"/>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defRPr dirty="0" smtClean="0">
            <a:solidFill>
              <a:schemeClr val="accent2"/>
            </a:solidFill>
          </a:defRPr>
        </a:defPPr>
      </a:lstStyle>
      <a:style>
        <a:lnRef idx="2">
          <a:schemeClr val="accent2"/>
        </a:lnRef>
        <a:fillRef idx="1">
          <a:schemeClr val="lt1"/>
        </a:fillRef>
        <a:effectRef idx="0">
          <a:schemeClr val="accent2"/>
        </a:effectRef>
        <a:fontRef idx="minor">
          <a:schemeClr val="dk1"/>
        </a:fontRef>
      </a:style>
    </a:spDef>
    <a:lnDef>
      <a:spPr>
        <a:ln w="12700" cmpd="sng">
          <a:solidFill>
            <a:schemeClr val="bg1">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eywell PPT Template V3.8" id="{30EFF7CC-F26E-42AE-A01F-B412C1533B21}" vid="{26F52E06-B22E-4929-9479-47414A1DD030}"/>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1EB125E098E7F49A0205A16AC239CE8" ma:contentTypeVersion="0" ma:contentTypeDescription="Create a new document." ma:contentTypeScope="" ma:versionID="73d8c0722a46478c40824ebff9961632">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
</file>

<file path=customXml/itemProps1.xml><?xml version="1.0" encoding="utf-8"?>
<ds:datastoreItem xmlns:ds="http://schemas.openxmlformats.org/officeDocument/2006/customXml" ds:itemID="{D0C9905A-CBD0-4539-91F7-7758145DCB1F}">
  <ds:schemaRefs>
    <ds:schemaRef ds:uri="http://schemas.microsoft.com/office/2006/documentManagement/types"/>
    <ds:schemaRef ds:uri="http://schemas.microsoft.com/office/infopath/2007/PartnerControls"/>
    <ds:schemaRef ds:uri="http://purl.org/dc/dcmitype/"/>
    <ds:schemaRef ds:uri="http://purl.org/dc/elements/1.1/"/>
    <ds:schemaRef ds:uri="http://schemas.openxmlformats.org/package/2006/metadata/core-properties"/>
    <ds:schemaRef ds:uri="http://purl.org/dc/terms/"/>
    <ds:schemaRef ds:uri="http://www.w3.org/XML/1998/namespace"/>
    <ds:schemaRef ds:uri="http://schemas.microsoft.com/office/2006/metadata/properties"/>
  </ds:schemaRefs>
</ds:datastoreItem>
</file>

<file path=customXml/itemProps2.xml><?xml version="1.0" encoding="utf-8"?>
<ds:datastoreItem xmlns:ds="http://schemas.openxmlformats.org/officeDocument/2006/customXml" ds:itemID="{9A711268-4532-4FB9-8196-23D231793A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F2573CA-0043-4396-85E7-C5DDDFB28E31}">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HON Logo Lockup_Existing Honeywell PPT Template V3.8_WIP</Template>
  <TotalTime>5103</TotalTime>
  <Words>1714</Words>
  <Application>Microsoft Office PowerPoint</Application>
  <PresentationFormat>On-screen Show (4:3)</PresentationFormat>
  <Paragraphs>272</Paragraphs>
  <Slides>18</Slides>
  <Notes>2</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18</vt:i4>
      </vt:variant>
    </vt:vector>
  </HeadingPairs>
  <TitlesOfParts>
    <vt:vector size="34" baseType="lpstr">
      <vt:lpstr>Helvetica 55 Roman</vt:lpstr>
      <vt:lpstr>Helvetica Neue</vt:lpstr>
      <vt:lpstr>HelveticaNeue BoldCond</vt:lpstr>
      <vt:lpstr>HelveticaNeue MediumCond</vt:lpstr>
      <vt:lpstr>微软雅黑</vt:lpstr>
      <vt:lpstr>黑体</vt:lpstr>
      <vt:lpstr>Arial</vt:lpstr>
      <vt:lpstr>Calibri</vt:lpstr>
      <vt:lpstr>Calibri Light</vt:lpstr>
      <vt:lpstr>Courier New</vt:lpstr>
      <vt:lpstr>Wingdings</vt:lpstr>
      <vt:lpstr>Honeywell PPT Template V3.6</vt:lpstr>
      <vt:lpstr>Honeywell Theme</vt:lpstr>
      <vt:lpstr>1_Honeywell PPT Template V3.6</vt:lpstr>
      <vt:lpstr>Custom Design</vt:lpstr>
      <vt:lpstr>1_Honeywell Theme</vt:lpstr>
      <vt:lpstr>PowerPoint Presentation</vt:lpstr>
      <vt:lpstr>20180509 update</vt:lpstr>
      <vt:lpstr>20180509 update</vt:lpstr>
      <vt:lpstr>报警和联动总线</vt:lpstr>
      <vt:lpstr>消防设备控制总线</vt:lpstr>
      <vt:lpstr>与消防控制室图形显示装置通信功能</vt:lpstr>
      <vt:lpstr>消防系统设备控制总线通信协议</vt:lpstr>
      <vt:lpstr>理解中的系统拓扑图</vt:lpstr>
      <vt:lpstr>联动型控制器要求</vt:lpstr>
      <vt:lpstr>操作面板</vt:lpstr>
      <vt:lpstr>运行数据存储单元</vt:lpstr>
      <vt:lpstr>运行数据存储单元--数据记录功能</vt:lpstr>
      <vt:lpstr>运行数据存储单元--数据存储功能 </vt:lpstr>
      <vt:lpstr>运行数据存储单元--数据导出功能</vt:lpstr>
      <vt:lpstr>运行数据存储单元--数据安全保护功能 </vt:lpstr>
      <vt:lpstr>检查功能</vt:lpstr>
      <vt:lpstr>其他要求</vt:lpstr>
      <vt:lpstr>试验要求</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Milan, Lisa</dc:creator>
  <cp:lastModifiedBy>Xiong, William</cp:lastModifiedBy>
  <cp:revision>125</cp:revision>
  <cp:lastPrinted>2015-07-29T21:30:37Z</cp:lastPrinted>
  <dcterms:created xsi:type="dcterms:W3CDTF">2017-02-27T14:53:14Z</dcterms:created>
  <dcterms:modified xsi:type="dcterms:W3CDTF">2018-10-19T03:00:55Z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32119aae-57f2-4d7d-a307-88f2055e1be6</vt:lpwstr>
  </property>
  <property fmtid="{D5CDD505-2E9C-101B-9397-08002B2CF9AE}" pid="3" name="bjSaver">
    <vt:lpwstr>C6yyvslE/cipFLfbT8VtR7D11cRej5tm </vt:lpwstr>
  </property>
  <property fmtid="{D5CDD505-2E9C-101B-9397-08002B2CF9AE}" pid="4" name="bjDocumentLabelXML">
    <vt:lpwstr>&lt;?xml version="1.0" encoding="us-ascii"?&gt;&lt;sisl xmlns:xsi="http://www.w3.org/2001/XMLSchema-instance" xmlns:xsd="http://www.w3.org/2001/XMLSchema" sislVersion="0" policy="bf276872-af07-4968-a71d-1c83e80bd0bf" xmlns="http://www.boldonjames.com/2008/01/sie/i</vt:lpwstr>
  </property>
  <property fmtid="{D5CDD505-2E9C-101B-9397-08002B2CF9AE}" pid="5" name="bjDocumentLabelXML-0">
    <vt:lpwstr>nternal/label"&gt;&lt;element uid="id_protectivemarking_protect" value="" /&gt;&lt;/sisl&gt;</vt:lpwstr>
  </property>
  <property fmtid="{D5CDD505-2E9C-101B-9397-08002B2CF9AE}" pid="6" name="bjDocumentSecurityLabel">
    <vt:lpwstr>Honeywell Internal</vt:lpwstr>
  </property>
  <property fmtid="{D5CDD505-2E9C-101B-9397-08002B2CF9AE}" pid="7" name="BJClassification">
    <vt:lpwstr>Honeywell Internal</vt:lpwstr>
  </property>
</Properties>
</file>