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93482" r:id="rId4"/>
    <p:sldMasterId id="2147493455" r:id="rId5"/>
    <p:sldMasterId id="2147493602" r:id="rId6"/>
    <p:sldMasterId id="2147493589" r:id="rId7"/>
    <p:sldMasterId id="2147493521" r:id="rId8"/>
  </p:sldMasterIdLst>
  <p:notesMasterIdLst>
    <p:notesMasterId r:id="rId34"/>
  </p:notesMasterIdLst>
  <p:handoutMasterIdLst>
    <p:handoutMasterId r:id="rId35"/>
  </p:handoutMasterIdLst>
  <p:sldIdLst>
    <p:sldId id="406" r:id="rId9"/>
    <p:sldId id="428" r:id="rId10"/>
    <p:sldId id="432" r:id="rId11"/>
    <p:sldId id="431" r:id="rId12"/>
    <p:sldId id="430" r:id="rId13"/>
    <p:sldId id="429" r:id="rId14"/>
    <p:sldId id="427" r:id="rId15"/>
    <p:sldId id="426" r:id="rId16"/>
    <p:sldId id="410" r:id="rId17"/>
    <p:sldId id="408" r:id="rId18"/>
    <p:sldId id="418" r:id="rId19"/>
    <p:sldId id="413" r:id="rId20"/>
    <p:sldId id="419" r:id="rId21"/>
    <p:sldId id="424" r:id="rId22"/>
    <p:sldId id="412" r:id="rId23"/>
    <p:sldId id="411" r:id="rId24"/>
    <p:sldId id="395" r:id="rId25"/>
    <p:sldId id="414" r:id="rId26"/>
    <p:sldId id="415" r:id="rId27"/>
    <p:sldId id="416" r:id="rId28"/>
    <p:sldId id="417" r:id="rId29"/>
    <p:sldId id="422" r:id="rId30"/>
    <p:sldId id="409" r:id="rId31"/>
    <p:sldId id="420" r:id="rId32"/>
    <p:sldId id="425" r:id="rId33"/>
  </p:sldIdLst>
  <p:sldSz cx="9144000" cy="6858000" type="screen4x3"/>
  <p:notesSz cx="6802438" cy="9934575"/>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orient="horz" pos="2160">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BFBF"/>
    <a:srgbClr val="E71D1D"/>
    <a:srgbClr val="EE3124"/>
    <a:srgbClr val="7F7F7F"/>
    <a:srgbClr val="595959"/>
    <a:srgbClr val="EB2819"/>
    <a:srgbClr val="E4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D29DA-CF98-FBF4-58BD-F4E982C22258}" v="4" dt="2019-12-10T08:57:36.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6370" autoAdjust="0"/>
  </p:normalViewPr>
  <p:slideViewPr>
    <p:cSldViewPr snapToGrid="0" snapToObjects="1">
      <p:cViewPr varScale="1">
        <p:scale>
          <a:sx n="111" d="100"/>
          <a:sy n="111" d="100"/>
        </p:scale>
        <p:origin x="1878" y="102"/>
      </p:cViewPr>
      <p:guideLst>
        <p:guide orient="horz" pos="1620"/>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85" d="100"/>
          <a:sy n="85" d="100"/>
        </p:scale>
        <p:origin x="384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 Jasen (CH67)" userId="S::jasen.cao@honeywell.com::b44adcd5-ec41-4c09-a53d-774cd94bb207" providerId="AD" clId="Web-{806D29DA-CF98-FBF4-58BD-F4E982C22258}"/>
    <pc:docChg chg="modSld">
      <pc:chgData name="Cao, Jasen (CH67)" userId="S::jasen.cao@honeywell.com::b44adcd5-ec41-4c09-a53d-774cd94bb207" providerId="AD" clId="Web-{806D29DA-CF98-FBF4-58BD-F4E982C22258}" dt="2019-12-10T08:57:36.911" v="3" actId="1076"/>
      <pc:docMkLst>
        <pc:docMk/>
      </pc:docMkLst>
      <pc:sldChg chg="modSp">
        <pc:chgData name="Cao, Jasen (CH67)" userId="S::jasen.cao@honeywell.com::b44adcd5-ec41-4c09-a53d-774cd94bb207" providerId="AD" clId="Web-{806D29DA-CF98-FBF4-58BD-F4E982C22258}" dt="2019-12-10T08:45:48.397" v="1" actId="1076"/>
        <pc:sldMkLst>
          <pc:docMk/>
          <pc:sldMk cId="3243476585" sldId="424"/>
        </pc:sldMkLst>
        <pc:cxnChg chg="mod">
          <ac:chgData name="Cao, Jasen (CH67)" userId="S::jasen.cao@honeywell.com::b44adcd5-ec41-4c09-a53d-774cd94bb207" providerId="AD" clId="Web-{806D29DA-CF98-FBF4-58BD-F4E982C22258}" dt="2019-12-10T08:45:48.397" v="1" actId="1076"/>
          <ac:cxnSpMkLst>
            <pc:docMk/>
            <pc:sldMk cId="3243476585" sldId="424"/>
            <ac:cxnSpMk id="185" creationId="{00000000-0000-0000-0000-000000000000}"/>
          </ac:cxnSpMkLst>
        </pc:cxnChg>
      </pc:sldChg>
      <pc:sldChg chg="modSp">
        <pc:chgData name="Cao, Jasen (CH67)" userId="S::jasen.cao@honeywell.com::b44adcd5-ec41-4c09-a53d-774cd94bb207" providerId="AD" clId="Web-{806D29DA-CF98-FBF4-58BD-F4E982C22258}" dt="2019-12-10T08:57:36.911" v="3" actId="1076"/>
        <pc:sldMkLst>
          <pc:docMk/>
          <pc:sldMk cId="130696728" sldId="430"/>
        </pc:sldMkLst>
        <pc:picChg chg="mod">
          <ac:chgData name="Cao, Jasen (CH67)" userId="S::jasen.cao@honeywell.com::b44adcd5-ec41-4c09-a53d-774cd94bb207" providerId="AD" clId="Web-{806D29DA-CF98-FBF4-58BD-F4E982C22258}" dt="2019-12-10T08:57:36.911" v="3" actId="1076"/>
          <ac:picMkLst>
            <pc:docMk/>
            <pc:sldMk cId="130696728" sldId="430"/>
            <ac:picMk id="47"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621" cy="496390"/>
          </a:xfrm>
          <a:prstGeom prst="rect">
            <a:avLst/>
          </a:prstGeom>
        </p:spPr>
        <p:txBody>
          <a:bodyPr vert="horz" lIns="93324" tIns="46662" rIns="93324" bIns="46662"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53280" y="0"/>
            <a:ext cx="2947621" cy="496390"/>
          </a:xfrm>
          <a:prstGeom prst="rect">
            <a:avLst/>
          </a:prstGeom>
        </p:spPr>
        <p:txBody>
          <a:bodyPr vert="horz" lIns="93324" tIns="46662" rIns="93324" bIns="46662" rtlCol="0"/>
          <a:lstStyle>
            <a:lvl1pPr algn="r" eaLnBrk="1" fontAlgn="auto" hangingPunct="1">
              <a:spcBef>
                <a:spcPts val="0"/>
              </a:spcBef>
              <a:spcAft>
                <a:spcPts val="0"/>
              </a:spcAft>
              <a:defRPr sz="1200">
                <a:latin typeface="+mn-lt"/>
                <a:cs typeface="+mn-cs"/>
              </a:defRPr>
            </a:lvl1pPr>
          </a:lstStyle>
          <a:p>
            <a:pPr>
              <a:defRPr/>
            </a:pPr>
            <a:fld id="{857D4563-C991-442D-B3F0-C1A43D578CC3}" type="datetimeFigureOut">
              <a:rPr lang="en-US"/>
              <a:pPr>
                <a:defRPr/>
              </a:pPr>
              <a:t>12/10/2019</a:t>
            </a:fld>
            <a:endParaRPr lang="en-US"/>
          </a:p>
        </p:txBody>
      </p:sp>
      <p:sp>
        <p:nvSpPr>
          <p:cNvPr id="4" name="Footer Placeholder 3"/>
          <p:cNvSpPr>
            <a:spLocks noGrp="1"/>
          </p:cNvSpPr>
          <p:nvPr>
            <p:ph type="ftr" sz="quarter" idx="2"/>
            <p:custDataLst>
              <p:tags r:id="rId2"/>
            </p:custDataLst>
          </p:nvPr>
        </p:nvSpPr>
        <p:spPr>
          <a:xfrm>
            <a:off x="0" y="9436491"/>
            <a:ext cx="6802438" cy="496390"/>
          </a:xfrm>
          <a:prstGeom prst="rect">
            <a:avLst/>
          </a:prstGeom>
        </p:spPr>
        <p:txBody>
          <a:bodyPr vert="horz" lIns="93324" tIns="46662" rIns="93324" bIns="46662" rtlCol="0" anchor="b"/>
          <a:lstStyle>
            <a:lvl1pPr algn="l" eaLnBrk="1" fontAlgn="auto" hangingPunct="1">
              <a:spcBef>
                <a:spcPts val="0"/>
              </a:spcBef>
              <a:spcAft>
                <a:spcPts val="0"/>
              </a:spcAft>
              <a:defRPr sz="1200">
                <a:latin typeface="+mn-lt"/>
                <a:cs typeface="+mn-cs"/>
              </a:defRPr>
            </a:lvl1pPr>
          </a:lstStyle>
          <a:p>
            <a:pPr>
              <a:defRPr/>
            </a:pPr>
            <a:r>
              <a:rPr lang="en-US" sz="700">
                <a:solidFill>
                  <a:srgbClr val="7F7F7F"/>
                </a:solidFill>
                <a:latin typeface="Arial" panose="020B0604020202020204" pitchFamily="34" charset="0"/>
              </a:rPr>
              <a:t>Honeywell Internal</a:t>
            </a:r>
          </a:p>
        </p:txBody>
      </p:sp>
      <p:sp>
        <p:nvSpPr>
          <p:cNvPr id="5" name="Slide Number Placeholder 4"/>
          <p:cNvSpPr>
            <a:spLocks noGrp="1"/>
          </p:cNvSpPr>
          <p:nvPr>
            <p:ph type="sldNum" sz="quarter" idx="3"/>
          </p:nvPr>
        </p:nvSpPr>
        <p:spPr>
          <a:xfrm>
            <a:off x="3853280" y="9436491"/>
            <a:ext cx="2947621" cy="496390"/>
          </a:xfrm>
          <a:prstGeom prst="rect">
            <a:avLst/>
          </a:prstGeom>
        </p:spPr>
        <p:txBody>
          <a:bodyPr vert="horz" lIns="93324" tIns="46662" rIns="93324" bIns="46662" rtlCol="0" anchor="b"/>
          <a:lstStyle>
            <a:lvl1pPr algn="r" eaLnBrk="1" fontAlgn="auto" hangingPunct="1">
              <a:spcBef>
                <a:spcPts val="0"/>
              </a:spcBef>
              <a:spcAft>
                <a:spcPts val="0"/>
              </a:spcAft>
              <a:defRPr sz="1200">
                <a:latin typeface="+mn-lt"/>
                <a:cs typeface="+mn-cs"/>
              </a:defRPr>
            </a:lvl1pPr>
          </a:lstStyle>
          <a:p>
            <a:pPr>
              <a:defRPr/>
            </a:pPr>
            <a:fld id="{4D0CD540-90A1-4DF6-948E-FB2F838FE870}" type="slidenum">
              <a:rPr lang="en-US"/>
              <a:pPr>
                <a:defRPr/>
              </a:pPr>
              <a:t>‹#›</a:t>
            </a:fld>
            <a:endParaRPr lang="en-US"/>
          </a:p>
        </p:txBody>
      </p:sp>
    </p:spTree>
    <p:extLst>
      <p:ext uri="{BB962C8B-B14F-4D97-AF65-F5344CB8AC3E}">
        <p14:creationId xmlns:p14="http://schemas.microsoft.com/office/powerpoint/2010/main" val="27397118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621" cy="496390"/>
          </a:xfrm>
          <a:prstGeom prst="rect">
            <a:avLst/>
          </a:prstGeom>
        </p:spPr>
        <p:txBody>
          <a:bodyPr vert="horz" lIns="93324" tIns="46662" rIns="93324" bIns="46662"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53280" y="0"/>
            <a:ext cx="2947621" cy="496390"/>
          </a:xfrm>
          <a:prstGeom prst="rect">
            <a:avLst/>
          </a:prstGeom>
        </p:spPr>
        <p:txBody>
          <a:bodyPr vert="horz" lIns="93324" tIns="46662" rIns="93324" bIns="46662" rtlCol="0"/>
          <a:lstStyle>
            <a:lvl1pPr algn="r" eaLnBrk="1" fontAlgn="auto" hangingPunct="1">
              <a:spcBef>
                <a:spcPts val="0"/>
              </a:spcBef>
              <a:spcAft>
                <a:spcPts val="0"/>
              </a:spcAft>
              <a:defRPr sz="1200">
                <a:latin typeface="+mn-lt"/>
                <a:cs typeface="+mn-cs"/>
              </a:defRPr>
            </a:lvl1pPr>
          </a:lstStyle>
          <a:p>
            <a:pPr>
              <a:defRPr/>
            </a:pPr>
            <a:fld id="{BA278FD8-54E5-4C24-8F1E-334DBC98CFA6}" type="datetimeFigureOut">
              <a:rPr lang="en-US"/>
              <a:pPr>
                <a:defRPr/>
              </a:pPr>
              <a:t>12/10/2019</a:t>
            </a:fld>
            <a:endParaRPr lang="en-US"/>
          </a:p>
        </p:txBody>
      </p:sp>
      <p:sp>
        <p:nvSpPr>
          <p:cNvPr id="4" name="Slide Image Placeholder 3"/>
          <p:cNvSpPr>
            <a:spLocks noGrp="1" noRot="1" noChangeAspect="1"/>
          </p:cNvSpPr>
          <p:nvPr>
            <p:ph type="sldImg" idx="2"/>
          </p:nvPr>
        </p:nvSpPr>
        <p:spPr>
          <a:xfrm>
            <a:off x="919163" y="746125"/>
            <a:ext cx="4964112" cy="3724275"/>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679629" y="4718246"/>
            <a:ext cx="5443180" cy="4470897"/>
          </a:xfrm>
          <a:prstGeom prst="rect">
            <a:avLst/>
          </a:prstGeom>
        </p:spPr>
        <p:txBody>
          <a:bodyPr vert="horz" lIns="93324" tIns="46662" rIns="93324" bIns="46662"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custDataLst>
              <p:tags r:id="rId2"/>
            </p:custDataLst>
          </p:nvPr>
        </p:nvSpPr>
        <p:spPr>
          <a:xfrm>
            <a:off x="0" y="9436491"/>
            <a:ext cx="6802438" cy="496390"/>
          </a:xfrm>
          <a:prstGeom prst="rect">
            <a:avLst/>
          </a:prstGeom>
        </p:spPr>
        <p:txBody>
          <a:bodyPr vert="horz" lIns="93324" tIns="46662" rIns="93324" bIns="46662" rtlCol="0" anchor="b"/>
          <a:lstStyle>
            <a:lvl1pPr algn="l" eaLnBrk="1" fontAlgn="auto" hangingPunct="1">
              <a:spcBef>
                <a:spcPts val="0"/>
              </a:spcBef>
              <a:spcAft>
                <a:spcPts val="0"/>
              </a:spcAft>
              <a:defRPr lang="en-US" sz="700" b="0" i="0" u="none">
                <a:solidFill>
                  <a:srgbClr val="7F7F7F"/>
                </a:solidFill>
                <a:latin typeface="Arial" panose="020B0604020202020204" pitchFamily="34" charset="0"/>
              </a:defRPr>
            </a:lvl1pPr>
          </a:lstStyle>
          <a:p>
            <a:pPr>
              <a:defRPr/>
            </a:pPr>
            <a:r>
              <a:rPr lang="en-US"/>
              <a:t>Honeywell Internal</a:t>
            </a:r>
          </a:p>
        </p:txBody>
      </p:sp>
      <p:sp>
        <p:nvSpPr>
          <p:cNvPr id="7" name="Slide Number Placeholder 6"/>
          <p:cNvSpPr>
            <a:spLocks noGrp="1"/>
          </p:cNvSpPr>
          <p:nvPr>
            <p:ph type="sldNum" sz="quarter" idx="5"/>
          </p:nvPr>
        </p:nvSpPr>
        <p:spPr>
          <a:xfrm>
            <a:off x="3853280" y="9436491"/>
            <a:ext cx="2947621" cy="496390"/>
          </a:xfrm>
          <a:prstGeom prst="rect">
            <a:avLst/>
          </a:prstGeom>
        </p:spPr>
        <p:txBody>
          <a:bodyPr vert="horz" lIns="93324" tIns="46662" rIns="93324" bIns="46662" rtlCol="0" anchor="b"/>
          <a:lstStyle>
            <a:lvl1pPr algn="r" eaLnBrk="1" fontAlgn="auto" hangingPunct="1">
              <a:spcBef>
                <a:spcPts val="0"/>
              </a:spcBef>
              <a:spcAft>
                <a:spcPts val="0"/>
              </a:spcAft>
              <a:defRPr sz="1200">
                <a:latin typeface="+mn-lt"/>
                <a:cs typeface="+mn-cs"/>
              </a:defRPr>
            </a:lvl1pPr>
          </a:lstStyle>
          <a:p>
            <a:pPr>
              <a:defRPr/>
            </a:pPr>
            <a:fld id="{07F80455-CF11-4877-AD7A-70AE5CB739BB}" type="slidenum">
              <a:rPr lang="en-US"/>
              <a:pPr>
                <a:defRPr/>
              </a:pPr>
              <a:t>‹#›</a:t>
            </a:fld>
            <a:endParaRPr lang="en-US"/>
          </a:p>
        </p:txBody>
      </p:sp>
    </p:spTree>
    <p:extLst>
      <p:ext uri="{BB962C8B-B14F-4D97-AF65-F5344CB8AC3E}">
        <p14:creationId xmlns:p14="http://schemas.microsoft.com/office/powerpoint/2010/main" val="1166841516"/>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07F80455-CF11-4877-AD7A-70AE5CB739BB}" type="slidenum">
              <a:rPr lang="en-US" smtClean="0"/>
              <a:pPr>
                <a:defRPr/>
              </a:pPr>
              <a:t>13</a:t>
            </a:fld>
            <a:endParaRPr lang="en-US"/>
          </a:p>
        </p:txBody>
      </p:sp>
    </p:spTree>
    <p:extLst>
      <p:ext uri="{BB962C8B-B14F-4D97-AF65-F5344CB8AC3E}">
        <p14:creationId xmlns:p14="http://schemas.microsoft.com/office/powerpoint/2010/main" val="329071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custDataLst>
              <p:tags r:id="rId1"/>
            </p:custDataLst>
          </p:nvPr>
        </p:nvSpPr>
        <p:spPr>
          <a:xfrm>
            <a:off x="0" y="9436491"/>
            <a:ext cx="6802438" cy="496390"/>
          </a:xfrm>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07F80455-CF11-4877-AD7A-70AE5CB739BB}" type="slidenum">
              <a:rPr lang="en-US" smtClean="0"/>
              <a:pPr>
                <a:defRPr/>
              </a:pPr>
              <a:t>16</a:t>
            </a:fld>
            <a:endParaRPr lang="en-US"/>
          </a:p>
        </p:txBody>
      </p:sp>
    </p:spTree>
    <p:extLst>
      <p:ext uri="{BB962C8B-B14F-4D97-AF65-F5344CB8AC3E}">
        <p14:creationId xmlns:p14="http://schemas.microsoft.com/office/powerpoint/2010/main" val="246073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58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66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8DA4E8-44A4-479D-AF72-F968CE2DEC33}"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98489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2134576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8DA4E8-44A4-479D-AF72-F968CE2DEC33}"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48814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8DA4E8-44A4-479D-AF72-F968CE2DEC33}"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86775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8DA4E8-44A4-479D-AF72-F968CE2DEC33}"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43983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DA4E8-44A4-479D-AF72-F968CE2DEC33}"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553211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DA4E8-44A4-479D-AF72-F968CE2DEC33}"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2527249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DA4E8-44A4-479D-AF72-F968CE2DEC33}"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06503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DA4E8-44A4-479D-AF72-F968CE2DEC33}"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36639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7117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05861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015089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DA4E8-44A4-479D-AF72-F968CE2DEC33}"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663272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mple Text with Takeaway">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Content Placeholder 4"/>
          <p:cNvSpPr>
            <a:spLocks noGrp="1"/>
          </p:cNvSpPr>
          <p:nvPr>
            <p:ph sz="quarter" idx="12"/>
          </p:nvPr>
        </p:nvSpPr>
        <p:spPr>
          <a:xfrm>
            <a:off x="532340" y="1005463"/>
            <a:ext cx="8002360" cy="507523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lgn="l">
              <a:defRPr sz="1000" b="1" i="0">
                <a:solidFill>
                  <a:schemeClr val="bg1"/>
                </a:solidFill>
                <a:latin typeface="HelveticaNeue MediumCond"/>
                <a:cs typeface="HelveticaNeue MediumCond"/>
              </a:defRPr>
            </a:lvl1pPr>
          </a:lstStyle>
          <a:p>
            <a:pPr>
              <a:defRPr/>
            </a:pPr>
            <a:fld id="{FE29A1AF-F52A-4A75-9B21-C909CB99C378}" type="slidenum">
              <a:rPr lang="en-US"/>
              <a:pPr>
                <a:defRPr/>
              </a:pPr>
              <a:t>‹#›</a:t>
            </a:fld>
            <a:endParaRPr lang="en-US" dirty="0"/>
          </a:p>
        </p:txBody>
      </p:sp>
      <p:sp>
        <p:nvSpPr>
          <p:cNvPr id="3" name="Title 2"/>
          <p:cNvSpPr>
            <a:spLocks noGrp="1"/>
          </p:cNvSpPr>
          <p:nvPr>
            <p:ph type="title"/>
          </p:nvPr>
        </p:nvSpPr>
        <p:spPr/>
        <p:txBody>
          <a:bodyPr/>
          <a:lstStyle/>
          <a:p>
            <a:r>
              <a:rPr lang="en-US"/>
              <a:t>Click to edit Master title style</a:t>
            </a:r>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560102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with Takeaway">
    <p:spTree>
      <p:nvGrpSpPr>
        <p:cNvPr id="1" name=""/>
        <p:cNvGrpSpPr/>
        <p:nvPr/>
      </p:nvGrpSpPr>
      <p:grpSpPr>
        <a:xfrm>
          <a:off x="0" y="0"/>
          <a:ext cx="0" cy="0"/>
          <a:chOff x="0" y="0"/>
          <a:chExt cx="0" cy="0"/>
        </a:xfrm>
      </p:grpSpPr>
      <p:cxnSp>
        <p:nvCxnSpPr>
          <p:cNvPr id="7" name="Straight Connector 6"/>
          <p:cNvCxnSpPr/>
          <p:nvPr userDrawn="1"/>
        </p:nvCxnSpPr>
        <p:spPr>
          <a:xfrm>
            <a:off x="4491038" y="1000125"/>
            <a:ext cx="0" cy="512127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29826" y="357188"/>
            <a:ext cx="8004574" cy="498475"/>
          </a:xfrm>
        </p:spPr>
        <p:txBody>
          <a:bodyPr/>
          <a:lstStyle/>
          <a:p>
            <a:r>
              <a:rPr lang="en-US"/>
              <a:t>Click to edit Master title style</a:t>
            </a:r>
            <a:endParaRPr lang="en-US" dirty="0"/>
          </a:p>
        </p:txBody>
      </p:sp>
      <p:sp>
        <p:nvSpPr>
          <p:cNvPr id="9"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11" name="Content Placeholder 4"/>
          <p:cNvSpPr>
            <a:spLocks noGrp="1"/>
          </p:cNvSpPr>
          <p:nvPr>
            <p:ph sz="quarter" idx="12"/>
          </p:nvPr>
        </p:nvSpPr>
        <p:spPr>
          <a:xfrm>
            <a:off x="532341" y="1005840"/>
            <a:ext cx="3872588" cy="504793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6"/>
          </p:nvPr>
        </p:nvSpPr>
        <p:spPr>
          <a:xfrm>
            <a:off x="4600309" y="1005840"/>
            <a:ext cx="3934091" cy="504793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7"/>
          </p:nvPr>
        </p:nvSpPr>
        <p:spPr/>
        <p:txBody>
          <a:bodyPr/>
          <a:lstStyle>
            <a:lvl1pPr>
              <a:defRPr/>
            </a:lvl1pPr>
          </a:lstStyle>
          <a:p>
            <a:pPr>
              <a:defRPr/>
            </a:pPr>
            <a:fld id="{1B12E7C4-40E5-40A3-8899-DC60D9AA9FF5}" type="slidenum">
              <a:rPr lang="en-US"/>
              <a:pPr>
                <a:defRPr/>
              </a:pPr>
              <a:t>‹#›</a:t>
            </a:fld>
            <a:endParaRPr lang="en-US" dirty="0"/>
          </a:p>
        </p:txBody>
      </p:sp>
      <p:sp>
        <p:nvSpPr>
          <p:cNvPr id="14" name="Footer Placeholder 13"/>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1151046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Up Layout With Takeaway">
    <p:spTree>
      <p:nvGrpSpPr>
        <p:cNvPr id="1" name=""/>
        <p:cNvGrpSpPr/>
        <p:nvPr/>
      </p:nvGrpSpPr>
      <p:grpSpPr>
        <a:xfrm>
          <a:off x="0" y="0"/>
          <a:ext cx="0" cy="0"/>
          <a:chOff x="0" y="0"/>
          <a:chExt cx="0" cy="0"/>
        </a:xfrm>
      </p:grpSpPr>
      <p:cxnSp>
        <p:nvCxnSpPr>
          <p:cNvPr id="9" name="Straight Connector 8"/>
          <p:cNvCxnSpPr/>
          <p:nvPr userDrawn="1"/>
        </p:nvCxnSpPr>
        <p:spPr bwMode="auto">
          <a:xfrm flipH="1">
            <a:off x="530225" y="3698875"/>
            <a:ext cx="7924800" cy="0"/>
          </a:xfrm>
          <a:prstGeom prst="line">
            <a:avLst/>
          </a:prstGeom>
          <a:noFill/>
          <a:ln w="19050" cap="flat" cmpd="sng" algn="ctr">
            <a:solidFill>
              <a:schemeClr val="accent2">
                <a:lumMod val="60000"/>
                <a:lumOff val="40000"/>
              </a:schemeClr>
            </a:solidFill>
            <a:prstDash val="solid"/>
            <a:round/>
            <a:headEnd type="none" w="med" len="med"/>
            <a:tailEnd type="none" w="med" len="med"/>
          </a:ln>
          <a:effectLst/>
        </p:spPr>
      </p:cxnSp>
      <p:cxnSp>
        <p:nvCxnSpPr>
          <p:cNvPr id="10" name="Straight Connector 9"/>
          <p:cNvCxnSpPr/>
          <p:nvPr userDrawn="1"/>
        </p:nvCxnSpPr>
        <p:spPr bwMode="auto">
          <a:xfrm>
            <a:off x="4491038" y="996950"/>
            <a:ext cx="0" cy="5211763"/>
          </a:xfrm>
          <a:prstGeom prst="line">
            <a:avLst/>
          </a:prstGeom>
          <a:noFill/>
          <a:ln w="19050" cap="flat" cmpd="sng" algn="ctr">
            <a:solidFill>
              <a:schemeClr val="accent2">
                <a:lumMod val="60000"/>
                <a:lumOff val="40000"/>
              </a:schemeClr>
            </a:solidFill>
            <a:prstDash val="solid"/>
            <a:round/>
            <a:headEnd type="none" w="med" len="med"/>
            <a:tailEnd type="none" w="med" len="med"/>
          </a:ln>
          <a:effectLst/>
        </p:spPr>
      </p:cxnSp>
      <p:sp>
        <p:nvSpPr>
          <p:cNvPr id="6"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16" name="Title 1"/>
          <p:cNvSpPr>
            <a:spLocks noGrp="1"/>
          </p:cNvSpPr>
          <p:nvPr>
            <p:ph type="title"/>
          </p:nvPr>
        </p:nvSpPr>
        <p:spPr>
          <a:xfrm>
            <a:off x="529826" y="352412"/>
            <a:ext cx="7924645" cy="485358"/>
          </a:xfrm>
        </p:spPr>
        <p:txBody>
          <a:bodyPr/>
          <a:lstStyle/>
          <a:p>
            <a:r>
              <a:rPr lang="en-US"/>
              <a:t>Click to edit Master title style</a:t>
            </a:r>
            <a:endParaRPr lang="en-US" dirty="0"/>
          </a:p>
        </p:txBody>
      </p:sp>
      <p:sp>
        <p:nvSpPr>
          <p:cNvPr id="25" name="Content Placeholder 4"/>
          <p:cNvSpPr>
            <a:spLocks noGrp="1"/>
          </p:cNvSpPr>
          <p:nvPr>
            <p:ph sz="quarter" idx="23"/>
          </p:nvPr>
        </p:nvSpPr>
        <p:spPr>
          <a:xfrm>
            <a:off x="529826" y="3796576"/>
            <a:ext cx="3866221" cy="238514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4"/>
          <p:cNvSpPr>
            <a:spLocks noGrp="1"/>
          </p:cNvSpPr>
          <p:nvPr>
            <p:ph sz="quarter" idx="24"/>
          </p:nvPr>
        </p:nvSpPr>
        <p:spPr>
          <a:xfrm>
            <a:off x="4601273" y="3796576"/>
            <a:ext cx="3853198" cy="238514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4"/>
          <p:cNvSpPr>
            <a:spLocks noGrp="1"/>
          </p:cNvSpPr>
          <p:nvPr>
            <p:ph sz="quarter" idx="12"/>
          </p:nvPr>
        </p:nvSpPr>
        <p:spPr>
          <a:xfrm>
            <a:off x="529826" y="1005840"/>
            <a:ext cx="3866221" cy="262442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4"/>
          <p:cNvSpPr>
            <a:spLocks noGrp="1"/>
          </p:cNvSpPr>
          <p:nvPr>
            <p:ph sz="quarter" idx="25"/>
          </p:nvPr>
        </p:nvSpPr>
        <p:spPr>
          <a:xfrm>
            <a:off x="4601273" y="1005840"/>
            <a:ext cx="3853198" cy="262442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26"/>
          </p:nvPr>
        </p:nvSpPr>
        <p:spPr/>
        <p:txBody>
          <a:bodyPr/>
          <a:lstStyle>
            <a:lvl1pPr algn="l">
              <a:defRPr sz="1000" b="1" i="0">
                <a:solidFill>
                  <a:schemeClr val="bg1"/>
                </a:solidFill>
                <a:latin typeface="HelveticaNeue MediumCond"/>
                <a:cs typeface="HelveticaNeue MediumCond"/>
              </a:defRPr>
            </a:lvl1pPr>
          </a:lstStyle>
          <a:p>
            <a:pPr>
              <a:defRPr/>
            </a:pPr>
            <a:fld id="{6ECE6CDC-3B37-4967-B85E-3BD3E6DE4577}" type="slidenum">
              <a:rPr lang="en-US"/>
              <a:pPr>
                <a:defRPr/>
              </a:pPr>
              <a:t>‹#›</a:t>
            </a:fld>
            <a:endParaRPr lang="en-US" dirty="0"/>
          </a:p>
        </p:txBody>
      </p:sp>
      <p:sp>
        <p:nvSpPr>
          <p:cNvPr id="12" name="Footer Placeholder 11"/>
          <p:cNvSpPr>
            <a:spLocks noGrp="1"/>
          </p:cNvSpPr>
          <p:nvPr>
            <p:ph type="ftr" sz="quarter" idx="27"/>
          </p:nvPr>
        </p:nvSpPr>
        <p:spPr/>
        <p:txBody>
          <a:bodyPr/>
          <a:lstStyle/>
          <a:p>
            <a:endParaRPr lang="en-US" dirty="0"/>
          </a:p>
        </p:txBody>
      </p:sp>
    </p:spTree>
    <p:extLst>
      <p:ext uri="{BB962C8B-B14F-4D97-AF65-F5344CB8AC3E}">
        <p14:creationId xmlns:p14="http://schemas.microsoft.com/office/powerpoint/2010/main" val="4291903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pen Layout W/ Takeaway">
    <p:spTree>
      <p:nvGrpSpPr>
        <p:cNvPr id="1" name=""/>
        <p:cNvGrpSpPr/>
        <p:nvPr/>
      </p:nvGrpSpPr>
      <p:grpSpPr>
        <a:xfrm>
          <a:off x="0" y="0"/>
          <a:ext cx="0" cy="0"/>
          <a:chOff x="0" y="0"/>
          <a:chExt cx="0" cy="0"/>
        </a:xfrm>
      </p:grpSpPr>
      <p:sp>
        <p:nvSpPr>
          <p:cNvPr id="2" name="Title 1"/>
          <p:cNvSpPr>
            <a:spLocks noGrp="1"/>
          </p:cNvSpPr>
          <p:nvPr>
            <p:ph type="title"/>
          </p:nvPr>
        </p:nvSpPr>
        <p:spPr>
          <a:xfrm>
            <a:off x="529826" y="357188"/>
            <a:ext cx="8102600" cy="498475"/>
          </a:xfrm>
        </p:spPr>
        <p:txBody>
          <a:bodyPr/>
          <a:lstStyle/>
          <a:p>
            <a:r>
              <a:rPr lang="en-US"/>
              <a:t>Click to edit Master title style</a:t>
            </a:r>
            <a:endParaRPr lang="en-US" dirty="0"/>
          </a:p>
        </p:txBody>
      </p:sp>
      <p:sp>
        <p:nvSpPr>
          <p:cNvPr id="7"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5" name="Slide Number Placeholder 2"/>
          <p:cNvSpPr>
            <a:spLocks noGrp="1"/>
          </p:cNvSpPr>
          <p:nvPr>
            <p:ph type="sldNum" sz="quarter" idx="16"/>
          </p:nvPr>
        </p:nvSpPr>
        <p:spPr/>
        <p:txBody>
          <a:bodyPr/>
          <a:lstStyle>
            <a:lvl1pPr>
              <a:defRPr/>
            </a:lvl1pPr>
          </a:lstStyle>
          <a:p>
            <a:pPr>
              <a:defRPr/>
            </a:pPr>
            <a:fld id="{6FB9BDE7-D525-4DB0-8C10-AE955DF1FA0A}" type="slidenum">
              <a:rPr lang="en-US"/>
              <a:pPr>
                <a:defRPr/>
              </a:pPr>
              <a:t>‹#›</a:t>
            </a:fld>
            <a:endParaRPr lang="en-US" dirty="0"/>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403033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6" name="Title 1"/>
          <p:cNvSpPr>
            <a:spLocks noGrp="1"/>
          </p:cNvSpPr>
          <p:nvPr>
            <p:ph type="title"/>
          </p:nvPr>
        </p:nvSpPr>
        <p:spPr>
          <a:xfrm>
            <a:off x="532340" y="357810"/>
            <a:ext cx="8002359" cy="498610"/>
          </a:xfrm>
        </p:spPr>
        <p:txBody>
          <a:bodyPr/>
          <a:lstStyle>
            <a:lvl1pPr>
              <a:defRPr baseline="0">
                <a:solidFill>
                  <a:schemeClr val="tx1"/>
                </a:solidFill>
              </a:defRPr>
            </a:lvl1pPr>
          </a:lstStyle>
          <a:p>
            <a:r>
              <a:rPr lang="en-US"/>
              <a:t>Click to edit Master title style</a:t>
            </a:r>
            <a:endParaRPr lang="en-US" dirty="0"/>
          </a:p>
        </p:txBody>
      </p:sp>
      <p:sp>
        <p:nvSpPr>
          <p:cNvPr id="5" name="Content Placeholder 4"/>
          <p:cNvSpPr>
            <a:spLocks noGrp="1"/>
          </p:cNvSpPr>
          <p:nvPr>
            <p:ph sz="quarter" idx="12"/>
          </p:nvPr>
        </p:nvSpPr>
        <p:spPr>
          <a:xfrm>
            <a:off x="532340" y="1005840"/>
            <a:ext cx="8002360" cy="511965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3"/>
          </p:nvPr>
        </p:nvSpPr>
        <p:spPr/>
        <p:txBody>
          <a:bodyPr/>
          <a:lstStyle>
            <a:lvl1pPr>
              <a:defRPr/>
            </a:lvl1pPr>
          </a:lstStyle>
          <a:p>
            <a:pPr>
              <a:defRPr/>
            </a:pPr>
            <a:fld id="{49F53ADA-54B7-4D62-BC4B-6B91A22A65F9}" type="slidenum">
              <a:rPr lang="en-US"/>
              <a:pPr>
                <a:defRPr/>
              </a:pPr>
              <a:t>‹#›</a:t>
            </a:fld>
            <a:endParaRPr lang="en-US" dirty="0"/>
          </a:p>
        </p:txBody>
      </p:sp>
      <p:sp>
        <p:nvSpPr>
          <p:cNvPr id="2" name="Footer Placeholder 1"/>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60683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5" name="Straight Connector 4"/>
          <p:cNvCxnSpPr/>
          <p:nvPr userDrawn="1"/>
        </p:nvCxnSpPr>
        <p:spPr>
          <a:xfrm flipH="1">
            <a:off x="4493342" y="1000125"/>
            <a:ext cx="871" cy="5154869"/>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p:nvPr>
        </p:nvSpPr>
        <p:spPr>
          <a:xfrm>
            <a:off x="532340" y="357810"/>
            <a:ext cx="7993327" cy="498610"/>
          </a:xfrm>
        </p:spPr>
        <p:txBody>
          <a:bodyPr/>
          <a:lstStyle/>
          <a:p>
            <a:r>
              <a:rPr lang="en-US"/>
              <a:t>Click to edit Master title style</a:t>
            </a:r>
            <a:endParaRPr lang="en-US" dirty="0"/>
          </a:p>
        </p:txBody>
      </p:sp>
      <p:sp>
        <p:nvSpPr>
          <p:cNvPr id="7" name="Content Placeholder 4"/>
          <p:cNvSpPr>
            <a:spLocks noGrp="1"/>
          </p:cNvSpPr>
          <p:nvPr>
            <p:ph sz="quarter" idx="12"/>
          </p:nvPr>
        </p:nvSpPr>
        <p:spPr>
          <a:xfrm>
            <a:off x="532340" y="1005840"/>
            <a:ext cx="3852241" cy="514915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p:cNvSpPr>
            <a:spLocks noGrp="1"/>
          </p:cNvSpPr>
          <p:nvPr>
            <p:ph sz="quarter" idx="15"/>
          </p:nvPr>
        </p:nvSpPr>
        <p:spPr>
          <a:xfrm>
            <a:off x="4597050" y="1005840"/>
            <a:ext cx="3928617" cy="514915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defRPr/>
            </a:lvl1pPr>
          </a:lstStyle>
          <a:p>
            <a:pPr>
              <a:defRPr/>
            </a:pPr>
            <a:fld id="{246FF534-702D-4073-8802-824861BA70B8}" type="slidenum">
              <a:rPr lang="en-US"/>
              <a:pPr>
                <a:defRPr/>
              </a:pPr>
              <a:t>‹#›</a:t>
            </a:fld>
            <a:endParaRPr lang="en-US" dirty="0"/>
          </a:p>
        </p:txBody>
      </p:sp>
      <p:sp>
        <p:nvSpPr>
          <p:cNvPr id="2" name="Footer Placeholder 1"/>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62311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Up Layout">
    <p:spTree>
      <p:nvGrpSpPr>
        <p:cNvPr id="1" name=""/>
        <p:cNvGrpSpPr/>
        <p:nvPr/>
      </p:nvGrpSpPr>
      <p:grpSpPr>
        <a:xfrm>
          <a:off x="0" y="0"/>
          <a:ext cx="0" cy="0"/>
          <a:chOff x="0" y="0"/>
          <a:chExt cx="0" cy="0"/>
        </a:xfrm>
      </p:grpSpPr>
      <p:cxnSp>
        <p:nvCxnSpPr>
          <p:cNvPr id="7" name="Straight Connector 6"/>
          <p:cNvCxnSpPr/>
          <p:nvPr userDrawn="1"/>
        </p:nvCxnSpPr>
        <p:spPr bwMode="auto">
          <a:xfrm flipH="1">
            <a:off x="530225" y="3551395"/>
            <a:ext cx="7977188" cy="0"/>
          </a:xfrm>
          <a:prstGeom prst="line">
            <a:avLst/>
          </a:prstGeom>
          <a:noFill/>
          <a:ln w="19050" cap="flat" cmpd="sng" algn="ctr">
            <a:solidFill>
              <a:schemeClr val="accent2">
                <a:lumMod val="60000"/>
                <a:lumOff val="40000"/>
              </a:schemeClr>
            </a:solidFill>
            <a:prstDash val="solid"/>
            <a:round/>
            <a:headEnd type="none" w="med" len="med"/>
            <a:tailEnd type="none" w="med" len="med"/>
          </a:ln>
          <a:effectLst/>
        </p:spPr>
      </p:cxnSp>
      <p:cxnSp>
        <p:nvCxnSpPr>
          <p:cNvPr id="8" name="Straight Connector 7"/>
          <p:cNvCxnSpPr/>
          <p:nvPr userDrawn="1"/>
        </p:nvCxnSpPr>
        <p:spPr bwMode="auto">
          <a:xfrm>
            <a:off x="4492625" y="996950"/>
            <a:ext cx="717" cy="5145389"/>
          </a:xfrm>
          <a:prstGeom prst="line">
            <a:avLst/>
          </a:prstGeom>
          <a:noFill/>
          <a:ln w="19050" cap="flat" cmpd="sng" algn="ctr">
            <a:solidFill>
              <a:schemeClr val="accent2">
                <a:lumMod val="60000"/>
                <a:lumOff val="40000"/>
              </a:schemeClr>
            </a:solidFill>
            <a:prstDash val="solid"/>
            <a:round/>
            <a:headEnd type="none" w="med" len="med"/>
            <a:tailEnd type="none" w="med" len="med"/>
          </a:ln>
          <a:effectLst/>
        </p:spPr>
      </p:cxnSp>
      <p:sp>
        <p:nvSpPr>
          <p:cNvPr id="20" name="Title 1"/>
          <p:cNvSpPr>
            <a:spLocks noGrp="1"/>
          </p:cNvSpPr>
          <p:nvPr>
            <p:ph type="title"/>
          </p:nvPr>
        </p:nvSpPr>
        <p:spPr>
          <a:xfrm>
            <a:off x="529826" y="357947"/>
            <a:ext cx="7978079" cy="512064"/>
          </a:xfrm>
        </p:spPr>
        <p:txBody>
          <a:bodyPr/>
          <a:lstStyle/>
          <a:p>
            <a:r>
              <a:rPr lang="en-US"/>
              <a:t>Click to edit Master title style</a:t>
            </a:r>
            <a:endParaRPr lang="en-US" dirty="0"/>
          </a:p>
        </p:txBody>
      </p:sp>
      <p:sp>
        <p:nvSpPr>
          <p:cNvPr id="10" name="Content Placeholder 4"/>
          <p:cNvSpPr>
            <a:spLocks noGrp="1"/>
          </p:cNvSpPr>
          <p:nvPr>
            <p:ph sz="quarter" idx="12"/>
          </p:nvPr>
        </p:nvSpPr>
        <p:spPr>
          <a:xfrm>
            <a:off x="529826" y="1005840"/>
            <a:ext cx="3874070" cy="2455115"/>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5"/>
          </p:nvPr>
        </p:nvSpPr>
        <p:spPr>
          <a:xfrm>
            <a:off x="4601878" y="1005840"/>
            <a:ext cx="3906027" cy="2455115"/>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22"/>
          </p:nvPr>
        </p:nvSpPr>
        <p:spPr>
          <a:xfrm>
            <a:off x="529826" y="3641836"/>
            <a:ext cx="3874070" cy="2500503"/>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23"/>
          </p:nvPr>
        </p:nvSpPr>
        <p:spPr>
          <a:xfrm>
            <a:off x="4601878" y="3641836"/>
            <a:ext cx="3906027" cy="2500503"/>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24"/>
          </p:nvPr>
        </p:nvSpPr>
        <p:spPr/>
        <p:txBody>
          <a:bodyPr/>
          <a:lstStyle>
            <a:lvl1pPr algn="l">
              <a:defRPr sz="1000" b="1" i="0">
                <a:solidFill>
                  <a:schemeClr val="bg1"/>
                </a:solidFill>
                <a:latin typeface="HelveticaNeue MediumCond"/>
                <a:cs typeface="HelveticaNeue MediumCond"/>
              </a:defRPr>
            </a:lvl1pPr>
          </a:lstStyle>
          <a:p>
            <a:pPr>
              <a:defRPr/>
            </a:pPr>
            <a:fld id="{5E2D194C-3818-4594-844D-67C94AC1BBF0}" type="slidenum">
              <a:rPr lang="en-US"/>
              <a:pPr>
                <a:defRPr/>
              </a:pPr>
              <a:t>‹#›</a:t>
            </a:fld>
            <a:endParaRPr lang="en-US" dirty="0"/>
          </a:p>
        </p:txBody>
      </p:sp>
      <p:sp>
        <p:nvSpPr>
          <p:cNvPr id="2" name="Footer Placeholder 1"/>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249723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en Layout">
    <p:spTree>
      <p:nvGrpSpPr>
        <p:cNvPr id="1" name=""/>
        <p:cNvGrpSpPr/>
        <p:nvPr/>
      </p:nvGrpSpPr>
      <p:grpSpPr>
        <a:xfrm>
          <a:off x="0" y="0"/>
          <a:ext cx="0" cy="0"/>
          <a:chOff x="0" y="0"/>
          <a:chExt cx="0" cy="0"/>
        </a:xfrm>
      </p:grpSpPr>
      <p:sp>
        <p:nvSpPr>
          <p:cNvPr id="2" name="Title 1"/>
          <p:cNvSpPr>
            <a:spLocks noGrp="1"/>
          </p:cNvSpPr>
          <p:nvPr>
            <p:ph type="title"/>
          </p:nvPr>
        </p:nvSpPr>
        <p:spPr>
          <a:xfrm>
            <a:off x="529826" y="357188"/>
            <a:ext cx="8102600" cy="498475"/>
          </a:xfrm>
        </p:spPr>
        <p:txBody>
          <a:body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4C51A5A2-BC59-4A6D-A7BD-C313B1F7F822}"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6162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0" y="2079970"/>
            <a:ext cx="9143999" cy="498475"/>
          </a:xfrm>
        </p:spPr>
        <p:txBody>
          <a:bodyPr/>
          <a:lstStyle>
            <a:lvl1pPr algn="ctr">
              <a:defRPr/>
            </a:lvl1p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C02A9BCE-725C-468B-8544-94EEABCA5C38}"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54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imple Text with Takeaway">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Content Placeholder 4"/>
          <p:cNvSpPr>
            <a:spLocks noGrp="1"/>
          </p:cNvSpPr>
          <p:nvPr>
            <p:ph sz="quarter" idx="12"/>
          </p:nvPr>
        </p:nvSpPr>
        <p:spPr>
          <a:xfrm>
            <a:off x="532340" y="1005463"/>
            <a:ext cx="8002360" cy="507523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lgn="l">
              <a:defRPr sz="1000" b="1" i="0">
                <a:solidFill>
                  <a:schemeClr val="bg1"/>
                </a:solidFill>
                <a:latin typeface="HelveticaNeue MediumCond"/>
                <a:cs typeface="HelveticaNeue MediumCond"/>
              </a:defRPr>
            </a:lvl1pPr>
          </a:lstStyle>
          <a:p>
            <a:pPr>
              <a:defRPr/>
            </a:pPr>
            <a:fld id="{FE29A1AF-F52A-4A75-9B21-C909CB99C378}" type="slidenum">
              <a:rPr lang="en-US"/>
              <a:pPr>
                <a:defRPr/>
              </a:pPr>
              <a:t>‹#›</a:t>
            </a:fld>
            <a:endParaRPr lang="en-US" dirty="0"/>
          </a:p>
        </p:txBody>
      </p:sp>
      <p:sp>
        <p:nvSpPr>
          <p:cNvPr id="3" name="Title 2"/>
          <p:cNvSpPr>
            <a:spLocks noGrp="1"/>
          </p:cNvSpPr>
          <p:nvPr>
            <p:ph type="title"/>
          </p:nvPr>
        </p:nvSpPr>
        <p:spPr/>
        <p:txBody>
          <a:bodyPr/>
          <a:lstStyle/>
          <a:p>
            <a:r>
              <a:rPr lang="en-US"/>
              <a:t>Click to edit Master title style</a:t>
            </a:r>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928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07591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3.png"/><Relationship Id="rId5" Type="http://schemas.openxmlformats.org/officeDocument/2006/relationships/slideLayout" Target="../slideLayouts/slideLayout6.xml"/><Relationship Id="rId10" Type="http://schemas.openxmlformats.org/officeDocument/2006/relationships/image" Target="../media/image4.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theme" Target="../theme/theme5.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hqprint">
            <a:extLst>
              <a:ext uri="{28A0092B-C50C-407E-A947-70E740481C1C}">
                <a14:useLocalDpi xmlns:a14="http://schemas.microsoft.com/office/drawing/2010/main"/>
              </a:ext>
            </a:extLst>
          </a:blip>
          <a:srcRect l="5830" r="5990"/>
          <a:stretch/>
        </p:blipFill>
        <p:spPr>
          <a:xfrm>
            <a:off x="-1" y="0"/>
            <a:ext cx="9144001" cy="5688957"/>
          </a:xfrm>
          <a:prstGeom prst="rect">
            <a:avLst/>
          </a:prstGeom>
        </p:spPr>
      </p:pic>
      <p:pic>
        <p:nvPicPr>
          <p:cNvPr id="10" name="Picture 4" descr="Corner-01 copy.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310063"/>
            <a:ext cx="9144000" cy="2303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80755" y="6174427"/>
            <a:ext cx="1504536" cy="434925"/>
          </a:xfrm>
          <a:prstGeom prst="rect">
            <a:avLst/>
          </a:prstGeom>
        </p:spPr>
      </p:pic>
    </p:spTree>
  </p:cSld>
  <p:clrMap bg1="lt1" tx1="dk1" bg2="lt2" tx2="dk2" accent1="accent1" accent2="accent2" accent3="accent3" accent4="accent4" accent5="accent5" accent6="accent6" hlink="hlink" folHlink="folHlink"/>
  <p:sldLayoutIdLst>
    <p:sldLayoutId id="2147493578"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333863" y="0"/>
            <a:ext cx="1810137" cy="1810137"/>
          </a:xfrm>
          <a:prstGeom prst="rect">
            <a:avLst/>
          </a:prstGeom>
        </p:spPr>
      </p:pic>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694478" y="6346243"/>
            <a:ext cx="1234591" cy="356884"/>
          </a:xfrm>
          <a:prstGeom prst="rect">
            <a:avLst/>
          </a:prstGeom>
        </p:spPr>
      </p:pic>
      <p:sp>
        <p:nvSpPr>
          <p:cNvPr id="21" name="Rectangle 23"/>
          <p:cNvSpPr>
            <a:spLocks noChangeArrowheads="1"/>
          </p:cNvSpPr>
          <p:nvPr/>
        </p:nvSpPr>
        <p:spPr bwMode="auto">
          <a:xfrm>
            <a:off x="2820491" y="6656832"/>
            <a:ext cx="3512543" cy="200055"/>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2"/>
                </a:solidFill>
              </a:rPr>
              <a:t>Honeywell Confidential © 2018 by Honeywell International Inc. All rights reserved. </a:t>
            </a:r>
          </a:p>
        </p:txBody>
      </p:sp>
      <p:sp>
        <p:nvSpPr>
          <p:cNvPr id="3077" name="Title Placeholder 1"/>
          <p:cNvSpPr>
            <a:spLocks noGrp="1"/>
          </p:cNvSpPr>
          <p:nvPr>
            <p:ph type="title"/>
          </p:nvPr>
        </p:nvSpPr>
        <p:spPr bwMode="auto">
          <a:xfrm>
            <a:off x="525463" y="357188"/>
            <a:ext cx="810260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 name="Slide Number Placeholder 5"/>
          <p:cNvSpPr>
            <a:spLocks noGrp="1"/>
          </p:cNvSpPr>
          <p:nvPr>
            <p:ph type="sldNum" sz="quarter" idx="4"/>
          </p:nvPr>
        </p:nvSpPr>
        <p:spPr>
          <a:xfrm>
            <a:off x="8734425" y="-28575"/>
            <a:ext cx="506413" cy="504825"/>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bg1"/>
                </a:solidFill>
                <a:latin typeface="HelveticaNeue MediumCond"/>
                <a:cs typeface="HelveticaNeue MediumCond"/>
              </a:defRPr>
            </a:lvl1pPr>
          </a:lstStyle>
          <a:p>
            <a:pPr>
              <a:defRPr/>
            </a:pPr>
            <a:fld id="{E08EDED3-7124-4562-BC95-43C8B5E7D05F}" type="slidenum">
              <a:rPr lang="en-US"/>
              <a:pPr>
                <a:defRPr/>
              </a:pPr>
              <a:t>‹#›</a:t>
            </a:fld>
            <a:endParaRPr lang="en-US" dirty="0"/>
          </a:p>
        </p:txBody>
      </p:sp>
      <p:sp>
        <p:nvSpPr>
          <p:cNvPr id="2" name="Footer Placeholder 1"/>
          <p:cNvSpPr>
            <a:spLocks noGrp="1"/>
          </p:cNvSpPr>
          <p:nvPr>
            <p:ph type="ftr" sz="quarter" idx="3"/>
          </p:nvPr>
        </p:nvSpPr>
        <p:spPr>
          <a:xfrm>
            <a:off x="3021" y="6656832"/>
            <a:ext cx="1017587" cy="276999"/>
          </a:xfrm>
          <a:prstGeom prst="rect">
            <a:avLst/>
          </a:prstGeom>
        </p:spPr>
        <p:txBody>
          <a:bodyPr vert="horz" lIns="91440" tIns="45720" rIns="91440" bIns="45720" rtlCol="0" anchor="t" anchorCtr="0">
            <a:spAutoFit/>
          </a:bodyP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93588" r:id="rId1"/>
    <p:sldLayoutId id="2147493575" r:id="rId2"/>
    <p:sldLayoutId id="2147493580" r:id="rId3"/>
    <p:sldLayoutId id="2147493581" r:id="rId4"/>
    <p:sldLayoutId id="2147493576" r:id="rId5"/>
    <p:sldLayoutId id="2147493577" r:id="rId6"/>
    <p:sldLayoutId id="2147493586" r:id="rId7"/>
    <p:sldLayoutId id="2147493587" r:id="rId8"/>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75050" y="-2599"/>
            <a:ext cx="5576504" cy="1899659"/>
          </a:xfrm>
          <a:prstGeom prst="rect">
            <a:avLst/>
          </a:prstGeom>
        </p:spPr>
      </p:pic>
      <p:pic>
        <p:nvPicPr>
          <p:cNvPr id="2" name="Picture 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18263" y="1969090"/>
            <a:ext cx="2727674" cy="3684666"/>
          </a:xfrm>
          <a:prstGeom prst="rect">
            <a:avLst/>
          </a:prstGeom>
        </p:spPr>
      </p:pic>
      <p:pic>
        <p:nvPicPr>
          <p:cNvPr id="8" name="Picture 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590130" y="1980473"/>
            <a:ext cx="2726506" cy="1576292"/>
          </a:xfrm>
          <a:prstGeom prst="rect">
            <a:avLst/>
          </a:prstGeom>
        </p:spPr>
      </p:pic>
      <p:pic>
        <p:nvPicPr>
          <p:cNvPr id="6"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590130" y="3640177"/>
            <a:ext cx="2726506" cy="2008147"/>
          </a:xfrm>
          <a:prstGeom prst="rect">
            <a:avLst/>
          </a:prstGeom>
        </p:spPr>
      </p:pic>
      <p:pic>
        <p:nvPicPr>
          <p:cNvPr id="4" name="Picture 3"/>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793" y="-7938"/>
            <a:ext cx="3486710" cy="5656262"/>
          </a:xfrm>
          <a:prstGeom prst="rect">
            <a:avLst/>
          </a:prstGeom>
        </p:spPr>
      </p:pic>
      <p:pic>
        <p:nvPicPr>
          <p:cNvPr id="10" name="Picture 4" descr="Corner-01 copy.png"/>
          <p:cNvPicPr>
            <a:picLocks noChangeAspect="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4310063"/>
            <a:ext cx="9144000" cy="2303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180755" y="6174427"/>
            <a:ext cx="1504536" cy="434925"/>
          </a:xfrm>
          <a:prstGeom prst="rect">
            <a:avLst/>
          </a:prstGeom>
        </p:spPr>
      </p:pic>
    </p:spTree>
    <p:extLst>
      <p:ext uri="{BB962C8B-B14F-4D97-AF65-F5344CB8AC3E}">
        <p14:creationId xmlns:p14="http://schemas.microsoft.com/office/powerpoint/2010/main" val="1237263067"/>
      </p:ext>
    </p:extLst>
  </p:cSld>
  <p:clrMap bg1="lt1" tx1="dk1" bg2="lt2" tx2="dk2" accent1="accent1" accent2="accent2" accent3="accent3" accent4="accent4" accent5="accent5" accent6="accent6" hlink="hlink" folHlink="folHlink"/>
  <p:sldLayoutIdLst>
    <p:sldLayoutId id="2147493603"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DA4E8-44A4-479D-AF72-F968CE2DEC33}" type="datetimeFigureOut">
              <a:rPr lang="en-US" smtClean="0"/>
              <a:t>12/10/2019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3B5E1-AE0F-4D50-8F4A-57D10B576501}" type="slidenum">
              <a:rPr lang="en-US" smtClean="0"/>
              <a:t>‹#›</a:t>
            </a:fld>
            <a:endParaRPr lang="en-US"/>
          </a:p>
        </p:txBody>
      </p:sp>
    </p:spTree>
    <p:extLst>
      <p:ext uri="{BB962C8B-B14F-4D97-AF65-F5344CB8AC3E}">
        <p14:creationId xmlns:p14="http://schemas.microsoft.com/office/powerpoint/2010/main" val="1720497180"/>
      </p:ext>
    </p:extLst>
  </p:cSld>
  <p:clrMap bg1="lt1" tx1="dk1" bg2="lt2" tx2="dk2" accent1="accent1" accent2="accent2" accent3="accent3" accent4="accent4" accent5="accent5" accent6="accent6" hlink="hlink" folHlink="folHlink"/>
  <p:sldLayoutIdLst>
    <p:sldLayoutId id="2147493590" r:id="rId1"/>
    <p:sldLayoutId id="2147493591" r:id="rId2"/>
    <p:sldLayoutId id="2147493592" r:id="rId3"/>
    <p:sldLayoutId id="2147493593" r:id="rId4"/>
    <p:sldLayoutId id="2147493594" r:id="rId5"/>
    <p:sldLayoutId id="2147493595" r:id="rId6"/>
    <p:sldLayoutId id="2147493596" r:id="rId7"/>
    <p:sldLayoutId id="2147493597" r:id="rId8"/>
    <p:sldLayoutId id="2147493598" r:id="rId9"/>
    <p:sldLayoutId id="2147493599" r:id="rId10"/>
    <p:sldLayoutId id="2147493600" r:id="rId11"/>
    <p:sldLayoutId id="21474936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33863" y="0"/>
            <a:ext cx="1810137" cy="1810137"/>
          </a:xfrm>
          <a:prstGeom prst="rect">
            <a:avLst/>
          </a:prstGeom>
        </p:spPr>
      </p:pic>
      <p:sp>
        <p:nvSpPr>
          <p:cNvPr id="4100" name="Title Placeholder 1"/>
          <p:cNvSpPr>
            <a:spLocks noGrp="1"/>
          </p:cNvSpPr>
          <p:nvPr>
            <p:ph type="title"/>
          </p:nvPr>
        </p:nvSpPr>
        <p:spPr bwMode="auto">
          <a:xfrm>
            <a:off x="525463" y="357188"/>
            <a:ext cx="810260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 name="Slide Number Placeholder 5"/>
          <p:cNvSpPr>
            <a:spLocks noGrp="1"/>
          </p:cNvSpPr>
          <p:nvPr>
            <p:ph type="sldNum" sz="quarter" idx="4"/>
          </p:nvPr>
        </p:nvSpPr>
        <p:spPr>
          <a:xfrm>
            <a:off x="8734425" y="-28575"/>
            <a:ext cx="506413" cy="504825"/>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bg1"/>
                </a:solidFill>
                <a:latin typeface="HelveticaNeue MediumCond"/>
                <a:cs typeface="HelveticaNeue MediumCond"/>
              </a:defRPr>
            </a:lvl1pPr>
          </a:lstStyle>
          <a:p>
            <a:pPr>
              <a:defRPr/>
            </a:pPr>
            <a:fld id="{2EF0C806-7C87-45C2-99FD-01DC6732C3E6}" type="slidenum">
              <a:rPr lang="en-US"/>
              <a:pPr>
                <a:defRPr/>
              </a:pPr>
              <a:t>‹#›</a:t>
            </a:fld>
            <a:endParaRPr lang="en-US" dirty="0"/>
          </a:p>
        </p:txBody>
      </p:sp>
      <p:sp>
        <p:nvSpPr>
          <p:cNvPr id="2" name="Footer Placeholder 1"/>
          <p:cNvSpPr>
            <a:spLocks noGrp="1"/>
          </p:cNvSpPr>
          <p:nvPr>
            <p:ph type="ftr" sz="quarter" idx="3"/>
          </p:nvPr>
        </p:nvSpPr>
        <p:spPr>
          <a:xfrm>
            <a:off x="1754" y="6181344"/>
            <a:ext cx="1103715" cy="276999"/>
          </a:xfrm>
          <a:prstGeom prst="rect">
            <a:avLst/>
          </a:prstGeom>
        </p:spPr>
        <p:txBody>
          <a:bodyPr vert="horz" lIns="91440" tIns="45720" rIns="91440" bIns="45720" rtlCol="0" anchor="t" anchorCtr="0">
            <a:spAutoFit/>
          </a:bodyPr>
          <a:lstStyle>
            <a:lvl1pPr algn="ctr">
              <a:defRPr sz="1200">
                <a:solidFill>
                  <a:schemeClr val="tx1">
                    <a:tint val="75000"/>
                  </a:schemeClr>
                </a:solidFill>
              </a:defRPr>
            </a:lvl1pPr>
          </a:lstStyle>
          <a:p>
            <a:endParaRPr lang="en-US" dirty="0"/>
          </a:p>
        </p:txBody>
      </p:sp>
      <p:sp>
        <p:nvSpPr>
          <p:cNvPr id="7" name="Rectangle 23"/>
          <p:cNvSpPr>
            <a:spLocks noChangeArrowheads="1"/>
          </p:cNvSpPr>
          <p:nvPr userDrawn="1"/>
        </p:nvSpPr>
        <p:spPr bwMode="auto">
          <a:xfrm>
            <a:off x="2820491" y="6165803"/>
            <a:ext cx="3512543" cy="200055"/>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2"/>
                </a:solidFill>
              </a:rPr>
              <a:t>Honeywell Confidential © 2018 by Honeywell International Inc. All rights reserved. </a:t>
            </a:r>
          </a:p>
        </p:txBody>
      </p:sp>
      <p:sp>
        <p:nvSpPr>
          <p:cNvPr id="8" name="Round Single Corner Rectangle 7"/>
          <p:cNvSpPr/>
          <p:nvPr userDrawn="1"/>
        </p:nvSpPr>
        <p:spPr>
          <a:xfrm>
            <a:off x="1754" y="6365859"/>
            <a:ext cx="8678322" cy="492142"/>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93582" r:id="rId1"/>
    <p:sldLayoutId id="2147493583" r:id="rId2"/>
    <p:sldLayoutId id="2147493584" r:id="rId3"/>
    <p:sldLayoutId id="2147493585" r:id="rId4"/>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GB4717-201X K</a:t>
            </a:r>
            <a:r>
              <a:rPr lang="en-US" altLang="zh-CN" dirty="0"/>
              <a:t>ey Change</a:t>
            </a:r>
            <a:r>
              <a:rPr lang="en-US" dirty="0"/>
              <a:t>s</a:t>
            </a:r>
          </a:p>
          <a:p>
            <a:r>
              <a:rPr lang="en-US" altLang="zh-CN" dirty="0"/>
              <a:t>2019.3.25</a:t>
            </a:r>
          </a:p>
          <a:p>
            <a:endParaRPr lang="en-US" altLang="zh-CN" dirty="0"/>
          </a:p>
        </p:txBody>
      </p:sp>
      <p:sp>
        <p:nvSpPr>
          <p:cNvPr id="4" name="Slide Number Placeholder 3"/>
          <p:cNvSpPr>
            <a:spLocks noGrp="1"/>
          </p:cNvSpPr>
          <p:nvPr>
            <p:ph type="sldNum" sz="quarter" idx="4294967295"/>
          </p:nvPr>
        </p:nvSpPr>
        <p:spPr>
          <a:xfrm>
            <a:off x="8637588" y="-28575"/>
            <a:ext cx="506412" cy="504825"/>
          </a:xfrm>
          <a:prstGeom prst="rect">
            <a:avLst/>
          </a:prstGeom>
        </p:spPr>
        <p:txBody>
          <a:bodyPr/>
          <a:lstStyle/>
          <a:p>
            <a:pPr>
              <a:defRPr/>
            </a:pPr>
            <a:fld id="{FE29A1AF-F52A-4A75-9B21-C909CB99C378}" type="slidenum">
              <a:rPr lang="en-US" smtClean="0"/>
              <a:pPr>
                <a:defRPr/>
              </a:pPr>
              <a:t>0</a:t>
            </a:fld>
            <a:endParaRPr lang="en-US" dirty="0"/>
          </a:p>
        </p:txBody>
      </p:sp>
    </p:spTree>
    <p:extLst>
      <p:ext uri="{BB962C8B-B14F-4D97-AF65-F5344CB8AC3E}">
        <p14:creationId xmlns:p14="http://schemas.microsoft.com/office/powerpoint/2010/main" val="356107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4.7      </a:t>
            </a:r>
            <a:r>
              <a:rPr lang="zh-CN" altLang="en-US" sz="1400" dirty="0"/>
              <a:t>消防系统报警总线 </a:t>
            </a:r>
            <a:r>
              <a:rPr lang="en-US" altLang="zh-CN" sz="1400" dirty="0" err="1"/>
              <a:t>FAbus</a:t>
            </a:r>
            <a:r>
              <a:rPr lang="zh-CN" altLang="en-US" sz="1400" dirty="0"/>
              <a:t>（</a:t>
            </a:r>
            <a:r>
              <a:rPr lang="en-US" altLang="zh-CN" sz="1400" dirty="0"/>
              <a:t>fire system alarm bus</a:t>
            </a:r>
            <a:r>
              <a:rPr lang="zh-CN" altLang="en-US" sz="1400" dirty="0"/>
              <a:t>）</a:t>
            </a:r>
          </a:p>
          <a:p>
            <a:pPr marL="515938" indent="-515938">
              <a:lnSpc>
                <a:spcPct val="150000"/>
              </a:lnSpc>
              <a:buNone/>
            </a:pPr>
            <a:r>
              <a:rPr lang="zh-CN" altLang="en-US" sz="1400" dirty="0"/>
              <a:t>  </a:t>
            </a:r>
            <a:r>
              <a:rPr lang="en-US" altLang="zh-CN" sz="1400" dirty="0"/>
              <a:t>	</a:t>
            </a:r>
            <a:r>
              <a:rPr lang="zh-CN" altLang="en-US" sz="1400" dirty="0"/>
              <a:t>火灾自动报警系统中，火灾报警触发器件与火灾报警控制装置之间传送信息的通信线路。</a:t>
            </a:r>
          </a:p>
          <a:p>
            <a:pPr>
              <a:lnSpc>
                <a:spcPct val="150000"/>
              </a:lnSpc>
            </a:pPr>
            <a:r>
              <a:rPr lang="en-US" altLang="zh-CN" sz="1400" dirty="0"/>
              <a:t>4.8      </a:t>
            </a:r>
            <a:r>
              <a:rPr lang="zh-CN" altLang="en-US" sz="1400" dirty="0"/>
              <a:t>消防系统联动总线 </a:t>
            </a:r>
            <a:r>
              <a:rPr lang="en-US" altLang="zh-CN" sz="1400" dirty="0" err="1"/>
              <a:t>FCbus</a:t>
            </a:r>
            <a:r>
              <a:rPr lang="zh-CN" altLang="en-US" sz="1400" dirty="0"/>
              <a:t>（</a:t>
            </a:r>
            <a:r>
              <a:rPr lang="en-US" altLang="zh-CN" sz="1400" dirty="0"/>
              <a:t>fire system control bus</a:t>
            </a:r>
            <a:r>
              <a:rPr lang="zh-CN" altLang="en-US" sz="1400" dirty="0"/>
              <a:t>）</a:t>
            </a:r>
          </a:p>
          <a:p>
            <a:pPr marL="0" indent="0">
              <a:lnSpc>
                <a:spcPct val="150000"/>
              </a:lnSpc>
              <a:buNone/>
            </a:pPr>
            <a:r>
              <a:rPr lang="en-US" altLang="zh-CN" sz="1400" dirty="0"/>
              <a:t>	</a:t>
            </a:r>
            <a:r>
              <a:rPr lang="zh-CN" altLang="en-US" sz="1400" dirty="0"/>
              <a:t>火灾自动报警系统中，火灾报警控制器（联动型）与输出模块、输入模块、输入</a:t>
            </a:r>
            <a:r>
              <a:rPr lang="en-US" altLang="zh-CN" sz="1400" dirty="0"/>
              <a:t>/</a:t>
            </a:r>
            <a:r>
              <a:rPr lang="zh-CN" altLang="en-US" sz="1400" dirty="0"/>
              <a:t>输出模块之间</a:t>
            </a:r>
            <a:r>
              <a:rPr lang="en-US" altLang="zh-CN" sz="1400" dirty="0"/>
              <a:t>	</a:t>
            </a:r>
            <a:r>
              <a:rPr lang="zh-CN" altLang="en-US" sz="1400" dirty="0"/>
              <a:t>传送信息的通信线路。</a:t>
            </a:r>
            <a:endParaRPr lang="en-US" altLang="zh-CN" sz="1400" dirty="0"/>
          </a:p>
          <a:p>
            <a:pPr marL="628650" indent="-171450">
              <a:buClr>
                <a:srgbClr val="00B050"/>
              </a:buClr>
              <a:buFont typeface="Wingdings" panose="05000000000000000000" pitchFamily="2" charset="2"/>
              <a:buChar char="§"/>
            </a:pPr>
            <a:r>
              <a:rPr lang="en-US" altLang="zh-CN" sz="1200" dirty="0">
                <a:solidFill>
                  <a:srgbClr val="00B050"/>
                </a:solidFill>
                <a:latin typeface="微软雅黑" panose="020B0503020204020204" pitchFamily="34" charset="-122"/>
                <a:ea typeface="微软雅黑" panose="020B0503020204020204" pitchFamily="34" charset="-122"/>
              </a:rPr>
              <a:t>FA</a:t>
            </a:r>
            <a:r>
              <a:rPr lang="zh-CN" altLang="en-US" sz="1200" dirty="0">
                <a:solidFill>
                  <a:srgbClr val="00B050"/>
                </a:solidFill>
                <a:latin typeface="微软雅黑" panose="020B0503020204020204" pitchFamily="34" charset="-122"/>
                <a:ea typeface="微软雅黑" panose="020B0503020204020204" pitchFamily="34" charset="-122"/>
              </a:rPr>
              <a:t>和</a:t>
            </a:r>
            <a:r>
              <a:rPr lang="en-US" altLang="zh-CN" sz="1200" dirty="0">
                <a:solidFill>
                  <a:srgbClr val="00B050"/>
                </a:solidFill>
                <a:latin typeface="微软雅黑" panose="020B0503020204020204" pitchFamily="34" charset="-122"/>
                <a:ea typeface="微软雅黑" panose="020B0503020204020204" pitchFamily="34" charset="-122"/>
              </a:rPr>
              <a:t>FC</a:t>
            </a:r>
            <a:r>
              <a:rPr lang="zh-CN" altLang="en-US" sz="1200" dirty="0">
                <a:solidFill>
                  <a:srgbClr val="00B050"/>
                </a:solidFill>
                <a:latin typeface="微软雅黑" panose="020B0503020204020204" pitchFamily="34" charset="-122"/>
                <a:ea typeface="微软雅黑" panose="020B0503020204020204" pitchFamily="34" charset="-122"/>
              </a:rPr>
              <a:t>总线的数量，标准未要求和限制。可根据需求配置端口，但作为报警总线的端口，不能连接联动总线设备。反之亦然。 （</a:t>
            </a:r>
            <a:r>
              <a:rPr lang="en-US" altLang="zh-CN" sz="1200" dirty="0">
                <a:solidFill>
                  <a:srgbClr val="00B050"/>
                </a:solidFill>
                <a:latin typeface="微软雅黑" panose="020B0503020204020204" pitchFamily="34" charset="-122"/>
                <a:ea typeface="微软雅黑" panose="020B0503020204020204" pitchFamily="34" charset="-122"/>
              </a:rPr>
              <a:t>2017</a:t>
            </a:r>
            <a:r>
              <a:rPr lang="zh-CN" altLang="en-US" sz="1200" dirty="0">
                <a:solidFill>
                  <a:srgbClr val="00B050"/>
                </a:solidFill>
                <a:latin typeface="微软雅黑" panose="020B0503020204020204" pitchFamily="34" charset="-122"/>
                <a:ea typeface="微软雅黑" panose="020B0503020204020204" pitchFamily="34" charset="-122"/>
              </a:rPr>
              <a:t>反馈意见）</a:t>
            </a:r>
            <a:endParaRPr lang="en-US" altLang="zh-CN" sz="1200" dirty="0">
              <a:solidFill>
                <a:srgbClr val="00B050"/>
              </a:solidFill>
              <a:latin typeface="微软雅黑" panose="020B0503020204020204" pitchFamily="34" charset="-122"/>
              <a:ea typeface="微软雅黑" panose="020B0503020204020204" pitchFamily="34" charset="-122"/>
            </a:endParaRPr>
          </a:p>
          <a:p>
            <a:pPr marL="628650" indent="-171450">
              <a:buClr>
                <a:srgbClr val="00B050"/>
              </a:buClr>
              <a:buFont typeface="Wingdings" panose="05000000000000000000" pitchFamily="2" charset="2"/>
              <a:buChar char="§"/>
            </a:pPr>
            <a:r>
              <a:rPr lang="zh-CN" altLang="en-US" sz="1200" dirty="0">
                <a:solidFill>
                  <a:srgbClr val="00B050"/>
                </a:solidFill>
                <a:latin typeface="微软雅黑" panose="020B0503020204020204" pitchFamily="34" charset="-122"/>
                <a:ea typeface="微软雅黑" panose="020B0503020204020204" pitchFamily="34" charset="-122"/>
              </a:rPr>
              <a:t>报警总线和联动总线的数量及容量，有可能会写入检测报告，会从一定程度影响系统的容量</a:t>
            </a:r>
            <a:endParaRPr lang="en-US" altLang="zh-CN" sz="1200" dirty="0">
              <a:solidFill>
                <a:srgbClr val="00B050"/>
              </a:solidFill>
              <a:latin typeface="微软雅黑" panose="020B0503020204020204" pitchFamily="34" charset="-122"/>
              <a:ea typeface="微软雅黑" panose="020B0503020204020204" pitchFamily="34" charset="-122"/>
            </a:endParaRPr>
          </a:p>
          <a:p>
            <a:pPr marL="628650" indent="-171450">
              <a:buClr>
                <a:srgbClr val="00B050"/>
              </a:buClr>
              <a:buFont typeface="Wingdings" panose="05000000000000000000" pitchFamily="2" charset="2"/>
              <a:buChar char="§"/>
            </a:pPr>
            <a:r>
              <a:rPr lang="zh-CN" altLang="en-US" sz="1200" dirty="0">
                <a:solidFill>
                  <a:srgbClr val="00B050"/>
                </a:solidFill>
                <a:latin typeface="微软雅黑" panose="020B0503020204020204" pitchFamily="34" charset="-122"/>
                <a:ea typeface="微软雅黑" panose="020B0503020204020204" pitchFamily="34" charset="-122"/>
              </a:rPr>
              <a:t>报警总线和联动总线从接线端子上分开，但仍在一个物理回路卡上，是否可以？</a:t>
            </a:r>
            <a:endParaRPr lang="en-US" altLang="zh-CN" sz="1200" dirty="0">
              <a:solidFill>
                <a:srgbClr val="00B050"/>
              </a:solidFill>
              <a:latin typeface="微软雅黑" panose="020B0503020204020204" pitchFamily="34" charset="-122"/>
              <a:ea typeface="微软雅黑" panose="020B0503020204020204" pitchFamily="34" charset="-122"/>
            </a:endParaRPr>
          </a:p>
          <a:p>
            <a:pPr marL="457200" indent="0">
              <a:buClr>
                <a:srgbClr val="00B050"/>
              </a:buClr>
              <a:buFont typeface="Arial" panose="020B0604020202020204" pitchFamily="34" charset="0"/>
              <a:buChar char="−"/>
            </a:pPr>
            <a:endParaRPr lang="en-US" altLang="zh-CN" sz="1200" dirty="0">
              <a:solidFill>
                <a:srgbClr val="00B050"/>
              </a:solidFill>
              <a:latin typeface="微软雅黑" panose="020B0503020204020204" pitchFamily="34" charset="-122"/>
              <a:ea typeface="微软雅黑" panose="020B0503020204020204" pitchFamily="34" charset="-122"/>
            </a:endParaRPr>
          </a:p>
          <a:p>
            <a:pPr marL="457200" indent="0">
              <a:buClr>
                <a:srgbClr val="00B050"/>
              </a:buClr>
              <a:buFont typeface="Arial" panose="020B0604020202020204" pitchFamily="34" charset="0"/>
              <a:buChar char="−"/>
            </a:pPr>
            <a:endParaRPr lang="zh-CN" altLang="en-US" sz="1100" dirty="0">
              <a:solidFill>
                <a:srgbClr val="00B050"/>
              </a:solidFill>
            </a:endParaRPr>
          </a:p>
          <a:p>
            <a:pPr>
              <a:lnSpc>
                <a:spcPct val="150000"/>
              </a:lnSpc>
            </a:pPr>
            <a:endParaRPr lang="en-US" altLang="zh-CN"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9</a:t>
            </a:fld>
            <a:endParaRPr lang="en-US" dirty="0"/>
          </a:p>
        </p:txBody>
      </p:sp>
      <p:sp>
        <p:nvSpPr>
          <p:cNvPr id="5" name="Title 4"/>
          <p:cNvSpPr>
            <a:spLocks noGrp="1"/>
          </p:cNvSpPr>
          <p:nvPr>
            <p:ph type="title"/>
          </p:nvPr>
        </p:nvSpPr>
        <p:spPr/>
        <p:txBody>
          <a:bodyPr/>
          <a:lstStyle/>
          <a:p>
            <a:r>
              <a:rPr lang="zh-CN" altLang="en-US" dirty="0"/>
              <a:t>报警和联动总线</a:t>
            </a:r>
            <a:endParaRPr lang="en-US" dirty="0"/>
          </a:p>
        </p:txBody>
      </p:sp>
    </p:spTree>
    <p:extLst>
      <p:ext uri="{BB962C8B-B14F-4D97-AF65-F5344CB8AC3E}">
        <p14:creationId xmlns:p14="http://schemas.microsoft.com/office/powerpoint/2010/main" val="255337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4.9  </a:t>
            </a:r>
            <a:r>
              <a:rPr lang="zh-CN" altLang="en-US" sz="1400" dirty="0"/>
              <a:t>消防系统设备控制总线 </a:t>
            </a:r>
            <a:r>
              <a:rPr lang="en-US" altLang="zh-CN" sz="1400" dirty="0" err="1"/>
              <a:t>FECbus</a:t>
            </a:r>
            <a:r>
              <a:rPr lang="zh-CN" altLang="en-US" sz="1400" dirty="0"/>
              <a:t>（</a:t>
            </a:r>
            <a:r>
              <a:rPr lang="en-US" altLang="zh-CN" sz="1400" dirty="0"/>
              <a:t>fire system equipment control bus</a:t>
            </a:r>
            <a:r>
              <a:rPr lang="zh-CN" altLang="en-US" sz="1400" dirty="0"/>
              <a:t>）</a:t>
            </a:r>
          </a:p>
          <a:p>
            <a:pPr marL="461963" indent="-461963">
              <a:lnSpc>
                <a:spcPct val="150000"/>
              </a:lnSpc>
              <a:buNone/>
            </a:pPr>
            <a:r>
              <a:rPr lang="en-US" altLang="zh-CN" sz="1400" dirty="0"/>
              <a:t>	</a:t>
            </a:r>
            <a:r>
              <a:rPr lang="zh-CN" altLang="en-US" sz="1400" dirty="0"/>
              <a:t>火灾自动报警系统中，火灾报警控制器（联动型）通过消防联动通信模块与消火栓系统、自动灭火系统、防排烟系统、防火卷帘监控系统、防火门监控系统、消防应急广播、消防应急照明和疏散指示系统等消防联动控制设备之间传送信息的通信线路。</a:t>
            </a:r>
            <a:endParaRPr lang="en-US" altLang="zh-CN" sz="1400" dirty="0"/>
          </a:p>
          <a:p>
            <a:pPr>
              <a:lnSpc>
                <a:spcPct val="150000"/>
              </a:lnSpc>
            </a:pPr>
            <a:r>
              <a:rPr lang="en-US" altLang="zh-CN" sz="1400" dirty="0"/>
              <a:t>5.3.1.6 </a:t>
            </a:r>
            <a:r>
              <a:rPr lang="zh-CN" altLang="en-US" sz="1400" dirty="0"/>
              <a:t>控制器的通信线路应采用铜质绞线或光缆连接，控制器的消防系统设备控制总线应采用独</a:t>
            </a:r>
            <a:r>
              <a:rPr lang="en-US" altLang="zh-CN" sz="1400" dirty="0"/>
              <a:t>	</a:t>
            </a:r>
            <a:r>
              <a:rPr lang="zh-CN" altLang="en-US" sz="1400" dirty="0"/>
              <a:t>立的通信线路，不应与消防系统报警总线、消防系统联动总线复用</a:t>
            </a:r>
            <a:r>
              <a:rPr lang="en-US" altLang="zh-CN" sz="1400" dirty="0"/>
              <a:t>.</a:t>
            </a:r>
          </a:p>
          <a:p>
            <a:pPr>
              <a:lnSpc>
                <a:spcPct val="150000"/>
              </a:lnSpc>
            </a:pPr>
            <a:r>
              <a:rPr lang="en-US" altLang="zh-CN" sz="1400" dirty="0"/>
              <a:t>C.3.2.1 </a:t>
            </a:r>
            <a:r>
              <a:rPr lang="zh-CN" altLang="en-US" sz="1400" dirty="0"/>
              <a:t>消防联动通信模块</a:t>
            </a:r>
            <a:r>
              <a:rPr lang="zh-CN" altLang="en-US" sz="1400" dirty="0">
                <a:solidFill>
                  <a:srgbClr val="FF0000"/>
                </a:solidFill>
              </a:rPr>
              <a:t>应具有</a:t>
            </a:r>
            <a:r>
              <a:rPr lang="en-US" altLang="zh-CN" sz="1400" dirty="0">
                <a:solidFill>
                  <a:srgbClr val="FF0000"/>
                </a:solidFill>
              </a:rPr>
              <a:t>CAN</a:t>
            </a:r>
            <a:r>
              <a:rPr lang="zh-CN" altLang="en-US" sz="1400" dirty="0">
                <a:solidFill>
                  <a:srgbClr val="FF0000"/>
                </a:solidFill>
              </a:rPr>
              <a:t>总线标准接口、</a:t>
            </a:r>
            <a:r>
              <a:rPr lang="en-US" altLang="zh-CN" sz="1400" dirty="0">
                <a:solidFill>
                  <a:srgbClr val="FF0000"/>
                </a:solidFill>
              </a:rPr>
              <a:t>RS485</a:t>
            </a:r>
            <a:r>
              <a:rPr lang="zh-CN" altLang="en-US" sz="1400" dirty="0">
                <a:solidFill>
                  <a:srgbClr val="FF0000"/>
                </a:solidFill>
              </a:rPr>
              <a:t>标准接口两种总线通信接口</a:t>
            </a:r>
            <a:r>
              <a:rPr lang="zh-CN" altLang="en-US" sz="1400" dirty="0"/>
              <a:t>。消防联</a:t>
            </a:r>
            <a:r>
              <a:rPr lang="en-US" altLang="zh-CN" sz="1400" dirty="0"/>
              <a:t>	</a:t>
            </a:r>
            <a:r>
              <a:rPr lang="zh-CN" altLang="en-US" sz="1400" dirty="0"/>
              <a:t>动控制设备可通过任一接口与消防联动通信模块连接，通信接口应采用接线端子的连接方式。</a:t>
            </a:r>
          </a:p>
          <a:p>
            <a:pPr>
              <a:lnSpc>
                <a:spcPct val="150000"/>
              </a:lnSpc>
            </a:pPr>
            <a:r>
              <a:rPr lang="en-US" altLang="zh-CN" sz="1400" dirty="0"/>
              <a:t>C.3.2.2 </a:t>
            </a:r>
            <a:r>
              <a:rPr lang="zh-CN" altLang="en-US" sz="1400" dirty="0"/>
              <a:t>火灾报警控制器（联动型）与消防联动控制设备通信时，火灾报警控制器（联动型）应为</a:t>
            </a:r>
            <a:r>
              <a:rPr lang="en-US" altLang="zh-CN" sz="1400" dirty="0"/>
              <a:t>	</a:t>
            </a:r>
            <a:r>
              <a:rPr lang="zh-CN" altLang="en-US" sz="1400" dirty="0"/>
              <a:t>主控节点，负责接收网络内各子系统节点的上传信息，下发控制和管理信息。火灾报警控制器</a:t>
            </a:r>
            <a:r>
              <a:rPr lang="en-US" altLang="zh-CN" sz="1400" dirty="0"/>
              <a:t>	</a:t>
            </a:r>
            <a:r>
              <a:rPr lang="zh-CN" altLang="en-US" sz="1400" dirty="0"/>
              <a:t>（联动型）的地址编号应为</a:t>
            </a:r>
            <a:r>
              <a:rPr lang="en-US" altLang="zh-CN" sz="1400" dirty="0"/>
              <a:t>1</a:t>
            </a:r>
            <a:r>
              <a:rPr lang="zh-CN" altLang="en-US" sz="1400" dirty="0"/>
              <a:t>，消防联动控制设备的地址编号应为</a:t>
            </a:r>
            <a:r>
              <a:rPr lang="en-US" altLang="zh-CN" sz="1400" dirty="0"/>
              <a:t>2</a:t>
            </a:r>
            <a:r>
              <a:rPr lang="zh-CN" altLang="en-US" sz="1400" dirty="0"/>
              <a:t>～</a:t>
            </a:r>
            <a:r>
              <a:rPr lang="en-US" altLang="zh-CN" sz="1400" dirty="0"/>
              <a:t>63</a:t>
            </a:r>
            <a:r>
              <a:rPr lang="zh-CN" altLang="en-US" sz="1400" dirty="0"/>
              <a:t>。</a:t>
            </a:r>
          </a:p>
          <a:p>
            <a:pPr>
              <a:lnSpc>
                <a:spcPct val="150000"/>
              </a:lnSpc>
            </a:pPr>
            <a:r>
              <a:rPr lang="en-US" altLang="zh-CN" sz="1400" dirty="0"/>
              <a:t>C.3.2.3 </a:t>
            </a:r>
            <a:r>
              <a:rPr lang="zh-CN" altLang="en-US" sz="1400" dirty="0"/>
              <a:t>消防联动控制设备的</a:t>
            </a:r>
            <a:r>
              <a:rPr lang="zh-CN" altLang="en-US" sz="1400" dirty="0">
                <a:solidFill>
                  <a:schemeClr val="tx2"/>
                </a:solidFill>
              </a:rPr>
              <a:t>通信链路</a:t>
            </a:r>
            <a:r>
              <a:rPr lang="zh-CN" altLang="en-US" sz="1400" dirty="0"/>
              <a:t>中，任一点断路或短路时，火灾报警控制器（联动型）与消</a:t>
            </a:r>
            <a:r>
              <a:rPr lang="en-US" altLang="zh-CN" sz="1400" dirty="0"/>
              <a:t>	</a:t>
            </a:r>
            <a:r>
              <a:rPr lang="zh-CN" altLang="en-US" sz="1400" dirty="0"/>
              <a:t>防联动控制设备应能正常通信。</a:t>
            </a:r>
            <a:endParaRPr lang="en-US" altLang="zh-CN" sz="1400" dirty="0"/>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10</a:t>
            </a:fld>
            <a:endParaRPr lang="en-US" dirty="0"/>
          </a:p>
        </p:txBody>
      </p:sp>
      <p:sp>
        <p:nvSpPr>
          <p:cNvPr id="5" name="Title 4"/>
          <p:cNvSpPr>
            <a:spLocks noGrp="1"/>
          </p:cNvSpPr>
          <p:nvPr>
            <p:ph type="title"/>
          </p:nvPr>
        </p:nvSpPr>
        <p:spPr/>
        <p:txBody>
          <a:bodyPr/>
          <a:lstStyle/>
          <a:p>
            <a:r>
              <a:rPr lang="zh-CN" altLang="en-US" dirty="0"/>
              <a:t>消防设备控制总线</a:t>
            </a:r>
            <a:endParaRPr lang="en-US" dirty="0"/>
          </a:p>
        </p:txBody>
      </p:sp>
      <p:sp>
        <p:nvSpPr>
          <p:cNvPr id="7" name="TextBox 6"/>
          <p:cNvSpPr txBox="1"/>
          <p:nvPr/>
        </p:nvSpPr>
        <p:spPr>
          <a:xfrm>
            <a:off x="3778423" y="5103456"/>
            <a:ext cx="4849640" cy="276999"/>
          </a:xfrm>
          <a:prstGeom prst="rect">
            <a:avLst/>
          </a:prstGeom>
          <a:noFill/>
        </p:spPr>
        <p:txBody>
          <a:bodyPr wrap="square" rtlCol="0">
            <a:spAutoFit/>
          </a:bodyPr>
          <a:lstStyle/>
          <a:p>
            <a:r>
              <a:rPr lang="zh-CN" altLang="en-US" sz="1200" dirty="0">
                <a:highlight>
                  <a:srgbClr val="00FF00"/>
                </a:highlight>
              </a:rPr>
              <a:t>通信链路指的是联防联动设备同</a:t>
            </a:r>
            <a:r>
              <a:rPr lang="en-US" altLang="zh-CN" sz="1200" dirty="0">
                <a:highlight>
                  <a:srgbClr val="00FF00"/>
                </a:highlight>
              </a:rPr>
              <a:t>FECM</a:t>
            </a:r>
            <a:r>
              <a:rPr lang="zh-CN" altLang="en-US" sz="1200" dirty="0">
                <a:highlight>
                  <a:srgbClr val="00FF00"/>
                </a:highlight>
              </a:rPr>
              <a:t>之间的通信链路</a:t>
            </a:r>
            <a:endParaRPr lang="en-US" sz="1200" dirty="0">
              <a:highlight>
                <a:srgbClr val="00FF00"/>
              </a:highlight>
            </a:endParaRPr>
          </a:p>
        </p:txBody>
      </p:sp>
    </p:spTree>
    <p:extLst>
      <p:ext uri="{BB962C8B-B14F-4D97-AF65-F5344CB8AC3E}">
        <p14:creationId xmlns:p14="http://schemas.microsoft.com/office/powerpoint/2010/main" val="111244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5.4.10 </a:t>
            </a:r>
            <a:r>
              <a:rPr lang="zh-CN" altLang="en-US" sz="1400" dirty="0"/>
              <a:t>与消防控制室图形显示装置通信功能</a:t>
            </a:r>
          </a:p>
          <a:p>
            <a:pPr>
              <a:lnSpc>
                <a:spcPct val="150000"/>
              </a:lnSpc>
            </a:pPr>
            <a:r>
              <a:rPr lang="en-US" altLang="zh-CN" sz="1400" dirty="0"/>
              <a:t>5.4.10.1 </a:t>
            </a:r>
            <a:r>
              <a:rPr lang="zh-CN" altLang="en-US" sz="1400" dirty="0"/>
              <a:t>控制器应采用 </a:t>
            </a:r>
            <a:r>
              <a:rPr lang="en-US" altLang="zh-CN" sz="1400" dirty="0"/>
              <a:t>RS485 </a:t>
            </a:r>
            <a:r>
              <a:rPr lang="zh-CN" altLang="en-US" sz="1400" dirty="0"/>
              <a:t>总线接口</a:t>
            </a:r>
            <a:r>
              <a:rPr lang="zh-CN" altLang="en-US" sz="1400" dirty="0">
                <a:solidFill>
                  <a:schemeClr val="tx2"/>
                </a:solidFill>
              </a:rPr>
              <a:t>、</a:t>
            </a:r>
            <a:r>
              <a:rPr lang="en-US" altLang="zh-CN" sz="1400" dirty="0">
                <a:solidFill>
                  <a:schemeClr val="tx2"/>
                </a:solidFill>
              </a:rPr>
              <a:t>CAN </a:t>
            </a:r>
            <a:r>
              <a:rPr lang="zh-CN" altLang="en-US" sz="1400" dirty="0">
                <a:solidFill>
                  <a:schemeClr val="tx2"/>
                </a:solidFill>
              </a:rPr>
              <a:t>总线接口、</a:t>
            </a:r>
            <a:r>
              <a:rPr lang="en-US" altLang="zh-CN" sz="1400" dirty="0">
                <a:solidFill>
                  <a:schemeClr val="tx2"/>
                </a:solidFill>
              </a:rPr>
              <a:t>RJ45 </a:t>
            </a:r>
            <a:r>
              <a:rPr lang="zh-CN" altLang="en-US" sz="1400" dirty="0">
                <a:solidFill>
                  <a:schemeClr val="tx2"/>
                </a:solidFill>
              </a:rPr>
              <a:t>以太网接口中的一种或多种接口</a:t>
            </a:r>
            <a:r>
              <a:rPr lang="en-US" altLang="zh-CN" sz="1400" dirty="0">
                <a:solidFill>
                  <a:schemeClr val="tx2"/>
                </a:solidFill>
              </a:rPr>
              <a:t>	</a:t>
            </a:r>
            <a:r>
              <a:rPr lang="zh-CN" altLang="en-US" sz="1400" dirty="0"/>
              <a:t>同消防控制室图形显示装置通信，向消防控制室图形显示装置发送信息。</a:t>
            </a:r>
            <a:r>
              <a:rPr lang="zh-CN" altLang="en-US" sz="1400" dirty="0">
                <a:solidFill>
                  <a:schemeClr val="tx2"/>
                </a:solidFill>
              </a:rPr>
              <a:t>通信接口应具有防脱</a:t>
            </a:r>
            <a:r>
              <a:rPr lang="en-US" altLang="zh-CN" sz="1400" dirty="0">
                <a:solidFill>
                  <a:schemeClr val="tx2"/>
                </a:solidFill>
              </a:rPr>
              <a:t>	</a:t>
            </a:r>
            <a:r>
              <a:rPr lang="zh-CN" altLang="en-US" sz="1400" dirty="0">
                <a:solidFill>
                  <a:schemeClr val="tx2"/>
                </a:solidFill>
              </a:rPr>
              <a:t>落措施。</a:t>
            </a:r>
            <a:endParaRPr lang="en-US" altLang="zh-CN" sz="1400" dirty="0">
              <a:solidFill>
                <a:schemeClr val="tx2"/>
              </a:solidFill>
            </a:endParaRPr>
          </a:p>
          <a:p>
            <a:pPr>
              <a:lnSpc>
                <a:spcPct val="150000"/>
              </a:lnSpc>
            </a:pPr>
            <a:r>
              <a:rPr lang="en-US" altLang="zh-CN" sz="1400" dirty="0"/>
              <a:t>C.3.1.2 </a:t>
            </a:r>
            <a:r>
              <a:rPr lang="zh-CN" altLang="en-US" sz="1400" dirty="0"/>
              <a:t>火灾自动报警系统设备与消防控制室图形显示装置应采用一对一的主从通信方式，火灾自</a:t>
            </a:r>
            <a:r>
              <a:rPr lang="en-US" altLang="zh-CN" sz="1400" dirty="0"/>
              <a:t>	</a:t>
            </a:r>
            <a:r>
              <a:rPr lang="zh-CN" altLang="en-US" sz="1400" dirty="0"/>
              <a:t>动报警系统设备为主机，消防控制室图形显示装置为从机，</a:t>
            </a:r>
            <a:r>
              <a:rPr lang="zh-CN" altLang="en-US" sz="1400" dirty="0">
                <a:solidFill>
                  <a:schemeClr val="tx2"/>
                </a:solidFill>
              </a:rPr>
              <a:t>如多台火灾自动报警系统设备接入</a:t>
            </a:r>
            <a:r>
              <a:rPr lang="en-US" altLang="zh-CN" sz="1400" dirty="0">
                <a:solidFill>
                  <a:schemeClr val="tx2"/>
                </a:solidFill>
              </a:rPr>
              <a:t>	</a:t>
            </a:r>
            <a:r>
              <a:rPr lang="zh-CN" altLang="en-US" sz="1400" dirty="0">
                <a:solidFill>
                  <a:schemeClr val="tx2"/>
                </a:solidFill>
              </a:rPr>
              <a:t>同一消防控制室图形显示装置，消防控制室图形显示装置需扩展多个接口</a:t>
            </a:r>
            <a:r>
              <a:rPr lang="zh-CN" altLang="en-US" sz="1400" dirty="0"/>
              <a:t>。</a:t>
            </a:r>
            <a:endParaRPr lang="en-US" sz="1400" dirty="0"/>
          </a:p>
          <a:p>
            <a:pPr>
              <a:lnSpc>
                <a:spcPct val="150000"/>
              </a:lnSpc>
            </a:pPr>
            <a:r>
              <a:rPr lang="en-US" altLang="zh-CN" sz="1400" dirty="0"/>
              <a:t>5.4.10.2 </a:t>
            </a:r>
            <a:r>
              <a:rPr lang="zh-CN" altLang="en-US" sz="1400" dirty="0"/>
              <a:t>当有</a:t>
            </a:r>
            <a:r>
              <a:rPr lang="zh-CN" altLang="en-US" sz="1400" dirty="0">
                <a:solidFill>
                  <a:schemeClr val="tx2"/>
                </a:solidFill>
              </a:rPr>
              <a:t>火灾报警信号、监管报警信号、屏蔽信号、故障信号</a:t>
            </a:r>
            <a:r>
              <a:rPr lang="zh-CN" altLang="en-US" sz="1400" dirty="0"/>
              <a:t>输入时，控制器应向消防控制室</a:t>
            </a:r>
          </a:p>
          <a:p>
            <a:pPr marL="0" indent="0">
              <a:lnSpc>
                <a:spcPct val="150000"/>
              </a:lnSpc>
              <a:buNone/>
            </a:pPr>
            <a:r>
              <a:rPr lang="en-US" altLang="zh-CN" sz="1400" dirty="0"/>
              <a:t>	</a:t>
            </a:r>
            <a:r>
              <a:rPr lang="zh-CN" altLang="en-US" sz="1400" dirty="0"/>
              <a:t>图形显示装置发送输入信号的类别、名称、部位、位置、时间、工作状态（正常工作状态、火</a:t>
            </a:r>
            <a:r>
              <a:rPr lang="en-US" altLang="zh-CN" sz="1400" dirty="0"/>
              <a:t>	</a:t>
            </a:r>
            <a:r>
              <a:rPr lang="zh-CN" altLang="en-US" sz="1400" dirty="0"/>
              <a:t>灾报警状态、屏蔽状态以及故障状态）等信息。</a:t>
            </a:r>
          </a:p>
          <a:p>
            <a:pPr>
              <a:lnSpc>
                <a:spcPct val="150000"/>
              </a:lnSpc>
            </a:pPr>
            <a:r>
              <a:rPr lang="en-US" altLang="zh-CN" sz="1400" dirty="0"/>
              <a:t>5.4.10.3 </a:t>
            </a:r>
            <a:r>
              <a:rPr lang="zh-CN" altLang="en-US" sz="1400" dirty="0"/>
              <a:t>控制器输出通信协议应满足附录 </a:t>
            </a:r>
            <a:r>
              <a:rPr lang="en-US" altLang="zh-CN" sz="1400" dirty="0"/>
              <a:t>C </a:t>
            </a:r>
            <a:r>
              <a:rPr lang="zh-CN" altLang="en-US" sz="1400" dirty="0"/>
              <a:t>的要求。</a:t>
            </a:r>
            <a:endParaRPr lang="en-US" altLang="zh-CN"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11</a:t>
            </a:fld>
            <a:endParaRPr lang="en-US" dirty="0"/>
          </a:p>
        </p:txBody>
      </p:sp>
      <p:sp>
        <p:nvSpPr>
          <p:cNvPr id="5" name="Title 4"/>
          <p:cNvSpPr>
            <a:spLocks noGrp="1"/>
          </p:cNvSpPr>
          <p:nvPr>
            <p:ph type="title"/>
          </p:nvPr>
        </p:nvSpPr>
        <p:spPr/>
        <p:txBody>
          <a:bodyPr/>
          <a:lstStyle/>
          <a:p>
            <a:r>
              <a:rPr lang="zh-CN" altLang="en-US" dirty="0"/>
              <a:t>与消防控制室图形显示装置通信功能</a:t>
            </a:r>
            <a:endParaRPr lang="en-US" dirty="0"/>
          </a:p>
        </p:txBody>
      </p:sp>
      <p:sp>
        <p:nvSpPr>
          <p:cNvPr id="6" name="TextBox 5"/>
          <p:cNvSpPr txBox="1"/>
          <p:nvPr/>
        </p:nvSpPr>
        <p:spPr>
          <a:xfrm>
            <a:off x="2266950" y="2081788"/>
            <a:ext cx="2752725" cy="276999"/>
          </a:xfrm>
          <a:prstGeom prst="rect">
            <a:avLst/>
          </a:prstGeom>
          <a:noFill/>
        </p:spPr>
        <p:txBody>
          <a:bodyPr wrap="square" rtlCol="0">
            <a:spAutoFit/>
          </a:bodyPr>
          <a:lstStyle/>
          <a:p>
            <a:r>
              <a:rPr lang="zh-CN" altLang="en-US" sz="1200" dirty="0">
                <a:highlight>
                  <a:srgbClr val="FFFF00"/>
                </a:highlight>
              </a:rPr>
              <a:t>考虑开发多口的接口卡？ </a:t>
            </a:r>
            <a:endParaRPr lang="en-US" sz="1200" dirty="0">
              <a:highlight>
                <a:srgbClr val="FFFF00"/>
              </a:highlight>
            </a:endParaRPr>
          </a:p>
        </p:txBody>
      </p:sp>
      <p:sp>
        <p:nvSpPr>
          <p:cNvPr id="7" name="TextBox 6"/>
          <p:cNvSpPr txBox="1"/>
          <p:nvPr/>
        </p:nvSpPr>
        <p:spPr>
          <a:xfrm>
            <a:off x="5133975" y="4139188"/>
            <a:ext cx="3248025" cy="276999"/>
          </a:xfrm>
          <a:prstGeom prst="rect">
            <a:avLst/>
          </a:prstGeom>
          <a:noFill/>
        </p:spPr>
        <p:txBody>
          <a:bodyPr wrap="square" rtlCol="0">
            <a:spAutoFit/>
          </a:bodyPr>
          <a:lstStyle/>
          <a:p>
            <a:r>
              <a:rPr lang="zh-CN" altLang="en-US" sz="1200" dirty="0">
                <a:highlight>
                  <a:srgbClr val="00FF00"/>
                </a:highlight>
              </a:rPr>
              <a:t>启动和反馈信号，参考</a:t>
            </a:r>
            <a:r>
              <a:rPr lang="en-US" altLang="zh-CN" sz="1200" dirty="0">
                <a:highlight>
                  <a:srgbClr val="00FF00"/>
                </a:highlight>
              </a:rPr>
              <a:t>GB16806</a:t>
            </a:r>
            <a:r>
              <a:rPr lang="zh-CN" altLang="en-US" sz="1200" dirty="0">
                <a:highlight>
                  <a:srgbClr val="00FF00"/>
                </a:highlight>
              </a:rPr>
              <a:t> </a:t>
            </a:r>
            <a:endParaRPr lang="en-US" sz="1200" dirty="0">
              <a:highlight>
                <a:srgbClr val="00FF00"/>
              </a:highlight>
            </a:endParaRPr>
          </a:p>
        </p:txBody>
      </p:sp>
    </p:spTree>
    <p:extLst>
      <p:ext uri="{BB962C8B-B14F-4D97-AF65-F5344CB8AC3E}">
        <p14:creationId xmlns:p14="http://schemas.microsoft.com/office/powerpoint/2010/main" val="301203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r>
              <a:rPr lang="en-US" altLang="zh-CN" sz="1400" dirty="0"/>
              <a:t>C.1.1 </a:t>
            </a:r>
            <a:r>
              <a:rPr lang="zh-CN" altLang="en-US" sz="1400" dirty="0"/>
              <a:t>本协议适用于以下设备与消防控制室图形显示装置的通信：</a:t>
            </a:r>
          </a:p>
          <a:p>
            <a:pPr marL="344488" indent="0">
              <a:buNone/>
            </a:pPr>
            <a:r>
              <a:rPr lang="zh-CN" altLang="en-US" sz="1400" dirty="0"/>
              <a:t>      </a:t>
            </a:r>
            <a:r>
              <a:rPr lang="en-US" altLang="zh-CN" sz="1400" dirty="0"/>
              <a:t>a) </a:t>
            </a:r>
            <a:r>
              <a:rPr lang="zh-CN" altLang="en-US" sz="1400" dirty="0"/>
              <a:t>火灾报警控制器；</a:t>
            </a:r>
          </a:p>
          <a:p>
            <a:pPr marL="344488" indent="0">
              <a:buNone/>
            </a:pPr>
            <a:r>
              <a:rPr lang="zh-CN" altLang="en-US" sz="1400" dirty="0"/>
              <a:t>      </a:t>
            </a:r>
            <a:r>
              <a:rPr lang="en-US" altLang="zh-CN" sz="1400" dirty="0"/>
              <a:t>b) </a:t>
            </a:r>
            <a:r>
              <a:rPr lang="zh-CN" altLang="en-US" sz="1400" dirty="0"/>
              <a:t>火灾报警控制器（联动型）；</a:t>
            </a:r>
          </a:p>
          <a:p>
            <a:pPr marL="344488" indent="0">
              <a:buNone/>
            </a:pPr>
            <a:r>
              <a:rPr lang="zh-CN" altLang="en-US" sz="1400" dirty="0"/>
              <a:t>      </a:t>
            </a:r>
            <a:r>
              <a:rPr lang="en-US" altLang="zh-CN" sz="1400" dirty="0"/>
              <a:t>c) </a:t>
            </a:r>
            <a:r>
              <a:rPr lang="zh-CN" altLang="en-US" sz="1400" dirty="0"/>
              <a:t>消防联动控制器；</a:t>
            </a:r>
          </a:p>
          <a:p>
            <a:pPr marL="344488" indent="0">
              <a:buNone/>
            </a:pPr>
            <a:r>
              <a:rPr lang="zh-CN" altLang="en-US" sz="1400" dirty="0"/>
              <a:t>      </a:t>
            </a:r>
            <a:r>
              <a:rPr lang="en-US" altLang="zh-CN" sz="1400" dirty="0"/>
              <a:t>d) </a:t>
            </a:r>
            <a:r>
              <a:rPr lang="zh-CN" altLang="en-US" sz="1400" dirty="0"/>
              <a:t>电气火灾监控设备；</a:t>
            </a:r>
          </a:p>
          <a:p>
            <a:pPr marL="344488" indent="0">
              <a:buNone/>
            </a:pPr>
            <a:r>
              <a:rPr lang="zh-CN" altLang="en-US" sz="1400" dirty="0"/>
              <a:t>      </a:t>
            </a:r>
            <a:r>
              <a:rPr lang="en-US" altLang="zh-CN" sz="1400" dirty="0"/>
              <a:t>e) </a:t>
            </a:r>
            <a:r>
              <a:rPr lang="zh-CN" altLang="en-US" sz="1400" dirty="0"/>
              <a:t>可燃气体报警控制器；</a:t>
            </a:r>
          </a:p>
          <a:p>
            <a:pPr marL="344488" indent="0">
              <a:buNone/>
            </a:pPr>
            <a:r>
              <a:rPr lang="zh-CN" altLang="en-US" sz="1400" dirty="0"/>
              <a:t>      </a:t>
            </a:r>
            <a:r>
              <a:rPr lang="en-US" altLang="zh-CN" sz="1400" dirty="0"/>
              <a:t>f) </a:t>
            </a:r>
            <a:r>
              <a:rPr lang="zh-CN" altLang="en-US" sz="1400" dirty="0"/>
              <a:t>应急照明控制器；</a:t>
            </a:r>
          </a:p>
          <a:p>
            <a:pPr marL="344488" indent="0">
              <a:buNone/>
            </a:pPr>
            <a:r>
              <a:rPr lang="zh-CN" altLang="en-US" sz="1400" dirty="0"/>
              <a:t>      </a:t>
            </a:r>
            <a:r>
              <a:rPr lang="en-US" altLang="zh-CN" sz="1400" dirty="0"/>
              <a:t>g) </a:t>
            </a:r>
            <a:r>
              <a:rPr lang="zh-CN" altLang="en-US" sz="1400" dirty="0"/>
              <a:t>消防设备电源状态监控器；</a:t>
            </a:r>
          </a:p>
          <a:p>
            <a:pPr marL="344488" indent="0">
              <a:buNone/>
            </a:pPr>
            <a:r>
              <a:rPr lang="zh-CN" altLang="en-US" sz="1400" dirty="0"/>
              <a:t>      </a:t>
            </a:r>
            <a:r>
              <a:rPr lang="en-US" altLang="zh-CN" sz="1400" dirty="0"/>
              <a:t>h) </a:t>
            </a:r>
            <a:r>
              <a:rPr lang="zh-CN" altLang="en-US" sz="1400" dirty="0"/>
              <a:t>防火门监控器。</a:t>
            </a:r>
          </a:p>
          <a:p>
            <a:r>
              <a:rPr lang="en-US" altLang="zh-CN" sz="1400" dirty="0"/>
              <a:t>C.1.2 </a:t>
            </a:r>
            <a:r>
              <a:rPr lang="zh-CN" altLang="en-US" sz="1400" dirty="0"/>
              <a:t>本协议适用于以下消防联动控制系统通过消防联动通信模块与火灾报警控制器（联动型）的通信：</a:t>
            </a:r>
          </a:p>
          <a:p>
            <a:pPr marL="0" indent="461963">
              <a:buNone/>
            </a:pPr>
            <a:r>
              <a:rPr lang="zh-CN" altLang="en-US" sz="1400" dirty="0"/>
              <a:t>      </a:t>
            </a:r>
            <a:r>
              <a:rPr lang="en-US" altLang="zh-CN" sz="1400" dirty="0"/>
              <a:t>a) </a:t>
            </a:r>
            <a:r>
              <a:rPr lang="zh-CN" altLang="en-US" sz="1400" dirty="0"/>
              <a:t>消火栓系统；</a:t>
            </a:r>
          </a:p>
          <a:p>
            <a:pPr marL="0" indent="461963">
              <a:buNone/>
            </a:pPr>
            <a:r>
              <a:rPr lang="zh-CN" altLang="en-US" sz="1400" dirty="0"/>
              <a:t>      </a:t>
            </a:r>
            <a:r>
              <a:rPr lang="en-US" altLang="zh-CN" sz="1400" dirty="0"/>
              <a:t>b) </a:t>
            </a:r>
            <a:r>
              <a:rPr lang="zh-CN" altLang="en-US" sz="1400" dirty="0"/>
              <a:t>自动灭火系统；</a:t>
            </a:r>
          </a:p>
          <a:p>
            <a:pPr marL="0" indent="461963">
              <a:buNone/>
            </a:pPr>
            <a:r>
              <a:rPr lang="zh-CN" altLang="en-US" sz="1400" dirty="0"/>
              <a:t>      </a:t>
            </a:r>
            <a:r>
              <a:rPr lang="en-US" altLang="zh-CN" sz="1400" dirty="0"/>
              <a:t>c) </a:t>
            </a:r>
            <a:r>
              <a:rPr lang="zh-CN" altLang="en-US" sz="1400" dirty="0"/>
              <a:t>防烟、排烟系统</a:t>
            </a:r>
          </a:p>
          <a:p>
            <a:pPr marL="0" indent="461963">
              <a:buNone/>
            </a:pPr>
            <a:r>
              <a:rPr lang="zh-CN" altLang="en-US" sz="1400" dirty="0"/>
              <a:t>      </a:t>
            </a:r>
            <a:r>
              <a:rPr lang="en-US" altLang="zh-CN" sz="1400" dirty="0"/>
              <a:t>d) </a:t>
            </a:r>
            <a:r>
              <a:rPr lang="zh-CN" altLang="en-US" sz="1400" dirty="0"/>
              <a:t>防火卷帘系统；</a:t>
            </a:r>
          </a:p>
          <a:p>
            <a:pPr marL="0" indent="461963">
              <a:buNone/>
            </a:pPr>
            <a:r>
              <a:rPr lang="zh-CN" altLang="en-US" sz="1400" dirty="0"/>
              <a:t>      </a:t>
            </a:r>
            <a:r>
              <a:rPr lang="en-US" altLang="zh-CN" sz="1400" dirty="0"/>
              <a:t>e) </a:t>
            </a:r>
            <a:r>
              <a:rPr lang="zh-CN" altLang="en-US" sz="1400" dirty="0"/>
              <a:t>防火门监控系统；</a:t>
            </a:r>
          </a:p>
          <a:p>
            <a:pPr marL="0" indent="461963">
              <a:buNone/>
            </a:pPr>
            <a:r>
              <a:rPr lang="zh-CN" altLang="en-US" sz="1400" dirty="0"/>
              <a:t>      </a:t>
            </a:r>
            <a:r>
              <a:rPr lang="en-US" altLang="zh-CN" sz="1400" dirty="0"/>
              <a:t>f) </a:t>
            </a:r>
            <a:r>
              <a:rPr lang="zh-CN" altLang="en-US" sz="1400" dirty="0"/>
              <a:t>消防应急广播；</a:t>
            </a:r>
          </a:p>
          <a:p>
            <a:pPr marL="0" indent="461963">
              <a:buNone/>
            </a:pPr>
            <a:r>
              <a:rPr lang="zh-CN" altLang="en-US" sz="1400" dirty="0"/>
              <a:t>      </a:t>
            </a:r>
            <a:r>
              <a:rPr lang="en-US" altLang="zh-CN" sz="1400" dirty="0"/>
              <a:t>g) </a:t>
            </a:r>
            <a:r>
              <a:rPr lang="zh-CN" altLang="en-US" sz="1400" dirty="0"/>
              <a:t>消防应急照明和疏散指示系统；</a:t>
            </a:r>
          </a:p>
          <a:p>
            <a:pPr marL="0" indent="461963">
              <a:buNone/>
            </a:pPr>
            <a:r>
              <a:rPr lang="zh-CN" altLang="en-US" sz="1400" dirty="0"/>
              <a:t>      </a:t>
            </a:r>
            <a:r>
              <a:rPr lang="en-US" altLang="zh-CN" sz="1400" dirty="0"/>
              <a:t>h) </a:t>
            </a:r>
            <a:r>
              <a:rPr lang="zh-CN" altLang="en-US" sz="1400" dirty="0"/>
              <a:t>其它受消防联动控制的系统或设备。</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12</a:t>
            </a:fld>
            <a:endParaRPr lang="en-US" dirty="0"/>
          </a:p>
        </p:txBody>
      </p:sp>
      <p:sp>
        <p:nvSpPr>
          <p:cNvPr id="5" name="Title 4"/>
          <p:cNvSpPr>
            <a:spLocks noGrp="1"/>
          </p:cNvSpPr>
          <p:nvPr>
            <p:ph type="title"/>
          </p:nvPr>
        </p:nvSpPr>
        <p:spPr/>
        <p:txBody>
          <a:bodyPr/>
          <a:lstStyle/>
          <a:p>
            <a:r>
              <a:rPr lang="zh-CN" altLang="en-US" dirty="0"/>
              <a:t>消防系统设备控制总线通信协议</a:t>
            </a:r>
            <a:endParaRPr lang="en-US" dirty="0"/>
          </a:p>
        </p:txBody>
      </p:sp>
    </p:spTree>
    <p:extLst>
      <p:ext uri="{BB962C8B-B14F-4D97-AF65-F5344CB8AC3E}">
        <p14:creationId xmlns:p14="http://schemas.microsoft.com/office/powerpoint/2010/main" val="276320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13</a:t>
            </a:fld>
            <a:endParaRPr lang="en-US" dirty="0"/>
          </a:p>
        </p:txBody>
      </p:sp>
      <p:sp>
        <p:nvSpPr>
          <p:cNvPr id="5" name="Title 4"/>
          <p:cNvSpPr>
            <a:spLocks noGrp="1"/>
          </p:cNvSpPr>
          <p:nvPr>
            <p:ph type="title"/>
          </p:nvPr>
        </p:nvSpPr>
        <p:spPr/>
        <p:txBody>
          <a:bodyPr/>
          <a:lstStyle/>
          <a:p>
            <a:r>
              <a:rPr lang="zh-CN" altLang="en-US" dirty="0"/>
              <a:t>理解中的系统拓扑图</a:t>
            </a:r>
            <a:endParaRPr lang="en-US" dirty="0"/>
          </a:p>
        </p:txBody>
      </p:sp>
      <p:sp>
        <p:nvSpPr>
          <p:cNvPr id="6" name="Rectangle: Rounded Corners 5"/>
          <p:cNvSpPr/>
          <p:nvPr/>
        </p:nvSpPr>
        <p:spPr>
          <a:xfrm>
            <a:off x="594859" y="1275306"/>
            <a:ext cx="2323172" cy="4380970"/>
          </a:xfrm>
          <a:prstGeom prst="roundRect">
            <a:avLst>
              <a:gd name="adj" fmla="val 5224"/>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p:txBody>
      </p:sp>
      <p:sp>
        <p:nvSpPr>
          <p:cNvPr id="26" name="Rectangle: Rounded Corners 25"/>
          <p:cNvSpPr/>
          <p:nvPr/>
        </p:nvSpPr>
        <p:spPr>
          <a:xfrm>
            <a:off x="752350" y="2454861"/>
            <a:ext cx="398020" cy="610567"/>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chemeClr val="tx1"/>
                </a:solidFill>
              </a:rPr>
              <a:t>CPU</a:t>
            </a:r>
          </a:p>
        </p:txBody>
      </p:sp>
      <p:sp>
        <p:nvSpPr>
          <p:cNvPr id="29" name="Rectangle: Rounded Corners 28"/>
          <p:cNvSpPr/>
          <p:nvPr/>
        </p:nvSpPr>
        <p:spPr>
          <a:xfrm>
            <a:off x="790600" y="1302963"/>
            <a:ext cx="319048" cy="629186"/>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chemeClr val="tx1"/>
                </a:solidFill>
              </a:rPr>
              <a:t>L</a:t>
            </a:r>
          </a:p>
          <a:p>
            <a:pPr algn="ctr"/>
            <a:r>
              <a:rPr lang="en-US" sz="1050" dirty="0">
                <a:solidFill>
                  <a:schemeClr val="tx1"/>
                </a:solidFill>
              </a:rPr>
              <a:t>C</a:t>
            </a:r>
          </a:p>
          <a:p>
            <a:pPr algn="ctr"/>
            <a:r>
              <a:rPr lang="en-US" sz="1050" dirty="0">
                <a:solidFill>
                  <a:schemeClr val="tx1"/>
                </a:solidFill>
              </a:rPr>
              <a:t>M</a:t>
            </a:r>
          </a:p>
        </p:txBody>
      </p:sp>
      <p:sp>
        <p:nvSpPr>
          <p:cNvPr id="56" name="TextBox 55"/>
          <p:cNvSpPr txBox="1"/>
          <p:nvPr/>
        </p:nvSpPr>
        <p:spPr>
          <a:xfrm>
            <a:off x="3009185" y="840178"/>
            <a:ext cx="1060134" cy="307777"/>
          </a:xfrm>
          <a:prstGeom prst="rect">
            <a:avLst/>
          </a:prstGeom>
          <a:noFill/>
        </p:spPr>
        <p:txBody>
          <a:bodyPr wrap="square" rtlCol="0">
            <a:spAutoFit/>
          </a:bodyPr>
          <a:lstStyle/>
          <a:p>
            <a:r>
              <a:rPr lang="en-US" altLang="zh-CN" sz="1400" dirty="0" err="1"/>
              <a:t>FAbus</a:t>
            </a:r>
            <a:endParaRPr lang="en-US" sz="1400" dirty="0"/>
          </a:p>
        </p:txBody>
      </p:sp>
      <p:sp>
        <p:nvSpPr>
          <p:cNvPr id="57" name="TextBox 56"/>
          <p:cNvSpPr txBox="1"/>
          <p:nvPr/>
        </p:nvSpPr>
        <p:spPr>
          <a:xfrm>
            <a:off x="3012970" y="1367187"/>
            <a:ext cx="1060134" cy="307777"/>
          </a:xfrm>
          <a:prstGeom prst="rect">
            <a:avLst/>
          </a:prstGeom>
          <a:noFill/>
        </p:spPr>
        <p:txBody>
          <a:bodyPr wrap="square" rtlCol="0">
            <a:spAutoFit/>
          </a:bodyPr>
          <a:lstStyle/>
          <a:p>
            <a:r>
              <a:rPr lang="en-US" altLang="zh-CN" sz="1400" dirty="0" err="1"/>
              <a:t>FCbus</a:t>
            </a:r>
            <a:endParaRPr lang="en-US" sz="1400" dirty="0"/>
          </a:p>
        </p:txBody>
      </p:sp>
      <p:sp>
        <p:nvSpPr>
          <p:cNvPr id="64" name="TextBox 63"/>
          <p:cNvSpPr txBox="1"/>
          <p:nvPr/>
        </p:nvSpPr>
        <p:spPr>
          <a:xfrm>
            <a:off x="2918481" y="5251607"/>
            <a:ext cx="1060134" cy="307777"/>
          </a:xfrm>
          <a:prstGeom prst="rect">
            <a:avLst/>
          </a:prstGeom>
          <a:noFill/>
        </p:spPr>
        <p:txBody>
          <a:bodyPr wrap="square" rtlCol="0">
            <a:spAutoFit/>
          </a:bodyPr>
          <a:lstStyle/>
          <a:p>
            <a:r>
              <a:rPr lang="en-US" altLang="zh-CN" sz="1400" dirty="0" err="1"/>
              <a:t>FECbus</a:t>
            </a:r>
            <a:endParaRPr lang="en-US" sz="1400" dirty="0"/>
          </a:p>
        </p:txBody>
      </p:sp>
      <p:grpSp>
        <p:nvGrpSpPr>
          <p:cNvPr id="84" name="Group 83"/>
          <p:cNvGrpSpPr/>
          <p:nvPr/>
        </p:nvGrpSpPr>
        <p:grpSpPr>
          <a:xfrm>
            <a:off x="7033544" y="955225"/>
            <a:ext cx="1142512" cy="799211"/>
            <a:chOff x="6420890" y="1787823"/>
            <a:chExt cx="1640565" cy="1147610"/>
          </a:xfrm>
        </p:grpSpPr>
        <p:sp>
          <p:nvSpPr>
            <p:cNvPr id="68" name="Isosceles Triangle 67"/>
            <p:cNvSpPr/>
            <p:nvPr/>
          </p:nvSpPr>
          <p:spPr>
            <a:xfrm>
              <a:off x="6931024" y="2477275"/>
              <a:ext cx="653159" cy="458158"/>
            </a:xfrm>
            <a:prstGeom prst="triangl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7" name="Rectangle 66"/>
            <p:cNvSpPr/>
            <p:nvPr/>
          </p:nvSpPr>
          <p:spPr>
            <a:xfrm>
              <a:off x="6420890" y="1787823"/>
              <a:ext cx="1640565" cy="928085"/>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dirty="0">
                  <a:solidFill>
                    <a:schemeClr val="tx1"/>
                  </a:solidFill>
                </a:rPr>
                <a:t>图形显示装置</a:t>
              </a:r>
              <a:endParaRPr lang="en-US" dirty="0">
                <a:solidFill>
                  <a:schemeClr val="tx1"/>
                </a:solidFill>
              </a:endParaRPr>
            </a:p>
          </p:txBody>
        </p:sp>
      </p:grpSp>
      <p:sp>
        <p:nvSpPr>
          <p:cNvPr id="69" name="Rectangle: Rounded Corners 68"/>
          <p:cNvSpPr/>
          <p:nvPr/>
        </p:nvSpPr>
        <p:spPr>
          <a:xfrm>
            <a:off x="8062885" y="3174973"/>
            <a:ext cx="712466"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电气火灾监控设备</a:t>
            </a:r>
            <a:endParaRPr lang="en-US" sz="800" dirty="0">
              <a:solidFill>
                <a:schemeClr val="accent2"/>
              </a:solidFill>
            </a:endParaRPr>
          </a:p>
        </p:txBody>
      </p:sp>
      <p:sp>
        <p:nvSpPr>
          <p:cNvPr id="70" name="Rectangle: Rounded Corners 69"/>
          <p:cNvSpPr/>
          <p:nvPr/>
        </p:nvSpPr>
        <p:spPr>
          <a:xfrm>
            <a:off x="8060503" y="2637154"/>
            <a:ext cx="791824"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可燃气体报警控制器</a:t>
            </a:r>
            <a:endParaRPr lang="en-US" sz="800" dirty="0">
              <a:solidFill>
                <a:schemeClr val="accent2"/>
              </a:solidFill>
            </a:endParaRPr>
          </a:p>
        </p:txBody>
      </p:sp>
      <p:sp>
        <p:nvSpPr>
          <p:cNvPr id="71" name="Rectangle: Rounded Corners 70"/>
          <p:cNvSpPr/>
          <p:nvPr/>
        </p:nvSpPr>
        <p:spPr>
          <a:xfrm>
            <a:off x="6369502" y="3128273"/>
            <a:ext cx="712549" cy="37457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应急照明控制器</a:t>
            </a:r>
            <a:endParaRPr lang="en-US" sz="800" dirty="0">
              <a:solidFill>
                <a:schemeClr val="accent2"/>
              </a:solidFill>
            </a:endParaRPr>
          </a:p>
        </p:txBody>
      </p:sp>
      <p:sp>
        <p:nvSpPr>
          <p:cNvPr id="72" name="Rectangle: Rounded Corners 71"/>
          <p:cNvSpPr/>
          <p:nvPr/>
        </p:nvSpPr>
        <p:spPr>
          <a:xfrm>
            <a:off x="6234922" y="4294640"/>
            <a:ext cx="852209"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消防设备电源状态监控器</a:t>
            </a:r>
            <a:endParaRPr lang="en-US" sz="800" dirty="0">
              <a:solidFill>
                <a:schemeClr val="accent2"/>
              </a:solidFill>
            </a:endParaRPr>
          </a:p>
        </p:txBody>
      </p:sp>
      <p:sp>
        <p:nvSpPr>
          <p:cNvPr id="73" name="Rectangle: Rounded Corners 72"/>
          <p:cNvSpPr/>
          <p:nvPr/>
        </p:nvSpPr>
        <p:spPr>
          <a:xfrm>
            <a:off x="8072108" y="3775068"/>
            <a:ext cx="581277" cy="374571"/>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防火门监控器</a:t>
            </a:r>
            <a:endParaRPr lang="en-US" sz="800" dirty="0">
              <a:solidFill>
                <a:schemeClr val="accent2"/>
              </a:solidFill>
            </a:endParaRPr>
          </a:p>
        </p:txBody>
      </p:sp>
      <p:sp>
        <p:nvSpPr>
          <p:cNvPr id="75" name="Rectangle: Rounded Corners 74"/>
          <p:cNvSpPr/>
          <p:nvPr/>
        </p:nvSpPr>
        <p:spPr>
          <a:xfrm>
            <a:off x="4369435" y="5680439"/>
            <a:ext cx="465651" cy="506313"/>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消火栓系统</a:t>
            </a:r>
            <a:endParaRPr lang="en-US" sz="800" dirty="0">
              <a:solidFill>
                <a:schemeClr val="accent2"/>
              </a:solidFill>
            </a:endParaRPr>
          </a:p>
        </p:txBody>
      </p:sp>
      <p:sp>
        <p:nvSpPr>
          <p:cNvPr id="76" name="Rectangle: Rounded Corners 75"/>
          <p:cNvSpPr/>
          <p:nvPr/>
        </p:nvSpPr>
        <p:spPr>
          <a:xfrm>
            <a:off x="5044526" y="5682671"/>
            <a:ext cx="454713"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自动灭火系统</a:t>
            </a:r>
            <a:endParaRPr lang="en-US" sz="800" dirty="0">
              <a:solidFill>
                <a:schemeClr val="accent2"/>
              </a:solidFill>
            </a:endParaRPr>
          </a:p>
        </p:txBody>
      </p:sp>
      <p:sp>
        <p:nvSpPr>
          <p:cNvPr id="77" name="Rectangle: Rounded Corners 76"/>
          <p:cNvSpPr/>
          <p:nvPr/>
        </p:nvSpPr>
        <p:spPr>
          <a:xfrm>
            <a:off x="7006792" y="5678207"/>
            <a:ext cx="575784" cy="51077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防烟、排烟系统</a:t>
            </a:r>
            <a:endParaRPr lang="en-US" sz="800" dirty="0">
              <a:solidFill>
                <a:schemeClr val="accent2"/>
              </a:solidFill>
            </a:endParaRPr>
          </a:p>
        </p:txBody>
      </p:sp>
      <p:sp>
        <p:nvSpPr>
          <p:cNvPr id="78" name="Rectangle: Rounded Corners 77"/>
          <p:cNvSpPr/>
          <p:nvPr/>
        </p:nvSpPr>
        <p:spPr>
          <a:xfrm>
            <a:off x="5727300" y="5682671"/>
            <a:ext cx="431921"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防火卷帘系统</a:t>
            </a:r>
            <a:endParaRPr lang="en-US" sz="800" dirty="0">
              <a:solidFill>
                <a:schemeClr val="accent2"/>
              </a:solidFill>
            </a:endParaRPr>
          </a:p>
        </p:txBody>
      </p:sp>
      <p:sp>
        <p:nvSpPr>
          <p:cNvPr id="79" name="Rectangle: Rounded Corners 78"/>
          <p:cNvSpPr/>
          <p:nvPr/>
        </p:nvSpPr>
        <p:spPr>
          <a:xfrm>
            <a:off x="6338039" y="5678206"/>
            <a:ext cx="569207" cy="510778"/>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防火门监控系统</a:t>
            </a:r>
            <a:endParaRPr lang="en-US" sz="800" dirty="0">
              <a:solidFill>
                <a:schemeClr val="accent2"/>
              </a:solidFill>
            </a:endParaRPr>
          </a:p>
        </p:txBody>
      </p:sp>
      <p:sp>
        <p:nvSpPr>
          <p:cNvPr id="80" name="Rectangle: Rounded Corners 79"/>
          <p:cNvSpPr/>
          <p:nvPr/>
        </p:nvSpPr>
        <p:spPr>
          <a:xfrm flipH="1">
            <a:off x="3716322" y="5682671"/>
            <a:ext cx="449866"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消防应急广播</a:t>
            </a:r>
            <a:endParaRPr lang="en-US" sz="800" dirty="0">
              <a:solidFill>
                <a:schemeClr val="accent2"/>
              </a:solidFill>
            </a:endParaRPr>
          </a:p>
        </p:txBody>
      </p:sp>
      <p:sp>
        <p:nvSpPr>
          <p:cNvPr id="81" name="Rectangle: Rounded Corners 80"/>
          <p:cNvSpPr/>
          <p:nvPr/>
        </p:nvSpPr>
        <p:spPr>
          <a:xfrm>
            <a:off x="7668215" y="5552268"/>
            <a:ext cx="623719" cy="762655"/>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消防应急照明和疏散指示系统</a:t>
            </a:r>
            <a:endParaRPr lang="en-US" sz="800" dirty="0">
              <a:solidFill>
                <a:schemeClr val="accent2"/>
              </a:solidFill>
            </a:endParaRPr>
          </a:p>
        </p:txBody>
      </p:sp>
      <p:sp>
        <p:nvSpPr>
          <p:cNvPr id="82" name="Rectangle: Rounded Corners 81"/>
          <p:cNvSpPr/>
          <p:nvPr/>
        </p:nvSpPr>
        <p:spPr>
          <a:xfrm flipH="1">
            <a:off x="8379309" y="5552268"/>
            <a:ext cx="568120" cy="762655"/>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其它受消防联动控制的系统或设备</a:t>
            </a:r>
            <a:endParaRPr lang="en-US" sz="800" dirty="0">
              <a:solidFill>
                <a:schemeClr val="accent2"/>
              </a:solidFill>
            </a:endParaRPr>
          </a:p>
        </p:txBody>
      </p:sp>
      <p:sp>
        <p:nvSpPr>
          <p:cNvPr id="109" name="TextBox 108"/>
          <p:cNvSpPr txBox="1"/>
          <p:nvPr/>
        </p:nvSpPr>
        <p:spPr>
          <a:xfrm>
            <a:off x="3622510" y="4881370"/>
            <a:ext cx="371212" cy="261610"/>
          </a:xfrm>
          <a:prstGeom prst="rect">
            <a:avLst/>
          </a:prstGeom>
          <a:noFill/>
        </p:spPr>
        <p:txBody>
          <a:bodyPr wrap="square" rtlCol="0">
            <a:spAutoFit/>
          </a:bodyPr>
          <a:lstStyle/>
          <a:p>
            <a:r>
              <a:rPr lang="en-US" sz="1100" dirty="0"/>
              <a:t>2#</a:t>
            </a:r>
          </a:p>
        </p:txBody>
      </p:sp>
      <p:sp>
        <p:nvSpPr>
          <p:cNvPr id="110" name="TextBox 109"/>
          <p:cNvSpPr txBox="1"/>
          <p:nvPr/>
        </p:nvSpPr>
        <p:spPr>
          <a:xfrm>
            <a:off x="4275274" y="4867925"/>
            <a:ext cx="371212" cy="261610"/>
          </a:xfrm>
          <a:prstGeom prst="rect">
            <a:avLst/>
          </a:prstGeom>
          <a:noFill/>
        </p:spPr>
        <p:txBody>
          <a:bodyPr wrap="square" rtlCol="0">
            <a:spAutoFit/>
          </a:bodyPr>
          <a:lstStyle/>
          <a:p>
            <a:r>
              <a:rPr lang="en-US" sz="1100" dirty="0"/>
              <a:t>3#</a:t>
            </a:r>
          </a:p>
        </p:txBody>
      </p:sp>
      <p:sp>
        <p:nvSpPr>
          <p:cNvPr id="111" name="TextBox 110"/>
          <p:cNvSpPr txBox="1"/>
          <p:nvPr/>
        </p:nvSpPr>
        <p:spPr>
          <a:xfrm>
            <a:off x="4935658" y="4879086"/>
            <a:ext cx="359963" cy="261610"/>
          </a:xfrm>
          <a:prstGeom prst="rect">
            <a:avLst/>
          </a:prstGeom>
          <a:noFill/>
        </p:spPr>
        <p:txBody>
          <a:bodyPr wrap="square" rtlCol="0">
            <a:spAutoFit/>
          </a:bodyPr>
          <a:lstStyle/>
          <a:p>
            <a:r>
              <a:rPr lang="en-US" sz="1100" dirty="0"/>
              <a:t>4#</a:t>
            </a:r>
          </a:p>
        </p:txBody>
      </p:sp>
      <p:sp>
        <p:nvSpPr>
          <p:cNvPr id="112" name="TextBox 111"/>
          <p:cNvSpPr txBox="1"/>
          <p:nvPr/>
        </p:nvSpPr>
        <p:spPr>
          <a:xfrm>
            <a:off x="5616761" y="4879086"/>
            <a:ext cx="371212" cy="261610"/>
          </a:xfrm>
          <a:prstGeom prst="rect">
            <a:avLst/>
          </a:prstGeom>
          <a:noFill/>
        </p:spPr>
        <p:txBody>
          <a:bodyPr wrap="square" rtlCol="0">
            <a:spAutoFit/>
          </a:bodyPr>
          <a:lstStyle/>
          <a:p>
            <a:r>
              <a:rPr lang="en-US" sz="1100" dirty="0"/>
              <a:t>5#</a:t>
            </a:r>
          </a:p>
        </p:txBody>
      </p:sp>
      <p:sp>
        <p:nvSpPr>
          <p:cNvPr id="113" name="TextBox 112"/>
          <p:cNvSpPr txBox="1"/>
          <p:nvPr/>
        </p:nvSpPr>
        <p:spPr>
          <a:xfrm>
            <a:off x="6289815" y="4868670"/>
            <a:ext cx="371212" cy="261610"/>
          </a:xfrm>
          <a:prstGeom prst="rect">
            <a:avLst/>
          </a:prstGeom>
          <a:noFill/>
        </p:spPr>
        <p:txBody>
          <a:bodyPr wrap="square" rtlCol="0">
            <a:spAutoFit/>
          </a:bodyPr>
          <a:lstStyle/>
          <a:p>
            <a:r>
              <a:rPr lang="en-US" sz="1100" dirty="0"/>
              <a:t>6#</a:t>
            </a:r>
          </a:p>
        </p:txBody>
      </p:sp>
      <p:cxnSp>
        <p:nvCxnSpPr>
          <p:cNvPr id="168" name="Connector: Elbow 167"/>
          <p:cNvCxnSpPr>
            <a:stCxn id="183" idx="3"/>
          </p:cNvCxnSpPr>
          <p:nvPr/>
        </p:nvCxnSpPr>
        <p:spPr>
          <a:xfrm flipV="1">
            <a:off x="5940420" y="2376488"/>
            <a:ext cx="1336680" cy="443763"/>
          </a:xfrm>
          <a:prstGeom prst="bentConnector3">
            <a:avLst>
              <a:gd name="adj1" fmla="val 99881"/>
            </a:avLst>
          </a:prstGeom>
          <a:ln/>
        </p:spPr>
        <p:style>
          <a:lnRef idx="1">
            <a:schemeClr val="dk1"/>
          </a:lnRef>
          <a:fillRef idx="0">
            <a:schemeClr val="dk1"/>
          </a:fillRef>
          <a:effectRef idx="0">
            <a:schemeClr val="dk1"/>
          </a:effectRef>
          <a:fontRef idx="minor">
            <a:schemeClr val="tx1"/>
          </a:fontRef>
        </p:style>
      </p:cxnSp>
      <p:cxnSp>
        <p:nvCxnSpPr>
          <p:cNvPr id="170" name="Connector: Elbow 169"/>
          <p:cNvCxnSpPr>
            <a:stCxn id="189" idx="3"/>
          </p:cNvCxnSpPr>
          <p:nvPr/>
        </p:nvCxnSpPr>
        <p:spPr>
          <a:xfrm flipV="1">
            <a:off x="4530952" y="2368550"/>
            <a:ext cx="2923087" cy="1469050"/>
          </a:xfrm>
          <a:prstGeom prst="bentConnector3">
            <a:avLst>
              <a:gd name="adj1" fmla="val 101268"/>
            </a:avLst>
          </a:prstGeom>
          <a:ln/>
        </p:spPr>
        <p:style>
          <a:lnRef idx="1">
            <a:schemeClr val="dk1"/>
          </a:lnRef>
          <a:fillRef idx="0">
            <a:schemeClr val="dk1"/>
          </a:fillRef>
          <a:effectRef idx="0">
            <a:schemeClr val="dk1"/>
          </a:effectRef>
          <a:fontRef idx="minor">
            <a:schemeClr val="tx1"/>
          </a:fontRef>
        </p:style>
      </p:cxnSp>
      <p:cxnSp>
        <p:nvCxnSpPr>
          <p:cNvPr id="180" name="Connector: Elbow 179"/>
          <p:cNvCxnSpPr>
            <a:stCxn id="73" idx="1"/>
          </p:cNvCxnSpPr>
          <p:nvPr/>
        </p:nvCxnSpPr>
        <p:spPr>
          <a:xfrm rot="10800000">
            <a:off x="7794630" y="2368550"/>
            <a:ext cx="277479" cy="1593804"/>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82" name="Straight Connector 181"/>
          <p:cNvCxnSpPr>
            <a:stCxn id="114" idx="0"/>
            <a:endCxn id="68" idx="3"/>
          </p:cNvCxnSpPr>
          <p:nvPr/>
        </p:nvCxnSpPr>
        <p:spPr>
          <a:xfrm flipV="1">
            <a:off x="7612297" y="1754436"/>
            <a:ext cx="3946" cy="184757"/>
          </a:xfrm>
          <a:prstGeom prst="line">
            <a:avLst/>
          </a:prstGeom>
          <a:ln/>
        </p:spPr>
        <p:style>
          <a:lnRef idx="1">
            <a:schemeClr val="dk1"/>
          </a:lnRef>
          <a:fillRef idx="0">
            <a:schemeClr val="dk1"/>
          </a:fillRef>
          <a:effectRef idx="0">
            <a:schemeClr val="dk1"/>
          </a:effectRef>
          <a:fontRef idx="minor">
            <a:schemeClr val="tx1"/>
          </a:fontRef>
        </p:style>
      </p:cxnSp>
      <p:sp>
        <p:nvSpPr>
          <p:cNvPr id="191" name="TextBox 190"/>
          <p:cNvSpPr txBox="1"/>
          <p:nvPr/>
        </p:nvSpPr>
        <p:spPr>
          <a:xfrm>
            <a:off x="697286" y="5253379"/>
            <a:ext cx="805985" cy="369332"/>
          </a:xfrm>
          <a:prstGeom prst="rect">
            <a:avLst/>
          </a:prstGeom>
          <a:noFill/>
        </p:spPr>
        <p:txBody>
          <a:bodyPr wrap="square" rtlCol="0">
            <a:spAutoFit/>
          </a:bodyPr>
          <a:lstStyle/>
          <a:p>
            <a:r>
              <a:rPr lang="en-US" dirty="0"/>
              <a:t>FACP</a:t>
            </a:r>
          </a:p>
        </p:txBody>
      </p:sp>
      <p:sp>
        <p:nvSpPr>
          <p:cNvPr id="87" name="TextBox 86"/>
          <p:cNvSpPr txBox="1"/>
          <p:nvPr/>
        </p:nvSpPr>
        <p:spPr>
          <a:xfrm>
            <a:off x="6958029" y="4870983"/>
            <a:ext cx="496010" cy="261610"/>
          </a:xfrm>
          <a:prstGeom prst="rect">
            <a:avLst/>
          </a:prstGeom>
          <a:noFill/>
        </p:spPr>
        <p:txBody>
          <a:bodyPr wrap="square" rtlCol="0">
            <a:spAutoFit/>
          </a:bodyPr>
          <a:lstStyle/>
          <a:p>
            <a:r>
              <a:rPr lang="en-US" sz="1100" dirty="0"/>
              <a:t>7#</a:t>
            </a:r>
          </a:p>
        </p:txBody>
      </p:sp>
      <p:sp>
        <p:nvSpPr>
          <p:cNvPr id="136" name="Rectangle 135"/>
          <p:cNvSpPr/>
          <p:nvPr/>
        </p:nvSpPr>
        <p:spPr>
          <a:xfrm>
            <a:off x="3236564" y="4072625"/>
            <a:ext cx="1006377" cy="338554"/>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square">
            <a:spAutoFit/>
          </a:bodyPr>
          <a:lstStyle/>
          <a:p>
            <a:pPr algn="ctr"/>
            <a:r>
              <a:rPr lang="zh-CN" altLang="en-US" sz="800" dirty="0"/>
              <a:t>消防系统设备控制总线通信协议</a:t>
            </a:r>
            <a:endParaRPr lang="en-US" sz="800" dirty="0"/>
          </a:p>
        </p:txBody>
      </p:sp>
      <p:sp>
        <p:nvSpPr>
          <p:cNvPr id="99" name="Rectangle 98"/>
          <p:cNvSpPr/>
          <p:nvPr/>
        </p:nvSpPr>
        <p:spPr>
          <a:xfrm>
            <a:off x="3090404" y="4577402"/>
            <a:ext cx="1289120" cy="338554"/>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square">
            <a:spAutoFit/>
          </a:bodyPr>
          <a:lstStyle/>
          <a:p>
            <a:pPr algn="ctr"/>
            <a:r>
              <a:rPr lang="zh-CN" altLang="en-US" sz="800" dirty="0"/>
              <a:t>消防系统设备控制</a:t>
            </a:r>
            <a:endParaRPr lang="en-US" altLang="zh-CN" sz="800" dirty="0"/>
          </a:p>
          <a:p>
            <a:pPr algn="ctr"/>
            <a:r>
              <a:rPr lang="zh-CN" altLang="en-US" sz="800" dirty="0"/>
              <a:t>总线通信协议</a:t>
            </a:r>
            <a:endParaRPr lang="en-US" sz="800" dirty="0"/>
          </a:p>
        </p:txBody>
      </p:sp>
      <p:sp>
        <p:nvSpPr>
          <p:cNvPr id="234" name="Rectangle: Rounded Corners 233"/>
          <p:cNvSpPr/>
          <p:nvPr/>
        </p:nvSpPr>
        <p:spPr>
          <a:xfrm>
            <a:off x="2091439" y="1664778"/>
            <a:ext cx="734641" cy="638473"/>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050" dirty="0">
              <a:solidFill>
                <a:schemeClr val="tx1"/>
              </a:solidFill>
            </a:endParaRPr>
          </a:p>
          <a:p>
            <a:pPr algn="ctr"/>
            <a:r>
              <a:rPr lang="en-US" sz="1050" dirty="0">
                <a:solidFill>
                  <a:schemeClr val="tx1"/>
                </a:solidFill>
              </a:rPr>
              <a:t>DSP</a:t>
            </a:r>
          </a:p>
          <a:p>
            <a:pPr algn="ctr"/>
            <a:endParaRPr lang="en-US" sz="1050" dirty="0">
              <a:solidFill>
                <a:schemeClr val="tx1"/>
              </a:solidFill>
            </a:endParaRPr>
          </a:p>
        </p:txBody>
      </p:sp>
      <p:sp>
        <p:nvSpPr>
          <p:cNvPr id="88" name="Rectangle: Rounded Corners 87"/>
          <p:cNvSpPr/>
          <p:nvPr/>
        </p:nvSpPr>
        <p:spPr>
          <a:xfrm>
            <a:off x="3673344" y="5126075"/>
            <a:ext cx="539263"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96" name="Rectangle: Rounded Corners 95"/>
          <p:cNvSpPr/>
          <p:nvPr/>
        </p:nvSpPr>
        <p:spPr>
          <a:xfrm>
            <a:off x="4330722" y="5126075"/>
            <a:ext cx="543079"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97" name="Rectangle: Rounded Corners 96"/>
          <p:cNvSpPr/>
          <p:nvPr/>
        </p:nvSpPr>
        <p:spPr>
          <a:xfrm>
            <a:off x="4991087" y="5126075"/>
            <a:ext cx="553684"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98" name="Rectangle: Rounded Corners 97"/>
          <p:cNvSpPr/>
          <p:nvPr/>
        </p:nvSpPr>
        <p:spPr>
          <a:xfrm>
            <a:off x="5663705" y="5126075"/>
            <a:ext cx="559112"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0" name="Rectangle: Rounded Corners 99"/>
          <p:cNvSpPr/>
          <p:nvPr/>
        </p:nvSpPr>
        <p:spPr>
          <a:xfrm>
            <a:off x="6346874" y="5126075"/>
            <a:ext cx="551826"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1" name="Rectangle: Rounded Corners 100"/>
          <p:cNvSpPr/>
          <p:nvPr/>
        </p:nvSpPr>
        <p:spPr>
          <a:xfrm>
            <a:off x="7019492" y="5126075"/>
            <a:ext cx="550010"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4" name="TextBox 103"/>
          <p:cNvSpPr txBox="1"/>
          <p:nvPr/>
        </p:nvSpPr>
        <p:spPr>
          <a:xfrm>
            <a:off x="7642465" y="4870983"/>
            <a:ext cx="496010" cy="261610"/>
          </a:xfrm>
          <a:prstGeom prst="rect">
            <a:avLst/>
          </a:prstGeom>
          <a:noFill/>
        </p:spPr>
        <p:txBody>
          <a:bodyPr wrap="square" rtlCol="0">
            <a:spAutoFit/>
          </a:bodyPr>
          <a:lstStyle/>
          <a:p>
            <a:r>
              <a:rPr lang="en-US" sz="1100" dirty="0"/>
              <a:t>62#</a:t>
            </a:r>
          </a:p>
        </p:txBody>
      </p:sp>
      <p:sp>
        <p:nvSpPr>
          <p:cNvPr id="105" name="Rectangle: Rounded Corners 104"/>
          <p:cNvSpPr/>
          <p:nvPr/>
        </p:nvSpPr>
        <p:spPr>
          <a:xfrm>
            <a:off x="7703928" y="5126075"/>
            <a:ext cx="550010"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8" name="TextBox 107"/>
          <p:cNvSpPr txBox="1"/>
          <p:nvPr/>
        </p:nvSpPr>
        <p:spPr>
          <a:xfrm>
            <a:off x="8326901" y="4870983"/>
            <a:ext cx="496010" cy="261610"/>
          </a:xfrm>
          <a:prstGeom prst="rect">
            <a:avLst/>
          </a:prstGeom>
          <a:noFill/>
        </p:spPr>
        <p:txBody>
          <a:bodyPr wrap="square" rtlCol="0">
            <a:spAutoFit/>
          </a:bodyPr>
          <a:lstStyle/>
          <a:p>
            <a:r>
              <a:rPr lang="en-US" sz="1100" dirty="0"/>
              <a:t>63#</a:t>
            </a:r>
          </a:p>
        </p:txBody>
      </p:sp>
      <p:sp>
        <p:nvSpPr>
          <p:cNvPr id="115" name="Rectangle: Rounded Corners 114"/>
          <p:cNvSpPr/>
          <p:nvPr/>
        </p:nvSpPr>
        <p:spPr>
          <a:xfrm>
            <a:off x="8388364" y="5126075"/>
            <a:ext cx="550010"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cxnSp>
        <p:nvCxnSpPr>
          <p:cNvPr id="235" name="Straight Connector 234"/>
          <p:cNvCxnSpPr>
            <a:stCxn id="88" idx="2"/>
            <a:endCxn id="80" idx="0"/>
          </p:cNvCxnSpPr>
          <p:nvPr/>
        </p:nvCxnSpPr>
        <p:spPr>
          <a:xfrm flipH="1">
            <a:off x="3941255" y="5364438"/>
            <a:ext cx="1721" cy="31823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96" idx="2"/>
            <a:endCxn id="75" idx="0"/>
          </p:cNvCxnSpPr>
          <p:nvPr/>
        </p:nvCxnSpPr>
        <p:spPr>
          <a:xfrm flipH="1">
            <a:off x="4602261" y="5364438"/>
            <a:ext cx="1" cy="31600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a:stCxn id="97" idx="2"/>
            <a:endCxn id="76" idx="0"/>
          </p:cNvCxnSpPr>
          <p:nvPr/>
        </p:nvCxnSpPr>
        <p:spPr>
          <a:xfrm>
            <a:off x="5267929" y="5364438"/>
            <a:ext cx="3954" cy="31823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a:stCxn id="98" idx="2"/>
            <a:endCxn id="78" idx="0"/>
          </p:cNvCxnSpPr>
          <p:nvPr/>
        </p:nvCxnSpPr>
        <p:spPr>
          <a:xfrm>
            <a:off x="5943261" y="5364438"/>
            <a:ext cx="0" cy="31823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a:stCxn id="100" idx="2"/>
            <a:endCxn id="79" idx="0"/>
          </p:cNvCxnSpPr>
          <p:nvPr/>
        </p:nvCxnSpPr>
        <p:spPr>
          <a:xfrm flipH="1">
            <a:off x="6622643" y="5364438"/>
            <a:ext cx="144" cy="313768"/>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a:stCxn id="101" idx="2"/>
            <a:endCxn id="77" idx="0"/>
          </p:cNvCxnSpPr>
          <p:nvPr/>
        </p:nvCxnSpPr>
        <p:spPr>
          <a:xfrm>
            <a:off x="7294497" y="5364438"/>
            <a:ext cx="187" cy="313769"/>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a:stCxn id="105" idx="2"/>
            <a:endCxn id="81" idx="0"/>
          </p:cNvCxnSpPr>
          <p:nvPr/>
        </p:nvCxnSpPr>
        <p:spPr>
          <a:xfrm>
            <a:off x="7978933" y="5364438"/>
            <a:ext cx="1142" cy="18783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a:stCxn id="115" idx="2"/>
            <a:endCxn id="82" idx="0"/>
          </p:cNvCxnSpPr>
          <p:nvPr/>
        </p:nvCxnSpPr>
        <p:spPr>
          <a:xfrm>
            <a:off x="8663369" y="5364438"/>
            <a:ext cx="0" cy="18783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7201696" y="1939193"/>
            <a:ext cx="821201" cy="430887"/>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rgbClr val="0070C0"/>
                </a:solidFill>
              </a:rPr>
              <a:t>CAN/485/Ethernet</a:t>
            </a:r>
          </a:p>
        </p:txBody>
      </p:sp>
      <p:sp>
        <p:nvSpPr>
          <p:cNvPr id="252" name="Rectangle 251"/>
          <p:cNvSpPr/>
          <p:nvPr/>
        </p:nvSpPr>
        <p:spPr>
          <a:xfrm>
            <a:off x="186925" y="2438936"/>
            <a:ext cx="326156" cy="6463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a:solidFill>
                  <a:schemeClr val="tx1"/>
                </a:solidFill>
              </a:rPr>
              <a:t>L</a:t>
            </a:r>
          </a:p>
          <a:p>
            <a:pPr algn="ctr"/>
            <a:r>
              <a:rPr lang="en-US" sz="1200" dirty="0">
                <a:solidFill>
                  <a:schemeClr val="tx1"/>
                </a:solidFill>
              </a:rPr>
              <a:t>C</a:t>
            </a:r>
          </a:p>
          <a:p>
            <a:pPr algn="ctr"/>
            <a:r>
              <a:rPr lang="en-US" sz="1200" dirty="0">
                <a:solidFill>
                  <a:schemeClr val="tx1"/>
                </a:solidFill>
              </a:rPr>
              <a:t>D</a:t>
            </a:r>
          </a:p>
        </p:txBody>
      </p:sp>
      <p:cxnSp>
        <p:nvCxnSpPr>
          <p:cNvPr id="181" name="Connector: Elbow 180"/>
          <p:cNvCxnSpPr>
            <a:stCxn id="69" idx="1"/>
          </p:cNvCxnSpPr>
          <p:nvPr/>
        </p:nvCxnSpPr>
        <p:spPr>
          <a:xfrm rot="10800000">
            <a:off x="7889875" y="2371725"/>
            <a:ext cx="173010" cy="990534"/>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87" name="Connector: Elbow 186"/>
          <p:cNvCxnSpPr>
            <a:stCxn id="70" idx="1"/>
          </p:cNvCxnSpPr>
          <p:nvPr/>
        </p:nvCxnSpPr>
        <p:spPr>
          <a:xfrm rot="10800000">
            <a:off x="7975605" y="2371730"/>
            <a:ext cx="84899" cy="452711"/>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92" name="Connector: Elbow 191"/>
          <p:cNvCxnSpPr>
            <a:stCxn id="71" idx="3"/>
          </p:cNvCxnSpPr>
          <p:nvPr/>
        </p:nvCxnSpPr>
        <p:spPr>
          <a:xfrm flipV="1">
            <a:off x="7082051" y="2368550"/>
            <a:ext cx="302999" cy="947009"/>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94" name="Connector: Elbow 193"/>
          <p:cNvCxnSpPr>
            <a:stCxn id="72" idx="3"/>
          </p:cNvCxnSpPr>
          <p:nvPr/>
        </p:nvCxnSpPr>
        <p:spPr>
          <a:xfrm flipV="1">
            <a:off x="7087131" y="2362200"/>
            <a:ext cx="615419" cy="2119726"/>
          </a:xfrm>
          <a:prstGeom prst="bentConnector2">
            <a:avLst/>
          </a:prstGeom>
          <a:ln/>
        </p:spPr>
        <p:style>
          <a:lnRef idx="1">
            <a:schemeClr val="dk1"/>
          </a:lnRef>
          <a:fillRef idx="0">
            <a:schemeClr val="dk1"/>
          </a:fillRef>
          <a:effectRef idx="0">
            <a:schemeClr val="dk1"/>
          </a:effectRef>
          <a:fontRef idx="minor">
            <a:schemeClr val="tx1"/>
          </a:fontRef>
        </p:style>
      </p:cxnSp>
      <p:grpSp>
        <p:nvGrpSpPr>
          <p:cNvPr id="203" name="Group 202"/>
          <p:cNvGrpSpPr/>
          <p:nvPr/>
        </p:nvGrpSpPr>
        <p:grpSpPr>
          <a:xfrm>
            <a:off x="5250040" y="1939192"/>
            <a:ext cx="762272" cy="1048779"/>
            <a:chOff x="3862352" y="2381579"/>
            <a:chExt cx="762272" cy="1155978"/>
          </a:xfrm>
        </p:grpSpPr>
        <p:grpSp>
          <p:nvGrpSpPr>
            <p:cNvPr id="222" name="Group 221"/>
            <p:cNvGrpSpPr/>
            <p:nvPr/>
          </p:nvGrpSpPr>
          <p:grpSpPr>
            <a:xfrm>
              <a:off x="3862352" y="2381579"/>
              <a:ext cx="762272" cy="1155978"/>
              <a:chOff x="7684046" y="1206619"/>
              <a:chExt cx="762272" cy="1262287"/>
            </a:xfrm>
          </p:grpSpPr>
          <p:sp>
            <p:nvSpPr>
              <p:cNvPr id="107" name="Rectangle: Rounded Corners 106"/>
              <p:cNvSpPr/>
              <p:nvPr/>
            </p:nvSpPr>
            <p:spPr>
              <a:xfrm>
                <a:off x="7684046" y="1206619"/>
                <a:ext cx="762272" cy="1262287"/>
              </a:xfrm>
              <a:prstGeom prst="roundRect">
                <a:avLst>
                  <a:gd name="adj" fmla="val 7670"/>
                </a:avLst>
              </a:prstGeom>
              <a:ln w="127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a:solidFill>
                    <a:schemeClr val="tx1"/>
                  </a:solidFill>
                </a:endParaRPr>
              </a:p>
              <a:p>
                <a:pPr algn="ctr"/>
                <a:endParaRPr lang="en-US" sz="1400" dirty="0">
                  <a:solidFill>
                    <a:schemeClr val="tx1"/>
                  </a:solidFill>
                </a:endParaRPr>
              </a:p>
              <a:p>
                <a:pPr algn="ctr"/>
                <a:r>
                  <a:rPr lang="en-US" sz="1050" dirty="0">
                    <a:solidFill>
                      <a:schemeClr val="tx1"/>
                    </a:solidFill>
                  </a:rPr>
                  <a:t>FACP</a:t>
                </a:r>
              </a:p>
              <a:p>
                <a:pPr algn="ctr"/>
                <a:endParaRPr lang="en-US" sz="1400" dirty="0">
                  <a:solidFill>
                    <a:schemeClr val="tx1"/>
                  </a:solidFill>
                </a:endParaRPr>
              </a:p>
              <a:p>
                <a:pPr algn="ctr"/>
                <a:endParaRPr lang="en-US" sz="1400" dirty="0">
                  <a:solidFill>
                    <a:schemeClr val="tx1"/>
                  </a:solidFill>
                </a:endParaRPr>
              </a:p>
            </p:txBody>
          </p:sp>
          <p:sp>
            <p:nvSpPr>
              <p:cNvPr id="183" name="Rectangle 182"/>
              <p:cNvSpPr/>
              <p:nvPr/>
            </p:nvSpPr>
            <p:spPr>
              <a:xfrm>
                <a:off x="7751491" y="2082198"/>
                <a:ext cx="622935" cy="369689"/>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rgbClr val="0070C0"/>
                    </a:solidFill>
                  </a:rPr>
                  <a:t>CAN/485/Ethernet</a:t>
                </a:r>
              </a:p>
            </p:txBody>
          </p:sp>
        </p:grpSp>
        <p:sp>
          <p:nvSpPr>
            <p:cNvPr id="256" name="Rectangle: Rounded Corners 255"/>
            <p:cNvSpPr/>
            <p:nvPr/>
          </p:nvSpPr>
          <p:spPr>
            <a:xfrm>
              <a:off x="3961973" y="2386427"/>
              <a:ext cx="540116" cy="289441"/>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NCM</a:t>
              </a:r>
            </a:p>
          </p:txBody>
        </p:sp>
      </p:grpSp>
      <p:grpSp>
        <p:nvGrpSpPr>
          <p:cNvPr id="204" name="Group 203"/>
          <p:cNvGrpSpPr/>
          <p:nvPr/>
        </p:nvGrpSpPr>
        <p:grpSpPr>
          <a:xfrm>
            <a:off x="3831147" y="2979610"/>
            <a:ext cx="762272" cy="1020441"/>
            <a:chOff x="5359576" y="2377573"/>
            <a:chExt cx="762272" cy="1155978"/>
          </a:xfrm>
        </p:grpSpPr>
        <p:grpSp>
          <p:nvGrpSpPr>
            <p:cNvPr id="221" name="Group 220"/>
            <p:cNvGrpSpPr/>
            <p:nvPr/>
          </p:nvGrpSpPr>
          <p:grpSpPr>
            <a:xfrm>
              <a:off x="5359576" y="2377573"/>
              <a:ext cx="762272" cy="1155978"/>
              <a:chOff x="7705172" y="2761313"/>
              <a:chExt cx="762272" cy="1259801"/>
            </a:xfrm>
          </p:grpSpPr>
          <p:sp>
            <p:nvSpPr>
              <p:cNvPr id="188" name="Rectangle: Rounded Corners 187"/>
              <p:cNvSpPr/>
              <p:nvPr/>
            </p:nvSpPr>
            <p:spPr>
              <a:xfrm>
                <a:off x="7705172" y="2761313"/>
                <a:ext cx="762272" cy="1259801"/>
              </a:xfrm>
              <a:prstGeom prst="roundRect">
                <a:avLst>
                  <a:gd name="adj" fmla="val 7670"/>
                </a:avLst>
              </a:prstGeom>
              <a:ln w="127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a:solidFill>
                    <a:schemeClr val="tx1"/>
                  </a:solidFill>
                </a:endParaRPr>
              </a:p>
              <a:p>
                <a:pPr algn="ctr"/>
                <a:endParaRPr lang="en-US" sz="1400" dirty="0">
                  <a:solidFill>
                    <a:schemeClr val="tx1"/>
                  </a:solidFill>
                </a:endParaRPr>
              </a:p>
              <a:p>
                <a:pPr algn="ctr"/>
                <a:r>
                  <a:rPr lang="en-US" sz="1050" dirty="0">
                    <a:solidFill>
                      <a:schemeClr val="tx1"/>
                    </a:solidFill>
                  </a:rPr>
                  <a:t>FACP</a:t>
                </a:r>
              </a:p>
              <a:p>
                <a:pPr algn="ctr"/>
                <a:endParaRPr lang="en-US" sz="1400" dirty="0">
                  <a:solidFill>
                    <a:schemeClr val="tx1"/>
                  </a:solidFill>
                </a:endParaRPr>
              </a:p>
              <a:p>
                <a:pPr algn="ctr"/>
                <a:endParaRPr lang="en-US" sz="1400" dirty="0">
                  <a:solidFill>
                    <a:schemeClr val="tx1"/>
                  </a:solidFill>
                </a:endParaRPr>
              </a:p>
            </p:txBody>
          </p:sp>
          <p:sp>
            <p:nvSpPr>
              <p:cNvPr id="189" name="Rectangle 188"/>
              <p:cNvSpPr/>
              <p:nvPr/>
            </p:nvSpPr>
            <p:spPr>
              <a:xfrm>
                <a:off x="7797583" y="3636076"/>
                <a:ext cx="607394" cy="368961"/>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rgbClr val="0070C0"/>
                    </a:solidFill>
                  </a:rPr>
                  <a:t>CAN/485/Ethernet</a:t>
                </a:r>
              </a:p>
            </p:txBody>
          </p:sp>
        </p:grpSp>
        <p:sp>
          <p:nvSpPr>
            <p:cNvPr id="257" name="Rectangle: Rounded Corners 256"/>
            <p:cNvSpPr/>
            <p:nvPr/>
          </p:nvSpPr>
          <p:spPr>
            <a:xfrm>
              <a:off x="5466803" y="2382850"/>
              <a:ext cx="548608" cy="289441"/>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NCM</a:t>
              </a:r>
            </a:p>
          </p:txBody>
        </p:sp>
      </p:grpSp>
      <p:cxnSp>
        <p:nvCxnSpPr>
          <p:cNvPr id="199" name="Connector: Elbow 198"/>
          <p:cNvCxnSpPr>
            <a:stCxn id="137" idx="3"/>
            <a:endCxn id="256" idx="1"/>
          </p:cNvCxnSpPr>
          <p:nvPr/>
        </p:nvCxnSpPr>
        <p:spPr>
          <a:xfrm flipV="1">
            <a:off x="1983493" y="2074890"/>
            <a:ext cx="3366168" cy="694602"/>
          </a:xfrm>
          <a:prstGeom prst="bentConnector3">
            <a:avLst>
              <a:gd name="adj1" fmla="val 50000"/>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3" name="Connector: Elbow 262"/>
          <p:cNvCxnSpPr>
            <a:stCxn id="97" idx="0"/>
            <a:endCxn id="98" idx="0"/>
          </p:cNvCxnSpPr>
          <p:nvPr/>
        </p:nvCxnSpPr>
        <p:spPr>
          <a:xfrm rot="5400000" flipH="1" flipV="1">
            <a:off x="5605595" y="4788409"/>
            <a:ext cx="12700" cy="675332"/>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65" name="Connector: Elbow 264"/>
          <p:cNvCxnSpPr>
            <a:stCxn id="98" idx="0"/>
            <a:endCxn id="100" idx="0"/>
          </p:cNvCxnSpPr>
          <p:nvPr/>
        </p:nvCxnSpPr>
        <p:spPr>
          <a:xfrm rot="5400000" flipH="1" flipV="1">
            <a:off x="6283024" y="4786312"/>
            <a:ext cx="12700" cy="679526"/>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67" name="Connector: Elbow 266"/>
          <p:cNvCxnSpPr>
            <a:stCxn id="100" idx="0"/>
            <a:endCxn id="101" idx="0"/>
          </p:cNvCxnSpPr>
          <p:nvPr/>
        </p:nvCxnSpPr>
        <p:spPr>
          <a:xfrm rot="5400000" flipH="1" flipV="1">
            <a:off x="6958642" y="4790220"/>
            <a:ext cx="12700" cy="671710"/>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69" name="Connector: Elbow 268"/>
          <p:cNvCxnSpPr>
            <a:stCxn id="101" idx="0"/>
            <a:endCxn id="105" idx="0"/>
          </p:cNvCxnSpPr>
          <p:nvPr/>
        </p:nvCxnSpPr>
        <p:spPr>
          <a:xfrm rot="5400000" flipH="1" flipV="1">
            <a:off x="7636715" y="4783857"/>
            <a:ext cx="12700" cy="684436"/>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71" name="Connector: Elbow 270"/>
          <p:cNvCxnSpPr>
            <a:stCxn id="105" idx="0"/>
            <a:endCxn id="115" idx="0"/>
          </p:cNvCxnSpPr>
          <p:nvPr/>
        </p:nvCxnSpPr>
        <p:spPr>
          <a:xfrm rot="5400000" flipH="1" flipV="1">
            <a:off x="8321151" y="4783857"/>
            <a:ext cx="12700" cy="684436"/>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76" name="Connector: Elbow 275"/>
          <p:cNvCxnSpPr>
            <a:stCxn id="29" idx="0"/>
            <a:endCxn id="47" idx="2"/>
          </p:cNvCxnSpPr>
          <p:nvPr/>
        </p:nvCxnSpPr>
        <p:spPr>
          <a:xfrm rot="5400000" flipH="1" flipV="1">
            <a:off x="2503493" y="-462000"/>
            <a:ext cx="211594" cy="3318332"/>
          </a:xfrm>
          <a:prstGeom prst="bentConnector2">
            <a:avLst/>
          </a:prstGeom>
          <a:ln/>
        </p:spPr>
        <p:style>
          <a:lnRef idx="1">
            <a:schemeClr val="dk1"/>
          </a:lnRef>
          <a:fillRef idx="0">
            <a:schemeClr val="dk1"/>
          </a:fillRef>
          <a:effectRef idx="0">
            <a:schemeClr val="dk1"/>
          </a:effectRef>
          <a:fontRef idx="minor">
            <a:schemeClr val="tx1"/>
          </a:fontRef>
        </p:style>
      </p:cxnSp>
      <p:cxnSp>
        <p:nvCxnSpPr>
          <p:cNvPr id="281" name="Connector: Elbow 280"/>
          <p:cNvCxnSpPr>
            <a:stCxn id="88" idx="1"/>
            <a:endCxn id="96" idx="0"/>
          </p:cNvCxnSpPr>
          <p:nvPr/>
        </p:nvCxnSpPr>
        <p:spPr>
          <a:xfrm rot="10800000" flipH="1">
            <a:off x="3673344" y="5126075"/>
            <a:ext cx="928918" cy="119182"/>
          </a:xfrm>
          <a:prstGeom prst="bentConnector4">
            <a:avLst>
              <a:gd name="adj1" fmla="val -24609"/>
              <a:gd name="adj2" fmla="val 286479"/>
            </a:avLst>
          </a:prstGeom>
          <a:ln/>
        </p:spPr>
        <p:style>
          <a:lnRef idx="1">
            <a:schemeClr val="dk1"/>
          </a:lnRef>
          <a:fillRef idx="0">
            <a:schemeClr val="dk1"/>
          </a:fillRef>
          <a:effectRef idx="0">
            <a:schemeClr val="dk1"/>
          </a:effectRef>
          <a:fontRef idx="minor">
            <a:schemeClr val="tx1"/>
          </a:fontRef>
        </p:style>
      </p:cxnSp>
      <p:cxnSp>
        <p:nvCxnSpPr>
          <p:cNvPr id="282" name="Connector: Elbow 281"/>
          <p:cNvCxnSpPr>
            <a:stCxn id="96" idx="0"/>
            <a:endCxn id="97" idx="0"/>
          </p:cNvCxnSpPr>
          <p:nvPr/>
        </p:nvCxnSpPr>
        <p:spPr>
          <a:xfrm rot="5400000" flipH="1" flipV="1">
            <a:off x="4935095" y="4793242"/>
            <a:ext cx="12700" cy="665667"/>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sp>
        <p:nvSpPr>
          <p:cNvPr id="47" name="Oval 46"/>
          <p:cNvSpPr/>
          <p:nvPr/>
        </p:nvSpPr>
        <p:spPr>
          <a:xfrm>
            <a:off x="4268456" y="907432"/>
            <a:ext cx="384847" cy="367873"/>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lumMod val="65000"/>
                    <a:lumOff val="35000"/>
                  </a:schemeClr>
                </a:solidFill>
              </a:rPr>
              <a:t>S</a:t>
            </a:r>
          </a:p>
        </p:txBody>
      </p:sp>
      <p:sp>
        <p:nvSpPr>
          <p:cNvPr id="48" name="Oval 47"/>
          <p:cNvSpPr/>
          <p:nvPr/>
        </p:nvSpPr>
        <p:spPr>
          <a:xfrm>
            <a:off x="5070859" y="907432"/>
            <a:ext cx="381127" cy="367873"/>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lumMod val="65000"/>
                    <a:lumOff val="35000"/>
                  </a:schemeClr>
                </a:solidFill>
              </a:rPr>
              <a:t>H</a:t>
            </a:r>
          </a:p>
        </p:txBody>
      </p:sp>
      <p:sp>
        <p:nvSpPr>
          <p:cNvPr id="50" name="Rectangle: Rounded Corners 49"/>
          <p:cNvSpPr/>
          <p:nvPr/>
        </p:nvSpPr>
        <p:spPr>
          <a:xfrm>
            <a:off x="5711614" y="987641"/>
            <a:ext cx="457202"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lumMod val="65000"/>
                    <a:lumOff val="35000"/>
                  </a:schemeClr>
                </a:solidFill>
              </a:rPr>
              <a:t>MCP</a:t>
            </a:r>
          </a:p>
        </p:txBody>
      </p:sp>
      <p:sp>
        <p:nvSpPr>
          <p:cNvPr id="51" name="Rectangle: Rounded Corners 50"/>
          <p:cNvSpPr/>
          <p:nvPr/>
        </p:nvSpPr>
        <p:spPr>
          <a:xfrm>
            <a:off x="4298113" y="1508130"/>
            <a:ext cx="385067"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lumMod val="65000"/>
                    <a:lumOff val="35000"/>
                  </a:schemeClr>
                </a:solidFill>
              </a:rPr>
              <a:t>I/M</a:t>
            </a:r>
          </a:p>
        </p:txBody>
      </p:sp>
      <p:sp>
        <p:nvSpPr>
          <p:cNvPr id="52" name="Rectangle: Rounded Corners 51"/>
          <p:cNvSpPr/>
          <p:nvPr/>
        </p:nvSpPr>
        <p:spPr>
          <a:xfrm>
            <a:off x="5021285" y="1510536"/>
            <a:ext cx="457202"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lumMod val="65000"/>
                    <a:lumOff val="35000"/>
                  </a:schemeClr>
                </a:solidFill>
              </a:rPr>
              <a:t>O/M</a:t>
            </a:r>
          </a:p>
        </p:txBody>
      </p:sp>
      <p:sp>
        <p:nvSpPr>
          <p:cNvPr id="53" name="Rectangle: Rounded Corners 52"/>
          <p:cNvSpPr/>
          <p:nvPr/>
        </p:nvSpPr>
        <p:spPr>
          <a:xfrm>
            <a:off x="5700349" y="1510536"/>
            <a:ext cx="522468"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ltLang="zh-CN" sz="800" dirty="0">
                <a:solidFill>
                  <a:schemeClr val="tx1">
                    <a:lumMod val="65000"/>
                    <a:lumOff val="35000"/>
                  </a:schemeClr>
                </a:solidFill>
              </a:rPr>
              <a:t>I.</a:t>
            </a:r>
            <a:r>
              <a:rPr lang="en-US" sz="800" dirty="0">
                <a:solidFill>
                  <a:schemeClr val="tx1">
                    <a:lumMod val="65000"/>
                    <a:lumOff val="35000"/>
                  </a:schemeClr>
                </a:solidFill>
              </a:rPr>
              <a:t>O/M</a:t>
            </a:r>
          </a:p>
        </p:txBody>
      </p:sp>
      <p:cxnSp>
        <p:nvCxnSpPr>
          <p:cNvPr id="30" name="Connector: Elbow 29"/>
          <p:cNvCxnSpPr>
            <a:stCxn id="47" idx="2"/>
            <a:endCxn id="48" idx="0"/>
          </p:cNvCxnSpPr>
          <p:nvPr/>
        </p:nvCxnSpPr>
        <p:spPr>
          <a:xfrm rot="10800000" flipH="1">
            <a:off x="4268455" y="907433"/>
            <a:ext cx="992967" cy="183937"/>
          </a:xfrm>
          <a:prstGeom prst="bentConnector4">
            <a:avLst>
              <a:gd name="adj1" fmla="val -10744"/>
              <a:gd name="adj2" fmla="val 149713"/>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5" name="Connector: Elbow 224"/>
          <p:cNvCxnSpPr>
            <a:stCxn id="48" idx="0"/>
            <a:endCxn id="50" idx="0"/>
          </p:cNvCxnSpPr>
          <p:nvPr/>
        </p:nvCxnSpPr>
        <p:spPr>
          <a:xfrm rot="16200000" flipH="1">
            <a:off x="5560714" y="608140"/>
            <a:ext cx="80209" cy="678792"/>
          </a:xfrm>
          <a:prstGeom prst="bentConnector3">
            <a:avLst>
              <a:gd name="adj1" fmla="val -114002"/>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8" name="Connector: Elbow 227"/>
          <p:cNvCxnSpPr>
            <a:stCxn id="51" idx="1"/>
            <a:endCxn id="52" idx="0"/>
          </p:cNvCxnSpPr>
          <p:nvPr/>
        </p:nvCxnSpPr>
        <p:spPr>
          <a:xfrm rot="10800000" flipH="1">
            <a:off x="4298112" y="1510536"/>
            <a:ext cx="951773" cy="116776"/>
          </a:xfrm>
          <a:prstGeom prst="bentConnector4">
            <a:avLst>
              <a:gd name="adj1" fmla="val -24018"/>
              <a:gd name="adj2" fmla="val 163236"/>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1" name="Connector: Elbow 230"/>
          <p:cNvCxnSpPr>
            <a:stCxn id="52" idx="0"/>
            <a:endCxn id="53" idx="0"/>
          </p:cNvCxnSpPr>
          <p:nvPr/>
        </p:nvCxnSpPr>
        <p:spPr>
          <a:xfrm rot="5400000" flipH="1" flipV="1">
            <a:off x="5605734" y="1154688"/>
            <a:ext cx="12700" cy="711697"/>
          </a:xfrm>
          <a:prstGeom prst="bentConnector3">
            <a:avLst>
              <a:gd name="adj1" fmla="val 659394"/>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6" name="Connector: Elbow 225"/>
          <p:cNvCxnSpPr>
            <a:stCxn id="26" idx="1"/>
            <a:endCxn id="252" idx="3"/>
          </p:cNvCxnSpPr>
          <p:nvPr/>
        </p:nvCxnSpPr>
        <p:spPr>
          <a:xfrm rot="10800000" flipV="1">
            <a:off x="513082" y="2760144"/>
            <a:ext cx="239269" cy="1957"/>
          </a:xfrm>
          <a:prstGeom prst="bentConnector3">
            <a:avLst>
              <a:gd name="adj1" fmla="val 50000"/>
            </a:avLst>
          </a:prstGeom>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664229" y="3065428"/>
            <a:ext cx="579756" cy="1812495"/>
            <a:chOff x="1016317" y="2976528"/>
            <a:chExt cx="579756" cy="1812495"/>
          </a:xfrm>
        </p:grpSpPr>
        <p:sp>
          <p:nvSpPr>
            <p:cNvPr id="135" name="Rectangle 134"/>
            <p:cNvSpPr/>
            <p:nvPr/>
          </p:nvSpPr>
          <p:spPr>
            <a:xfrm>
              <a:off x="1016324" y="3596925"/>
              <a:ext cx="579749" cy="2616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MPS</a:t>
              </a:r>
            </a:p>
          </p:txBody>
        </p:sp>
        <p:cxnSp>
          <p:nvCxnSpPr>
            <p:cNvPr id="233" name="Straight Connector 232"/>
            <p:cNvCxnSpPr>
              <a:stCxn id="135" idx="0"/>
              <a:endCxn id="26" idx="2"/>
            </p:cNvCxnSpPr>
            <p:nvPr/>
          </p:nvCxnSpPr>
          <p:spPr>
            <a:xfrm flipH="1" flipV="1">
              <a:off x="1298685" y="2976528"/>
              <a:ext cx="7514" cy="620397"/>
            </a:xfrm>
            <a:prstGeom prst="line">
              <a:avLst/>
            </a:prstGeom>
            <a:ln/>
          </p:spPr>
          <p:style>
            <a:lnRef idx="2">
              <a:schemeClr val="accent2"/>
            </a:lnRef>
            <a:fillRef idx="0">
              <a:schemeClr val="accent2"/>
            </a:fillRef>
            <a:effectRef idx="1">
              <a:schemeClr val="accent2"/>
            </a:effectRef>
            <a:fontRef idx="minor">
              <a:schemeClr val="tx1"/>
            </a:fontRef>
          </p:style>
        </p:cxnSp>
        <p:sp>
          <p:nvSpPr>
            <p:cNvPr id="148" name="Rectangle 147"/>
            <p:cNvSpPr/>
            <p:nvPr/>
          </p:nvSpPr>
          <p:spPr>
            <a:xfrm>
              <a:off x="1016324" y="4060669"/>
              <a:ext cx="579749" cy="2616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ACM</a:t>
              </a:r>
            </a:p>
          </p:txBody>
        </p:sp>
        <p:cxnSp>
          <p:nvCxnSpPr>
            <p:cNvPr id="249" name="Connector: Elbow 248"/>
            <p:cNvCxnSpPr>
              <a:stCxn id="135" idx="0"/>
              <a:endCxn id="148" idx="3"/>
            </p:cNvCxnSpPr>
            <p:nvPr/>
          </p:nvCxnSpPr>
          <p:spPr>
            <a:xfrm rot="16200000" flipH="1">
              <a:off x="1153861" y="3749262"/>
              <a:ext cx="594549" cy="289874"/>
            </a:xfrm>
            <a:prstGeom prst="bentConnector4">
              <a:avLst>
                <a:gd name="adj1" fmla="val -38449"/>
                <a:gd name="adj2" fmla="val 129573"/>
              </a:avLst>
            </a:prstGeom>
            <a:ln/>
          </p:spPr>
          <p:style>
            <a:lnRef idx="2">
              <a:schemeClr val="accent2"/>
            </a:lnRef>
            <a:fillRef idx="0">
              <a:schemeClr val="accent2"/>
            </a:fillRef>
            <a:effectRef idx="1">
              <a:schemeClr val="accent2"/>
            </a:effectRef>
            <a:fontRef idx="minor">
              <a:schemeClr val="tx1"/>
            </a:fontRef>
          </p:style>
        </p:cxnSp>
        <p:sp>
          <p:nvSpPr>
            <p:cNvPr id="154" name="Rectangle 153"/>
            <p:cNvSpPr/>
            <p:nvPr/>
          </p:nvSpPr>
          <p:spPr>
            <a:xfrm>
              <a:off x="1016317" y="4527413"/>
              <a:ext cx="579749" cy="2616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POM</a:t>
              </a:r>
            </a:p>
          </p:txBody>
        </p:sp>
        <p:cxnSp>
          <p:nvCxnSpPr>
            <p:cNvPr id="255" name="Straight Connector 254"/>
            <p:cNvCxnSpPr>
              <a:stCxn id="148" idx="2"/>
              <a:endCxn id="154" idx="0"/>
            </p:cNvCxnSpPr>
            <p:nvPr/>
          </p:nvCxnSpPr>
          <p:spPr>
            <a:xfrm flipH="1">
              <a:off x="1306192" y="4322279"/>
              <a:ext cx="7" cy="205134"/>
            </a:xfrm>
            <a:prstGeom prst="line">
              <a:avLst/>
            </a:prstGeom>
            <a:ln/>
          </p:spPr>
          <p:style>
            <a:lnRef idx="2">
              <a:schemeClr val="accent2"/>
            </a:lnRef>
            <a:fillRef idx="0">
              <a:schemeClr val="accent2"/>
            </a:fillRef>
            <a:effectRef idx="1">
              <a:schemeClr val="accent2"/>
            </a:effectRef>
            <a:fontRef idx="minor">
              <a:schemeClr val="tx1"/>
            </a:fontRef>
          </p:style>
        </p:cxnSp>
      </p:grpSp>
      <p:sp>
        <p:nvSpPr>
          <p:cNvPr id="137" name="Rectangle: Rounded Corners 136"/>
          <p:cNvSpPr/>
          <p:nvPr/>
        </p:nvSpPr>
        <p:spPr>
          <a:xfrm>
            <a:off x="1633929" y="2464208"/>
            <a:ext cx="349564" cy="610567"/>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chemeClr val="tx1"/>
                </a:solidFill>
              </a:rPr>
              <a:t>NCM</a:t>
            </a:r>
          </a:p>
        </p:txBody>
      </p:sp>
      <p:cxnSp>
        <p:nvCxnSpPr>
          <p:cNvPr id="35" name="Connector: Elbow 34"/>
          <p:cNvCxnSpPr>
            <a:stCxn id="152" idx="1"/>
            <a:endCxn id="137" idx="1"/>
          </p:cNvCxnSpPr>
          <p:nvPr/>
        </p:nvCxnSpPr>
        <p:spPr>
          <a:xfrm rot="10800000">
            <a:off x="1633930" y="2769493"/>
            <a:ext cx="91591" cy="1870633"/>
          </a:xfrm>
          <a:prstGeom prst="bentConnector3">
            <a:avLst>
              <a:gd name="adj1" fmla="val 321856"/>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6" name="Rectangle: Rounded Corners 85"/>
          <p:cNvSpPr/>
          <p:nvPr/>
        </p:nvSpPr>
        <p:spPr>
          <a:xfrm>
            <a:off x="1658591" y="3162675"/>
            <a:ext cx="1219111" cy="242798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207" name="Rectangle: Rounded Corners 206"/>
          <p:cNvSpPr/>
          <p:nvPr/>
        </p:nvSpPr>
        <p:spPr>
          <a:xfrm>
            <a:off x="1196699" y="2061535"/>
            <a:ext cx="477867" cy="18728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500" dirty="0">
                <a:solidFill>
                  <a:schemeClr val="accent2"/>
                </a:solidFill>
              </a:rPr>
              <a:t>SWITCH</a:t>
            </a:r>
          </a:p>
        </p:txBody>
      </p:sp>
      <p:cxnSp>
        <p:nvCxnSpPr>
          <p:cNvPr id="210" name="Connector: Elbow 209"/>
          <p:cNvCxnSpPr>
            <a:endCxn id="26" idx="3"/>
          </p:cNvCxnSpPr>
          <p:nvPr/>
        </p:nvCxnSpPr>
        <p:spPr>
          <a:xfrm rot="5400000">
            <a:off x="985814" y="2412459"/>
            <a:ext cx="512242" cy="183130"/>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214" name="Connector: Elbow 213"/>
          <p:cNvCxnSpPr>
            <a:stCxn id="207" idx="3"/>
            <a:endCxn id="137" idx="0"/>
          </p:cNvCxnSpPr>
          <p:nvPr/>
        </p:nvCxnSpPr>
        <p:spPr>
          <a:xfrm>
            <a:off x="1674566" y="2155178"/>
            <a:ext cx="134145" cy="309030"/>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217" name="Connector: Elbow 216"/>
          <p:cNvCxnSpPr>
            <a:stCxn id="207" idx="0"/>
            <a:endCxn id="234" idx="1"/>
          </p:cNvCxnSpPr>
          <p:nvPr/>
        </p:nvCxnSpPr>
        <p:spPr>
          <a:xfrm rot="5400000" flipH="1" flipV="1">
            <a:off x="1724776" y="1694872"/>
            <a:ext cx="77520" cy="655806"/>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368" name="Connector: Elbow 367"/>
          <p:cNvCxnSpPr>
            <a:stCxn id="26" idx="0"/>
            <a:endCxn id="29" idx="2"/>
          </p:cNvCxnSpPr>
          <p:nvPr/>
        </p:nvCxnSpPr>
        <p:spPr>
          <a:xfrm rot="16200000" flipV="1">
            <a:off x="689386" y="2192887"/>
            <a:ext cx="522712" cy="1236"/>
          </a:xfrm>
          <a:prstGeom prst="bentConnector3">
            <a:avLst>
              <a:gd name="adj1" fmla="val 50000"/>
            </a:avLst>
          </a:prstGeom>
          <a:ln/>
        </p:spPr>
        <p:style>
          <a:lnRef idx="2">
            <a:schemeClr val="accent2"/>
          </a:lnRef>
          <a:fillRef idx="0">
            <a:schemeClr val="accent2"/>
          </a:fillRef>
          <a:effectRef idx="1">
            <a:schemeClr val="accent2"/>
          </a:effectRef>
          <a:fontRef idx="minor">
            <a:schemeClr val="tx1"/>
          </a:fontRef>
        </p:style>
      </p:cxnSp>
      <p:cxnSp>
        <p:nvCxnSpPr>
          <p:cNvPr id="442" name="Straight Connector 441"/>
          <p:cNvCxnSpPr>
            <a:stCxn id="256" idx="2"/>
            <a:endCxn id="183" idx="0"/>
          </p:cNvCxnSpPr>
          <p:nvPr/>
        </p:nvCxnSpPr>
        <p:spPr>
          <a:xfrm>
            <a:off x="5619719" y="2206190"/>
            <a:ext cx="9234" cy="460482"/>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444" name="Straight Connector 443"/>
          <p:cNvCxnSpPr>
            <a:stCxn id="257" idx="2"/>
            <a:endCxn id="189" idx="0"/>
          </p:cNvCxnSpPr>
          <p:nvPr/>
        </p:nvCxnSpPr>
        <p:spPr>
          <a:xfrm>
            <a:off x="4212678" y="3239772"/>
            <a:ext cx="14577" cy="448398"/>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512" name="Connector: Elbow 511"/>
          <p:cNvCxnSpPr>
            <a:endCxn id="152" idx="1"/>
          </p:cNvCxnSpPr>
          <p:nvPr/>
        </p:nvCxnSpPr>
        <p:spPr>
          <a:xfrm rot="16200000" flipH="1">
            <a:off x="425473" y="3340077"/>
            <a:ext cx="2392225" cy="207870"/>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275" name="Connector: Elbow 274"/>
          <p:cNvCxnSpPr>
            <a:stCxn id="256" idx="3"/>
            <a:endCxn id="257" idx="3"/>
          </p:cNvCxnSpPr>
          <p:nvPr/>
        </p:nvCxnSpPr>
        <p:spPr>
          <a:xfrm flipH="1">
            <a:off x="4486982" y="2074890"/>
            <a:ext cx="1402795" cy="1037130"/>
          </a:xfrm>
          <a:prstGeom prst="bentConnector3">
            <a:avLst>
              <a:gd name="adj1" fmla="val -16296"/>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3" name="Straight Connector 322"/>
          <p:cNvCxnSpPr>
            <a:stCxn id="29" idx="3"/>
            <a:endCxn id="51" idx="1"/>
          </p:cNvCxnSpPr>
          <p:nvPr/>
        </p:nvCxnSpPr>
        <p:spPr>
          <a:xfrm>
            <a:off x="1109648" y="1617556"/>
            <a:ext cx="3188465" cy="9756"/>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547922" y="4019598"/>
            <a:ext cx="1768871" cy="600164"/>
          </a:xfrm>
          <a:prstGeom prst="rect">
            <a:avLst/>
          </a:prstGeom>
          <a:noFill/>
        </p:spPr>
        <p:txBody>
          <a:bodyPr wrap="square" rtlCol="0">
            <a:spAutoFit/>
          </a:bodyPr>
          <a:lstStyle/>
          <a:p>
            <a:r>
              <a:rPr lang="zh-CN" altLang="en-US" sz="1100" dirty="0">
                <a:highlight>
                  <a:srgbClr val="00FF00"/>
                </a:highlight>
              </a:rPr>
              <a:t>转发所有控制器及报警子系统上的报警信息，以及</a:t>
            </a:r>
            <a:r>
              <a:rPr lang="en-US" altLang="zh-CN" sz="1100" dirty="0" err="1">
                <a:highlight>
                  <a:srgbClr val="00FF00"/>
                </a:highlight>
              </a:rPr>
              <a:t>FECbus</a:t>
            </a:r>
            <a:r>
              <a:rPr lang="zh-CN" altLang="en-US" sz="1100" dirty="0">
                <a:highlight>
                  <a:srgbClr val="00FF00"/>
                </a:highlight>
              </a:rPr>
              <a:t>上的联动信息</a:t>
            </a:r>
            <a:endParaRPr lang="en-US" sz="1100" dirty="0">
              <a:highlight>
                <a:srgbClr val="00FF00"/>
              </a:highlight>
            </a:endParaRPr>
          </a:p>
        </p:txBody>
      </p:sp>
      <p:sp>
        <p:nvSpPr>
          <p:cNvPr id="169" name="TextBox 168"/>
          <p:cNvSpPr txBox="1"/>
          <p:nvPr/>
        </p:nvSpPr>
        <p:spPr>
          <a:xfrm>
            <a:off x="3713798" y="164976"/>
            <a:ext cx="2407044" cy="430887"/>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100" dirty="0">
                <a:highlight>
                  <a:srgbClr val="FFFF00"/>
                </a:highlight>
              </a:rPr>
              <a:t>使用回路通信的楼显、声光、或安防设备等以后如何连接？</a:t>
            </a:r>
            <a:endParaRPr lang="en-US" altLang="zh-CN" sz="1100" dirty="0">
              <a:highlight>
                <a:srgbClr val="FFFF00"/>
              </a:highlight>
            </a:endParaRPr>
          </a:p>
        </p:txBody>
      </p:sp>
      <p:sp>
        <p:nvSpPr>
          <p:cNvPr id="171" name="TextBox 170"/>
          <p:cNvSpPr txBox="1"/>
          <p:nvPr/>
        </p:nvSpPr>
        <p:spPr>
          <a:xfrm>
            <a:off x="5905811" y="164976"/>
            <a:ext cx="3052685" cy="93871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100" dirty="0">
                <a:highlight>
                  <a:srgbClr val="FFFF00"/>
                </a:highlight>
              </a:rPr>
              <a:t>报警总线和联动总线在接线上独立分开，但能否仍在同一个物理回路上？</a:t>
            </a:r>
            <a:endParaRPr lang="en-US" altLang="zh-CN" sz="1100" dirty="0">
              <a:highlight>
                <a:srgbClr val="FFFF00"/>
              </a:highlight>
            </a:endParaRPr>
          </a:p>
          <a:p>
            <a:pPr marL="171450" indent="-171450">
              <a:buClr>
                <a:srgbClr val="00B050"/>
              </a:buClr>
              <a:buFont typeface="Arial" panose="020B0604020202020204" pitchFamily="34" charset="0"/>
              <a:buChar char="−"/>
            </a:pPr>
            <a:r>
              <a:rPr lang="zh-CN" altLang="en-US" sz="1100" dirty="0">
                <a:highlight>
                  <a:srgbClr val="FFFF00"/>
                </a:highlight>
              </a:rPr>
              <a:t>第三方子系统通讯协议统一后，是否还需要和控制器做系统间的配接试验？</a:t>
            </a:r>
            <a:endParaRPr lang="en-US" altLang="zh-CN" sz="1100" dirty="0">
              <a:highlight>
                <a:srgbClr val="FFFF00"/>
              </a:highlight>
            </a:endParaRPr>
          </a:p>
          <a:p>
            <a:pPr marL="171450" indent="-171450">
              <a:buClr>
                <a:srgbClr val="00B050"/>
              </a:buClr>
              <a:buFont typeface="Arial" panose="020B0604020202020204" pitchFamily="34" charset="0"/>
              <a:buChar char="−"/>
            </a:pPr>
            <a:endParaRPr lang="en-US" altLang="zh-CN" sz="1100" dirty="0">
              <a:solidFill>
                <a:srgbClr val="00B050"/>
              </a:solidFill>
              <a:highlight>
                <a:srgbClr val="FFFF00"/>
              </a:highlight>
            </a:endParaRPr>
          </a:p>
        </p:txBody>
      </p:sp>
      <p:sp>
        <p:nvSpPr>
          <p:cNvPr id="61" name="Rectangle: Rounded Corners 60"/>
          <p:cNvSpPr/>
          <p:nvPr/>
        </p:nvSpPr>
        <p:spPr>
          <a:xfrm rot="5400000">
            <a:off x="2389921" y="4950081"/>
            <a:ext cx="537299" cy="315064"/>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spAutoFit/>
          </a:bodyPr>
          <a:lstStyle/>
          <a:p>
            <a:pPr algn="ctr"/>
            <a:r>
              <a:rPr lang="en-US" sz="700" dirty="0">
                <a:solidFill>
                  <a:srgbClr val="0070C0"/>
                </a:solidFill>
              </a:rPr>
              <a:t>CAN &amp; 485</a:t>
            </a:r>
          </a:p>
        </p:txBody>
      </p:sp>
      <p:sp>
        <p:nvSpPr>
          <p:cNvPr id="85" name="Rectangle 84"/>
          <p:cNvSpPr/>
          <p:nvPr/>
        </p:nvSpPr>
        <p:spPr>
          <a:xfrm>
            <a:off x="2158779" y="3905729"/>
            <a:ext cx="657325" cy="338554"/>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rgbClr val="0070C0"/>
                </a:solidFill>
              </a:rPr>
              <a:t>CAN/485/Ethernet</a:t>
            </a:r>
          </a:p>
        </p:txBody>
      </p:sp>
      <p:sp>
        <p:nvSpPr>
          <p:cNvPr id="152" name="Rectangle: Rounded Corners 151"/>
          <p:cNvSpPr/>
          <p:nvPr/>
        </p:nvSpPr>
        <p:spPr>
          <a:xfrm>
            <a:off x="1725520" y="4503917"/>
            <a:ext cx="696452" cy="272415"/>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solidFill>
                  <a:schemeClr val="tx1"/>
                </a:solidFill>
              </a:rPr>
              <a:t>FECM</a:t>
            </a:r>
          </a:p>
        </p:txBody>
      </p:sp>
      <p:cxnSp>
        <p:nvCxnSpPr>
          <p:cNvPr id="38" name="Connector: Elbow 37"/>
          <p:cNvCxnSpPr>
            <a:stCxn id="152" idx="0"/>
            <a:endCxn id="85" idx="1"/>
          </p:cNvCxnSpPr>
          <p:nvPr/>
        </p:nvCxnSpPr>
        <p:spPr>
          <a:xfrm rot="5400000" flipH="1" flipV="1">
            <a:off x="1901807" y="4246946"/>
            <a:ext cx="428911" cy="85033"/>
          </a:xfrm>
          <a:prstGeom prst="bentConnector2">
            <a:avLst/>
          </a:prstGeom>
          <a:ln/>
        </p:spPr>
        <p:style>
          <a:lnRef idx="2">
            <a:schemeClr val="accent2"/>
          </a:lnRef>
          <a:fillRef idx="0">
            <a:schemeClr val="accent2"/>
          </a:fillRef>
          <a:effectRef idx="1">
            <a:schemeClr val="accent2"/>
          </a:effectRef>
          <a:fontRef idx="minor">
            <a:schemeClr val="tx1"/>
          </a:fontRef>
        </p:style>
      </p:cxnSp>
      <p:cxnSp>
        <p:nvCxnSpPr>
          <p:cNvPr id="40" name="Connector: Elbow 39"/>
          <p:cNvCxnSpPr>
            <a:stCxn id="152" idx="2"/>
            <a:endCxn id="61" idx="2"/>
          </p:cNvCxnSpPr>
          <p:nvPr/>
        </p:nvCxnSpPr>
        <p:spPr>
          <a:xfrm rot="16200000" flipH="1">
            <a:off x="2121751" y="4728326"/>
            <a:ext cx="331282" cy="427293"/>
          </a:xfrm>
          <a:prstGeom prst="bentConnector2">
            <a:avLst/>
          </a:prstGeom>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824620" y="5143684"/>
            <a:ext cx="697117" cy="261610"/>
          </a:xfrm>
          <a:prstGeom prst="rect">
            <a:avLst/>
          </a:prstGeom>
          <a:noFill/>
        </p:spPr>
        <p:txBody>
          <a:bodyPr wrap="square" rtlCol="0">
            <a:spAutoFit/>
          </a:bodyPr>
          <a:lstStyle/>
          <a:p>
            <a:r>
              <a:rPr lang="en-US" sz="1100" dirty="0"/>
              <a:t>1#</a:t>
            </a:r>
          </a:p>
        </p:txBody>
      </p:sp>
      <p:sp>
        <p:nvSpPr>
          <p:cNvPr id="205" name="TextBox 204"/>
          <p:cNvSpPr txBox="1"/>
          <p:nvPr/>
        </p:nvSpPr>
        <p:spPr>
          <a:xfrm>
            <a:off x="1808711" y="5363279"/>
            <a:ext cx="907147" cy="261610"/>
          </a:xfrm>
          <a:prstGeom prst="rect">
            <a:avLst/>
          </a:prstGeom>
          <a:noFill/>
        </p:spPr>
        <p:txBody>
          <a:bodyPr wrap="square" rtlCol="0">
            <a:spAutoFit/>
          </a:bodyPr>
          <a:lstStyle/>
          <a:p>
            <a:r>
              <a:rPr lang="en-US" sz="1100" dirty="0"/>
              <a:t>FEC Panel</a:t>
            </a:r>
          </a:p>
        </p:txBody>
      </p:sp>
      <p:sp>
        <p:nvSpPr>
          <p:cNvPr id="350" name="Rectangle: Rounded Corners 349"/>
          <p:cNvSpPr/>
          <p:nvPr/>
        </p:nvSpPr>
        <p:spPr>
          <a:xfrm rot="5400000">
            <a:off x="2389923" y="3358576"/>
            <a:ext cx="537299" cy="3150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spAutoFit/>
          </a:bodyPr>
          <a:lstStyle/>
          <a:p>
            <a:pPr algn="ctr"/>
            <a:r>
              <a:rPr lang="en-US" sz="700" dirty="0">
                <a:solidFill>
                  <a:srgbClr val="0070C0"/>
                </a:solidFill>
              </a:rPr>
              <a:t>CAN &amp; 485</a:t>
            </a:r>
          </a:p>
        </p:txBody>
      </p:sp>
      <p:sp>
        <p:nvSpPr>
          <p:cNvPr id="351" name="Rectangle: Rounded Corners 350"/>
          <p:cNvSpPr/>
          <p:nvPr/>
        </p:nvSpPr>
        <p:spPr>
          <a:xfrm rot="5400000">
            <a:off x="1981989" y="3353745"/>
            <a:ext cx="537299" cy="324721"/>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spAutoFit/>
          </a:bodyPr>
          <a:lstStyle/>
          <a:p>
            <a:pPr algn="ctr"/>
            <a:r>
              <a:rPr lang="en-US" sz="700" dirty="0">
                <a:solidFill>
                  <a:srgbClr val="0070C0"/>
                </a:solidFill>
              </a:rPr>
              <a:t>CAN &amp; 485</a:t>
            </a:r>
          </a:p>
        </p:txBody>
      </p:sp>
      <p:cxnSp>
        <p:nvCxnSpPr>
          <p:cNvPr id="280" name="Connector: Elbow 279"/>
          <p:cNvCxnSpPr>
            <a:stCxn id="61" idx="0"/>
            <a:endCxn id="88" idx="1"/>
          </p:cNvCxnSpPr>
          <p:nvPr/>
        </p:nvCxnSpPr>
        <p:spPr>
          <a:xfrm>
            <a:off x="2816103" y="5107614"/>
            <a:ext cx="857241" cy="137643"/>
          </a:xfrm>
          <a:prstGeom prst="bentConnector3">
            <a:avLst>
              <a:gd name="adj1" fmla="val 50000"/>
            </a:avLst>
          </a:prstGeom>
          <a:ln/>
        </p:spPr>
        <p:style>
          <a:lnRef idx="1">
            <a:schemeClr val="dk1"/>
          </a:lnRef>
          <a:fillRef idx="0">
            <a:schemeClr val="dk1"/>
          </a:fillRef>
          <a:effectRef idx="0">
            <a:schemeClr val="dk1"/>
          </a:effectRef>
          <a:fontRef idx="minor">
            <a:schemeClr val="tx1"/>
          </a:fontRef>
        </p:style>
      </p:cxnSp>
      <p:cxnSp>
        <p:nvCxnSpPr>
          <p:cNvPr id="185" name="Connector: Elbow 184"/>
          <p:cNvCxnSpPr>
            <a:cxnSpLocks/>
            <a:stCxn id="85" idx="3"/>
            <a:endCxn id="114" idx="2"/>
          </p:cNvCxnSpPr>
          <p:nvPr/>
        </p:nvCxnSpPr>
        <p:spPr>
          <a:xfrm flipV="1">
            <a:off x="2816104" y="2370080"/>
            <a:ext cx="4796193" cy="1704926"/>
          </a:xfrm>
          <a:prstGeom prst="bentConnector2">
            <a:avLst/>
          </a:prstGeom>
          <a:ln/>
        </p:spPr>
        <p:style>
          <a:lnRef idx="1">
            <a:schemeClr val="dk1"/>
          </a:lnRef>
          <a:fillRef idx="0">
            <a:schemeClr val="dk1"/>
          </a:fillRef>
          <a:effectRef idx="0">
            <a:schemeClr val="dk1"/>
          </a:effectRef>
          <a:fontRef idx="minor">
            <a:schemeClr val="tx1"/>
          </a:fontRef>
        </p:style>
      </p:cxnSp>
      <p:cxnSp>
        <p:nvCxnSpPr>
          <p:cNvPr id="206" name="Connector: Elbow 205"/>
          <p:cNvCxnSpPr>
            <a:stCxn id="152" idx="3"/>
            <a:endCxn id="257" idx="1"/>
          </p:cNvCxnSpPr>
          <p:nvPr/>
        </p:nvCxnSpPr>
        <p:spPr>
          <a:xfrm flipV="1">
            <a:off x="2421972" y="3112020"/>
            <a:ext cx="1516402" cy="1528105"/>
          </a:xfrm>
          <a:prstGeom prst="bentConnector3">
            <a:avLst>
              <a:gd name="adj1" fmla="val 47906"/>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0" name="Straight Connector 369"/>
          <p:cNvCxnSpPr>
            <a:stCxn id="351" idx="1"/>
          </p:cNvCxnSpPr>
          <p:nvPr/>
        </p:nvCxnSpPr>
        <p:spPr>
          <a:xfrm flipH="1" flipV="1">
            <a:off x="2247900" y="2303251"/>
            <a:ext cx="2738" cy="944205"/>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372" name="Straight Connector 371"/>
          <p:cNvCxnSpPr>
            <a:stCxn id="350" idx="1"/>
          </p:cNvCxnSpPr>
          <p:nvPr/>
        </p:nvCxnSpPr>
        <p:spPr>
          <a:xfrm flipV="1">
            <a:off x="2658572" y="2312333"/>
            <a:ext cx="2078" cy="935125"/>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4347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Content Placeholder 2"/>
          <p:cNvSpPr>
            <a:spLocks noGrp="1"/>
          </p:cNvSpPr>
          <p:nvPr>
            <p:ph sz="quarter" idx="12"/>
          </p:nvPr>
        </p:nvSpPr>
        <p:spPr>
          <a:xfrm>
            <a:off x="525463" y="1005463"/>
            <a:ext cx="8208962" cy="5075237"/>
          </a:xfrm>
        </p:spPr>
        <p:txBody>
          <a:bodyPr/>
          <a:lstStyle/>
          <a:p>
            <a:pPr>
              <a:lnSpc>
                <a:spcPct val="150000"/>
              </a:lnSpc>
            </a:pPr>
            <a:r>
              <a:rPr lang="en-US" altLang="zh-CN" sz="1400" dirty="0"/>
              <a:t>5.4.2.11 </a:t>
            </a:r>
            <a:r>
              <a:rPr lang="zh-CN" altLang="en-US" sz="1400" dirty="0"/>
              <a:t>控制器在机箱内设有消防联动控制设备时，即火灾报警控制器（联动型），还应满足 </a:t>
            </a:r>
            <a:r>
              <a:rPr lang="en-US" altLang="zh-CN" sz="1400" dirty="0"/>
              <a:t>GB</a:t>
            </a:r>
          </a:p>
          <a:p>
            <a:pPr marL="0" indent="0">
              <a:lnSpc>
                <a:spcPct val="150000"/>
              </a:lnSpc>
              <a:buNone/>
            </a:pPr>
            <a:r>
              <a:rPr lang="en-US" altLang="zh-CN" sz="1400" dirty="0"/>
              <a:t>	16806 </a:t>
            </a:r>
            <a:r>
              <a:rPr lang="zh-CN" altLang="en-US" sz="1400" dirty="0"/>
              <a:t>中消防联动控制器的相关要求，消防联动控制设备故障不应影响控制器的火灾报警功能和</a:t>
            </a:r>
            <a:r>
              <a:rPr lang="en-US" altLang="zh-CN" sz="1400" dirty="0"/>
              <a:t>	</a:t>
            </a:r>
            <a:r>
              <a:rPr lang="zh-CN" altLang="en-US" sz="1400" dirty="0"/>
              <a:t>非故障部位的火灾报警控制功能。</a:t>
            </a:r>
            <a:endParaRPr lang="en-US" altLang="zh-CN" sz="1400" dirty="0"/>
          </a:p>
          <a:p>
            <a:pPr>
              <a:lnSpc>
                <a:spcPct val="150000"/>
              </a:lnSpc>
            </a:pPr>
            <a:r>
              <a:rPr lang="en-US" altLang="zh-CN" sz="1400" dirty="0"/>
              <a:t>5.4.2.12 </a:t>
            </a:r>
            <a:r>
              <a:rPr lang="zh-CN" altLang="en-US" sz="1400" dirty="0"/>
              <a:t>火灾报警控制器（联动型）应能接收来自火灾探测器及其它火灾报警触发器件的火灾报警信</a:t>
            </a:r>
          </a:p>
          <a:p>
            <a:pPr marL="0" indent="0">
              <a:lnSpc>
                <a:spcPct val="150000"/>
              </a:lnSpc>
              <a:buNone/>
            </a:pPr>
            <a:r>
              <a:rPr lang="en-US" altLang="zh-CN" sz="1400" dirty="0"/>
              <a:t>	</a:t>
            </a:r>
            <a:r>
              <a:rPr lang="zh-CN" altLang="en-US" sz="1400" dirty="0"/>
              <a:t>号，指示火灾发生部位和发生时间，并将火灾报警部位信息发送给消防联动控制设备。</a:t>
            </a:r>
          </a:p>
          <a:p>
            <a:pPr>
              <a:lnSpc>
                <a:spcPct val="150000"/>
              </a:lnSpc>
            </a:pPr>
            <a:r>
              <a:rPr lang="en-US" altLang="zh-CN" sz="1400" dirty="0"/>
              <a:t>5.4.2.13 </a:t>
            </a:r>
            <a:r>
              <a:rPr lang="zh-CN" altLang="en-US" sz="1400" dirty="0"/>
              <a:t>火灾报警控制器（联动型）应能指示其连接的消防电气控制装置的手动</a:t>
            </a:r>
            <a:r>
              <a:rPr lang="en-US" altLang="zh-CN" sz="1400" dirty="0"/>
              <a:t>/</a:t>
            </a:r>
            <a:r>
              <a:rPr lang="zh-CN" altLang="en-US" sz="1400" dirty="0"/>
              <a:t>自动控制状态信息。</a:t>
            </a:r>
          </a:p>
          <a:p>
            <a:pPr>
              <a:lnSpc>
                <a:spcPct val="150000"/>
              </a:lnSpc>
            </a:pPr>
            <a:r>
              <a:rPr lang="en-US" altLang="zh-CN" sz="1400" dirty="0"/>
              <a:t>5.4.2.14 </a:t>
            </a:r>
            <a:r>
              <a:rPr lang="zh-CN" altLang="en-US" sz="1400" dirty="0"/>
              <a:t>火灾报警控制器（联动型）应通过消防联动通信模块与消防联动控制设备通信，消防联动通</a:t>
            </a:r>
          </a:p>
          <a:p>
            <a:pPr marL="0" indent="0">
              <a:lnSpc>
                <a:spcPct val="150000"/>
              </a:lnSpc>
              <a:buNone/>
            </a:pPr>
            <a:r>
              <a:rPr lang="en-US" altLang="zh-CN" sz="1400" dirty="0"/>
              <a:t>	</a:t>
            </a:r>
            <a:r>
              <a:rPr lang="zh-CN" altLang="en-US" sz="1400" dirty="0"/>
              <a:t>信模块应具有 </a:t>
            </a:r>
            <a:r>
              <a:rPr lang="en-US" altLang="zh-CN" sz="1400" dirty="0"/>
              <a:t>CAN </a:t>
            </a:r>
            <a:r>
              <a:rPr lang="zh-CN" altLang="en-US" sz="1400" dirty="0"/>
              <a:t>接口、</a:t>
            </a:r>
            <a:r>
              <a:rPr lang="en-US" altLang="zh-CN" sz="1400" dirty="0"/>
              <a:t>RS485 </a:t>
            </a:r>
            <a:r>
              <a:rPr lang="zh-CN" altLang="en-US" sz="1400" dirty="0"/>
              <a:t>接口两种总线通信接口。与消防联动通信模块连接的消防联动</a:t>
            </a:r>
            <a:r>
              <a:rPr lang="en-US" altLang="zh-CN" sz="1400" dirty="0"/>
              <a:t>	</a:t>
            </a:r>
            <a:r>
              <a:rPr lang="zh-CN" altLang="en-US" sz="1400" dirty="0"/>
              <a:t>控制设备总数不应大于 </a:t>
            </a:r>
            <a:r>
              <a:rPr lang="en-US" altLang="zh-CN" sz="1400" dirty="0"/>
              <a:t>63 </a:t>
            </a:r>
            <a:r>
              <a:rPr lang="zh-CN" altLang="en-US" sz="1400" dirty="0"/>
              <a:t>个。消防联动通信模块与消防联动控制设备的通信协议应满足附录 </a:t>
            </a:r>
            <a:r>
              <a:rPr lang="en-US" altLang="zh-CN" sz="1400" dirty="0"/>
              <a:t>C 	</a:t>
            </a:r>
            <a:r>
              <a:rPr lang="zh-CN" altLang="en-US" sz="1400" dirty="0"/>
              <a:t>的要求。</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14</a:t>
            </a:fld>
            <a:endParaRPr lang="en-US" dirty="0"/>
          </a:p>
        </p:txBody>
      </p:sp>
      <p:sp>
        <p:nvSpPr>
          <p:cNvPr id="5" name="Title 4"/>
          <p:cNvSpPr>
            <a:spLocks noGrp="1"/>
          </p:cNvSpPr>
          <p:nvPr>
            <p:ph type="title"/>
          </p:nvPr>
        </p:nvSpPr>
        <p:spPr/>
        <p:txBody>
          <a:bodyPr/>
          <a:lstStyle/>
          <a:p>
            <a:r>
              <a:rPr lang="zh-CN" altLang="en-US" dirty="0"/>
              <a:t>联动型控制器要求</a:t>
            </a:r>
            <a:endParaRPr lang="en-US" dirty="0"/>
          </a:p>
        </p:txBody>
      </p:sp>
    </p:spTree>
    <p:extLst>
      <p:ext uri="{BB962C8B-B14F-4D97-AF65-F5344CB8AC3E}">
        <p14:creationId xmlns:p14="http://schemas.microsoft.com/office/powerpoint/2010/main" val="3372071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Content Placeholder 2"/>
          <p:cNvSpPr>
            <a:spLocks noGrp="1"/>
          </p:cNvSpPr>
          <p:nvPr>
            <p:ph sz="quarter" idx="12"/>
          </p:nvPr>
        </p:nvSpPr>
        <p:spPr>
          <a:xfrm>
            <a:off x="336247" y="1005463"/>
            <a:ext cx="8481031" cy="5500112"/>
          </a:xfrm>
        </p:spPr>
        <p:txBody>
          <a:bodyPr/>
          <a:lstStyle/>
          <a:p>
            <a:pPr>
              <a:lnSpc>
                <a:spcPct val="150000"/>
              </a:lnSpc>
            </a:pPr>
            <a:r>
              <a:rPr lang="en-US" altLang="zh-CN" sz="1400" dirty="0"/>
              <a:t>5.3.1.5 </a:t>
            </a:r>
            <a:r>
              <a:rPr lang="x-none" altLang="zh-CN" sz="1400" dirty="0"/>
              <a:t>控制器应具有中文功能标注和信息显示，按键与指示灯应采用图1或图2的设置方式</a:t>
            </a:r>
            <a:endParaRPr lang="en-US" altLang="zh-CN" sz="1400" dirty="0"/>
          </a:p>
          <a:p>
            <a:pPr>
              <a:lnSpc>
                <a:spcPct val="150000"/>
              </a:lnSpc>
            </a:pPr>
            <a:r>
              <a:rPr lang="en-US" altLang="zh-CN" sz="1400" dirty="0"/>
              <a:t>5.3.2.1 </a:t>
            </a:r>
            <a:r>
              <a:rPr lang="zh-CN" altLang="en-US" sz="1400" dirty="0"/>
              <a:t>应以红色指示火灾报警状态、监管状态、反馈信号、向火灾报警传输设备传输信号和向消防</a:t>
            </a:r>
          </a:p>
          <a:p>
            <a:pPr marL="0" indent="0">
              <a:lnSpc>
                <a:spcPct val="150000"/>
              </a:lnSpc>
              <a:buNone/>
            </a:pPr>
            <a:r>
              <a:rPr lang="en-US" altLang="zh-CN" sz="1400" dirty="0"/>
              <a:t>	</a:t>
            </a:r>
            <a:r>
              <a:rPr lang="zh-CN" altLang="en-US" sz="1400" dirty="0"/>
              <a:t>联动设备输出控制信号；黄色指示故障、屏蔽、自检、消音状态；绿色指示电源工作状态、手动工作</a:t>
            </a:r>
            <a:r>
              <a:rPr lang="en-US" altLang="zh-CN" sz="1400" dirty="0"/>
              <a:t>	</a:t>
            </a:r>
            <a:r>
              <a:rPr lang="zh-CN" altLang="en-US" sz="1400" dirty="0"/>
              <a:t>状态、自动工作状态、检查功能状态。</a:t>
            </a:r>
          </a:p>
          <a:p>
            <a:pPr>
              <a:lnSpc>
                <a:spcPct val="150000"/>
              </a:lnSpc>
            </a:pPr>
            <a:r>
              <a:rPr lang="en-US" altLang="zh-CN" sz="1400" dirty="0"/>
              <a:t>5.4.2.2 </a:t>
            </a:r>
            <a:r>
              <a:rPr lang="zh-CN" altLang="en-US" sz="1400" dirty="0"/>
              <a:t>控制器应设置手动</a:t>
            </a:r>
            <a:r>
              <a:rPr lang="en-US" altLang="zh-CN" sz="1400" dirty="0"/>
              <a:t>/</a:t>
            </a:r>
            <a:r>
              <a:rPr lang="zh-CN" altLang="en-US" sz="1400" dirty="0"/>
              <a:t>自动状态转换钥匙、手动控制状态指示灯（器）和自动控制状态指示灯（器）</a:t>
            </a:r>
            <a:endParaRPr lang="en-US" altLang="zh-CN" sz="1400" dirty="0"/>
          </a:p>
          <a:p>
            <a:pPr>
              <a:lnSpc>
                <a:spcPct val="150000"/>
              </a:lnSpc>
            </a:pPr>
            <a:r>
              <a:rPr lang="en-US" altLang="zh-CN" sz="1400" dirty="0"/>
              <a:t>5.4.2.3 </a:t>
            </a:r>
            <a:r>
              <a:rPr lang="zh-CN" altLang="en-US" sz="1400" dirty="0"/>
              <a:t>控制器应设置独立的联动控制启动按钮（键），按钮（键）应采用直径不小于 </a:t>
            </a:r>
            <a:r>
              <a:rPr lang="en-US" altLang="zh-CN" sz="1400" dirty="0"/>
              <a:t>12 mm </a:t>
            </a:r>
            <a:r>
              <a:rPr lang="zh-CN" altLang="en-US" sz="1400" dirty="0"/>
              <a:t>的圆形红</a:t>
            </a:r>
            <a:r>
              <a:rPr lang="en-US" altLang="zh-CN" sz="1400" dirty="0"/>
              <a:t>	</a:t>
            </a:r>
            <a:r>
              <a:rPr lang="zh-CN" altLang="en-US" sz="1400" dirty="0"/>
              <a:t>色按钮（键）。</a:t>
            </a:r>
            <a:r>
              <a:rPr lang="zh-CN" altLang="en-US" sz="1400" dirty="0">
                <a:solidFill>
                  <a:schemeClr val="tx2"/>
                </a:solidFill>
              </a:rPr>
              <a:t>按键应具有防止误操作的措施，不应采用密码保护的方式。当控制器处于手动控制状</a:t>
            </a:r>
            <a:r>
              <a:rPr lang="en-US" altLang="zh-CN" sz="1400" dirty="0">
                <a:solidFill>
                  <a:schemeClr val="tx2"/>
                </a:solidFill>
              </a:rPr>
              <a:t>	</a:t>
            </a:r>
            <a:r>
              <a:rPr lang="zh-CN" altLang="en-US" sz="1400" dirty="0">
                <a:solidFill>
                  <a:schemeClr val="tx2"/>
                </a:solidFill>
              </a:rPr>
              <a:t>态时，应能通过手动操作该按钮（键），转换到自动控制状态，并点亮自动控制状态指示灯（器）。</a:t>
            </a:r>
            <a:endParaRPr lang="en-US" altLang="zh-CN" sz="1400" dirty="0">
              <a:solidFill>
                <a:schemeClr val="tx2"/>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15</a:t>
            </a:fld>
            <a:endParaRPr lang="en-US" dirty="0"/>
          </a:p>
        </p:txBody>
      </p:sp>
      <p:sp>
        <p:nvSpPr>
          <p:cNvPr id="5" name="Title 4"/>
          <p:cNvSpPr>
            <a:spLocks noGrp="1"/>
          </p:cNvSpPr>
          <p:nvPr>
            <p:ph type="title"/>
          </p:nvPr>
        </p:nvSpPr>
        <p:spPr/>
        <p:txBody>
          <a:bodyPr/>
          <a:lstStyle/>
          <a:p>
            <a:r>
              <a:rPr lang="zh-CN" altLang="en-US" dirty="0"/>
              <a:t>操作面板</a:t>
            </a:r>
            <a:endParaRPr lang="en-US" dirty="0"/>
          </a:p>
        </p:txBody>
      </p:sp>
      <p:grpSp>
        <p:nvGrpSpPr>
          <p:cNvPr id="48" name="Group 47"/>
          <p:cNvGrpSpPr/>
          <p:nvPr/>
        </p:nvGrpSpPr>
        <p:grpSpPr>
          <a:xfrm>
            <a:off x="2459878" y="5202944"/>
            <a:ext cx="2815404" cy="1173084"/>
            <a:chOff x="1933165" y="5211526"/>
            <a:chExt cx="2815404" cy="1173084"/>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165" y="5211526"/>
              <a:ext cx="2815404" cy="117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3240882" y="5838825"/>
              <a:ext cx="554061" cy="431006"/>
              <a:chOff x="3240882" y="5838825"/>
              <a:chExt cx="554061" cy="431006"/>
            </a:xfrm>
          </p:grpSpPr>
          <p:sp>
            <p:nvSpPr>
              <p:cNvPr id="9" name="Oval 8"/>
              <p:cNvSpPr/>
              <p:nvPr/>
            </p:nvSpPr>
            <p:spPr>
              <a:xfrm>
                <a:off x="3240882" y="5838825"/>
                <a:ext cx="431006" cy="431006"/>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0" name="TextBox 9"/>
              <p:cNvSpPr txBox="1"/>
              <p:nvPr/>
            </p:nvSpPr>
            <p:spPr>
              <a:xfrm>
                <a:off x="3282974" y="5900439"/>
                <a:ext cx="511969" cy="307777"/>
              </a:xfrm>
              <a:prstGeom prst="rect">
                <a:avLst/>
              </a:prstGeom>
              <a:noFill/>
            </p:spPr>
            <p:txBody>
              <a:bodyPr wrap="square" rtlCol="0">
                <a:spAutoFit/>
              </a:bodyPr>
              <a:lstStyle/>
              <a:p>
                <a:r>
                  <a:rPr lang="zh-CN" altLang="en-US" sz="700" dirty="0"/>
                  <a:t>联动</a:t>
                </a:r>
                <a:endParaRPr lang="en-US" altLang="zh-CN" sz="700" dirty="0"/>
              </a:p>
              <a:p>
                <a:r>
                  <a:rPr lang="zh-CN" altLang="en-US" sz="700" dirty="0"/>
                  <a:t>启动</a:t>
                </a:r>
                <a:endParaRPr lang="en-US" sz="700" dirty="0"/>
              </a:p>
            </p:txBody>
          </p:sp>
        </p:grpSp>
        <p:sp>
          <p:nvSpPr>
            <p:cNvPr id="25" name="Oval 24"/>
            <p:cNvSpPr/>
            <p:nvPr/>
          </p:nvSpPr>
          <p:spPr>
            <a:xfrm>
              <a:off x="2096005"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6" name="Oval 25"/>
            <p:cNvSpPr/>
            <p:nvPr/>
          </p:nvSpPr>
          <p:spPr>
            <a:xfrm>
              <a:off x="239127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7" name="Oval 26"/>
            <p:cNvSpPr/>
            <p:nvPr/>
          </p:nvSpPr>
          <p:spPr>
            <a:xfrm>
              <a:off x="2689370"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8" name="Oval 27"/>
            <p:cNvSpPr/>
            <p:nvPr/>
          </p:nvSpPr>
          <p:spPr>
            <a:xfrm>
              <a:off x="297511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9" name="Oval 28"/>
            <p:cNvSpPr/>
            <p:nvPr/>
          </p:nvSpPr>
          <p:spPr>
            <a:xfrm>
              <a:off x="3278510" y="5344290"/>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0" name="Oval 29"/>
            <p:cNvSpPr/>
            <p:nvPr/>
          </p:nvSpPr>
          <p:spPr>
            <a:xfrm>
              <a:off x="3573784"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1" name="Oval 30"/>
            <p:cNvSpPr/>
            <p:nvPr/>
          </p:nvSpPr>
          <p:spPr>
            <a:xfrm>
              <a:off x="3871875"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2" name="Oval 31"/>
            <p:cNvSpPr/>
            <p:nvPr/>
          </p:nvSpPr>
          <p:spPr>
            <a:xfrm>
              <a:off x="4167149"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3" name="Oval 32"/>
            <p:cNvSpPr/>
            <p:nvPr/>
          </p:nvSpPr>
          <p:spPr>
            <a:xfrm>
              <a:off x="4465002" y="5344714"/>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6" name="Rectangle: Rounded Corners 35"/>
            <p:cNvSpPr/>
            <p:nvPr/>
          </p:nvSpPr>
          <p:spPr>
            <a:xfrm>
              <a:off x="2025650" y="5893690"/>
              <a:ext cx="116393" cy="62610"/>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7" name="Rectangle: Rounded Corners 36"/>
            <p:cNvSpPr/>
            <p:nvPr/>
          </p:nvSpPr>
          <p:spPr>
            <a:xfrm>
              <a:off x="2029529" y="6091019"/>
              <a:ext cx="112513" cy="52227"/>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3" name="Oval 42"/>
            <p:cNvSpPr/>
            <p:nvPr/>
          </p:nvSpPr>
          <p:spPr>
            <a:xfrm>
              <a:off x="2641784" y="5883823"/>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4" name="Oval 43"/>
            <p:cNvSpPr/>
            <p:nvPr/>
          </p:nvSpPr>
          <p:spPr>
            <a:xfrm>
              <a:off x="2641784" y="61125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5" name="Oval 44"/>
            <p:cNvSpPr/>
            <p:nvPr/>
          </p:nvSpPr>
          <p:spPr>
            <a:xfrm>
              <a:off x="4189024" y="612709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grpSp>
        <p:nvGrpSpPr>
          <p:cNvPr id="47" name="Group 46"/>
          <p:cNvGrpSpPr/>
          <p:nvPr/>
        </p:nvGrpSpPr>
        <p:grpSpPr>
          <a:xfrm>
            <a:off x="826274" y="4188791"/>
            <a:ext cx="1376565" cy="2189193"/>
            <a:chOff x="525463" y="4195417"/>
            <a:chExt cx="1376565" cy="2189193"/>
          </a:xfrm>
        </p:grpSpPr>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4195417"/>
              <a:ext cx="1376565" cy="218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p:nvPr/>
          </p:nvGrpSpPr>
          <p:grpSpPr>
            <a:xfrm>
              <a:off x="1425370" y="4573243"/>
              <a:ext cx="438353" cy="369032"/>
              <a:chOff x="3233226" y="5838825"/>
              <a:chExt cx="511969" cy="431006"/>
            </a:xfrm>
          </p:grpSpPr>
          <p:sp>
            <p:nvSpPr>
              <p:cNvPr id="14" name="Oval 13"/>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5" name="TextBox 14"/>
              <p:cNvSpPr txBox="1"/>
              <p:nvPr/>
            </p:nvSpPr>
            <p:spPr>
              <a:xfrm>
                <a:off x="3233226" y="5854190"/>
                <a:ext cx="511969" cy="395410"/>
              </a:xfrm>
              <a:prstGeom prst="rect">
                <a:avLst/>
              </a:prstGeom>
              <a:noFill/>
            </p:spPr>
            <p:txBody>
              <a:bodyPr wrap="square" rtlCol="0">
                <a:spAutoFit/>
              </a:bodyPr>
              <a:lstStyle/>
              <a:p>
                <a:r>
                  <a:rPr lang="zh-CN" altLang="en-US" sz="800" dirty="0"/>
                  <a:t>联动</a:t>
                </a:r>
                <a:endParaRPr lang="en-US" altLang="zh-CN" sz="800" dirty="0"/>
              </a:p>
              <a:p>
                <a:r>
                  <a:rPr lang="zh-CN" altLang="en-US" sz="800" dirty="0"/>
                  <a:t>启动</a:t>
                </a:r>
                <a:endParaRPr lang="en-US" sz="800" dirty="0"/>
              </a:p>
            </p:txBody>
          </p:sp>
        </p:grpSp>
        <p:sp>
          <p:nvSpPr>
            <p:cNvPr id="16" name="Oval 15"/>
            <p:cNvSpPr/>
            <p:nvPr/>
          </p:nvSpPr>
          <p:spPr>
            <a:xfrm>
              <a:off x="864395" y="42910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7" name="Oval 16"/>
            <p:cNvSpPr/>
            <p:nvPr/>
          </p:nvSpPr>
          <p:spPr>
            <a:xfrm>
              <a:off x="864395" y="45196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8" name="Oval 17"/>
            <p:cNvSpPr/>
            <p:nvPr/>
          </p:nvSpPr>
          <p:spPr>
            <a:xfrm>
              <a:off x="864395" y="47482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19" name="Oval 18"/>
            <p:cNvSpPr/>
            <p:nvPr/>
          </p:nvSpPr>
          <p:spPr>
            <a:xfrm>
              <a:off x="864395" y="49732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0" name="Oval 19"/>
            <p:cNvSpPr/>
            <p:nvPr/>
          </p:nvSpPr>
          <p:spPr>
            <a:xfrm>
              <a:off x="864395" y="52018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1" name="Oval 20"/>
            <p:cNvSpPr/>
            <p:nvPr/>
          </p:nvSpPr>
          <p:spPr>
            <a:xfrm>
              <a:off x="864395" y="5428825"/>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2" name="Oval 21"/>
            <p:cNvSpPr/>
            <p:nvPr/>
          </p:nvSpPr>
          <p:spPr>
            <a:xfrm>
              <a:off x="864395" y="56538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3" name="Oval 22"/>
            <p:cNvSpPr/>
            <p:nvPr/>
          </p:nvSpPr>
          <p:spPr>
            <a:xfrm>
              <a:off x="864395" y="58824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4" name="Oval 23"/>
            <p:cNvSpPr/>
            <p:nvPr/>
          </p:nvSpPr>
          <p:spPr>
            <a:xfrm>
              <a:off x="864395" y="6118556"/>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4" name="Rectangle: Rounded Corners 33"/>
            <p:cNvSpPr/>
            <p:nvPr/>
          </p:nvSpPr>
          <p:spPr>
            <a:xfrm>
              <a:off x="1304925" y="4314825"/>
              <a:ext cx="95250" cy="60325"/>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5" name="Rectangle: Rounded Corners 34"/>
            <p:cNvSpPr/>
            <p:nvPr/>
          </p:nvSpPr>
          <p:spPr>
            <a:xfrm>
              <a:off x="1308099" y="4429604"/>
              <a:ext cx="92075" cy="50321"/>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8" name="Oval 37"/>
            <p:cNvSpPr/>
            <p:nvPr/>
          </p:nvSpPr>
          <p:spPr>
            <a:xfrm>
              <a:off x="1337267" y="5048432"/>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9" name="Oval 38"/>
            <p:cNvSpPr/>
            <p:nvPr/>
          </p:nvSpPr>
          <p:spPr>
            <a:xfrm>
              <a:off x="1328736" y="5236499"/>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6" name="Oval 45"/>
            <p:cNvSpPr/>
            <p:nvPr/>
          </p:nvSpPr>
          <p:spPr>
            <a:xfrm>
              <a:off x="1318713" y="61782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sp>
        <p:nvSpPr>
          <p:cNvPr id="8" name="TextBox 7"/>
          <p:cNvSpPr txBox="1"/>
          <p:nvPr/>
        </p:nvSpPr>
        <p:spPr>
          <a:xfrm>
            <a:off x="2463648" y="3783600"/>
            <a:ext cx="5455831" cy="1569660"/>
          </a:xfrm>
          <a:prstGeom prst="rect">
            <a:avLst/>
          </a:prstGeom>
          <a:noFill/>
        </p:spPr>
        <p:txBody>
          <a:bodyPr wrap="square" rtlCol="0">
            <a:spAutoFit/>
          </a:bodyPr>
          <a:lstStyle/>
          <a:p>
            <a:pPr>
              <a:buClr>
                <a:srgbClr val="00B050"/>
              </a:buClr>
            </a:pPr>
            <a:r>
              <a:rPr lang="zh-CN" altLang="en-US" sz="1200" dirty="0">
                <a:solidFill>
                  <a:srgbClr val="00B050"/>
                </a:solidFill>
              </a:rPr>
              <a:t>根据</a:t>
            </a:r>
            <a:r>
              <a:rPr lang="en-US" altLang="zh-CN" sz="1200" dirty="0">
                <a:solidFill>
                  <a:srgbClr val="00B050"/>
                </a:solidFill>
              </a:rPr>
              <a:t>2017</a:t>
            </a:r>
            <a:r>
              <a:rPr lang="zh-CN" altLang="en-US" sz="1200" dirty="0">
                <a:solidFill>
                  <a:srgbClr val="00B050"/>
                </a:solidFill>
              </a:rPr>
              <a:t>报批稿反馈意见：</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门锁钥匙和控制面板上的两把钥匙应统一。</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面板仅规定布局要求。各厂商在满足布局要求的情况下，可自行设计。</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防止误操作的方式不能是软件方式</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如果钥匙设为手动档，联动启动按钮启动后系统为自动状态，此状态下，表明在手动状态下，操作了联动启动按键。复位后，按照钥匙的位置设置，设为手动状态。</a:t>
            </a:r>
            <a:endParaRPr lang="en-US" altLang="zh-CN" sz="1200" dirty="0">
              <a:solidFill>
                <a:srgbClr val="00B050"/>
              </a:solidFill>
            </a:endParaRPr>
          </a:p>
          <a:p>
            <a:pPr marL="171450" indent="-171450">
              <a:buClr>
                <a:srgbClr val="00B050"/>
              </a:buClr>
              <a:buFont typeface="Arial" panose="020B0604020202020204" pitchFamily="34" charset="0"/>
              <a:buChar char="−"/>
            </a:pPr>
            <a:endParaRPr lang="en-US" sz="1200" dirty="0">
              <a:solidFill>
                <a:srgbClr val="00B050"/>
              </a:solidFill>
            </a:endParaRPr>
          </a:p>
        </p:txBody>
      </p:sp>
      <p:sp>
        <p:nvSpPr>
          <p:cNvPr id="49" name="TextBox 48"/>
          <p:cNvSpPr txBox="1"/>
          <p:nvPr/>
        </p:nvSpPr>
        <p:spPr>
          <a:xfrm>
            <a:off x="5470809" y="5039335"/>
            <a:ext cx="3283194" cy="1223412"/>
          </a:xfrm>
          <a:prstGeom prst="rect">
            <a:avLst/>
          </a:prstGeom>
          <a:noFill/>
        </p:spPr>
        <p:txBody>
          <a:bodyPr wrap="square" rtlCol="0">
            <a:spAutoFit/>
          </a:bodyPr>
          <a:lstStyle/>
          <a:p>
            <a:pPr marL="171450" indent="-171450">
              <a:buFont typeface="Wingdings" panose="05000000000000000000" pitchFamily="2" charset="2"/>
              <a:buChar char="§"/>
            </a:pPr>
            <a:r>
              <a:rPr lang="zh-CN" altLang="en-US" sz="1050" dirty="0">
                <a:highlight>
                  <a:srgbClr val="FFFF00"/>
                </a:highlight>
              </a:rPr>
              <a:t>系统处于自动状态时，联动输出是否还要受联动启动按钮控制？</a:t>
            </a:r>
            <a:endParaRPr lang="en-US" altLang="zh-CN" sz="1050" dirty="0">
              <a:highlight>
                <a:srgbClr val="FFFF00"/>
              </a:highlight>
            </a:endParaRPr>
          </a:p>
          <a:p>
            <a:pPr marL="171450" indent="-171450">
              <a:buFont typeface="Wingdings" panose="05000000000000000000" pitchFamily="2" charset="2"/>
              <a:buChar char="§"/>
            </a:pPr>
            <a:r>
              <a:rPr lang="zh-CN" altLang="en-US" sz="1050" dirty="0">
                <a:highlight>
                  <a:srgbClr val="FFFF00"/>
                </a:highlight>
              </a:rPr>
              <a:t>联动启动声光、联动启动多线输出，是否受联动启动按钮的控制？</a:t>
            </a:r>
            <a:endParaRPr lang="en-US" altLang="zh-CN" sz="1050" dirty="0">
              <a:highlight>
                <a:srgbClr val="FFFF00"/>
              </a:highlight>
            </a:endParaRPr>
          </a:p>
          <a:p>
            <a:pPr marL="171450" indent="-171450">
              <a:buFont typeface="Wingdings" panose="05000000000000000000" pitchFamily="2" charset="2"/>
              <a:buChar char="§"/>
            </a:pPr>
            <a:r>
              <a:rPr lang="zh-CN" altLang="en-US" sz="1050" dirty="0">
                <a:highlight>
                  <a:srgbClr val="FFFF00"/>
                </a:highlight>
              </a:rPr>
              <a:t>输出延时是否需要点亮或闪亮启动延时指示灯？报警延时是否需要点亮或闪亮启动延时指示灯或其他指示？指示灯的颜色是否要求为红色？</a:t>
            </a:r>
            <a:endParaRPr lang="en-US" sz="1050" dirty="0">
              <a:highlight>
                <a:srgbClr val="FFFF00"/>
              </a:highlight>
            </a:endParaRPr>
          </a:p>
        </p:txBody>
      </p:sp>
    </p:spTree>
    <p:extLst>
      <p:ext uri="{BB962C8B-B14F-4D97-AF65-F5344CB8AC3E}">
        <p14:creationId xmlns:p14="http://schemas.microsoft.com/office/powerpoint/2010/main" val="61893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1813" y="352425"/>
            <a:ext cx="8002587" cy="512763"/>
          </a:xfrm>
        </p:spPr>
        <p:txBody>
          <a:bodyPr/>
          <a:lstStyle/>
          <a:p>
            <a:r>
              <a:rPr lang="zh-CN" altLang="en-US" dirty="0"/>
              <a:t>运行数据存储单元</a:t>
            </a:r>
            <a:endParaRPr altLang="en-US" dirty="0"/>
          </a:p>
        </p:txBody>
      </p:sp>
      <p:sp>
        <p:nvSpPr>
          <p:cNvPr id="20483" name="Text Placeholder 5"/>
          <p:cNvSpPr>
            <a:spLocks noGrp="1"/>
          </p:cNvSpPr>
          <p:nvPr>
            <p:ph type="body" sz="quarter" idx="15"/>
          </p:nvPr>
        </p:nvSpPr>
        <p:spPr bwMode="auto">
          <a:xfrm>
            <a:off x="236538" y="6384925"/>
            <a:ext cx="8297862"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4" name="Slide Number Placeholder 3"/>
          <p:cNvSpPr>
            <a:spLocks noGrp="1"/>
          </p:cNvSpPr>
          <p:nvPr>
            <p:ph type="sldNum" sz="quarter" idx="16"/>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42B75178-3053-4992-9ED7-0A6E0FCD4B78}" type="slidenum">
              <a:rPr lang="en-US" altLang="en-US" smtClean="0">
                <a:solidFill>
                  <a:schemeClr val="bg1"/>
                </a:solidFill>
                <a:latin typeface="HelveticaNeue MediumCond"/>
                <a:ea typeface="HelveticaNeue MediumCond"/>
                <a:cs typeface="HelveticaNeue MediumCond"/>
              </a:rPr>
              <a:pPr fontAlgn="base">
                <a:spcBef>
                  <a:spcPct val="0"/>
                </a:spcBef>
                <a:spcAft>
                  <a:spcPct val="0"/>
                </a:spcAft>
              </a:pPr>
              <a:t>16</a:t>
            </a:fld>
            <a:endParaRPr lang="en-US" altLang="en-US">
              <a:solidFill>
                <a:schemeClr val="bg1"/>
              </a:solidFill>
              <a:latin typeface="HelveticaNeue MediumCond"/>
              <a:ea typeface="HelveticaNeue MediumCond"/>
              <a:cs typeface="HelveticaNeue MediumCond"/>
            </a:endParaRPr>
          </a:p>
        </p:txBody>
      </p:sp>
      <p:sp>
        <p:nvSpPr>
          <p:cNvPr id="20485" name="Content Placeholder 4"/>
          <p:cNvSpPr>
            <a:spLocks noGrp="1"/>
          </p:cNvSpPr>
          <p:nvPr>
            <p:ph sz="quarter" idx="12"/>
          </p:nvPr>
        </p:nvSpPr>
        <p:spPr bwMode="auto">
          <a:xfrm>
            <a:off x="531813" y="1004888"/>
            <a:ext cx="8002587" cy="50752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lang="en-US" altLang="zh-CN" sz="1400" dirty="0"/>
              <a:t>4.6  </a:t>
            </a:r>
            <a:r>
              <a:rPr lang="zh-CN" altLang="en-US" sz="1400" dirty="0"/>
              <a:t>运行数据存储单元 </a:t>
            </a:r>
            <a:r>
              <a:rPr lang="en-US" altLang="zh-CN" sz="1400" dirty="0"/>
              <a:t>operational data storage unit</a:t>
            </a:r>
          </a:p>
          <a:p>
            <a:pPr marL="0" indent="0">
              <a:lnSpc>
                <a:spcPct val="150000"/>
              </a:lnSpc>
              <a:buNone/>
            </a:pPr>
            <a:r>
              <a:rPr lang="en-US" altLang="zh-CN" sz="1400" dirty="0"/>
              <a:t>	</a:t>
            </a:r>
            <a:r>
              <a:rPr lang="zh-CN" altLang="en-US" sz="1400" dirty="0"/>
              <a:t>用于记录控制器连接的全部火灾报警触发器件、消防联动设备的运行状态信息，为火灾调查提</a:t>
            </a:r>
            <a:r>
              <a:rPr lang="en-US" altLang="zh-CN" sz="1400" dirty="0"/>
              <a:t>	</a:t>
            </a:r>
            <a:r>
              <a:rPr lang="zh-CN" altLang="en-US" sz="1400" dirty="0"/>
              <a:t>供参考的单元。</a:t>
            </a:r>
            <a:endParaRPr lang="en-US" altLang="zh-CN" sz="1400" dirty="0"/>
          </a:p>
          <a:p>
            <a:pPr marL="0" indent="0">
              <a:lnSpc>
                <a:spcPct val="150000"/>
              </a:lnSpc>
              <a:buNone/>
            </a:pPr>
            <a:r>
              <a:rPr lang="en-US" altLang="zh-CN" sz="1400" dirty="0"/>
              <a:t>5.3.9  </a:t>
            </a:r>
            <a:r>
              <a:rPr lang="zh-CN" altLang="en-US" sz="1400" dirty="0"/>
              <a:t>运行数据存储单元</a:t>
            </a:r>
            <a:endParaRPr lang="en-US" altLang="zh-CN" sz="1400" dirty="0"/>
          </a:p>
          <a:p>
            <a:pPr marL="0" indent="0">
              <a:lnSpc>
                <a:spcPct val="150000"/>
              </a:lnSpc>
              <a:buNone/>
            </a:pPr>
            <a:r>
              <a:rPr lang="en-US" altLang="zh-CN" sz="1400" dirty="0"/>
              <a:t>      	</a:t>
            </a:r>
            <a:r>
              <a:rPr lang="zh-CN" altLang="en-US" sz="1400" dirty="0"/>
              <a:t>控制器的运行数据存储单元应为</a:t>
            </a:r>
            <a:r>
              <a:rPr lang="zh-CN" altLang="en-US" sz="1400" dirty="0">
                <a:solidFill>
                  <a:schemeClr val="tx2"/>
                </a:solidFill>
              </a:rPr>
              <a:t>独立可拆卸结构，采用金属外壳，外壳防护等级（</a:t>
            </a:r>
            <a:r>
              <a:rPr lang="en-US" altLang="zh-CN" sz="1400" dirty="0">
                <a:solidFill>
                  <a:schemeClr val="tx2"/>
                </a:solidFill>
              </a:rPr>
              <a:t>IP</a:t>
            </a:r>
            <a:r>
              <a:rPr lang="zh-CN" altLang="en-US" sz="1400" dirty="0">
                <a:solidFill>
                  <a:schemeClr val="tx2"/>
                </a:solidFill>
              </a:rPr>
              <a:t>代码）不</a:t>
            </a:r>
            <a:r>
              <a:rPr lang="en-US" altLang="zh-CN" sz="1400" dirty="0">
                <a:solidFill>
                  <a:schemeClr val="tx2"/>
                </a:solidFill>
              </a:rPr>
              <a:t>	</a:t>
            </a:r>
            <a:r>
              <a:rPr lang="zh-CN" altLang="en-US" sz="1400" dirty="0">
                <a:solidFill>
                  <a:schemeClr val="tx2"/>
                </a:solidFill>
              </a:rPr>
              <a:t>应低于</a:t>
            </a:r>
            <a:r>
              <a:rPr lang="en-US" altLang="zh-CN" sz="1400" dirty="0">
                <a:solidFill>
                  <a:schemeClr val="tx2"/>
                </a:solidFill>
              </a:rPr>
              <a:t>GB/T 4208</a:t>
            </a:r>
            <a:r>
              <a:rPr lang="zh-CN" altLang="en-US" sz="1400" dirty="0">
                <a:solidFill>
                  <a:schemeClr val="tx2"/>
                </a:solidFill>
              </a:rPr>
              <a:t>中</a:t>
            </a:r>
            <a:r>
              <a:rPr lang="en-US" altLang="zh-CN" sz="1400" dirty="0">
                <a:solidFill>
                  <a:schemeClr val="tx2"/>
                </a:solidFill>
              </a:rPr>
              <a:t>IP54</a:t>
            </a:r>
            <a:r>
              <a:rPr lang="zh-CN" altLang="en-US" sz="1400" dirty="0">
                <a:solidFill>
                  <a:schemeClr val="tx2"/>
                </a:solidFill>
              </a:rPr>
              <a:t>的要求</a:t>
            </a:r>
            <a:r>
              <a:rPr lang="zh-CN" altLang="en-US" sz="1400" dirty="0"/>
              <a:t>，功能应满足附录</a:t>
            </a:r>
            <a:r>
              <a:rPr lang="en-US" altLang="zh-CN" sz="1400" dirty="0"/>
              <a:t>A </a:t>
            </a:r>
            <a:r>
              <a:rPr lang="zh-CN" altLang="en-US" sz="1400" dirty="0"/>
              <a:t>的要求。</a:t>
            </a:r>
            <a:endParaRPr lang="en-US" altLang="zh-CN" sz="1400" dirty="0"/>
          </a:p>
          <a:p>
            <a:pPr marL="0" indent="0">
              <a:lnSpc>
                <a:spcPct val="150000"/>
              </a:lnSpc>
              <a:buNone/>
            </a:pPr>
            <a:r>
              <a:rPr lang="en-US" altLang="zh-CN" sz="1400" dirty="0"/>
              <a:t>5.4.3.4  </a:t>
            </a:r>
            <a:r>
              <a:rPr lang="zh-CN" altLang="en-US" sz="1400" dirty="0"/>
              <a:t>控制器应能显示下述故障的类型：</a:t>
            </a:r>
          </a:p>
          <a:p>
            <a:pPr marL="0" indent="0">
              <a:lnSpc>
                <a:spcPct val="150000"/>
              </a:lnSpc>
              <a:buNone/>
            </a:pPr>
            <a:r>
              <a:rPr lang="en-US" altLang="zh-CN" sz="1400" dirty="0"/>
              <a:t>	d) </a:t>
            </a:r>
            <a:r>
              <a:rPr lang="zh-CN" altLang="en-US" sz="1400" dirty="0"/>
              <a:t>控制器不能对运行数据存储单元保存数据。</a:t>
            </a:r>
          </a:p>
          <a:p>
            <a:pPr marL="0" indent="0">
              <a:buNone/>
            </a:pPr>
            <a:endParaRPr lang="en-US" altLang="en-US" sz="1400" dirty="0"/>
          </a:p>
        </p:txBody>
      </p:sp>
      <p:sp>
        <p:nvSpPr>
          <p:cNvPr id="2" name="Footer Placeholder 1"/>
          <p:cNvSpPr>
            <a:spLocks noGrp="1"/>
          </p:cNvSpPr>
          <p:nvPr>
            <p:ph type="ftr" sz="quarter" idx="17"/>
            <p:custDataLst>
              <p:tags r:id="rId1"/>
            </p:custDataLst>
          </p:nvPr>
        </p:nvSpPr>
        <p:spPr>
          <a:xfrm>
            <a:off x="0" y="6181344"/>
            <a:ext cx="9144000" cy="200055"/>
          </a:xfrm>
        </p:spPr>
        <p:txBody>
          <a:bodyPr/>
          <a:lstStyle/>
          <a:p>
            <a:pPr algn="l"/>
            <a:r>
              <a:rPr lang="en-US" sz="700" dirty="0">
                <a:solidFill>
                  <a:srgbClr val="7F7F7F"/>
                </a:solidFill>
              </a:rPr>
              <a:t>Honeywell Internal</a:t>
            </a:r>
          </a:p>
        </p:txBody>
      </p:sp>
      <p:sp>
        <p:nvSpPr>
          <p:cNvPr id="7" name="TextBox 6"/>
          <p:cNvSpPr txBox="1"/>
          <p:nvPr/>
        </p:nvSpPr>
        <p:spPr>
          <a:xfrm>
            <a:off x="834352" y="3966248"/>
            <a:ext cx="7700047" cy="307777"/>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400" dirty="0">
                <a:solidFill>
                  <a:srgbClr val="00B050"/>
                </a:solidFill>
              </a:rPr>
              <a:t>历史记录存放在运行数据存储单元中，无需额外的历史记录功能。（</a:t>
            </a:r>
            <a:r>
              <a:rPr lang="en-US" altLang="zh-CN" sz="1400" dirty="0">
                <a:solidFill>
                  <a:srgbClr val="00B050"/>
                </a:solidFill>
              </a:rPr>
              <a:t>2017</a:t>
            </a:r>
            <a:r>
              <a:rPr lang="zh-CN" altLang="en-US" sz="1400" dirty="0">
                <a:solidFill>
                  <a:srgbClr val="00B050"/>
                </a:solidFill>
              </a:rPr>
              <a:t>报批稿反馈意见）</a:t>
            </a:r>
            <a:endParaRPr lang="en-US" sz="1400" dirty="0">
              <a:solidFill>
                <a:srgbClr val="00B050"/>
              </a:solidFill>
            </a:endParaRPr>
          </a:p>
        </p:txBody>
      </p:sp>
    </p:spTree>
    <p:extLst>
      <p:ext uri="{BB962C8B-B14F-4D97-AF65-F5344CB8AC3E}">
        <p14:creationId xmlns:p14="http://schemas.microsoft.com/office/powerpoint/2010/main" val="342348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A.1.1 </a:t>
            </a:r>
            <a:r>
              <a:rPr lang="zh-CN" altLang="en-US" sz="1400" dirty="0"/>
              <a:t>数据记录功能</a:t>
            </a:r>
            <a:endParaRPr lang="en-US" altLang="zh-CN" sz="1400" dirty="0"/>
          </a:p>
          <a:p>
            <a:pPr>
              <a:lnSpc>
                <a:spcPct val="150000"/>
              </a:lnSpc>
            </a:pPr>
            <a:r>
              <a:rPr lang="en-US" altLang="zh-CN" sz="1400" dirty="0"/>
              <a:t>A.1.1 .1 </a:t>
            </a:r>
            <a:r>
              <a:rPr lang="zh-CN" altLang="en-US" sz="1400" dirty="0"/>
              <a:t>控制器运行数据存储单元应能记录如下消防设备运行状态信息</a:t>
            </a:r>
            <a:r>
              <a:rPr lang="en-US" altLang="zh-CN" sz="1400" dirty="0"/>
              <a:t>:</a:t>
            </a:r>
          </a:p>
          <a:p>
            <a:pPr marL="0" indent="0">
              <a:lnSpc>
                <a:spcPct val="150000"/>
              </a:lnSpc>
              <a:buNone/>
            </a:pPr>
            <a:r>
              <a:rPr lang="en-US" altLang="zh-CN" sz="1400" dirty="0"/>
              <a:t>      	a) </a:t>
            </a:r>
            <a:r>
              <a:rPr lang="zh-CN" altLang="en-US" sz="1400" dirty="0"/>
              <a:t>与控制器连接的全部火灾报警触发器件的火灾报警信息、屏蔽信息、故障信息、监管信息、</a:t>
            </a:r>
            <a:r>
              <a:rPr lang="en-US" altLang="zh-CN" sz="1400" dirty="0"/>
              <a:t>	</a:t>
            </a:r>
            <a:r>
              <a:rPr lang="zh-CN" altLang="en-US" sz="1400" dirty="0"/>
              <a:t>手</a:t>
            </a:r>
            <a:r>
              <a:rPr lang="en-US" altLang="zh-CN" sz="1400" dirty="0"/>
              <a:t>/</a:t>
            </a:r>
            <a:r>
              <a:rPr lang="zh-CN" altLang="en-US" sz="1400" dirty="0"/>
              <a:t>自动状态信息等消防设备运行状态信息；</a:t>
            </a:r>
          </a:p>
          <a:p>
            <a:pPr marL="0" indent="0">
              <a:lnSpc>
                <a:spcPct val="150000"/>
              </a:lnSpc>
              <a:buNone/>
            </a:pPr>
            <a:r>
              <a:rPr lang="zh-CN" altLang="en-US" sz="1400" dirty="0"/>
              <a:t>     </a:t>
            </a:r>
            <a:r>
              <a:rPr lang="en-US" altLang="zh-CN" sz="1400" dirty="0"/>
              <a:t>	</a:t>
            </a:r>
            <a:r>
              <a:rPr lang="zh-CN" altLang="en-US" sz="1400" dirty="0"/>
              <a:t> </a:t>
            </a:r>
            <a:r>
              <a:rPr lang="en-US" altLang="zh-CN" sz="1400" dirty="0"/>
              <a:t>b) </a:t>
            </a:r>
            <a:r>
              <a:rPr lang="zh-CN" altLang="en-US" sz="1400" dirty="0"/>
              <a:t>联动控制启动按钮（键）的动作信息；</a:t>
            </a:r>
          </a:p>
          <a:p>
            <a:pPr marL="0" indent="0">
              <a:lnSpc>
                <a:spcPct val="150000"/>
              </a:lnSpc>
              <a:buNone/>
            </a:pPr>
            <a:r>
              <a:rPr lang="zh-CN" altLang="en-US" sz="1400" dirty="0"/>
              <a:t>      </a:t>
            </a:r>
            <a:r>
              <a:rPr lang="en-US" altLang="zh-CN" sz="1400" dirty="0"/>
              <a:t>	c) </a:t>
            </a:r>
            <a:r>
              <a:rPr lang="zh-CN" altLang="en-US" sz="1400" dirty="0"/>
              <a:t>与控制器连接的消防联动设备的启动信息、反馈信息、屏蔽信息、故障信息、手动</a:t>
            </a:r>
            <a:r>
              <a:rPr lang="en-US" altLang="zh-CN" sz="1400" dirty="0"/>
              <a:t>/</a:t>
            </a:r>
            <a:r>
              <a:rPr lang="zh-CN" altLang="en-US" sz="1400" dirty="0"/>
              <a:t>自动状态</a:t>
            </a:r>
            <a:r>
              <a:rPr lang="en-US" altLang="zh-CN" sz="1400" dirty="0"/>
              <a:t>	</a:t>
            </a:r>
            <a:r>
              <a:rPr lang="zh-CN" altLang="en-US" sz="1400" dirty="0"/>
              <a:t>信息等消防设备运行状态信息；</a:t>
            </a:r>
          </a:p>
          <a:p>
            <a:pPr marL="0" indent="0">
              <a:lnSpc>
                <a:spcPct val="150000"/>
              </a:lnSpc>
              <a:buNone/>
            </a:pPr>
            <a:r>
              <a:rPr lang="zh-CN" altLang="en-US" sz="1400" dirty="0"/>
              <a:t>      </a:t>
            </a:r>
            <a:r>
              <a:rPr lang="en-US" altLang="zh-CN" sz="1400" dirty="0"/>
              <a:t>	d) </a:t>
            </a:r>
            <a:r>
              <a:rPr lang="zh-CN" altLang="en-US" sz="1400" dirty="0">
                <a:solidFill>
                  <a:schemeClr val="tx2"/>
                </a:solidFill>
              </a:rPr>
              <a:t>控制器的开、关机和复位、检查、时钟调整的操作信息；</a:t>
            </a:r>
          </a:p>
          <a:p>
            <a:pPr marL="0" indent="0">
              <a:lnSpc>
                <a:spcPct val="150000"/>
              </a:lnSpc>
              <a:buNone/>
            </a:pPr>
            <a:r>
              <a:rPr lang="zh-CN" altLang="en-US" sz="1400" dirty="0">
                <a:solidFill>
                  <a:schemeClr val="tx2"/>
                </a:solidFill>
              </a:rPr>
              <a:t>      </a:t>
            </a:r>
            <a:r>
              <a:rPr lang="en-US" altLang="zh-CN" sz="1400" dirty="0">
                <a:solidFill>
                  <a:schemeClr val="tx2"/>
                </a:solidFill>
              </a:rPr>
              <a:t>	e) </a:t>
            </a:r>
            <a:r>
              <a:rPr lang="zh-CN" altLang="en-US" sz="1400" dirty="0">
                <a:solidFill>
                  <a:schemeClr val="tx2"/>
                </a:solidFill>
              </a:rPr>
              <a:t>集中型控制器所连接区域型控制器的 </a:t>
            </a:r>
            <a:r>
              <a:rPr lang="en-US" altLang="zh-CN" sz="1400" dirty="0">
                <a:solidFill>
                  <a:schemeClr val="tx2"/>
                </a:solidFill>
              </a:rPr>
              <a:t>a)</a:t>
            </a:r>
            <a:r>
              <a:rPr lang="zh-CN" altLang="en-US" sz="1400" dirty="0">
                <a:solidFill>
                  <a:schemeClr val="tx2"/>
                </a:solidFill>
              </a:rPr>
              <a:t>～</a:t>
            </a:r>
            <a:r>
              <a:rPr lang="en-US" altLang="zh-CN" sz="1400" dirty="0">
                <a:solidFill>
                  <a:schemeClr val="tx2"/>
                </a:solidFill>
              </a:rPr>
              <a:t>d)</a:t>
            </a:r>
            <a:r>
              <a:rPr lang="zh-CN" altLang="en-US" sz="1400" dirty="0">
                <a:solidFill>
                  <a:schemeClr val="tx2"/>
                </a:solidFill>
              </a:rPr>
              <a:t>规定的信息。</a:t>
            </a:r>
          </a:p>
          <a:p>
            <a:pPr>
              <a:lnSpc>
                <a:spcPct val="150000"/>
              </a:lnSpc>
            </a:pPr>
            <a:r>
              <a:rPr lang="en-US" altLang="zh-CN" sz="1400" dirty="0"/>
              <a:t>A.1.1.2 </a:t>
            </a:r>
            <a:r>
              <a:rPr lang="zh-CN" altLang="en-US" sz="1400" dirty="0"/>
              <a:t>控制器每产生一次新的数据记录的同时，控制器运行数据存储单元应同步记录对应的年、</a:t>
            </a:r>
            <a:r>
              <a:rPr lang="en-US" altLang="zh-CN" sz="1400" dirty="0"/>
              <a:t>	</a:t>
            </a:r>
            <a:r>
              <a:rPr lang="zh-CN" altLang="en-US" sz="1400" dirty="0"/>
              <a:t>月、日、时、分、秒等时间信息；并应具有按照时间顺序提供导出记录信息的功能。</a:t>
            </a:r>
          </a:p>
          <a:p>
            <a:pPr>
              <a:lnSpc>
                <a:spcPct val="150000"/>
              </a:lnSpc>
            </a:pPr>
            <a:r>
              <a:rPr lang="en-US" altLang="zh-CN" sz="1400" dirty="0"/>
              <a:t>A.1.1.3 </a:t>
            </a:r>
            <a:r>
              <a:rPr lang="zh-CN" altLang="en-US" sz="1400" dirty="0"/>
              <a:t>控制器运行数据存储单元应有防止存储信息被更改或删除的功能。</a:t>
            </a: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17</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数据记录功能</a:t>
            </a:r>
            <a:endParaRPr lang="en-US" dirty="0"/>
          </a:p>
        </p:txBody>
      </p:sp>
    </p:spTree>
    <p:extLst>
      <p:ext uri="{BB962C8B-B14F-4D97-AF65-F5344CB8AC3E}">
        <p14:creationId xmlns:p14="http://schemas.microsoft.com/office/powerpoint/2010/main" val="174759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A.1.2 </a:t>
            </a:r>
            <a:r>
              <a:rPr lang="zh-CN" altLang="en-US" sz="1400" dirty="0"/>
              <a:t>数据存储功能</a:t>
            </a:r>
          </a:p>
          <a:p>
            <a:pPr>
              <a:lnSpc>
                <a:spcPct val="150000"/>
              </a:lnSpc>
            </a:pPr>
            <a:r>
              <a:rPr lang="en-US" altLang="zh-CN" sz="1400" dirty="0"/>
              <a:t>A.1.2.1 </a:t>
            </a:r>
            <a:r>
              <a:rPr lang="zh-CN" altLang="en-US" sz="1400" dirty="0"/>
              <a:t>控制器运行数据存储单元的存储的记录容量应满足下述要求：</a:t>
            </a:r>
          </a:p>
          <a:p>
            <a:pPr marL="0" indent="0">
              <a:lnSpc>
                <a:spcPct val="150000"/>
              </a:lnSpc>
              <a:buNone/>
            </a:pPr>
            <a:r>
              <a:rPr lang="zh-CN" altLang="en-US" sz="1400" dirty="0"/>
              <a:t>      </a:t>
            </a:r>
            <a:r>
              <a:rPr lang="en-US" altLang="zh-CN" sz="1400" dirty="0"/>
              <a:t>	a) </a:t>
            </a:r>
            <a:r>
              <a:rPr lang="zh-CN" altLang="en-US" sz="1400" dirty="0"/>
              <a:t>记录的火灾报警信息数目不小于控制器连接的火灾报警触发器件数目的 </a:t>
            </a:r>
            <a:r>
              <a:rPr lang="en-US" altLang="zh-CN" sz="1400" dirty="0"/>
              <a:t>3 </a:t>
            </a:r>
            <a:r>
              <a:rPr lang="zh-CN" altLang="en-US" sz="1400" dirty="0"/>
              <a:t>倍；</a:t>
            </a:r>
          </a:p>
          <a:p>
            <a:pPr marL="0" indent="0">
              <a:lnSpc>
                <a:spcPct val="150000"/>
              </a:lnSpc>
              <a:buNone/>
            </a:pPr>
            <a:r>
              <a:rPr lang="zh-CN" altLang="en-US" sz="1400" dirty="0"/>
              <a:t>     </a:t>
            </a:r>
            <a:r>
              <a:rPr lang="en-US" altLang="zh-CN" sz="1400" dirty="0"/>
              <a:t>	</a:t>
            </a:r>
            <a:r>
              <a:rPr lang="zh-CN" altLang="en-US" sz="1400" dirty="0"/>
              <a:t> </a:t>
            </a:r>
            <a:r>
              <a:rPr lang="en-US" altLang="zh-CN" sz="1400" dirty="0"/>
              <a:t>b) </a:t>
            </a:r>
            <a:r>
              <a:rPr lang="zh-CN" altLang="en-US" sz="1400" dirty="0"/>
              <a:t>记录的消防设备运行状态信息数目不小于控制器连接的火灾报警触发器件与消防联动设备</a:t>
            </a:r>
            <a:r>
              <a:rPr lang="en-US" altLang="zh-CN" sz="1400" dirty="0"/>
              <a:t>	</a:t>
            </a:r>
            <a:r>
              <a:rPr lang="zh-CN" altLang="en-US" sz="1400" dirty="0"/>
              <a:t>数目之和的 </a:t>
            </a:r>
            <a:r>
              <a:rPr lang="en-US" altLang="zh-CN" sz="1400" dirty="0"/>
              <a:t>5 </a:t>
            </a:r>
            <a:r>
              <a:rPr lang="zh-CN" altLang="en-US" sz="1400" dirty="0"/>
              <a:t>倍。</a:t>
            </a:r>
          </a:p>
          <a:p>
            <a:pPr>
              <a:lnSpc>
                <a:spcPct val="150000"/>
              </a:lnSpc>
            </a:pPr>
            <a:r>
              <a:rPr lang="en-US" altLang="zh-CN" sz="1400" dirty="0"/>
              <a:t>A.1.2.2 </a:t>
            </a:r>
            <a:r>
              <a:rPr lang="zh-CN" altLang="en-US" sz="1400" dirty="0"/>
              <a:t>控制器记录的消防设备运行状态信息超出运行数据存储单元的记录容量后，应始终保持最</a:t>
            </a:r>
            <a:r>
              <a:rPr lang="en-US" altLang="zh-CN" sz="1400" dirty="0"/>
              <a:t>	</a:t>
            </a:r>
            <a:r>
              <a:rPr lang="zh-CN" altLang="en-US" sz="1400" dirty="0"/>
              <a:t>新的状态信息记录。首火警信息和火灾报警信息应独立记录，其它消防设备运行状态信息不应</a:t>
            </a:r>
            <a:r>
              <a:rPr lang="en-US" altLang="zh-CN" sz="1400" dirty="0"/>
              <a:t>	</a:t>
            </a:r>
            <a:r>
              <a:rPr lang="zh-CN" altLang="en-US" sz="1400" dirty="0"/>
              <a:t>覆盖首火警信息和火灾报警信息。</a:t>
            </a:r>
          </a:p>
          <a:p>
            <a:pPr>
              <a:lnSpc>
                <a:spcPct val="150000"/>
              </a:lnSpc>
            </a:pPr>
            <a:r>
              <a:rPr lang="en-US" altLang="zh-CN" sz="1400" dirty="0"/>
              <a:t>A.1.2.3 </a:t>
            </a:r>
            <a:r>
              <a:rPr lang="zh-CN" altLang="en-US" sz="1400" dirty="0"/>
              <a:t>控制器运行数据存储单元应采用十六进制格式进行数据存储，数据存储格式见表</a:t>
            </a:r>
            <a:r>
              <a:rPr lang="en-US" altLang="zh-CN" sz="1400" dirty="0"/>
              <a:t>A.1</a:t>
            </a:r>
            <a:r>
              <a:rPr lang="zh-CN" altLang="en-US" sz="1400" dirty="0"/>
              <a:t>。</a:t>
            </a:r>
            <a:endParaRPr lang="en-US" sz="1400" dirty="0"/>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18</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数据存储功能</a:t>
            </a:r>
            <a:br>
              <a:rPr lang="zh-CN" altLang="en-US" dirty="0"/>
            </a:br>
            <a:endParaRPr lang="en-US" dirty="0"/>
          </a:p>
        </p:txBody>
      </p:sp>
    </p:spTree>
    <p:extLst>
      <p:ext uri="{BB962C8B-B14F-4D97-AF65-F5344CB8AC3E}">
        <p14:creationId xmlns:p14="http://schemas.microsoft.com/office/powerpoint/2010/main" val="410186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532340" y="1005463"/>
            <a:ext cx="7852535" cy="5075237"/>
          </a:xfrm>
        </p:spPr>
        <p:txBody>
          <a:bodyPr/>
          <a:lstStyle/>
          <a:p>
            <a:endParaRPr lang="en-US" altLang="zh-CN" sz="1200" dirty="0"/>
          </a:p>
          <a:p>
            <a:endParaRPr lang="en-US" altLang="zh-CN" sz="1600" dirty="0"/>
          </a:p>
          <a:p>
            <a:endParaRPr lang="en-US" sz="16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a:t>
            </a:fld>
            <a:endParaRPr lang="en-US" dirty="0"/>
          </a:p>
        </p:txBody>
      </p:sp>
      <p:sp>
        <p:nvSpPr>
          <p:cNvPr id="5" name="Title 4"/>
          <p:cNvSpPr>
            <a:spLocks noGrp="1"/>
          </p:cNvSpPr>
          <p:nvPr>
            <p:ph type="title"/>
          </p:nvPr>
        </p:nvSpPr>
        <p:spPr/>
        <p:txBody>
          <a:bodyPr/>
          <a:lstStyle/>
          <a:p>
            <a:r>
              <a:rPr lang="en-US" altLang="zh-CN" dirty="0"/>
              <a:t>20190323 </a:t>
            </a:r>
            <a:r>
              <a:rPr lang="zh-CN" altLang="en-US" dirty="0"/>
              <a:t>会议整理稿</a:t>
            </a:r>
            <a:endParaRPr lang="en-US" dirty="0"/>
          </a:p>
        </p:txBody>
      </p:sp>
      <p:sp>
        <p:nvSpPr>
          <p:cNvPr id="9" name="TextBox 8"/>
          <p:cNvSpPr txBox="1"/>
          <p:nvPr/>
        </p:nvSpPr>
        <p:spPr>
          <a:xfrm>
            <a:off x="616968" y="1027513"/>
            <a:ext cx="7302081" cy="4185761"/>
          </a:xfrm>
          <a:prstGeom prst="rect">
            <a:avLst/>
          </a:prstGeom>
          <a:noFill/>
        </p:spPr>
        <p:txBody>
          <a:bodyPr wrap="square" rtlCol="0">
            <a:spAutoFit/>
          </a:bodyPr>
          <a:lstStyle/>
          <a:p>
            <a:r>
              <a:rPr lang="en-US" altLang="zh-CN" sz="1400" dirty="0"/>
              <a:t>4.2</a:t>
            </a:r>
          </a:p>
          <a:p>
            <a:r>
              <a:rPr lang="zh-CN" altLang="en-US" sz="1400" dirty="0"/>
              <a:t>监管信号 </a:t>
            </a:r>
            <a:r>
              <a:rPr lang="en-US" altLang="zh-CN" sz="1400" dirty="0"/>
              <a:t>supervisory signal</a:t>
            </a:r>
          </a:p>
          <a:p>
            <a:r>
              <a:rPr lang="zh-CN" altLang="en-US" sz="1400" dirty="0"/>
              <a:t>控制器监视监管的除火灾报警、故障信号之外的其它输入信号。</a:t>
            </a:r>
            <a:r>
              <a:rPr lang="zh-CN" altLang="en-US" sz="1400" dirty="0">
                <a:solidFill>
                  <a:schemeClr val="tx2"/>
                </a:solidFill>
              </a:rPr>
              <a:t>如：控制器接收的消火栓按钮报警信号、消防水池（水箱）低于正常水位信号、消防水压（液压）低于正常压力信号、信号阀门开关状态信号等。</a:t>
            </a:r>
            <a:endParaRPr lang="en-US" altLang="zh-CN" sz="1400" dirty="0">
              <a:solidFill>
                <a:schemeClr val="tx2"/>
              </a:solidFill>
            </a:endParaRPr>
          </a:p>
          <a:p>
            <a:endParaRPr lang="en-US" altLang="zh-CN" sz="1400" dirty="0">
              <a:solidFill>
                <a:schemeClr val="tx2"/>
              </a:solidFill>
            </a:endParaRPr>
          </a:p>
          <a:p>
            <a:r>
              <a:rPr lang="en-US" altLang="zh-CN" sz="1400" dirty="0"/>
              <a:t>5.3.1.6</a:t>
            </a:r>
            <a:r>
              <a:rPr lang="zh-CN" altLang="en-US" sz="1400" dirty="0"/>
              <a:t>　控制器的通信线路应采用</a:t>
            </a:r>
            <a:r>
              <a:rPr lang="zh-CN" altLang="en-US" sz="1400" dirty="0">
                <a:solidFill>
                  <a:schemeClr val="tx2"/>
                </a:solidFill>
              </a:rPr>
              <a:t>阻燃</a:t>
            </a:r>
            <a:r>
              <a:rPr lang="zh-CN" altLang="en-US" sz="1400" dirty="0"/>
              <a:t>铜质绞线或</a:t>
            </a:r>
            <a:r>
              <a:rPr lang="zh-CN" altLang="en-US" sz="1400" dirty="0">
                <a:solidFill>
                  <a:schemeClr val="tx2"/>
                </a:solidFill>
              </a:rPr>
              <a:t>阻燃</a:t>
            </a:r>
            <a:r>
              <a:rPr lang="zh-CN" altLang="en-US" sz="1400" dirty="0"/>
              <a:t>光缆连接，控制器的消防系统设备控制总线应采用独立的通信线路，不应与消防系统报警总线、消防系统联动总线</a:t>
            </a:r>
            <a:r>
              <a:rPr lang="zh-CN" altLang="en-US" sz="1400" strike="sngStrike" dirty="0">
                <a:solidFill>
                  <a:schemeClr val="tx2"/>
                </a:solidFill>
              </a:rPr>
              <a:t>复用</a:t>
            </a:r>
            <a:r>
              <a:rPr lang="zh-CN" altLang="en-US" sz="1400" dirty="0">
                <a:solidFill>
                  <a:schemeClr val="tx2"/>
                </a:solidFill>
              </a:rPr>
              <a:t>共用</a:t>
            </a:r>
            <a:r>
              <a:rPr lang="zh-CN" altLang="en-US" sz="1400" dirty="0"/>
              <a:t>。</a:t>
            </a:r>
            <a:endParaRPr lang="en-US" altLang="zh-CN" sz="1400" dirty="0"/>
          </a:p>
          <a:p>
            <a:endParaRPr lang="en-US" altLang="zh-CN" sz="1400" dirty="0"/>
          </a:p>
          <a:p>
            <a:r>
              <a:rPr lang="en-US" altLang="zh-CN" sz="1400" dirty="0"/>
              <a:t>5.3.2.4</a:t>
            </a:r>
            <a:r>
              <a:rPr lang="zh-CN" altLang="en-US" sz="1400" dirty="0"/>
              <a:t>　采用闪亮方式的指示灯（器）每次点亮时间不应小于</a:t>
            </a:r>
            <a:r>
              <a:rPr lang="en-US" altLang="zh-CN" sz="1400" dirty="0"/>
              <a:t>0.25 s</a:t>
            </a:r>
            <a:r>
              <a:rPr lang="zh-CN" altLang="en-US" sz="1400" dirty="0"/>
              <a:t>，其火警指示灯（器）闪动频率不应小于</a:t>
            </a:r>
            <a:r>
              <a:rPr lang="en-US" altLang="zh-CN" sz="1400" dirty="0"/>
              <a:t>1 Hz</a:t>
            </a:r>
            <a:r>
              <a:rPr lang="zh-CN" altLang="en-US" sz="1400" dirty="0">
                <a:solidFill>
                  <a:srgbClr val="FF0000"/>
                </a:solidFill>
              </a:rPr>
              <a:t>且不大于</a:t>
            </a:r>
            <a:r>
              <a:rPr lang="en-US" altLang="zh-CN" sz="1400" dirty="0">
                <a:solidFill>
                  <a:srgbClr val="FF0000"/>
                </a:solidFill>
              </a:rPr>
              <a:t>20Hz</a:t>
            </a:r>
            <a:r>
              <a:rPr lang="zh-CN" altLang="en-US" sz="1400" dirty="0"/>
              <a:t>，故障指示灯（器）闪动频率不应小于</a:t>
            </a:r>
            <a:r>
              <a:rPr lang="en-US" altLang="zh-CN" sz="1400" dirty="0"/>
              <a:t>0.2 Hz</a:t>
            </a:r>
            <a:r>
              <a:rPr lang="zh-CN" altLang="en-US" sz="1400" dirty="0">
                <a:solidFill>
                  <a:srgbClr val="FF0000"/>
                </a:solidFill>
              </a:rPr>
              <a:t>且不大于</a:t>
            </a:r>
            <a:r>
              <a:rPr lang="en-US" altLang="zh-CN" sz="1400" dirty="0">
                <a:solidFill>
                  <a:srgbClr val="FF0000"/>
                </a:solidFill>
              </a:rPr>
              <a:t>20Hz</a:t>
            </a:r>
          </a:p>
          <a:p>
            <a:endParaRPr lang="en-US" altLang="zh-CN" sz="1400" dirty="0">
              <a:solidFill>
                <a:srgbClr val="FF0000"/>
              </a:solidFill>
            </a:endParaRPr>
          </a:p>
          <a:p>
            <a:r>
              <a:rPr lang="en-US" altLang="zh-CN" sz="1400" dirty="0">
                <a:solidFill>
                  <a:srgbClr val="FF0000"/>
                </a:solidFill>
              </a:rPr>
              <a:t>5.3.7.3</a:t>
            </a:r>
            <a:r>
              <a:rPr lang="zh-CN" altLang="en-US" sz="1400" dirty="0">
                <a:solidFill>
                  <a:srgbClr val="FF0000"/>
                </a:solidFill>
              </a:rPr>
              <a:t>　控制器应能显示备用电源的电压和电量。</a:t>
            </a:r>
            <a:endParaRPr lang="en-US" altLang="zh-CN" sz="1400" dirty="0">
              <a:solidFill>
                <a:srgbClr val="FF0000"/>
              </a:solidFill>
            </a:endParaRPr>
          </a:p>
          <a:p>
            <a:endParaRPr lang="en-US" altLang="zh-CN" sz="1400" dirty="0"/>
          </a:p>
          <a:p>
            <a:r>
              <a:rPr lang="en-US" altLang="zh-CN" sz="1400" dirty="0"/>
              <a:t>5.4.1.3</a:t>
            </a:r>
            <a:r>
              <a:rPr lang="zh-CN" altLang="en-US" sz="1400" dirty="0"/>
              <a:t>　控制器与线型感温火灾探测器、吸气式火灾探测器、图像型火灾探测器等非控制器直接供电的火灾探测器连接时，控制器还应能接收并显示火灾探测器发出的与火灾报警相关的</a:t>
            </a:r>
            <a:r>
              <a:rPr lang="zh-CN" altLang="en-US" sz="1400" dirty="0">
                <a:solidFill>
                  <a:srgbClr val="FF0000"/>
                </a:solidFill>
              </a:rPr>
              <a:t>火灾发生部位，火灾报警时间等</a:t>
            </a:r>
            <a:r>
              <a:rPr lang="zh-CN" altLang="en-US" sz="1400" dirty="0"/>
              <a:t>信息</a:t>
            </a:r>
            <a:endParaRPr lang="en-US" altLang="zh-CN" sz="1400" dirty="0"/>
          </a:p>
          <a:p>
            <a:endParaRPr lang="zh-CN" altLang="en-US" sz="1400" dirty="0"/>
          </a:p>
        </p:txBody>
      </p:sp>
    </p:spTree>
    <p:extLst>
      <p:ext uri="{BB962C8B-B14F-4D97-AF65-F5344CB8AC3E}">
        <p14:creationId xmlns:p14="http://schemas.microsoft.com/office/powerpoint/2010/main" val="49826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A.1.3 </a:t>
            </a:r>
            <a:r>
              <a:rPr lang="zh-CN" altLang="en-US" sz="1400" dirty="0"/>
              <a:t>数据导出功能</a:t>
            </a:r>
          </a:p>
          <a:p>
            <a:pPr>
              <a:lnSpc>
                <a:spcPct val="150000"/>
              </a:lnSpc>
            </a:pPr>
            <a:r>
              <a:rPr lang="en-US" altLang="zh-CN" sz="1400" dirty="0"/>
              <a:t>A.1.3.1 </a:t>
            </a:r>
            <a:r>
              <a:rPr lang="zh-CN" altLang="en-US" sz="1400" dirty="0"/>
              <a:t>应仅能用专用技术手段将控制器运行数据存储单元记录的信息导出。数据导出格式与数据</a:t>
            </a:r>
            <a:r>
              <a:rPr lang="en-US" altLang="zh-CN" sz="1400" dirty="0"/>
              <a:t>	</a:t>
            </a:r>
            <a:r>
              <a:rPr lang="zh-CN" altLang="en-US" sz="1400" dirty="0"/>
              <a:t>储存格式相同，见表</a:t>
            </a:r>
            <a:r>
              <a:rPr lang="en-US" altLang="zh-CN" sz="1400" dirty="0"/>
              <a:t>A.1.</a:t>
            </a:r>
          </a:p>
          <a:p>
            <a:pPr>
              <a:lnSpc>
                <a:spcPct val="150000"/>
              </a:lnSpc>
            </a:pPr>
            <a:r>
              <a:rPr lang="en-US" altLang="zh-CN" sz="1400" dirty="0"/>
              <a:t>A.1.3.2 </a:t>
            </a:r>
            <a:r>
              <a:rPr lang="zh-CN" altLang="en-US" sz="1400" dirty="0"/>
              <a:t>应至少提供</a:t>
            </a:r>
            <a:r>
              <a:rPr lang="en-US" altLang="zh-CN" sz="1400" dirty="0"/>
              <a:t>USB B</a:t>
            </a:r>
            <a:r>
              <a:rPr lang="zh-CN" altLang="en-US" sz="1400" dirty="0"/>
              <a:t>型接口（母口）</a:t>
            </a:r>
            <a:r>
              <a:rPr lang="zh-CN" altLang="en-US" sz="1400" dirty="0">
                <a:solidFill>
                  <a:schemeClr val="tx2"/>
                </a:solidFill>
              </a:rPr>
              <a:t>或</a:t>
            </a:r>
            <a:r>
              <a:rPr lang="en-US" altLang="zh-CN" sz="1400" dirty="0">
                <a:solidFill>
                  <a:schemeClr val="tx2"/>
                </a:solidFill>
              </a:rPr>
              <a:t>USB C</a:t>
            </a:r>
            <a:r>
              <a:rPr lang="zh-CN" altLang="en-US" sz="1400" dirty="0">
                <a:solidFill>
                  <a:schemeClr val="tx2"/>
                </a:solidFill>
              </a:rPr>
              <a:t>型接口（母口）</a:t>
            </a:r>
            <a:r>
              <a:rPr lang="zh-CN" altLang="en-US" sz="1400" dirty="0"/>
              <a:t>进行数据导出，</a:t>
            </a:r>
            <a:r>
              <a:rPr lang="en-US" altLang="zh-CN" sz="1400" dirty="0"/>
              <a:t>USB</a:t>
            </a:r>
            <a:r>
              <a:rPr lang="zh-CN" altLang="en-US" sz="1400" dirty="0"/>
              <a:t>接口应支</a:t>
            </a:r>
            <a:r>
              <a:rPr lang="en-US" altLang="zh-CN" sz="1400" dirty="0"/>
              <a:t>	</a:t>
            </a:r>
            <a:r>
              <a:rPr lang="zh-CN" altLang="en-US" sz="1400" dirty="0"/>
              <a:t>持</a:t>
            </a:r>
            <a:r>
              <a:rPr lang="en-US" altLang="zh-CN" sz="1400" dirty="0"/>
              <a:t>USB2.0</a:t>
            </a:r>
            <a:r>
              <a:rPr lang="zh-CN" altLang="en-US" sz="1400" dirty="0"/>
              <a:t>标准的从机模式（</a:t>
            </a:r>
            <a:r>
              <a:rPr lang="en-US" altLang="zh-CN" sz="1400" dirty="0"/>
              <a:t>Device</a:t>
            </a:r>
            <a:r>
              <a:rPr lang="zh-CN" altLang="en-US" sz="1400" dirty="0"/>
              <a:t>）。</a:t>
            </a:r>
          </a:p>
          <a:p>
            <a:pPr>
              <a:lnSpc>
                <a:spcPct val="150000"/>
              </a:lnSpc>
            </a:pPr>
            <a:r>
              <a:rPr lang="en-US" altLang="zh-CN" sz="1400" dirty="0"/>
              <a:t>A.1.3.3 </a:t>
            </a:r>
            <a:r>
              <a:rPr lang="zh-CN" altLang="en-US" sz="1400" dirty="0"/>
              <a:t>数据导出命令格式见表</a:t>
            </a:r>
            <a:r>
              <a:rPr lang="en-US" altLang="zh-CN" sz="1400" dirty="0"/>
              <a:t>A.3</a:t>
            </a:r>
            <a:r>
              <a:rPr lang="zh-CN" altLang="en-US" sz="1400" dirty="0"/>
              <a:t>。</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19</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数据导出功能</a:t>
            </a:r>
            <a:endParaRPr lang="en-US" dirty="0"/>
          </a:p>
        </p:txBody>
      </p:sp>
    </p:spTree>
    <p:extLst>
      <p:ext uri="{BB962C8B-B14F-4D97-AF65-F5344CB8AC3E}">
        <p14:creationId xmlns:p14="http://schemas.microsoft.com/office/powerpoint/2010/main" val="2500447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A.1.4 </a:t>
            </a:r>
            <a:r>
              <a:rPr lang="zh-CN" altLang="en-US" sz="1400" dirty="0"/>
              <a:t>数据安全保护功能</a:t>
            </a:r>
          </a:p>
          <a:p>
            <a:pPr>
              <a:lnSpc>
                <a:spcPct val="150000"/>
              </a:lnSpc>
            </a:pPr>
            <a:r>
              <a:rPr lang="en-US" altLang="zh-CN" sz="1400" dirty="0"/>
              <a:t>A.1.4.1 </a:t>
            </a:r>
            <a:r>
              <a:rPr lang="zh-CN" altLang="en-US" sz="1400" dirty="0"/>
              <a:t>控制器运行数据存储单元数据的存储不受控制器工作状态的影响。</a:t>
            </a:r>
          </a:p>
          <a:p>
            <a:pPr>
              <a:lnSpc>
                <a:spcPct val="150000"/>
              </a:lnSpc>
            </a:pPr>
            <a:r>
              <a:rPr lang="en-US" altLang="zh-CN" sz="1400" dirty="0"/>
              <a:t>A.1.4.2 </a:t>
            </a:r>
            <a:r>
              <a:rPr lang="zh-CN" altLang="en-US" sz="1400" dirty="0"/>
              <a:t>控制器运行数据存储单元应在授权后才能导出和回放存储的信息。</a:t>
            </a:r>
            <a:endParaRPr lang="en-US" altLang="zh-CN" sz="1400" dirty="0"/>
          </a:p>
          <a:p>
            <a:pPr marL="0" indent="0">
              <a:lnSpc>
                <a:spcPct val="150000"/>
              </a:lnSpc>
              <a:buNone/>
            </a:pPr>
            <a:endParaRPr lang="zh-CN" altLang="en-US" sz="1400" dirty="0"/>
          </a:p>
          <a:p>
            <a:pPr>
              <a:lnSpc>
                <a:spcPct val="150000"/>
              </a:lnSpc>
            </a:pPr>
            <a:endParaRPr lang="en-US" altLang="zh-CN" sz="1400" dirty="0"/>
          </a:p>
          <a:p>
            <a:pPr>
              <a:lnSpc>
                <a:spcPct val="150000"/>
              </a:lnSpc>
            </a:pPr>
            <a:r>
              <a:rPr lang="en-US" altLang="zh-CN" sz="1400" dirty="0"/>
              <a:t>A.1.4.3 </a:t>
            </a:r>
            <a:r>
              <a:rPr lang="zh-CN" altLang="en-US" sz="1400" dirty="0"/>
              <a:t>控制器运行数据存储单元应能承受标称工作电压的</a:t>
            </a:r>
            <a:r>
              <a:rPr lang="en-US" altLang="zh-CN" sz="1400" dirty="0"/>
              <a:t>120</a:t>
            </a:r>
            <a:r>
              <a:rPr lang="zh-CN" altLang="en-US" sz="1400" dirty="0"/>
              <a:t>％的反向工作电压</a:t>
            </a:r>
            <a:r>
              <a:rPr lang="en-US" altLang="zh-CN" sz="1400" dirty="0"/>
              <a:t>1min</a:t>
            </a:r>
            <a:r>
              <a:rPr lang="zh-CN" altLang="en-US" sz="1400" dirty="0"/>
              <a:t>，试验后数</a:t>
            </a:r>
            <a:r>
              <a:rPr lang="en-US" altLang="zh-CN" sz="1400" dirty="0"/>
              <a:t>	</a:t>
            </a:r>
            <a:r>
              <a:rPr lang="zh-CN" altLang="en-US" sz="1400" dirty="0"/>
              <a:t>据记录、存储及导出功能正常。</a:t>
            </a:r>
          </a:p>
          <a:p>
            <a:pPr>
              <a:lnSpc>
                <a:spcPct val="150000"/>
              </a:lnSpc>
            </a:pPr>
            <a:r>
              <a:rPr lang="en-US" altLang="zh-CN" sz="1400" dirty="0"/>
              <a:t>A.1.4.4 </a:t>
            </a:r>
            <a:r>
              <a:rPr lang="zh-CN" altLang="en-US" sz="1400" dirty="0"/>
              <a:t>在火灾报警控制器断电后，控制器运行数据存储单元应自动进入保护状态，断电前存储的</a:t>
            </a:r>
            <a:r>
              <a:rPr lang="en-US" altLang="zh-CN" sz="1400" dirty="0"/>
              <a:t>	</a:t>
            </a:r>
            <a:r>
              <a:rPr lang="zh-CN" altLang="en-US" sz="1400" dirty="0"/>
              <a:t>数据应保持</a:t>
            </a:r>
            <a:r>
              <a:rPr lang="en-US" altLang="zh-CN" sz="1400" dirty="0"/>
              <a:t>14d</a:t>
            </a:r>
            <a:r>
              <a:rPr lang="zh-CN" altLang="en-US" sz="1400" dirty="0"/>
              <a:t>以上不丢失。</a:t>
            </a:r>
          </a:p>
          <a:p>
            <a:pPr>
              <a:lnSpc>
                <a:spcPct val="150000"/>
              </a:lnSpc>
            </a:pPr>
            <a:r>
              <a:rPr lang="en-US" altLang="zh-CN" sz="1400" dirty="0"/>
              <a:t>A.1.4.5 </a:t>
            </a:r>
            <a:r>
              <a:rPr lang="zh-CN" altLang="en-US" sz="1400" dirty="0"/>
              <a:t>控制器运行数据存储单元所有接口在非使用状态下应配置有效的保护装置。</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20</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数据安全保护功能</a:t>
            </a:r>
            <a:br>
              <a:rPr lang="zh-CN" altLang="en-US" dirty="0"/>
            </a:br>
            <a:endParaRPr lang="en-US" dirty="0"/>
          </a:p>
        </p:txBody>
      </p:sp>
      <p:sp>
        <p:nvSpPr>
          <p:cNvPr id="6" name="TextBox 5"/>
          <p:cNvSpPr txBox="1"/>
          <p:nvPr/>
        </p:nvSpPr>
        <p:spPr>
          <a:xfrm>
            <a:off x="1020912" y="2105836"/>
            <a:ext cx="6218087" cy="523220"/>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授权方式如何定义？</a:t>
            </a:r>
            <a:endParaRPr lang="en-US" altLang="zh-CN" sz="1400" dirty="0">
              <a:solidFill>
                <a:srgbClr val="00B050"/>
              </a:solidFill>
              <a:highlight>
                <a:srgbClr val="FFFF00"/>
              </a:highlight>
            </a:endParaRPr>
          </a:p>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控制器能否对存储单元进行读取，如果是，那么如何授权？</a:t>
            </a:r>
            <a:endParaRPr lang="en-US" altLang="zh-CN" sz="1400" dirty="0">
              <a:solidFill>
                <a:srgbClr val="00B050"/>
              </a:solidFill>
              <a:highlight>
                <a:srgbClr val="FFFF00"/>
              </a:highlight>
            </a:endParaRPr>
          </a:p>
        </p:txBody>
      </p:sp>
      <p:sp>
        <p:nvSpPr>
          <p:cNvPr id="7" name="TextBox 6"/>
          <p:cNvSpPr txBox="1"/>
          <p:nvPr/>
        </p:nvSpPr>
        <p:spPr>
          <a:xfrm>
            <a:off x="1020912" y="4567721"/>
            <a:ext cx="5456088" cy="523220"/>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存储单元被取走后，是否需要有告警提示？</a:t>
            </a:r>
            <a:endParaRPr lang="en-US" altLang="zh-CN" sz="1400" dirty="0">
              <a:solidFill>
                <a:srgbClr val="00B050"/>
              </a:solidFill>
              <a:highlight>
                <a:srgbClr val="FFFF00"/>
              </a:highlight>
            </a:endParaRPr>
          </a:p>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控制器是否可以额外保存一份历史记录，用于实时读取？</a:t>
            </a:r>
            <a:endParaRPr lang="en-US" altLang="zh-CN" sz="1400" dirty="0">
              <a:solidFill>
                <a:srgbClr val="00B050"/>
              </a:solidFill>
              <a:highlight>
                <a:srgbClr val="FFFF00"/>
              </a:highlight>
            </a:endParaRPr>
          </a:p>
        </p:txBody>
      </p:sp>
    </p:spTree>
    <p:extLst>
      <p:ext uri="{BB962C8B-B14F-4D97-AF65-F5344CB8AC3E}">
        <p14:creationId xmlns:p14="http://schemas.microsoft.com/office/powerpoint/2010/main" val="3664499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zh-CN" altLang="en-US"/>
          </a:p>
        </p:txBody>
      </p:sp>
      <p:sp>
        <p:nvSpPr>
          <p:cNvPr id="3" name="Content Placeholder 2"/>
          <p:cNvSpPr>
            <a:spLocks noGrp="1"/>
          </p:cNvSpPr>
          <p:nvPr>
            <p:ph sz="quarter" idx="12"/>
          </p:nvPr>
        </p:nvSpPr>
        <p:spPr/>
        <p:txBody>
          <a:bodyPr/>
          <a:lstStyle/>
          <a:p>
            <a:pPr>
              <a:lnSpc>
                <a:spcPct val="150000"/>
              </a:lnSpc>
            </a:pPr>
            <a:r>
              <a:rPr lang="en-US" altLang="zh-CN" sz="1400" dirty="0"/>
              <a:t>5.4.9  </a:t>
            </a:r>
            <a:r>
              <a:rPr lang="zh-CN" altLang="en-US" sz="1400" dirty="0"/>
              <a:t>检查功能</a:t>
            </a:r>
          </a:p>
          <a:p>
            <a:pPr>
              <a:lnSpc>
                <a:spcPct val="150000"/>
              </a:lnSpc>
            </a:pPr>
            <a:r>
              <a:rPr lang="en-US" altLang="zh-CN" sz="1400" dirty="0"/>
              <a:t>5.4.9.1  </a:t>
            </a:r>
            <a:r>
              <a:rPr lang="zh-CN" altLang="en-US" sz="1400" dirty="0"/>
              <a:t>控制器应设置独立的检查功能钥匙和检查功能状态指示灯（器），控制器处于检查功能状</a:t>
            </a:r>
            <a:r>
              <a:rPr lang="en-US" altLang="zh-CN" sz="1400" dirty="0"/>
              <a:t>	</a:t>
            </a:r>
            <a:r>
              <a:rPr lang="zh-CN" altLang="en-US" sz="1400" dirty="0"/>
              <a:t>态时，应点亮检查功能状态指示灯（器）。检查功能钥匙的操作不受操作级别的限制，应能通</a:t>
            </a:r>
            <a:r>
              <a:rPr lang="en-US" altLang="zh-CN" sz="1400" dirty="0"/>
              <a:t>	</a:t>
            </a:r>
            <a:r>
              <a:rPr lang="zh-CN" altLang="en-US" sz="1400" dirty="0"/>
              <a:t>过手动操作钥匙，显示以下信息：</a:t>
            </a:r>
          </a:p>
          <a:p>
            <a:pPr marL="0" indent="0">
              <a:lnSpc>
                <a:spcPct val="150000"/>
              </a:lnSpc>
              <a:buNone/>
            </a:pPr>
            <a:r>
              <a:rPr lang="zh-CN" altLang="en-US" sz="1400" dirty="0"/>
              <a:t>     </a:t>
            </a:r>
            <a:r>
              <a:rPr lang="en-US" altLang="zh-CN" sz="1400" dirty="0"/>
              <a:t>	</a:t>
            </a:r>
            <a:r>
              <a:rPr lang="zh-CN" altLang="en-US" sz="1400" dirty="0"/>
              <a:t> </a:t>
            </a:r>
            <a:r>
              <a:rPr lang="en-US" altLang="zh-CN" sz="1400" dirty="0"/>
              <a:t>a) </a:t>
            </a:r>
            <a:r>
              <a:rPr lang="zh-CN" altLang="en-US" sz="1400" dirty="0"/>
              <a:t>控制器连接的所有工程设计设备类别和地址总数；</a:t>
            </a:r>
          </a:p>
          <a:p>
            <a:pPr marL="0" indent="0">
              <a:lnSpc>
                <a:spcPct val="150000"/>
              </a:lnSpc>
              <a:buNone/>
            </a:pPr>
            <a:r>
              <a:rPr lang="zh-CN" altLang="en-US" sz="1400" dirty="0"/>
              <a:t>      </a:t>
            </a:r>
            <a:r>
              <a:rPr lang="en-US" altLang="zh-CN" sz="1400" dirty="0"/>
              <a:t>	b) </a:t>
            </a:r>
            <a:r>
              <a:rPr lang="zh-CN" altLang="en-US" sz="1400" dirty="0"/>
              <a:t>控制器连接的所有正常工作设备类别和地址总数；</a:t>
            </a:r>
          </a:p>
          <a:p>
            <a:pPr marL="0" indent="0">
              <a:lnSpc>
                <a:spcPct val="150000"/>
              </a:lnSpc>
              <a:buNone/>
            </a:pPr>
            <a:r>
              <a:rPr lang="zh-CN" altLang="en-US" sz="1400" dirty="0"/>
              <a:t>     </a:t>
            </a:r>
            <a:r>
              <a:rPr lang="en-US" altLang="zh-CN" sz="1400" dirty="0"/>
              <a:t>	</a:t>
            </a:r>
            <a:r>
              <a:rPr lang="zh-CN" altLang="en-US" sz="1400" dirty="0"/>
              <a:t> </a:t>
            </a:r>
            <a:r>
              <a:rPr lang="en-US" altLang="zh-CN" sz="1400" dirty="0"/>
              <a:t>c) </a:t>
            </a:r>
            <a:r>
              <a:rPr lang="zh-CN" altLang="en-US" sz="1400" dirty="0"/>
              <a:t>控制器接收的故障设备类别和地址总数；</a:t>
            </a:r>
          </a:p>
          <a:p>
            <a:pPr marL="0" indent="0">
              <a:lnSpc>
                <a:spcPct val="150000"/>
              </a:lnSpc>
              <a:buNone/>
            </a:pPr>
            <a:r>
              <a:rPr lang="zh-CN" altLang="en-US" sz="1400" dirty="0"/>
              <a:t>     </a:t>
            </a:r>
            <a:r>
              <a:rPr lang="en-US" altLang="zh-CN" sz="1400" dirty="0"/>
              <a:t>	</a:t>
            </a:r>
            <a:r>
              <a:rPr lang="zh-CN" altLang="en-US" sz="1400" dirty="0"/>
              <a:t> </a:t>
            </a:r>
            <a:r>
              <a:rPr lang="en-US" altLang="zh-CN" sz="1400" dirty="0"/>
              <a:t>d) </a:t>
            </a:r>
            <a:r>
              <a:rPr lang="zh-CN" altLang="en-US" sz="1400" dirty="0"/>
              <a:t>控制器已屏蔽设备的类别和地址总数。</a:t>
            </a:r>
            <a:endParaRPr lang="en-US" altLang="zh-CN" sz="1400" dirty="0"/>
          </a:p>
          <a:p>
            <a:pPr marL="628650" lvl="1" indent="-171450">
              <a:lnSpc>
                <a:spcPct val="150000"/>
              </a:lnSpc>
              <a:spcBef>
                <a:spcPct val="0"/>
              </a:spcBef>
              <a:buClr>
                <a:srgbClr val="00B050"/>
              </a:buClr>
              <a:buFont typeface="Arial" panose="020B0604020202020204" pitchFamily="34" charset="0"/>
              <a:buChar char="−"/>
            </a:pPr>
            <a:r>
              <a:rPr lang="zh-CN" altLang="en-US" sz="1200" dirty="0">
                <a:solidFill>
                  <a:srgbClr val="00B050"/>
                </a:solidFill>
                <a:ea typeface="+mn-ea"/>
              </a:rPr>
              <a:t>不强制要求按总线通道显示数量</a:t>
            </a:r>
            <a:r>
              <a:rPr lang="zh-CN" altLang="en-US" sz="1200" dirty="0">
                <a:solidFill>
                  <a:srgbClr val="00B050"/>
                </a:solidFill>
              </a:rPr>
              <a:t>（</a:t>
            </a:r>
            <a:r>
              <a:rPr lang="en-US" altLang="zh-CN" sz="1200" dirty="0">
                <a:solidFill>
                  <a:srgbClr val="00B050"/>
                </a:solidFill>
              </a:rPr>
              <a:t>2017</a:t>
            </a:r>
            <a:r>
              <a:rPr lang="zh-CN" altLang="en-US" sz="1200" dirty="0">
                <a:solidFill>
                  <a:srgbClr val="00B050"/>
                </a:solidFill>
              </a:rPr>
              <a:t>报批稿反馈意见）</a:t>
            </a:r>
            <a:endParaRPr lang="zh-CN" altLang="en-US" sz="1200" dirty="0">
              <a:solidFill>
                <a:srgbClr val="00B050"/>
              </a:solidFill>
              <a:ea typeface="+mn-ea"/>
            </a:endParaRPr>
          </a:p>
          <a:p>
            <a:pPr>
              <a:lnSpc>
                <a:spcPct val="150000"/>
              </a:lnSpc>
            </a:pPr>
            <a:r>
              <a:rPr lang="en-US" altLang="zh-CN" sz="1400" dirty="0"/>
              <a:t>5.4.9.2  </a:t>
            </a:r>
            <a:r>
              <a:rPr lang="zh-CN" altLang="en-US" sz="1400" dirty="0"/>
              <a:t>控制器显示的工程设计设备类别和地址总数输入后，不应受 </a:t>
            </a:r>
            <a:r>
              <a:rPr lang="en-US" altLang="zh-CN" sz="1400" dirty="0"/>
              <a:t>5.4.9.1 </a:t>
            </a:r>
            <a:r>
              <a:rPr lang="zh-CN" altLang="en-US" sz="1400" dirty="0"/>
              <a:t>中 </a:t>
            </a:r>
            <a:r>
              <a:rPr lang="en-US" altLang="zh-CN" sz="1400" dirty="0"/>
              <a:t>b)</a:t>
            </a:r>
            <a:r>
              <a:rPr lang="zh-CN" altLang="en-US" sz="1400" dirty="0"/>
              <a:t>、</a:t>
            </a:r>
            <a:r>
              <a:rPr lang="en-US" altLang="zh-CN" sz="1400" dirty="0"/>
              <a:t>c)</a:t>
            </a:r>
            <a:r>
              <a:rPr lang="zh-CN" altLang="en-US" sz="1400" dirty="0"/>
              <a:t>、</a:t>
            </a:r>
            <a:r>
              <a:rPr lang="en-US" altLang="zh-CN" sz="1400" dirty="0"/>
              <a:t>d)</a:t>
            </a:r>
            <a:r>
              <a:rPr lang="zh-CN" altLang="en-US" sz="1400" dirty="0"/>
              <a:t>的总数</a:t>
            </a:r>
            <a:r>
              <a:rPr lang="en-US" altLang="zh-CN" sz="1400" dirty="0"/>
              <a:t>	</a:t>
            </a:r>
            <a:r>
              <a:rPr lang="zh-CN" altLang="en-US" sz="1400" dirty="0"/>
              <a:t>调整的影响。</a:t>
            </a:r>
          </a:p>
          <a:p>
            <a:pPr>
              <a:lnSpc>
                <a:spcPct val="150000"/>
              </a:lnSpc>
            </a:pPr>
            <a:r>
              <a:rPr lang="en-US" altLang="zh-CN" sz="1400" dirty="0"/>
              <a:t>5.4.9.3  </a:t>
            </a:r>
            <a:r>
              <a:rPr lang="zh-CN" altLang="en-US" sz="1400" dirty="0"/>
              <a:t>当显示区域不足以显示全部检查信息时，应设手动查询按钮（键），每手动查询一次，只</a:t>
            </a:r>
            <a:r>
              <a:rPr lang="en-US" altLang="zh-CN" sz="1400" dirty="0"/>
              <a:t>	</a:t>
            </a:r>
            <a:r>
              <a:rPr lang="zh-CN" altLang="en-US" sz="1400" dirty="0"/>
              <a:t>能查询一条检查信息。</a:t>
            </a:r>
          </a:p>
          <a:p>
            <a:pPr>
              <a:lnSpc>
                <a:spcPct val="150000"/>
              </a:lnSpc>
            </a:pPr>
            <a:r>
              <a:rPr lang="en-US" altLang="zh-CN" sz="1400" dirty="0"/>
              <a:t>5.4.9.4  </a:t>
            </a:r>
            <a:r>
              <a:rPr lang="zh-CN" altLang="en-US" sz="1400" dirty="0"/>
              <a:t>控制器处于检查功能状态时，应能显示后续接收到的火灾报警信息。</a:t>
            </a: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21</a:t>
            </a:fld>
            <a:endParaRPr lang="en-US" dirty="0"/>
          </a:p>
        </p:txBody>
      </p:sp>
      <p:sp>
        <p:nvSpPr>
          <p:cNvPr id="5" name="Title 4"/>
          <p:cNvSpPr>
            <a:spLocks noGrp="1"/>
          </p:cNvSpPr>
          <p:nvPr>
            <p:ph type="title"/>
          </p:nvPr>
        </p:nvSpPr>
        <p:spPr/>
        <p:txBody>
          <a:bodyPr/>
          <a:lstStyle/>
          <a:p>
            <a:r>
              <a:rPr lang="zh-CN" altLang="en-US" dirty="0"/>
              <a:t>检查功能</a:t>
            </a:r>
          </a:p>
        </p:txBody>
      </p:sp>
      <p:sp>
        <p:nvSpPr>
          <p:cNvPr id="6" name="TextBox 5"/>
          <p:cNvSpPr txBox="1"/>
          <p:nvPr/>
        </p:nvSpPr>
        <p:spPr>
          <a:xfrm>
            <a:off x="897726" y="5817156"/>
            <a:ext cx="7730337" cy="27699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rPr>
              <a:t>检查钥匙在开启状态，则检查功能始终有效。火警消除后，继续进入检查状态。（</a:t>
            </a:r>
            <a:r>
              <a:rPr lang="en-US" altLang="zh-CN" sz="1200" dirty="0">
                <a:solidFill>
                  <a:srgbClr val="00B050"/>
                </a:solidFill>
              </a:rPr>
              <a:t>2017</a:t>
            </a:r>
            <a:r>
              <a:rPr lang="zh-CN" altLang="en-US" sz="1200" dirty="0">
                <a:solidFill>
                  <a:srgbClr val="00B050"/>
                </a:solidFill>
              </a:rPr>
              <a:t>报批稿反馈意见）</a:t>
            </a:r>
            <a:endParaRPr lang="en-US" altLang="zh-CN" sz="1200" dirty="0">
              <a:solidFill>
                <a:srgbClr val="00B050"/>
              </a:solidFill>
            </a:endParaRPr>
          </a:p>
        </p:txBody>
      </p:sp>
      <p:graphicFrame>
        <p:nvGraphicFramePr>
          <p:cNvPr id="7" name="Table 6"/>
          <p:cNvGraphicFramePr>
            <a:graphicFrameLocks noGrp="1"/>
          </p:cNvGraphicFramePr>
          <p:nvPr/>
        </p:nvGraphicFramePr>
        <p:xfrm>
          <a:off x="5438115" y="2245216"/>
          <a:ext cx="3096285" cy="1729090"/>
        </p:xfrm>
        <a:graphic>
          <a:graphicData uri="http://schemas.openxmlformats.org/drawingml/2006/table">
            <a:tbl>
              <a:tblPr firstRow="1" bandRow="1">
                <a:tableStyleId>{21E4AEA4-8DFA-4A89-87EB-49C32662AFE0}</a:tableStyleId>
              </a:tblPr>
              <a:tblGrid>
                <a:gridCol w="805757">
                  <a:extLst>
                    <a:ext uri="{9D8B030D-6E8A-4147-A177-3AD203B41FA5}">
                      <a16:colId xmlns:a16="http://schemas.microsoft.com/office/drawing/2014/main" val="3589992291"/>
                    </a:ext>
                  </a:extLst>
                </a:gridCol>
                <a:gridCol w="597529">
                  <a:extLst>
                    <a:ext uri="{9D8B030D-6E8A-4147-A177-3AD203B41FA5}">
                      <a16:colId xmlns:a16="http://schemas.microsoft.com/office/drawing/2014/main" val="1497250658"/>
                    </a:ext>
                  </a:extLst>
                </a:gridCol>
                <a:gridCol w="679010">
                  <a:extLst>
                    <a:ext uri="{9D8B030D-6E8A-4147-A177-3AD203B41FA5}">
                      <a16:colId xmlns:a16="http://schemas.microsoft.com/office/drawing/2014/main" val="1215393552"/>
                    </a:ext>
                  </a:extLst>
                </a:gridCol>
                <a:gridCol w="543208">
                  <a:extLst>
                    <a:ext uri="{9D8B030D-6E8A-4147-A177-3AD203B41FA5}">
                      <a16:colId xmlns:a16="http://schemas.microsoft.com/office/drawing/2014/main" val="3474249792"/>
                    </a:ext>
                  </a:extLst>
                </a:gridCol>
                <a:gridCol w="470781">
                  <a:extLst>
                    <a:ext uri="{9D8B030D-6E8A-4147-A177-3AD203B41FA5}">
                      <a16:colId xmlns:a16="http://schemas.microsoft.com/office/drawing/2014/main" val="1255396449"/>
                    </a:ext>
                  </a:extLst>
                </a:gridCol>
              </a:tblGrid>
              <a:tr h="260474">
                <a:tc>
                  <a:txBody>
                    <a:bodyPr/>
                    <a:lstStyle/>
                    <a:p>
                      <a:r>
                        <a:rPr lang="zh-CN" altLang="en-US" sz="1100" dirty="0">
                          <a:solidFill>
                            <a:schemeClr val="bg1"/>
                          </a:solidFill>
                        </a:rPr>
                        <a:t>数量</a:t>
                      </a:r>
                      <a:r>
                        <a:rPr lang="en-US" altLang="zh-CN" sz="1100" dirty="0">
                          <a:solidFill>
                            <a:schemeClr val="bg1"/>
                          </a:solidFill>
                        </a:rPr>
                        <a:t>\</a:t>
                      </a:r>
                    </a:p>
                    <a:p>
                      <a:r>
                        <a:rPr lang="zh-CN" altLang="en-US" sz="1100" dirty="0">
                          <a:solidFill>
                            <a:schemeClr val="bg1"/>
                          </a:solidFill>
                        </a:rPr>
                        <a:t>设备类型</a:t>
                      </a:r>
                      <a:endParaRPr lang="en-US" sz="1100" dirty="0">
                        <a:solidFill>
                          <a:schemeClr val="bg1"/>
                        </a:solidFill>
                      </a:endParaRPr>
                    </a:p>
                  </a:txBody>
                  <a:tcPr/>
                </a:tc>
                <a:tc>
                  <a:txBody>
                    <a:bodyPr/>
                    <a:lstStyle/>
                    <a:p>
                      <a:r>
                        <a:rPr lang="zh-CN" altLang="en-US" sz="1100" dirty="0">
                          <a:solidFill>
                            <a:schemeClr val="bg1"/>
                          </a:solidFill>
                        </a:rPr>
                        <a:t>设计数量</a:t>
                      </a:r>
                      <a:endParaRPr lang="en-US" sz="1100" dirty="0">
                        <a:solidFill>
                          <a:schemeClr val="bg1"/>
                        </a:solidFill>
                      </a:endParaRPr>
                    </a:p>
                  </a:txBody>
                  <a:tcPr>
                    <a:solidFill>
                      <a:srgbClr val="00B050"/>
                    </a:solidFill>
                  </a:tcPr>
                </a:tc>
                <a:tc>
                  <a:txBody>
                    <a:bodyPr/>
                    <a:lstStyle/>
                    <a:p>
                      <a:r>
                        <a:rPr lang="zh-CN" altLang="en-US" sz="1100" dirty="0">
                          <a:solidFill>
                            <a:schemeClr val="bg1"/>
                          </a:solidFill>
                        </a:rPr>
                        <a:t>正常工作数量</a:t>
                      </a:r>
                      <a:endParaRPr lang="en-US" sz="1100" dirty="0">
                        <a:solidFill>
                          <a:schemeClr val="bg1"/>
                        </a:solidFill>
                      </a:endParaRPr>
                    </a:p>
                  </a:txBody>
                  <a:tcPr/>
                </a:tc>
                <a:tc>
                  <a:txBody>
                    <a:bodyPr/>
                    <a:lstStyle/>
                    <a:p>
                      <a:r>
                        <a:rPr lang="zh-CN" altLang="en-US" sz="1100" dirty="0">
                          <a:solidFill>
                            <a:schemeClr val="bg1"/>
                          </a:solidFill>
                        </a:rPr>
                        <a:t>故障数量</a:t>
                      </a:r>
                      <a:endParaRPr lang="en-US" sz="1100" dirty="0">
                        <a:solidFill>
                          <a:schemeClr val="bg1"/>
                        </a:solidFill>
                      </a:endParaRPr>
                    </a:p>
                  </a:txBody>
                  <a:tcPr/>
                </a:tc>
                <a:tc>
                  <a:txBody>
                    <a:bodyPr/>
                    <a:lstStyle/>
                    <a:p>
                      <a:r>
                        <a:rPr lang="zh-CN" altLang="en-US" sz="1100" dirty="0">
                          <a:solidFill>
                            <a:schemeClr val="bg1"/>
                          </a:solidFill>
                        </a:rPr>
                        <a:t>屏蔽数量</a:t>
                      </a:r>
                      <a:endParaRPr lang="en-US" sz="1100" dirty="0">
                        <a:solidFill>
                          <a:schemeClr val="bg1"/>
                        </a:solidFill>
                      </a:endParaRPr>
                    </a:p>
                  </a:txBody>
                  <a:tcPr/>
                </a:tc>
                <a:extLst>
                  <a:ext uri="{0D108BD9-81ED-4DB2-BD59-A6C34878D82A}">
                    <a16:rowId xmlns:a16="http://schemas.microsoft.com/office/drawing/2014/main" val="122249879"/>
                  </a:ext>
                </a:extLst>
              </a:tr>
              <a:tr h="260474">
                <a:tc>
                  <a:txBody>
                    <a:bodyPr/>
                    <a:lstStyle/>
                    <a:p>
                      <a:r>
                        <a:rPr lang="zh-CN" altLang="en-US" sz="1100" dirty="0"/>
                        <a:t>探测器</a:t>
                      </a:r>
                      <a:endParaRPr lang="en-US" sz="1100" dirty="0"/>
                    </a:p>
                  </a:txBody>
                  <a:tcPr/>
                </a:tc>
                <a:tc>
                  <a:txBody>
                    <a:bodyPr/>
                    <a:lstStyle/>
                    <a:p>
                      <a:r>
                        <a:rPr lang="en-US" sz="1100" dirty="0"/>
                        <a:t>50</a:t>
                      </a:r>
                    </a:p>
                  </a:txBody>
                  <a:tcPr>
                    <a:solidFill>
                      <a:srgbClr val="00B050"/>
                    </a:solidFill>
                  </a:tcPr>
                </a:tc>
                <a:tc>
                  <a:txBody>
                    <a:bodyPr/>
                    <a:lstStyle/>
                    <a:p>
                      <a:r>
                        <a:rPr lang="en-US" sz="1100" dirty="0"/>
                        <a:t>35</a:t>
                      </a:r>
                    </a:p>
                  </a:txBody>
                  <a:tcPr/>
                </a:tc>
                <a:tc>
                  <a:txBody>
                    <a:bodyPr/>
                    <a:lstStyle/>
                    <a:p>
                      <a:r>
                        <a:rPr lang="en-US" sz="1100" dirty="0"/>
                        <a:t>10</a:t>
                      </a:r>
                    </a:p>
                  </a:txBody>
                  <a:tcPr/>
                </a:tc>
                <a:tc>
                  <a:txBody>
                    <a:bodyPr/>
                    <a:lstStyle/>
                    <a:p>
                      <a:r>
                        <a:rPr lang="en-US" sz="1100" dirty="0"/>
                        <a:t>5</a:t>
                      </a:r>
                    </a:p>
                  </a:txBody>
                  <a:tcPr/>
                </a:tc>
                <a:extLst>
                  <a:ext uri="{0D108BD9-81ED-4DB2-BD59-A6C34878D82A}">
                    <a16:rowId xmlns:a16="http://schemas.microsoft.com/office/drawing/2014/main" val="2320661780"/>
                  </a:ext>
                </a:extLst>
              </a:tr>
              <a:tr h="260474">
                <a:tc>
                  <a:txBody>
                    <a:bodyPr/>
                    <a:lstStyle/>
                    <a:p>
                      <a:r>
                        <a:rPr lang="zh-CN" altLang="en-US" sz="1100" dirty="0"/>
                        <a:t>手报</a:t>
                      </a:r>
                      <a:endParaRPr lang="en-US" sz="1100" dirty="0"/>
                    </a:p>
                  </a:txBody>
                  <a:tcPr/>
                </a:tc>
                <a:tc>
                  <a:txBody>
                    <a:bodyPr/>
                    <a:lstStyle/>
                    <a:p>
                      <a:r>
                        <a:rPr lang="en-US" sz="1100" dirty="0"/>
                        <a:t>10</a:t>
                      </a:r>
                    </a:p>
                  </a:txBody>
                  <a:tcPr>
                    <a:solidFill>
                      <a:srgbClr val="00B050"/>
                    </a:solidFill>
                  </a:tcPr>
                </a:tc>
                <a:tc>
                  <a:txBody>
                    <a:bodyPr/>
                    <a:lstStyle/>
                    <a:p>
                      <a:r>
                        <a:rPr lang="en-US" sz="1100" dirty="0"/>
                        <a:t>5</a:t>
                      </a:r>
                    </a:p>
                  </a:txBody>
                  <a:tcPr/>
                </a:tc>
                <a:tc>
                  <a:txBody>
                    <a:bodyPr/>
                    <a:lstStyle/>
                    <a:p>
                      <a:r>
                        <a:rPr lang="en-US" sz="1100" dirty="0"/>
                        <a:t>2</a:t>
                      </a:r>
                    </a:p>
                  </a:txBody>
                  <a:tcPr/>
                </a:tc>
                <a:tc>
                  <a:txBody>
                    <a:bodyPr/>
                    <a:lstStyle/>
                    <a:p>
                      <a:r>
                        <a:rPr lang="en-US" sz="1100" dirty="0"/>
                        <a:t>3</a:t>
                      </a:r>
                    </a:p>
                  </a:txBody>
                  <a:tcPr/>
                </a:tc>
                <a:extLst>
                  <a:ext uri="{0D108BD9-81ED-4DB2-BD59-A6C34878D82A}">
                    <a16:rowId xmlns:a16="http://schemas.microsoft.com/office/drawing/2014/main" val="2382206917"/>
                  </a:ext>
                </a:extLst>
              </a:tr>
              <a:tr h="260474">
                <a:tc>
                  <a:txBody>
                    <a:bodyPr/>
                    <a:lstStyle/>
                    <a:p>
                      <a:r>
                        <a:rPr lang="zh-CN" altLang="en-US" sz="1100" dirty="0"/>
                        <a:t>输入模块</a:t>
                      </a:r>
                      <a:endParaRPr lang="en-US" sz="1100" dirty="0"/>
                    </a:p>
                  </a:txBody>
                  <a:tcPr/>
                </a:tc>
                <a:tc>
                  <a:txBody>
                    <a:bodyPr/>
                    <a:lstStyle/>
                    <a:p>
                      <a:r>
                        <a:rPr lang="en-US" sz="1100" dirty="0"/>
                        <a:t>50</a:t>
                      </a:r>
                    </a:p>
                  </a:txBody>
                  <a:tcPr>
                    <a:solidFill>
                      <a:srgbClr val="00B050"/>
                    </a:solidFill>
                  </a:tcPr>
                </a:tc>
                <a:tc>
                  <a:txBody>
                    <a:bodyPr/>
                    <a:lstStyle/>
                    <a:p>
                      <a:r>
                        <a:rPr lang="en-US" sz="1100" dirty="0"/>
                        <a:t>40</a:t>
                      </a:r>
                    </a:p>
                  </a:txBody>
                  <a:tcPr/>
                </a:tc>
                <a:tc>
                  <a:txBody>
                    <a:bodyPr/>
                    <a:lstStyle/>
                    <a:p>
                      <a:r>
                        <a:rPr lang="en-US" sz="1100" dirty="0"/>
                        <a:t>5</a:t>
                      </a:r>
                    </a:p>
                  </a:txBody>
                  <a:tcPr/>
                </a:tc>
                <a:tc>
                  <a:txBody>
                    <a:bodyPr/>
                    <a:lstStyle/>
                    <a:p>
                      <a:r>
                        <a:rPr lang="en-US" sz="1100" dirty="0"/>
                        <a:t>5</a:t>
                      </a:r>
                    </a:p>
                  </a:txBody>
                  <a:tcPr/>
                </a:tc>
                <a:extLst>
                  <a:ext uri="{0D108BD9-81ED-4DB2-BD59-A6C34878D82A}">
                    <a16:rowId xmlns:a16="http://schemas.microsoft.com/office/drawing/2014/main" val="2685343952"/>
                  </a:ext>
                </a:extLst>
              </a:tr>
              <a:tr h="260474">
                <a:tc>
                  <a:txBody>
                    <a:bodyPr/>
                    <a:lstStyle/>
                    <a:p>
                      <a:r>
                        <a:rPr lang="zh-CN" altLang="en-US" sz="1100" dirty="0"/>
                        <a:t>输出模块</a:t>
                      </a:r>
                      <a:endParaRPr lang="en-US" sz="1100" dirty="0"/>
                    </a:p>
                  </a:txBody>
                  <a:tcPr/>
                </a:tc>
                <a:tc>
                  <a:txBody>
                    <a:bodyPr/>
                    <a:lstStyle/>
                    <a:p>
                      <a:r>
                        <a:rPr lang="en-US" sz="1100" dirty="0"/>
                        <a:t>50</a:t>
                      </a:r>
                    </a:p>
                  </a:txBody>
                  <a:tcPr>
                    <a:solidFill>
                      <a:srgbClr val="00B050"/>
                    </a:solidFill>
                  </a:tcPr>
                </a:tc>
                <a:tc>
                  <a:txBody>
                    <a:bodyPr/>
                    <a:lstStyle/>
                    <a:p>
                      <a:r>
                        <a:rPr lang="en-US" sz="1100" dirty="0"/>
                        <a:t>50</a:t>
                      </a:r>
                    </a:p>
                  </a:txBody>
                  <a:tcPr/>
                </a:tc>
                <a:tc>
                  <a:txBody>
                    <a:bodyPr/>
                    <a:lstStyle/>
                    <a:p>
                      <a:r>
                        <a:rPr lang="en-US" sz="1100" dirty="0"/>
                        <a:t>0</a:t>
                      </a:r>
                    </a:p>
                  </a:txBody>
                  <a:tcPr/>
                </a:tc>
                <a:tc>
                  <a:txBody>
                    <a:bodyPr/>
                    <a:lstStyle/>
                    <a:p>
                      <a:r>
                        <a:rPr lang="en-US" sz="1100" dirty="0"/>
                        <a:t>0</a:t>
                      </a:r>
                    </a:p>
                  </a:txBody>
                  <a:tcPr/>
                </a:tc>
                <a:extLst>
                  <a:ext uri="{0D108BD9-81ED-4DB2-BD59-A6C34878D82A}">
                    <a16:rowId xmlns:a16="http://schemas.microsoft.com/office/drawing/2014/main" val="3260196116"/>
                  </a:ext>
                </a:extLst>
              </a:tr>
              <a:tr h="260474">
                <a:tc>
                  <a:txBody>
                    <a:bodyPr/>
                    <a:lstStyle/>
                    <a:p>
                      <a:r>
                        <a:rPr lang="zh-CN" altLang="en-US" sz="1100" b="1" dirty="0"/>
                        <a:t>总数</a:t>
                      </a:r>
                      <a:endParaRPr lang="en-US" sz="1100" b="1" dirty="0"/>
                    </a:p>
                  </a:txBody>
                  <a:tcPr/>
                </a:tc>
                <a:tc>
                  <a:txBody>
                    <a:bodyPr/>
                    <a:lstStyle/>
                    <a:p>
                      <a:r>
                        <a:rPr lang="en-US" sz="1100" b="1" dirty="0"/>
                        <a:t>160</a:t>
                      </a:r>
                    </a:p>
                  </a:txBody>
                  <a:tcPr>
                    <a:solidFill>
                      <a:srgbClr val="00B050"/>
                    </a:solidFill>
                  </a:tcPr>
                </a:tc>
                <a:tc>
                  <a:txBody>
                    <a:bodyPr/>
                    <a:lstStyle/>
                    <a:p>
                      <a:r>
                        <a:rPr lang="en-US" sz="1100" b="1" dirty="0"/>
                        <a:t>130</a:t>
                      </a:r>
                    </a:p>
                  </a:txBody>
                  <a:tcPr/>
                </a:tc>
                <a:tc>
                  <a:txBody>
                    <a:bodyPr/>
                    <a:lstStyle/>
                    <a:p>
                      <a:r>
                        <a:rPr lang="en-US" sz="1100" b="1" dirty="0"/>
                        <a:t>17</a:t>
                      </a:r>
                    </a:p>
                  </a:txBody>
                  <a:tcPr/>
                </a:tc>
                <a:tc>
                  <a:txBody>
                    <a:bodyPr/>
                    <a:lstStyle/>
                    <a:p>
                      <a:r>
                        <a:rPr lang="en-US" sz="1100" b="1" dirty="0"/>
                        <a:t>13</a:t>
                      </a:r>
                    </a:p>
                  </a:txBody>
                  <a:tcPr/>
                </a:tc>
                <a:extLst>
                  <a:ext uri="{0D108BD9-81ED-4DB2-BD59-A6C34878D82A}">
                    <a16:rowId xmlns:a16="http://schemas.microsoft.com/office/drawing/2014/main" val="1520061479"/>
                  </a:ext>
                </a:extLst>
              </a:tr>
            </a:tbl>
          </a:graphicData>
        </a:graphic>
      </p:graphicFrame>
    </p:spTree>
    <p:extLst>
      <p:ext uri="{BB962C8B-B14F-4D97-AF65-F5344CB8AC3E}">
        <p14:creationId xmlns:p14="http://schemas.microsoft.com/office/powerpoint/2010/main" val="2125171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solidFill>
                  <a:schemeClr val="tx2"/>
                </a:solidFill>
              </a:rPr>
              <a:t>5.3.1.7 	</a:t>
            </a:r>
            <a:r>
              <a:rPr lang="zh-CN" altLang="en-US" sz="1400" dirty="0">
                <a:solidFill>
                  <a:schemeClr val="tx2"/>
                </a:solidFill>
              </a:rPr>
              <a:t>控制器外壳为非金属材料时，外壳材料的阻燃等级应为 </a:t>
            </a:r>
            <a:r>
              <a:rPr lang="en-US" altLang="zh-CN" sz="1400" dirty="0">
                <a:solidFill>
                  <a:schemeClr val="tx2"/>
                </a:solidFill>
              </a:rPr>
              <a:t>GB/T 2408—2008 </a:t>
            </a:r>
            <a:r>
              <a:rPr lang="zh-CN" altLang="en-US" sz="1400" dirty="0">
                <a:solidFill>
                  <a:schemeClr val="tx2"/>
                </a:solidFill>
              </a:rPr>
              <a:t>中的 </a:t>
            </a:r>
            <a:r>
              <a:rPr lang="en-US" altLang="zh-CN" sz="1400" dirty="0">
                <a:solidFill>
                  <a:schemeClr val="tx2"/>
                </a:solidFill>
              </a:rPr>
              <a:t>V0 </a:t>
            </a:r>
            <a:r>
              <a:rPr lang="zh-CN" altLang="en-US" sz="1400" dirty="0">
                <a:solidFill>
                  <a:schemeClr val="tx2"/>
                </a:solidFill>
              </a:rPr>
              <a:t>级。</a:t>
            </a:r>
            <a:r>
              <a:rPr lang="en-US" altLang="zh-CN" sz="1400" dirty="0">
                <a:solidFill>
                  <a:schemeClr val="tx2"/>
                </a:solidFill>
              </a:rPr>
              <a:t>	</a:t>
            </a:r>
            <a:r>
              <a:rPr lang="zh-CN" altLang="en-US" sz="1400" dirty="0"/>
              <a:t>控制器的外壳防护等级（</a:t>
            </a:r>
            <a:r>
              <a:rPr lang="en-US" altLang="zh-CN" sz="1400" dirty="0"/>
              <a:t>IP </a:t>
            </a:r>
            <a:r>
              <a:rPr lang="zh-CN" altLang="en-US" sz="1400" dirty="0"/>
              <a:t>代码）不应低于 </a:t>
            </a:r>
            <a:r>
              <a:rPr lang="en-US" altLang="zh-CN" sz="1400" dirty="0"/>
              <a:t>GB/T 4208 </a:t>
            </a:r>
            <a:r>
              <a:rPr lang="zh-CN" altLang="en-US" sz="1400" dirty="0"/>
              <a:t>中 </a:t>
            </a:r>
            <a:r>
              <a:rPr lang="en-US" altLang="zh-CN" sz="1400" dirty="0"/>
              <a:t>IP30 </a:t>
            </a:r>
            <a:r>
              <a:rPr lang="zh-CN" altLang="en-US" sz="1400" dirty="0"/>
              <a:t>的要求。</a:t>
            </a:r>
            <a:endParaRPr lang="en-US" altLang="en-US" sz="1400" dirty="0"/>
          </a:p>
          <a:p>
            <a:pPr>
              <a:lnSpc>
                <a:spcPct val="150000"/>
              </a:lnSpc>
            </a:pPr>
            <a:r>
              <a:rPr lang="en-US" altLang="zh-CN" sz="1400" dirty="0">
                <a:solidFill>
                  <a:schemeClr val="tx2"/>
                </a:solidFill>
              </a:rPr>
              <a:t>5.4.1.11	</a:t>
            </a:r>
            <a:r>
              <a:rPr lang="zh-CN" altLang="en-US" sz="1400" dirty="0"/>
              <a:t>控制器火灾报警计时装置的日计时误差不应超过 </a:t>
            </a:r>
            <a:r>
              <a:rPr lang="en-US" altLang="zh-CN" sz="1400" dirty="0">
                <a:solidFill>
                  <a:schemeClr val="tx2"/>
                </a:solidFill>
              </a:rPr>
              <a:t>6 s</a:t>
            </a:r>
            <a:r>
              <a:rPr lang="zh-CN" altLang="en-US" sz="1400" strike="sngStrike" dirty="0">
                <a:solidFill>
                  <a:schemeClr val="bg1">
                    <a:lumMod val="65000"/>
                  </a:schemeClr>
                </a:solidFill>
              </a:rPr>
              <a:t>（</a:t>
            </a:r>
            <a:r>
              <a:rPr lang="en-US" altLang="zh-CN" sz="1400" strike="sngStrike" dirty="0">
                <a:solidFill>
                  <a:schemeClr val="bg1">
                    <a:lumMod val="65000"/>
                  </a:schemeClr>
                </a:solidFill>
              </a:rPr>
              <a:t> 30s </a:t>
            </a:r>
            <a:r>
              <a:rPr lang="zh-CN" altLang="en-US" sz="1400" strike="sngStrike" dirty="0">
                <a:solidFill>
                  <a:schemeClr val="bg1">
                    <a:lumMod val="65000"/>
                  </a:schemeClr>
                </a:solidFill>
              </a:rPr>
              <a:t>）</a:t>
            </a:r>
            <a:r>
              <a:rPr lang="zh-CN" altLang="en-US" sz="1400" dirty="0"/>
              <a:t>，使用打印机记录火灾报警</a:t>
            </a:r>
            <a:r>
              <a:rPr lang="en-US" altLang="zh-CN" sz="1400" dirty="0"/>
              <a:t>	</a:t>
            </a:r>
            <a:r>
              <a:rPr lang="zh-CN" altLang="en-US" sz="1400" dirty="0"/>
              <a:t>时间时，应打印出年、月、日、时、分等信息，但不能仅使用打印机记录火灾报警时间。</a:t>
            </a:r>
            <a:endParaRPr lang="en-US" altLang="zh-CN" sz="1400" dirty="0"/>
          </a:p>
          <a:p>
            <a:pPr>
              <a:lnSpc>
                <a:spcPct val="150000"/>
              </a:lnSpc>
            </a:pPr>
            <a:r>
              <a:rPr lang="en-US" altLang="zh-CN" sz="1400" dirty="0">
                <a:solidFill>
                  <a:schemeClr val="tx2"/>
                </a:solidFill>
              </a:rPr>
              <a:t>5.4.4.2   </a:t>
            </a:r>
            <a:r>
              <a:rPr lang="zh-CN" altLang="en-US" sz="1400" dirty="0">
                <a:solidFill>
                  <a:schemeClr val="tx2"/>
                </a:solidFill>
              </a:rPr>
              <a:t>控制器不应屏蔽火灾声和</a:t>
            </a:r>
            <a:r>
              <a:rPr lang="en-US" altLang="zh-CN" sz="1400" dirty="0">
                <a:solidFill>
                  <a:schemeClr val="tx2"/>
                </a:solidFill>
              </a:rPr>
              <a:t>/</a:t>
            </a:r>
            <a:r>
              <a:rPr lang="zh-CN" altLang="en-US" sz="1400" dirty="0">
                <a:solidFill>
                  <a:schemeClr val="tx2"/>
                </a:solidFill>
              </a:rPr>
              <a:t>或光警报器</a:t>
            </a:r>
            <a:endParaRPr lang="en-US" altLang="zh-CN" sz="1400" dirty="0">
              <a:solidFill>
                <a:schemeClr val="tx2"/>
              </a:solidFill>
            </a:endParaRPr>
          </a:p>
          <a:p>
            <a:pPr>
              <a:lnSpc>
                <a:spcPct val="150000"/>
              </a:lnSpc>
            </a:pPr>
            <a:r>
              <a:rPr lang="en-US" altLang="zh-CN" sz="1400" dirty="0">
                <a:solidFill>
                  <a:schemeClr val="tx2"/>
                </a:solidFill>
              </a:rPr>
              <a:t>5.4.4.7   </a:t>
            </a:r>
            <a:r>
              <a:rPr lang="zh-CN" altLang="en-US" sz="1400" dirty="0"/>
              <a:t>屏蔽状态不应受控制器复位、</a:t>
            </a:r>
            <a:r>
              <a:rPr lang="zh-CN" altLang="en-US" sz="1400" dirty="0">
                <a:solidFill>
                  <a:schemeClr val="tx2"/>
                </a:solidFill>
              </a:rPr>
              <a:t>开</a:t>
            </a:r>
            <a:r>
              <a:rPr lang="en-US" altLang="zh-CN" sz="1400" dirty="0">
                <a:solidFill>
                  <a:schemeClr val="tx2"/>
                </a:solidFill>
              </a:rPr>
              <a:t>/</a:t>
            </a:r>
            <a:r>
              <a:rPr lang="zh-CN" altLang="en-US" sz="1400" dirty="0">
                <a:solidFill>
                  <a:schemeClr val="tx2"/>
                </a:solidFill>
              </a:rPr>
              <a:t>关机</a:t>
            </a:r>
            <a:r>
              <a:rPr lang="zh-CN" altLang="en-US" sz="1400" dirty="0"/>
              <a:t>等操作的影响</a:t>
            </a:r>
            <a:endParaRPr lang="en-US" altLang="zh-CN" sz="1400" dirty="0"/>
          </a:p>
          <a:p>
            <a:pPr>
              <a:lnSpc>
                <a:spcPct val="150000"/>
              </a:lnSpc>
            </a:pPr>
            <a:r>
              <a:rPr lang="en-US" altLang="zh-CN" sz="1400" dirty="0"/>
              <a:t>7.1  </a:t>
            </a:r>
            <a:r>
              <a:rPr lang="zh-CN" altLang="en-US" sz="1400" dirty="0"/>
              <a:t>产品出厂检验</a:t>
            </a:r>
            <a:endParaRPr lang="en-US" altLang="zh-CN" sz="1400" dirty="0"/>
          </a:p>
          <a:p>
            <a:pPr marL="0" indent="0">
              <a:lnSpc>
                <a:spcPct val="150000"/>
              </a:lnSpc>
              <a:buNone/>
            </a:pPr>
            <a:r>
              <a:rPr lang="en-US" altLang="zh-CN" sz="1400" dirty="0"/>
              <a:t>	</a:t>
            </a:r>
            <a:r>
              <a:rPr lang="zh-CN" altLang="en-US" sz="1400" dirty="0"/>
              <a:t>企业在产品出厂前应对控制器进行下述试验项目的检验</a:t>
            </a:r>
            <a:r>
              <a:rPr lang="en-US" altLang="zh-CN" sz="1400" dirty="0"/>
              <a:t>:</a:t>
            </a:r>
          </a:p>
          <a:p>
            <a:pPr marL="0" indent="0">
              <a:lnSpc>
                <a:spcPct val="150000"/>
              </a:lnSpc>
              <a:buNone/>
            </a:pPr>
            <a:r>
              <a:rPr lang="en-US" altLang="zh-CN" sz="1400" dirty="0">
                <a:solidFill>
                  <a:schemeClr val="tx2"/>
                </a:solidFill>
              </a:rPr>
              <a:t> 		h) </a:t>
            </a:r>
            <a:r>
              <a:rPr lang="zh-CN" altLang="en-US" sz="1400" dirty="0">
                <a:solidFill>
                  <a:schemeClr val="tx2"/>
                </a:solidFill>
              </a:rPr>
              <a:t>检查功能试验</a:t>
            </a:r>
            <a:endParaRPr lang="en-US" altLang="zh-CN" sz="1400" dirty="0">
              <a:solidFill>
                <a:schemeClr val="tx2"/>
              </a:solidFill>
            </a:endParaRPr>
          </a:p>
          <a:p>
            <a:pPr marL="0" indent="0">
              <a:lnSpc>
                <a:spcPct val="150000"/>
              </a:lnSpc>
              <a:buNone/>
            </a:pPr>
            <a:r>
              <a:rPr lang="zh-CN" altLang="en-US" sz="1400" dirty="0">
                <a:solidFill>
                  <a:schemeClr val="tx2"/>
                </a:solidFill>
              </a:rPr>
              <a:t> </a:t>
            </a:r>
            <a:r>
              <a:rPr lang="en-US" altLang="zh-CN" sz="1400" dirty="0">
                <a:solidFill>
                  <a:schemeClr val="tx2"/>
                </a:solidFill>
              </a:rPr>
              <a:t>		</a:t>
            </a:r>
            <a:r>
              <a:rPr lang="en-US" altLang="zh-CN" sz="1400" dirty="0" err="1">
                <a:solidFill>
                  <a:schemeClr val="tx2"/>
                </a:solidFill>
              </a:rPr>
              <a:t>i</a:t>
            </a:r>
            <a:r>
              <a:rPr lang="en-US" altLang="zh-CN" sz="1400" dirty="0">
                <a:solidFill>
                  <a:schemeClr val="tx2"/>
                </a:solidFill>
              </a:rPr>
              <a:t>) </a:t>
            </a:r>
            <a:r>
              <a:rPr lang="zh-CN" altLang="en-US" sz="1400" dirty="0">
                <a:solidFill>
                  <a:schemeClr val="tx2"/>
                </a:solidFill>
              </a:rPr>
              <a:t>同消防控制室图形显示装置通信功能试验</a:t>
            </a:r>
            <a:endParaRPr lang="en-US" altLang="zh-CN" sz="1400" dirty="0">
              <a:solidFill>
                <a:schemeClr val="tx2"/>
              </a:solidFill>
            </a:endParaRPr>
          </a:p>
          <a:p>
            <a:pPr marL="0" indent="0">
              <a:lnSpc>
                <a:spcPct val="150000"/>
              </a:lnSpc>
              <a:buNone/>
            </a:pPr>
            <a:endParaRPr lang="en-US" altLang="zh-CN" sz="1400" dirty="0">
              <a:solidFill>
                <a:schemeClr val="tx2"/>
              </a:solidFill>
            </a:endParaRPr>
          </a:p>
          <a:p>
            <a:pPr>
              <a:lnSpc>
                <a:spcPct val="150000"/>
              </a:lnSpc>
            </a:pPr>
            <a:endParaRPr lang="en-US" sz="1400" dirty="0">
              <a:solidFill>
                <a:schemeClr val="tx2"/>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22</a:t>
            </a:fld>
            <a:endParaRPr lang="en-US" dirty="0"/>
          </a:p>
        </p:txBody>
      </p:sp>
      <p:sp>
        <p:nvSpPr>
          <p:cNvPr id="5" name="Title 4"/>
          <p:cNvSpPr>
            <a:spLocks noGrp="1"/>
          </p:cNvSpPr>
          <p:nvPr>
            <p:ph type="title"/>
          </p:nvPr>
        </p:nvSpPr>
        <p:spPr/>
        <p:txBody>
          <a:bodyPr/>
          <a:lstStyle/>
          <a:p>
            <a:r>
              <a:rPr lang="zh-CN" altLang="en-US" dirty="0"/>
              <a:t>其他要求</a:t>
            </a:r>
            <a:endParaRPr lang="en-US" dirty="0"/>
          </a:p>
        </p:txBody>
      </p:sp>
      <p:sp>
        <p:nvSpPr>
          <p:cNvPr id="6" name="TextBox 5"/>
          <p:cNvSpPr txBox="1"/>
          <p:nvPr/>
        </p:nvSpPr>
        <p:spPr>
          <a:xfrm>
            <a:off x="1490858" y="4540797"/>
            <a:ext cx="6085323" cy="27699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highlight>
                  <a:srgbClr val="FFFF00"/>
                </a:highlight>
              </a:rPr>
              <a:t>出厂检测时增加的图形装置通信功能试验，是否表示图显是必须的产品？</a:t>
            </a:r>
            <a:endParaRPr lang="en-US" sz="1200" dirty="0">
              <a:solidFill>
                <a:srgbClr val="00B050"/>
              </a:solidFill>
              <a:highlight>
                <a:srgbClr val="FFFF00"/>
              </a:highlight>
            </a:endParaRPr>
          </a:p>
        </p:txBody>
      </p:sp>
    </p:spTree>
    <p:extLst>
      <p:ext uri="{BB962C8B-B14F-4D97-AF65-F5344CB8AC3E}">
        <p14:creationId xmlns:p14="http://schemas.microsoft.com/office/powerpoint/2010/main" val="114771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1005463"/>
            <a:ext cx="8202085" cy="5075237"/>
          </a:xfrm>
        </p:spPr>
        <p:txBody>
          <a:bodyPr/>
          <a:lstStyle/>
          <a:p>
            <a:pPr>
              <a:lnSpc>
                <a:spcPct val="150000"/>
              </a:lnSpc>
            </a:pPr>
            <a:r>
              <a:rPr lang="en-US" altLang="zh-CN" sz="1400" dirty="0"/>
              <a:t>6.1.5	</a:t>
            </a:r>
            <a:r>
              <a:rPr lang="zh-CN" altLang="en-US" sz="1400" dirty="0"/>
              <a:t>绝缘电阻</a:t>
            </a:r>
            <a:endParaRPr lang="en-US" altLang="zh-CN" sz="1400" dirty="0"/>
          </a:p>
          <a:p>
            <a:pPr marL="0" indent="0">
              <a:lnSpc>
                <a:spcPct val="150000"/>
              </a:lnSpc>
              <a:buNone/>
            </a:pPr>
            <a:r>
              <a:rPr lang="en-US" altLang="zh-CN" sz="1400" dirty="0"/>
              <a:t>	</a:t>
            </a:r>
            <a:r>
              <a:rPr lang="zh-CN" altLang="en-US" sz="1400" dirty="0"/>
              <a:t>控制器的外部带电端子和电源插头的工作电压大于</a:t>
            </a:r>
            <a:r>
              <a:rPr lang="en-US" altLang="zh-CN" sz="1400" dirty="0"/>
              <a:t>50 V</a:t>
            </a:r>
            <a:r>
              <a:rPr lang="zh-CN" altLang="en-US" sz="1400" dirty="0"/>
              <a:t>时，外部带电端子和电源插头与外壳间的</a:t>
            </a:r>
            <a:r>
              <a:rPr lang="en-US" altLang="zh-CN" sz="1400" dirty="0"/>
              <a:t>	</a:t>
            </a:r>
            <a:r>
              <a:rPr lang="zh-CN" altLang="en-US" sz="1400" dirty="0"/>
              <a:t>绝缘电阻在正常大气条件下不应小于</a:t>
            </a:r>
            <a:r>
              <a:rPr lang="en-US" altLang="zh-CN" sz="1400" dirty="0">
                <a:solidFill>
                  <a:schemeClr val="tx2"/>
                </a:solidFill>
              </a:rPr>
              <a:t>100 MΩ</a:t>
            </a:r>
            <a:r>
              <a:rPr lang="zh-CN" altLang="en-US" sz="1400" dirty="0"/>
              <a:t>。</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50 MΩ </a:t>
            </a:r>
            <a:r>
              <a:rPr lang="zh-CN" altLang="en-US" sz="1400" strike="sngStrike" dirty="0">
                <a:solidFill>
                  <a:schemeClr val="bg1">
                    <a:lumMod val="50000"/>
                  </a:schemeClr>
                </a:solidFill>
              </a:rPr>
              <a:t>）</a:t>
            </a:r>
            <a:endParaRPr lang="en-US" altLang="zh-CN" sz="1400" strike="sngStrike" dirty="0">
              <a:solidFill>
                <a:schemeClr val="bg1">
                  <a:lumMod val="50000"/>
                </a:schemeClr>
              </a:solidFill>
            </a:endParaRPr>
          </a:p>
          <a:p>
            <a:pPr>
              <a:lnSpc>
                <a:spcPct val="150000"/>
              </a:lnSpc>
            </a:pPr>
            <a:r>
              <a:rPr lang="en-US" altLang="zh-CN" sz="1400" dirty="0"/>
              <a:t>6.2.1	</a:t>
            </a:r>
            <a:r>
              <a:rPr lang="zh-CN" altLang="en-US" sz="1400" dirty="0"/>
              <a:t>电快速瞬变脉冲群抗扰度试验	</a:t>
            </a:r>
            <a:endParaRPr lang="en-US" altLang="zh-CN" sz="1400" dirty="0"/>
          </a:p>
          <a:p>
            <a:pPr marL="0" indent="0">
              <a:lnSpc>
                <a:spcPct val="150000"/>
              </a:lnSpc>
              <a:buNone/>
            </a:pPr>
            <a:r>
              <a:rPr lang="en-US" altLang="zh-CN" sz="1400" dirty="0"/>
              <a:t>	</a:t>
            </a:r>
            <a:r>
              <a:rPr lang="zh-CN" altLang="en-US" sz="1400" dirty="0"/>
              <a:t>重复频率 </a:t>
            </a:r>
            <a:r>
              <a:rPr lang="en-US" altLang="zh-CN" sz="1400" dirty="0"/>
              <a:t>		</a:t>
            </a:r>
            <a:r>
              <a:rPr lang="en-US" sz="1400" dirty="0"/>
              <a:t>AC </a:t>
            </a:r>
            <a:r>
              <a:rPr lang="zh-CN" altLang="en-US" sz="1400" dirty="0"/>
              <a:t>电源线 ：</a:t>
            </a:r>
            <a:r>
              <a:rPr lang="en-US" sz="1400" dirty="0">
                <a:solidFill>
                  <a:schemeClr val="tx2"/>
                </a:solidFill>
              </a:rPr>
              <a:t>5×(1±0.2)</a:t>
            </a:r>
            <a:r>
              <a:rPr lang="en-US" sz="1400" dirty="0" err="1">
                <a:solidFill>
                  <a:schemeClr val="tx2"/>
                </a:solidFill>
              </a:rPr>
              <a:t>KH</a:t>
            </a:r>
            <a:r>
              <a:rPr lang="en-US" altLang="zh-CN" sz="1400" dirty="0" err="1">
                <a:solidFill>
                  <a:schemeClr val="tx2"/>
                </a:solidFill>
              </a:rPr>
              <a:t>z</a:t>
            </a:r>
            <a:r>
              <a:rPr lang="en-US" sz="1400" dirty="0"/>
              <a:t>	</a:t>
            </a:r>
            <a:r>
              <a:rPr lang="en-US" altLang="zh-CN" sz="1400" strike="sngStrike" dirty="0">
                <a:solidFill>
                  <a:schemeClr val="bg1">
                    <a:lumMod val="50000"/>
                  </a:schemeClr>
                </a:solidFill>
              </a:rPr>
              <a:t>2.5×</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1±0.2</a:t>
            </a:r>
            <a:r>
              <a:rPr lang="zh-CN" altLang="en-US" sz="1400" strike="sngStrike" dirty="0">
                <a:solidFill>
                  <a:schemeClr val="bg1">
                    <a:lumMod val="50000"/>
                  </a:schemeClr>
                </a:solidFill>
              </a:rPr>
              <a:t>）</a:t>
            </a:r>
          </a:p>
          <a:p>
            <a:pPr>
              <a:lnSpc>
                <a:spcPct val="150000"/>
              </a:lnSpc>
            </a:pPr>
            <a:r>
              <a:rPr lang="en-US" altLang="zh-CN" sz="1400" dirty="0"/>
              <a:t>6.2.7	</a:t>
            </a:r>
            <a:r>
              <a:rPr lang="zh-CN" altLang="en-US" sz="1400" dirty="0"/>
              <a:t>恒定湿热（耐久）试验</a:t>
            </a:r>
            <a:r>
              <a:rPr lang="en-US" altLang="zh-CN" sz="1400" dirty="0"/>
              <a:t>(</a:t>
            </a:r>
            <a:r>
              <a:rPr lang="zh-CN" altLang="en-US" sz="1400" dirty="0"/>
              <a:t>不通电状态</a:t>
            </a:r>
            <a:r>
              <a:rPr lang="en-US" altLang="zh-CN" sz="1400" dirty="0"/>
              <a:t>)</a:t>
            </a:r>
          </a:p>
          <a:p>
            <a:pPr marL="0" indent="0">
              <a:lnSpc>
                <a:spcPct val="150000"/>
              </a:lnSpc>
              <a:buNone/>
            </a:pPr>
            <a:r>
              <a:rPr lang="en-US" altLang="zh-CN" sz="1400" dirty="0"/>
              <a:t>	</a:t>
            </a:r>
            <a:r>
              <a:rPr lang="zh-CN" altLang="en-US" sz="1400" dirty="0"/>
              <a:t>温度	</a:t>
            </a:r>
            <a:r>
              <a:rPr lang="en-US" altLang="zh-CN" sz="1400" dirty="0"/>
              <a:t>		40±2</a:t>
            </a:r>
            <a:r>
              <a:rPr lang="zh-CN" altLang="en-US" sz="1400" dirty="0"/>
              <a:t> ℃ </a:t>
            </a:r>
            <a:r>
              <a:rPr lang="en-US" altLang="zh-CN" sz="1400" dirty="0"/>
              <a:t>		</a:t>
            </a:r>
            <a:r>
              <a:rPr lang="zh-CN" altLang="en-US" sz="1400" dirty="0"/>
              <a:t> 	</a:t>
            </a:r>
          </a:p>
          <a:p>
            <a:pPr marL="0" indent="0">
              <a:lnSpc>
                <a:spcPct val="150000"/>
              </a:lnSpc>
              <a:buNone/>
            </a:pPr>
            <a:r>
              <a:rPr lang="en-US" altLang="zh-CN" sz="1400" dirty="0"/>
              <a:t>	</a:t>
            </a:r>
            <a:r>
              <a:rPr lang="zh-CN" altLang="en-US" sz="1400" dirty="0"/>
              <a:t>相对湿度</a:t>
            </a:r>
            <a:r>
              <a:rPr lang="en-US" sz="1400" dirty="0"/>
              <a:t>		</a:t>
            </a:r>
            <a:r>
              <a:rPr lang="en-US" sz="1400" dirty="0">
                <a:solidFill>
                  <a:schemeClr val="tx2"/>
                </a:solidFill>
              </a:rPr>
              <a:t>93±3</a:t>
            </a:r>
            <a:r>
              <a:rPr lang="en-US" altLang="zh-CN" sz="1400" dirty="0">
                <a:solidFill>
                  <a:schemeClr val="tx2"/>
                </a:solidFill>
              </a:rPr>
              <a:t>%</a:t>
            </a:r>
            <a:r>
              <a:rPr lang="zh-CN" altLang="en-US" sz="1400" dirty="0">
                <a:solidFill>
                  <a:schemeClr val="bg1">
                    <a:lumMod val="50000"/>
                  </a:schemeClr>
                </a:solidFill>
              </a:rPr>
              <a:t>（</a:t>
            </a:r>
            <a:r>
              <a:rPr lang="en-US" sz="1400" strike="sngStrike" dirty="0">
                <a:solidFill>
                  <a:schemeClr val="bg1">
                    <a:lumMod val="50000"/>
                  </a:schemeClr>
                </a:solidFill>
              </a:rPr>
              <a:t>90-95</a:t>
            </a:r>
            <a:r>
              <a:rPr lang="en-US" altLang="zh-CN" sz="1400" strike="sngStrike" dirty="0">
                <a:solidFill>
                  <a:schemeClr val="bg1">
                    <a:lumMod val="50000"/>
                  </a:schemeClr>
                </a:solidFill>
              </a:rPr>
              <a:t>%</a:t>
            </a:r>
            <a:r>
              <a:rPr lang="zh-CN" altLang="en-US" sz="1400" strike="sngStrike" dirty="0">
                <a:solidFill>
                  <a:schemeClr val="bg1">
                    <a:lumMod val="50000"/>
                  </a:schemeClr>
                </a:solidFill>
              </a:rPr>
              <a:t>）</a:t>
            </a:r>
            <a:r>
              <a:rPr lang="en-US" sz="1400" strike="sngStrike" dirty="0">
                <a:solidFill>
                  <a:schemeClr val="bg1">
                    <a:lumMod val="50000"/>
                  </a:schemeClr>
                </a:solidFill>
              </a:rPr>
              <a:t> </a:t>
            </a:r>
          </a:p>
          <a:p>
            <a:pPr marL="0" indent="0">
              <a:lnSpc>
                <a:spcPct val="150000"/>
              </a:lnSpc>
              <a:buNone/>
            </a:pPr>
            <a:r>
              <a:rPr lang="en-US" altLang="zh-CN" sz="1400" dirty="0"/>
              <a:t>	</a:t>
            </a:r>
            <a:r>
              <a:rPr lang="zh-CN" altLang="en-US" sz="1400" dirty="0"/>
              <a:t>持续时间</a:t>
            </a:r>
            <a:r>
              <a:rPr lang="en-US" sz="1400" dirty="0"/>
              <a:t>		21</a:t>
            </a:r>
            <a:r>
              <a:rPr lang="en-US" altLang="zh-CN" sz="1400" dirty="0"/>
              <a:t>d				</a:t>
            </a:r>
            <a:endParaRPr lang="en-US" sz="1400" strike="sngStrike" dirty="0">
              <a:solidFill>
                <a:schemeClr val="bg1">
                  <a:lumMod val="50000"/>
                </a:schemeClr>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23</a:t>
            </a:fld>
            <a:endParaRPr lang="en-US" dirty="0"/>
          </a:p>
        </p:txBody>
      </p:sp>
      <p:sp>
        <p:nvSpPr>
          <p:cNvPr id="5" name="Title 4"/>
          <p:cNvSpPr>
            <a:spLocks noGrp="1"/>
          </p:cNvSpPr>
          <p:nvPr>
            <p:ph type="title"/>
          </p:nvPr>
        </p:nvSpPr>
        <p:spPr/>
        <p:txBody>
          <a:bodyPr/>
          <a:lstStyle/>
          <a:p>
            <a:r>
              <a:rPr lang="zh-CN" altLang="en-US" dirty="0"/>
              <a:t>试验要求</a:t>
            </a:r>
            <a:endParaRPr lang="en-US" dirty="0"/>
          </a:p>
        </p:txBody>
      </p:sp>
    </p:spTree>
    <p:extLst>
      <p:ext uri="{BB962C8B-B14F-4D97-AF65-F5344CB8AC3E}">
        <p14:creationId xmlns:p14="http://schemas.microsoft.com/office/powerpoint/2010/main" val="201441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r>
              <a:rPr lang="zh-CN" altLang="en-US" sz="1600" dirty="0"/>
              <a:t>操作面板</a:t>
            </a:r>
            <a:endParaRPr lang="en-US" altLang="zh-CN" sz="1600" dirty="0"/>
          </a:p>
          <a:p>
            <a:pPr lvl="1">
              <a:lnSpc>
                <a:spcPct val="150000"/>
              </a:lnSpc>
            </a:pPr>
            <a:r>
              <a:rPr lang="zh-CN" altLang="en-US" sz="1200" dirty="0"/>
              <a:t>系统处于自动状态时，联动输出是否还要受联动启动按钮控制？</a:t>
            </a:r>
            <a:endParaRPr lang="en-US" altLang="zh-CN" sz="1200" dirty="0"/>
          </a:p>
          <a:p>
            <a:pPr lvl="1">
              <a:lnSpc>
                <a:spcPct val="150000"/>
              </a:lnSpc>
            </a:pPr>
            <a:r>
              <a:rPr lang="zh-CN" altLang="en-US" sz="1200" dirty="0"/>
              <a:t>手动状态下火警联动启动声光、是否需要通过联动启动按钮来控制？</a:t>
            </a:r>
            <a:endParaRPr lang="en-US" altLang="zh-CN" sz="1200" dirty="0"/>
          </a:p>
          <a:p>
            <a:pPr lvl="1">
              <a:lnSpc>
                <a:spcPct val="150000"/>
              </a:lnSpc>
            </a:pPr>
            <a:r>
              <a:rPr lang="zh-CN" altLang="en-US" sz="1200" dirty="0"/>
              <a:t>联动启动按钮，非密码方式的保护措施，是否指的是物理保护罩？</a:t>
            </a:r>
            <a:endParaRPr lang="en-US" sz="1200" dirty="0"/>
          </a:p>
          <a:p>
            <a:pPr lvl="1">
              <a:lnSpc>
                <a:spcPct val="150000"/>
              </a:lnSpc>
            </a:pPr>
            <a:endParaRPr lang="en-US" altLang="zh-CN" sz="1400" dirty="0"/>
          </a:p>
          <a:p>
            <a:pPr>
              <a:lnSpc>
                <a:spcPct val="150000"/>
              </a:lnSpc>
            </a:pPr>
            <a:r>
              <a:rPr lang="zh-CN" altLang="en-US" sz="1600" dirty="0"/>
              <a:t>多线控制盘</a:t>
            </a:r>
            <a:endParaRPr lang="en-US" altLang="zh-CN" sz="1600" dirty="0"/>
          </a:p>
          <a:p>
            <a:pPr lvl="1">
              <a:lnSpc>
                <a:spcPct val="150000"/>
              </a:lnSpc>
            </a:pPr>
            <a:r>
              <a:rPr lang="zh-CN" altLang="en-US" sz="1200" dirty="0"/>
              <a:t>理解为：多线控制点在支持手动开关的同时，也支持通过编程进行逻辑联动</a:t>
            </a:r>
            <a:endParaRPr lang="en-US" altLang="zh-CN" sz="1200" dirty="0"/>
          </a:p>
          <a:p>
            <a:pPr lvl="1">
              <a:lnSpc>
                <a:spcPct val="150000"/>
              </a:lnSpc>
            </a:pPr>
            <a:r>
              <a:rPr lang="zh-CN" altLang="en-US" sz="1200" dirty="0"/>
              <a:t>独立的启停开关不能同时按下的需求，一定要求机械方式实现（停止键按下，启动键弹起）？是否可以通过设计达到同时按下不响应来实现？</a:t>
            </a:r>
            <a:endParaRPr lang="en-US" altLang="zh-CN" sz="1200" dirty="0"/>
          </a:p>
          <a:p>
            <a:pPr lvl="1">
              <a:lnSpc>
                <a:spcPct val="150000"/>
              </a:lnSpc>
            </a:pPr>
            <a:r>
              <a:rPr lang="zh-CN" altLang="en-US" sz="1200" dirty="0"/>
              <a:t>手动开关是否优先于逻辑联动？联动生效后，手动可以关闭？</a:t>
            </a:r>
            <a:endParaRPr lang="en-US" altLang="zh-CN" sz="1200" dirty="0"/>
          </a:p>
          <a:p>
            <a:pPr lvl="1">
              <a:lnSpc>
                <a:spcPct val="150000"/>
              </a:lnSpc>
            </a:pPr>
            <a:r>
              <a:rPr lang="zh-CN" altLang="en-US" sz="1200" dirty="0"/>
              <a:t>多线盘上如果配置有按键锁，锁止后，是否还可以被可编程联动输出？</a:t>
            </a:r>
            <a:endParaRPr lang="en-US" altLang="zh-CN" sz="1200" dirty="0"/>
          </a:p>
          <a:p>
            <a:pPr lvl="1">
              <a:lnSpc>
                <a:spcPct val="150000"/>
              </a:lnSpc>
            </a:pPr>
            <a:r>
              <a:rPr lang="zh-CN" altLang="en-US" sz="1200" dirty="0"/>
              <a:t>多线盘通过编程进行联动输出时，是否受控制器手自动状态的影响？如果在手动状态下，是否受联动启动按钮的控制？</a:t>
            </a:r>
            <a:endParaRPr lang="en-US" altLang="zh-CN" sz="1200" dirty="0"/>
          </a:p>
          <a:p>
            <a:pPr lvl="1"/>
            <a:endParaRPr lang="en-US" altLang="zh-CN" dirty="0"/>
          </a:p>
          <a:p>
            <a:pPr lvl="1"/>
            <a:endParaRPr lang="en-US" altLang="zh-CN" dirty="0"/>
          </a:p>
          <a:p>
            <a:pPr lvl="1"/>
            <a:endParaRPr lang="en-US" altLang="zh-CN" dirty="0"/>
          </a:p>
          <a:p>
            <a:pPr lvl="1"/>
            <a:endParaRPr lang="en-US" altLang="zh-CN" dirty="0"/>
          </a:p>
          <a:p>
            <a:pPr lvl="1"/>
            <a:endParaRPr lang="en-US"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24</a:t>
            </a:fld>
            <a:endParaRPr lang="en-US" dirty="0"/>
          </a:p>
        </p:txBody>
      </p:sp>
      <p:sp>
        <p:nvSpPr>
          <p:cNvPr id="5" name="Title 4"/>
          <p:cNvSpPr>
            <a:spLocks noGrp="1"/>
          </p:cNvSpPr>
          <p:nvPr>
            <p:ph type="title"/>
          </p:nvPr>
        </p:nvSpPr>
        <p:spPr/>
        <p:txBody>
          <a:bodyPr/>
          <a:lstStyle/>
          <a:p>
            <a:r>
              <a:rPr lang="zh-CN" altLang="en-US" dirty="0"/>
              <a:t>问题列表</a:t>
            </a:r>
            <a:r>
              <a:rPr lang="en-US" altLang="zh-CN" dirty="0"/>
              <a:t>1</a:t>
            </a:r>
            <a:endParaRPr lang="en-US" dirty="0"/>
          </a:p>
        </p:txBody>
      </p:sp>
    </p:spTree>
    <p:extLst>
      <p:ext uri="{BB962C8B-B14F-4D97-AF65-F5344CB8AC3E}">
        <p14:creationId xmlns:p14="http://schemas.microsoft.com/office/powerpoint/2010/main" val="62275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532340" y="1005463"/>
            <a:ext cx="7852535" cy="5075237"/>
          </a:xfrm>
        </p:spPr>
        <p:txBody>
          <a:bodyPr/>
          <a:lstStyle/>
          <a:p>
            <a:endParaRPr lang="en-US" altLang="zh-CN" sz="1200" dirty="0"/>
          </a:p>
          <a:p>
            <a:endParaRPr lang="en-US" altLang="zh-CN" sz="1600" dirty="0"/>
          </a:p>
          <a:p>
            <a:endParaRPr lang="en-US" sz="16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a:t>
            </a:fld>
            <a:endParaRPr lang="en-US" dirty="0"/>
          </a:p>
        </p:txBody>
      </p:sp>
      <p:sp>
        <p:nvSpPr>
          <p:cNvPr id="5" name="Title 4"/>
          <p:cNvSpPr>
            <a:spLocks noGrp="1"/>
          </p:cNvSpPr>
          <p:nvPr>
            <p:ph type="title"/>
          </p:nvPr>
        </p:nvSpPr>
        <p:spPr/>
        <p:txBody>
          <a:bodyPr/>
          <a:lstStyle/>
          <a:p>
            <a:r>
              <a:rPr lang="en-US" altLang="zh-CN" dirty="0"/>
              <a:t>20190323 </a:t>
            </a:r>
            <a:r>
              <a:rPr lang="zh-CN" altLang="en-US" dirty="0"/>
              <a:t>会议整理稿</a:t>
            </a:r>
            <a:endParaRPr lang="en-US" dirty="0"/>
          </a:p>
        </p:txBody>
      </p:sp>
      <p:sp>
        <p:nvSpPr>
          <p:cNvPr id="9" name="TextBox 8"/>
          <p:cNvSpPr txBox="1"/>
          <p:nvPr/>
        </p:nvSpPr>
        <p:spPr>
          <a:xfrm>
            <a:off x="616968" y="1027513"/>
            <a:ext cx="7302081" cy="5478423"/>
          </a:xfrm>
          <a:prstGeom prst="rect">
            <a:avLst/>
          </a:prstGeom>
          <a:noFill/>
        </p:spPr>
        <p:txBody>
          <a:bodyPr wrap="square" rtlCol="0">
            <a:spAutoFit/>
          </a:bodyPr>
          <a:lstStyle/>
          <a:p>
            <a:endParaRPr lang="en-US" sz="1400" dirty="0">
              <a:latin typeface="+mn-lt"/>
            </a:endParaRPr>
          </a:p>
          <a:p>
            <a:r>
              <a:rPr lang="en-US" altLang="zh-CN" sz="1400" dirty="0">
                <a:latin typeface="+mn-lt"/>
              </a:rPr>
              <a:t>5.4.1.11</a:t>
            </a:r>
            <a:r>
              <a:rPr lang="zh-CN" altLang="en-US" sz="1400" dirty="0">
                <a:latin typeface="+mn-lt"/>
              </a:rPr>
              <a:t>　控制器火灾报警计时装置的日计时误差不应超过</a:t>
            </a:r>
            <a:r>
              <a:rPr lang="en-US" altLang="zh-CN" sz="1400" dirty="0">
                <a:latin typeface="+mn-lt"/>
              </a:rPr>
              <a:t>6 s</a:t>
            </a:r>
            <a:r>
              <a:rPr lang="zh-CN" altLang="en-US" sz="1400" dirty="0">
                <a:latin typeface="+mn-lt"/>
              </a:rPr>
              <a:t>，使用打印机记录火灾报警时间时，应打印出年、月、日、时、分</a:t>
            </a:r>
            <a:r>
              <a:rPr lang="zh-CN" altLang="en-US" sz="1400" dirty="0">
                <a:solidFill>
                  <a:schemeClr val="tx2"/>
                </a:solidFill>
                <a:latin typeface="+mn-lt"/>
              </a:rPr>
              <a:t>、秒</a:t>
            </a:r>
            <a:r>
              <a:rPr lang="zh-CN" altLang="en-US" sz="1400" dirty="0">
                <a:latin typeface="+mn-lt"/>
              </a:rPr>
              <a:t>等信息，但不能仅使用打印机记录火灾报警时间。</a:t>
            </a:r>
            <a:endParaRPr lang="en-US" altLang="zh-CN" sz="1400" dirty="0">
              <a:latin typeface="+mn-lt"/>
            </a:endParaRPr>
          </a:p>
          <a:p>
            <a:endParaRPr lang="en-US" sz="1400" dirty="0">
              <a:latin typeface="+mn-lt"/>
            </a:endParaRPr>
          </a:p>
          <a:p>
            <a:r>
              <a:rPr lang="en-US" altLang="zh-CN" sz="1400" dirty="0">
                <a:latin typeface="+mn-lt"/>
              </a:rPr>
              <a:t>5.4.2.2</a:t>
            </a:r>
            <a:r>
              <a:rPr lang="zh-CN" altLang="en-US" sz="1400" dirty="0">
                <a:latin typeface="+mn-lt"/>
              </a:rPr>
              <a:t>　控制器应设置手动</a:t>
            </a:r>
            <a:r>
              <a:rPr lang="en-US" altLang="zh-CN" sz="1400" dirty="0">
                <a:latin typeface="+mn-lt"/>
              </a:rPr>
              <a:t>/</a:t>
            </a:r>
            <a:r>
              <a:rPr lang="zh-CN" altLang="en-US" sz="1400" dirty="0">
                <a:latin typeface="+mn-lt"/>
              </a:rPr>
              <a:t>自动状态转换钥匙、手动控制状态指示灯（器）和自动控制状态指示灯（器）。</a:t>
            </a:r>
            <a:r>
              <a:rPr lang="zh-CN" altLang="en-US" sz="1400" dirty="0">
                <a:solidFill>
                  <a:schemeClr val="tx2"/>
                </a:solidFill>
                <a:latin typeface="+mn-lt"/>
              </a:rPr>
              <a:t>手动</a:t>
            </a:r>
            <a:r>
              <a:rPr lang="en-US" altLang="zh-CN" sz="1400" dirty="0">
                <a:solidFill>
                  <a:schemeClr val="tx2"/>
                </a:solidFill>
                <a:latin typeface="+mn-lt"/>
              </a:rPr>
              <a:t>/</a:t>
            </a:r>
            <a:r>
              <a:rPr lang="zh-CN" altLang="en-US" sz="1400" dirty="0">
                <a:solidFill>
                  <a:schemeClr val="tx2"/>
                </a:solidFill>
                <a:latin typeface="+mn-lt"/>
              </a:rPr>
              <a:t>自动状态转换钥匙宜采用二档自复位钥匙。</a:t>
            </a:r>
            <a:endParaRPr lang="en-US" altLang="zh-CN" sz="1400" dirty="0">
              <a:solidFill>
                <a:schemeClr val="tx2"/>
              </a:solidFill>
              <a:latin typeface="+mn-lt"/>
            </a:endParaRPr>
          </a:p>
          <a:p>
            <a:endParaRPr lang="en-US" sz="1400" dirty="0">
              <a:solidFill>
                <a:schemeClr val="tx2"/>
              </a:solidFill>
              <a:latin typeface="+mn-lt"/>
            </a:endParaRPr>
          </a:p>
          <a:p>
            <a:r>
              <a:rPr lang="en-US" altLang="zh-CN" sz="1400" dirty="0">
                <a:latin typeface="+mn-lt"/>
              </a:rPr>
              <a:t>5.4.4.2</a:t>
            </a:r>
            <a:r>
              <a:rPr lang="zh-CN" altLang="en-US" sz="1400" dirty="0">
                <a:latin typeface="+mn-lt"/>
              </a:rPr>
              <a:t>　控制器不应屏蔽火灾声和</a:t>
            </a:r>
            <a:r>
              <a:rPr lang="en-US" altLang="zh-CN" sz="1400" dirty="0">
                <a:latin typeface="+mn-lt"/>
              </a:rPr>
              <a:t>/</a:t>
            </a:r>
            <a:r>
              <a:rPr lang="zh-CN" altLang="en-US" sz="1400" dirty="0">
                <a:latin typeface="+mn-lt"/>
              </a:rPr>
              <a:t>或光警报器，应具有对下述设备或部位进行单独屏蔽、解除屏蔽操作功能（应手动进行）：</a:t>
            </a:r>
          </a:p>
          <a:p>
            <a:r>
              <a:rPr lang="en-US" altLang="zh-CN" sz="1400" dirty="0">
                <a:latin typeface="+mn-lt"/>
              </a:rPr>
              <a:t>a)	</a:t>
            </a:r>
            <a:r>
              <a:rPr lang="zh-CN" altLang="en-US" sz="1400" dirty="0">
                <a:latin typeface="+mn-lt"/>
              </a:rPr>
              <a:t>每个部位或探测区、回路；</a:t>
            </a:r>
          </a:p>
          <a:p>
            <a:r>
              <a:rPr lang="en-US" altLang="zh-CN" sz="1400" dirty="0">
                <a:latin typeface="+mn-lt"/>
              </a:rPr>
              <a:t>b)	</a:t>
            </a:r>
            <a:r>
              <a:rPr lang="zh-CN" altLang="en-US" sz="1400" dirty="0">
                <a:latin typeface="+mn-lt"/>
              </a:rPr>
              <a:t>消防联动控制设备；</a:t>
            </a:r>
          </a:p>
          <a:p>
            <a:r>
              <a:rPr lang="en-US" altLang="zh-CN" sz="1400" dirty="0">
                <a:latin typeface="+mn-lt"/>
              </a:rPr>
              <a:t>c)	</a:t>
            </a:r>
            <a:r>
              <a:rPr lang="zh-CN" altLang="en-US" sz="1400" dirty="0">
                <a:latin typeface="+mn-lt"/>
              </a:rPr>
              <a:t>故障警告设备；</a:t>
            </a:r>
          </a:p>
          <a:p>
            <a:r>
              <a:rPr lang="en-US" altLang="zh-CN" sz="1400" dirty="0">
                <a:latin typeface="+mn-lt"/>
              </a:rPr>
              <a:t>d)	</a:t>
            </a:r>
            <a:r>
              <a:rPr lang="zh-CN" altLang="en-US" sz="1400" dirty="0">
                <a:latin typeface="+mn-lt"/>
              </a:rPr>
              <a:t>火灾报警传输设备。；</a:t>
            </a:r>
          </a:p>
          <a:p>
            <a:pPr marL="342900" indent="-342900">
              <a:buAutoNum type="alphaLcParenR" startAt="5"/>
            </a:pPr>
            <a:r>
              <a:rPr lang="zh-CN" altLang="en-US" sz="1400" dirty="0">
                <a:solidFill>
                  <a:schemeClr val="tx2"/>
                </a:solidFill>
                <a:latin typeface="+mn-lt"/>
              </a:rPr>
              <a:t> 集中型控制器连接的区域型控制器。</a:t>
            </a:r>
            <a:endParaRPr lang="en-US" altLang="zh-CN" sz="1400" dirty="0">
              <a:solidFill>
                <a:schemeClr val="tx2"/>
              </a:solidFill>
              <a:latin typeface="+mn-lt"/>
            </a:endParaRPr>
          </a:p>
          <a:p>
            <a:pPr marL="342900" indent="-342900">
              <a:buAutoNum type="alphaLcParenR" startAt="5"/>
            </a:pPr>
            <a:endParaRPr lang="en-US" altLang="zh-CN" sz="1400" dirty="0">
              <a:solidFill>
                <a:schemeClr val="tx2"/>
              </a:solidFill>
              <a:latin typeface="+mn-lt"/>
            </a:endParaRPr>
          </a:p>
          <a:p>
            <a:r>
              <a:rPr lang="en-US" altLang="zh-CN" sz="1400" dirty="0">
                <a:latin typeface="+mn-lt"/>
              </a:rPr>
              <a:t>5.4.7</a:t>
            </a:r>
            <a:r>
              <a:rPr lang="zh-CN" altLang="en-US" sz="1400" dirty="0">
                <a:latin typeface="+mn-lt"/>
              </a:rPr>
              <a:t>　信息显示与查询功能</a:t>
            </a:r>
          </a:p>
          <a:p>
            <a:pPr marL="0" indent="0">
              <a:buNone/>
            </a:pPr>
            <a:r>
              <a:rPr lang="zh-CN" altLang="en-US" sz="1400" dirty="0">
                <a:latin typeface="+mn-lt"/>
              </a:rPr>
              <a:t>控制器信息显示按火灾报警、监管报警、故障状态、屏蔽状态及其它状态顺序由高至低排列信息显示等级，</a:t>
            </a:r>
            <a:r>
              <a:rPr lang="zh-CN" altLang="en-US" sz="1400" dirty="0">
                <a:solidFill>
                  <a:schemeClr val="tx2"/>
                </a:solidFill>
                <a:latin typeface="+mn-lt"/>
              </a:rPr>
              <a:t>火灾报警控制器（联动型）信息显示按火灾报警、监管报警、启动状态、反馈状态、故障状态、屏蔽状态及其它状态顺序由高至低排列信息显示等级，</a:t>
            </a:r>
            <a:r>
              <a:rPr lang="zh-CN" altLang="en-US" sz="1400" dirty="0">
                <a:latin typeface="+mn-lt"/>
              </a:rPr>
              <a:t>高等级的状态信息应优先显示，低等级状态信息显示不应影响高等级状态信息显示，显示的信息应与对应的状态一致且易于辨识。当控制器处于某一高等级状态显示时，应能通过手动操作查询其它低等级状态信息，各状态信息不应交替显示。</a:t>
            </a:r>
            <a:endParaRPr lang="en-US" altLang="zh-CN" sz="1400" dirty="0">
              <a:latin typeface="+mn-lt"/>
            </a:endParaRPr>
          </a:p>
          <a:p>
            <a:endParaRPr lang="zh-CN" altLang="en-US" sz="1400" dirty="0">
              <a:solidFill>
                <a:schemeClr val="tx2"/>
              </a:solidFill>
              <a:latin typeface="+mn-lt"/>
            </a:endParaRPr>
          </a:p>
          <a:p>
            <a:endParaRPr lang="en-US" sz="1400" dirty="0">
              <a:solidFill>
                <a:schemeClr val="tx2"/>
              </a:solidFill>
              <a:latin typeface="+mn-lt"/>
            </a:endParaRPr>
          </a:p>
          <a:p>
            <a:endParaRPr lang="en-US" sz="1400" dirty="0">
              <a:solidFill>
                <a:schemeClr val="tx2"/>
              </a:solidFill>
              <a:latin typeface="+mn-lt"/>
            </a:endParaRPr>
          </a:p>
        </p:txBody>
      </p:sp>
    </p:spTree>
    <p:extLst>
      <p:ext uri="{BB962C8B-B14F-4D97-AF65-F5344CB8AC3E}">
        <p14:creationId xmlns:p14="http://schemas.microsoft.com/office/powerpoint/2010/main" val="108155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40" y="1005463"/>
            <a:ext cx="8002360" cy="5472975"/>
          </a:xfrm>
        </p:spPr>
        <p:txBody>
          <a:bodyPr/>
          <a:lstStyle/>
          <a:p>
            <a:pPr marL="0" indent="0">
              <a:buNone/>
            </a:pPr>
            <a:endParaRPr lang="zh-CN" altLang="en-US" sz="1400" dirty="0"/>
          </a:p>
          <a:p>
            <a:r>
              <a:rPr lang="en-US" altLang="zh-CN" sz="1400" dirty="0"/>
              <a:t>5.4.9.1</a:t>
            </a:r>
            <a:r>
              <a:rPr lang="zh-CN" altLang="en-US" sz="1400" dirty="0"/>
              <a:t>　控制器应设置独立的检查功能钥匙和检查功能状态指示灯（器），</a:t>
            </a:r>
            <a:r>
              <a:rPr lang="zh-CN" altLang="en-US" sz="1400" dirty="0">
                <a:solidFill>
                  <a:schemeClr val="tx2"/>
                </a:solidFill>
              </a:rPr>
              <a:t>检查功能钥匙宜采用二档自复位钥匙</a:t>
            </a:r>
            <a:r>
              <a:rPr lang="zh-CN" altLang="en-US" sz="1400" dirty="0"/>
              <a:t>。控制器处于检查功能状态时，应点亮检查功能状态指示灯（器）；</a:t>
            </a:r>
            <a:r>
              <a:rPr lang="zh-CN" altLang="en-US" sz="1400" dirty="0">
                <a:solidFill>
                  <a:schemeClr val="tx2"/>
                </a:solidFill>
              </a:rPr>
              <a:t>控制器退出检查功能状态时，应熄灭检查功能状态指示灯（器）</a:t>
            </a:r>
            <a:endParaRPr lang="en-US" altLang="zh-CN" sz="1400" dirty="0">
              <a:solidFill>
                <a:schemeClr val="tx2"/>
              </a:solidFill>
            </a:endParaRPr>
          </a:p>
          <a:p>
            <a:endParaRPr lang="en-US" sz="1400" dirty="0">
              <a:solidFill>
                <a:schemeClr val="tx2"/>
              </a:solidFill>
            </a:endParaRPr>
          </a:p>
          <a:p>
            <a:r>
              <a:rPr lang="en-US" altLang="zh-CN" sz="1400" dirty="0">
                <a:solidFill>
                  <a:schemeClr val="tx2"/>
                </a:solidFill>
              </a:rPr>
              <a:t>5.4.9.5</a:t>
            </a:r>
            <a:r>
              <a:rPr lang="zh-CN" altLang="en-US" sz="1400" dirty="0">
                <a:solidFill>
                  <a:schemeClr val="tx2"/>
                </a:solidFill>
              </a:rPr>
              <a:t>　控制器处于检查功能状态时，</a:t>
            </a:r>
            <a:r>
              <a:rPr lang="en-US" altLang="zh-CN" sz="1400" dirty="0">
                <a:solidFill>
                  <a:schemeClr val="tx2"/>
                </a:solidFill>
              </a:rPr>
              <a:t>5 min</a:t>
            </a:r>
            <a:r>
              <a:rPr lang="zh-CN" altLang="en-US" sz="1400" dirty="0">
                <a:solidFill>
                  <a:schemeClr val="tx2"/>
                </a:solidFill>
              </a:rPr>
              <a:t>内未收到后续的操作信息，应退出检查功能状态，熄灭检查功能状态指示灯（器）。</a:t>
            </a:r>
            <a:endParaRPr lang="en-US" altLang="zh-CN" sz="1400" dirty="0">
              <a:solidFill>
                <a:schemeClr val="tx2"/>
              </a:solidFill>
            </a:endParaRPr>
          </a:p>
          <a:p>
            <a:endParaRPr lang="en-US" sz="1400" dirty="0">
              <a:solidFill>
                <a:schemeClr val="tx2"/>
              </a:solidFill>
            </a:endParaRPr>
          </a:p>
          <a:p>
            <a:r>
              <a:rPr lang="en-US" altLang="zh-CN" sz="1400" dirty="0"/>
              <a:t>5.4.10.2</a:t>
            </a:r>
            <a:r>
              <a:rPr lang="zh-CN" altLang="en-US" sz="1400" dirty="0"/>
              <a:t>　当有火灾报警信号、监管报警信号、屏蔽信号、故障信号输入时，控制器应向消防控制室图形显示装置发送输入信号的类别、名称、部位、位置、时间、工作状态</a:t>
            </a:r>
            <a:r>
              <a:rPr lang="zh-CN" altLang="en-US" sz="1400" dirty="0">
                <a:solidFill>
                  <a:schemeClr val="tx2"/>
                </a:solidFill>
              </a:rPr>
              <a:t>（</a:t>
            </a:r>
            <a:r>
              <a:rPr lang="zh-CN" altLang="en-US" sz="1400" strike="sngStrike" dirty="0">
                <a:solidFill>
                  <a:schemeClr val="tx2"/>
                </a:solidFill>
              </a:rPr>
              <a:t>正常工作状态</a:t>
            </a:r>
            <a:r>
              <a:rPr lang="zh-CN" altLang="en-US" sz="1400" dirty="0">
                <a:solidFill>
                  <a:schemeClr val="tx2"/>
                </a:solidFill>
              </a:rPr>
              <a:t>、</a:t>
            </a:r>
            <a:r>
              <a:rPr lang="zh-CN" altLang="en-US" sz="1400" dirty="0"/>
              <a:t>火灾报警状态</a:t>
            </a:r>
            <a:r>
              <a:rPr lang="zh-CN" altLang="en-US" sz="1400" dirty="0">
                <a:solidFill>
                  <a:schemeClr val="tx2"/>
                </a:solidFill>
              </a:rPr>
              <a:t>、监管报警状态</a:t>
            </a:r>
            <a:r>
              <a:rPr lang="zh-CN" altLang="en-US" sz="1400" dirty="0"/>
              <a:t>、屏蔽状态以及故障状态）等信息。</a:t>
            </a:r>
            <a:endParaRPr lang="en-US" altLang="zh-CN" sz="1400" dirty="0"/>
          </a:p>
          <a:p>
            <a:endParaRPr lang="en-US" altLang="zh-CN" sz="1400" dirty="0"/>
          </a:p>
          <a:p>
            <a:r>
              <a:rPr lang="en-US" altLang="zh-CN" sz="1400" dirty="0"/>
              <a:t>5.4.12.2</a:t>
            </a:r>
            <a:r>
              <a:rPr lang="zh-CN" altLang="en-US" sz="1400" dirty="0"/>
              <a:t>　在程序执行出错时，控制器应在</a:t>
            </a:r>
            <a:r>
              <a:rPr lang="en-US" altLang="zh-CN" sz="1400" dirty="0"/>
              <a:t>100s</a:t>
            </a:r>
            <a:r>
              <a:rPr lang="zh-CN" altLang="en-US" sz="1400" dirty="0"/>
              <a:t>内进入安全状态。</a:t>
            </a:r>
          </a:p>
          <a:p>
            <a:pPr marL="0" indent="0">
              <a:buNone/>
            </a:pPr>
            <a:r>
              <a:rPr lang="zh-CN" altLang="en-US" sz="1400" dirty="0">
                <a:solidFill>
                  <a:schemeClr val="tx2"/>
                </a:solidFill>
              </a:rPr>
              <a:t>注：安全状态是指控制器程序出错时，不发出火灾报警信号，不启动控制输出，不向消防控制室图形显示装置发送信息的状态。</a:t>
            </a:r>
          </a:p>
          <a:p>
            <a:endParaRPr lang="zh-CN" altLang="en-US" sz="1400" dirty="0"/>
          </a:p>
          <a:p>
            <a:endParaRPr lang="en-US" sz="1400" dirty="0">
              <a:solidFill>
                <a:schemeClr val="tx2"/>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3</a:t>
            </a:fld>
            <a:endParaRPr lang="en-US" dirty="0"/>
          </a:p>
        </p:txBody>
      </p:sp>
      <p:sp>
        <p:nvSpPr>
          <p:cNvPr id="5" name="Title 4"/>
          <p:cNvSpPr>
            <a:spLocks noGrp="1"/>
          </p:cNvSpPr>
          <p:nvPr>
            <p:ph type="title"/>
          </p:nvPr>
        </p:nvSpPr>
        <p:spPr/>
        <p:txBody>
          <a:bodyPr/>
          <a:lstStyle/>
          <a:p>
            <a:r>
              <a:rPr lang="en-US" altLang="zh-CN" dirty="0"/>
              <a:t>20190323 </a:t>
            </a:r>
            <a:r>
              <a:rPr lang="zh-CN" altLang="en-US" dirty="0"/>
              <a:t>会议整理稿</a:t>
            </a:r>
            <a:endParaRPr lang="en-US" dirty="0"/>
          </a:p>
        </p:txBody>
      </p:sp>
    </p:spTree>
    <p:extLst>
      <p:ext uri="{BB962C8B-B14F-4D97-AF65-F5344CB8AC3E}">
        <p14:creationId xmlns:p14="http://schemas.microsoft.com/office/powerpoint/2010/main" val="288707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40" y="1005463"/>
            <a:ext cx="7852535" cy="5075237"/>
          </a:xfrm>
        </p:spPr>
        <p:txBody>
          <a:bodyPr/>
          <a:lstStyle/>
          <a:p>
            <a:r>
              <a:rPr lang="zh-CN" altLang="en-US" sz="1600" dirty="0"/>
              <a:t>指示灯及对应文字的展现形式在保持总体布局、功能的前提下，可以调整其大小，形状。</a:t>
            </a:r>
            <a:endParaRPr lang="en-US" altLang="zh-CN" sz="1600" dirty="0"/>
          </a:p>
          <a:p>
            <a:r>
              <a:rPr lang="zh-CN" altLang="en-US" sz="1600" dirty="0"/>
              <a:t>增加事件确认按键，对所有事件作确认（可以有全局确认和单一确认），确认后的事件带有已确认文字标识，不影响指示灯和蜂鸣器状态。确认操作与手自动操作无关。火警确认可通过操作联动启动按钮来完成，其他事件仍需做确认操作。</a:t>
            </a:r>
            <a:endParaRPr lang="en-US" altLang="zh-CN" sz="1600" dirty="0"/>
          </a:p>
          <a:p>
            <a:r>
              <a:rPr lang="zh-CN" altLang="en-US" sz="1600" dirty="0"/>
              <a:t>检查功能更改为由按键实现，不设操作级别，设检查指示灯。</a:t>
            </a:r>
            <a:endParaRPr lang="en-US" altLang="zh-CN" sz="1600" dirty="0"/>
          </a:p>
          <a:p>
            <a:r>
              <a:rPr lang="zh-CN" altLang="en-US" sz="1600" dirty="0"/>
              <a:t>手自动切换操作和联动启动按键的功能要求与上一版报批稿一致。（钥匙设为手动档，联动启动按钮按下后系统切换为自动状态。在下一次复位后，按照钥匙的实际位置，更新系统的手自动状态。）</a:t>
            </a:r>
            <a:endParaRPr lang="en-US" altLang="zh-CN" sz="1600" dirty="0"/>
          </a:p>
          <a:p>
            <a:r>
              <a:rPr lang="zh-CN" altLang="en-US" sz="1600" dirty="0"/>
              <a:t>联动启动按键的颜色更改为绿色。</a:t>
            </a:r>
            <a:endParaRPr lang="en-US" altLang="zh-CN" sz="1600" dirty="0"/>
          </a:p>
          <a:p>
            <a:r>
              <a:rPr lang="zh-CN" altLang="en-US" sz="1600" dirty="0"/>
              <a:t>屏蔽和监管仍作为可选功能。</a:t>
            </a:r>
            <a:endParaRPr lang="en-US" altLang="zh-CN" sz="1600" dirty="0"/>
          </a:p>
          <a:p>
            <a:r>
              <a:rPr lang="zh-CN" altLang="en-US" sz="1600" dirty="0"/>
              <a:t>保留‘系统故障’指示灯的描述。</a:t>
            </a:r>
            <a:endParaRPr lang="en-US" altLang="zh-CN" sz="1600" dirty="0"/>
          </a:p>
          <a:p>
            <a:endParaRPr lang="en-US" altLang="zh-CN" sz="1600" dirty="0"/>
          </a:p>
          <a:p>
            <a:endParaRPr lang="en-US" altLang="zh-CN" dirty="0"/>
          </a:p>
          <a:p>
            <a:endParaRPr lang="en-US"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4</a:t>
            </a:fld>
            <a:endParaRPr lang="en-US" dirty="0"/>
          </a:p>
        </p:txBody>
      </p:sp>
      <p:sp>
        <p:nvSpPr>
          <p:cNvPr id="5" name="Title 4"/>
          <p:cNvSpPr>
            <a:spLocks noGrp="1"/>
          </p:cNvSpPr>
          <p:nvPr>
            <p:ph type="title"/>
          </p:nvPr>
        </p:nvSpPr>
        <p:spPr/>
        <p:txBody>
          <a:bodyPr/>
          <a:lstStyle/>
          <a:p>
            <a:r>
              <a:rPr lang="en-US" altLang="zh-CN" dirty="0"/>
              <a:t>20181221 </a:t>
            </a:r>
            <a:r>
              <a:rPr lang="zh-CN" altLang="en-US" dirty="0"/>
              <a:t>国标讨论会议重点摘要</a:t>
            </a:r>
            <a:endParaRPr lang="en-US" dirty="0"/>
          </a:p>
        </p:txBody>
      </p:sp>
      <p:pic>
        <p:nvPicPr>
          <p:cNvPr id="26" name="Picture 25"/>
          <p:cNvPicPr>
            <a:picLocks noChangeAspect="1"/>
          </p:cNvPicPr>
          <p:nvPr/>
        </p:nvPicPr>
        <p:blipFill>
          <a:blip r:embed="rId2"/>
          <a:stretch>
            <a:fillRect/>
          </a:stretch>
        </p:blipFill>
        <p:spPr>
          <a:xfrm>
            <a:off x="7271927" y="3822455"/>
            <a:ext cx="1556689" cy="2462110"/>
          </a:xfrm>
          <a:prstGeom prst="rect">
            <a:avLst/>
          </a:prstGeom>
        </p:spPr>
      </p:pic>
      <p:pic>
        <p:nvPicPr>
          <p:cNvPr id="27" name="Picture 26"/>
          <p:cNvPicPr>
            <a:picLocks noChangeAspect="1"/>
          </p:cNvPicPr>
          <p:nvPr/>
        </p:nvPicPr>
        <p:blipFill>
          <a:blip r:embed="rId3"/>
          <a:stretch>
            <a:fillRect/>
          </a:stretch>
        </p:blipFill>
        <p:spPr>
          <a:xfrm>
            <a:off x="412953" y="5080879"/>
            <a:ext cx="2842699" cy="1181257"/>
          </a:xfrm>
          <a:prstGeom prst="rect">
            <a:avLst/>
          </a:prstGeom>
        </p:spPr>
      </p:pic>
      <p:grpSp>
        <p:nvGrpSpPr>
          <p:cNvPr id="28" name="Group 27"/>
          <p:cNvGrpSpPr/>
          <p:nvPr/>
        </p:nvGrpSpPr>
        <p:grpSpPr>
          <a:xfrm>
            <a:off x="3527179" y="3800596"/>
            <a:ext cx="1561920" cy="2483969"/>
            <a:chOff x="525463" y="4195417"/>
            <a:chExt cx="1376565" cy="2189193"/>
          </a:xfrm>
        </p:grpSpPr>
        <p:pic>
          <p:nvPicPr>
            <p:cNvPr id="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4195417"/>
              <a:ext cx="1376565" cy="218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29"/>
            <p:cNvGrpSpPr/>
            <p:nvPr/>
          </p:nvGrpSpPr>
          <p:grpSpPr>
            <a:xfrm>
              <a:off x="1431921" y="4573238"/>
              <a:ext cx="458661" cy="371858"/>
              <a:chOff x="3240882" y="5838825"/>
              <a:chExt cx="535688" cy="434307"/>
            </a:xfrm>
          </p:grpSpPr>
          <p:sp>
            <p:nvSpPr>
              <p:cNvPr id="45" name="Oval 44"/>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6" name="TextBox 45"/>
              <p:cNvSpPr txBox="1"/>
              <p:nvPr/>
            </p:nvSpPr>
            <p:spPr>
              <a:xfrm>
                <a:off x="3264601" y="5877721"/>
                <a:ext cx="511969" cy="395411"/>
              </a:xfrm>
              <a:prstGeom prst="rect">
                <a:avLst/>
              </a:prstGeom>
              <a:noFill/>
            </p:spPr>
            <p:txBody>
              <a:bodyPr wrap="square" rtlCol="0">
                <a:spAutoFit/>
              </a:bodyPr>
              <a:lstStyle/>
              <a:p>
                <a:r>
                  <a:rPr lang="zh-CN" altLang="en-US" sz="800" dirty="0"/>
                  <a:t>联动</a:t>
                </a:r>
                <a:endParaRPr lang="en-US" altLang="zh-CN" sz="800" dirty="0"/>
              </a:p>
              <a:p>
                <a:r>
                  <a:rPr lang="zh-CN" altLang="en-US" sz="800" dirty="0"/>
                  <a:t>启动</a:t>
                </a:r>
                <a:endParaRPr lang="en-US" sz="800" dirty="0"/>
              </a:p>
            </p:txBody>
          </p:sp>
        </p:grpSp>
        <p:sp>
          <p:nvSpPr>
            <p:cNvPr id="31" name="Oval 30"/>
            <p:cNvSpPr/>
            <p:nvPr/>
          </p:nvSpPr>
          <p:spPr>
            <a:xfrm>
              <a:off x="864395" y="42910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2" name="Oval 31"/>
            <p:cNvSpPr/>
            <p:nvPr/>
          </p:nvSpPr>
          <p:spPr>
            <a:xfrm>
              <a:off x="864395" y="45196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3" name="Oval 32"/>
            <p:cNvSpPr/>
            <p:nvPr/>
          </p:nvSpPr>
          <p:spPr>
            <a:xfrm>
              <a:off x="864395" y="47482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4" name="Oval 33"/>
            <p:cNvSpPr/>
            <p:nvPr/>
          </p:nvSpPr>
          <p:spPr>
            <a:xfrm>
              <a:off x="864395" y="49732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5" name="Oval 34"/>
            <p:cNvSpPr/>
            <p:nvPr/>
          </p:nvSpPr>
          <p:spPr>
            <a:xfrm>
              <a:off x="864395" y="52018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6" name="Oval 35"/>
            <p:cNvSpPr/>
            <p:nvPr/>
          </p:nvSpPr>
          <p:spPr>
            <a:xfrm>
              <a:off x="864395" y="5428825"/>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7" name="Oval 36"/>
            <p:cNvSpPr/>
            <p:nvPr/>
          </p:nvSpPr>
          <p:spPr>
            <a:xfrm>
              <a:off x="864395" y="56538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8" name="Oval 37"/>
            <p:cNvSpPr/>
            <p:nvPr/>
          </p:nvSpPr>
          <p:spPr>
            <a:xfrm>
              <a:off x="864395" y="58824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9" name="Oval 38"/>
            <p:cNvSpPr/>
            <p:nvPr/>
          </p:nvSpPr>
          <p:spPr>
            <a:xfrm>
              <a:off x="864395" y="6118556"/>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0" name="Rectangle: Rounded Corners 39"/>
            <p:cNvSpPr/>
            <p:nvPr/>
          </p:nvSpPr>
          <p:spPr>
            <a:xfrm>
              <a:off x="1304925" y="4314825"/>
              <a:ext cx="95250" cy="60325"/>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1" name="Rectangle: Rounded Corners 40"/>
            <p:cNvSpPr/>
            <p:nvPr/>
          </p:nvSpPr>
          <p:spPr>
            <a:xfrm>
              <a:off x="1308099" y="4429604"/>
              <a:ext cx="92075" cy="50321"/>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2" name="Oval 41"/>
            <p:cNvSpPr/>
            <p:nvPr/>
          </p:nvSpPr>
          <p:spPr>
            <a:xfrm>
              <a:off x="1337267" y="5048432"/>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3" name="Oval 42"/>
            <p:cNvSpPr/>
            <p:nvPr/>
          </p:nvSpPr>
          <p:spPr>
            <a:xfrm>
              <a:off x="1328736" y="5236499"/>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4" name="Oval 43"/>
            <p:cNvSpPr/>
            <p:nvPr/>
          </p:nvSpPr>
          <p:spPr>
            <a:xfrm>
              <a:off x="1318713" y="61782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pic>
        <p:nvPicPr>
          <p:cNvPr id="47" name="Picture 46"/>
          <p:cNvPicPr>
            <a:picLocks noChangeAspect="1"/>
          </p:cNvPicPr>
          <p:nvPr/>
        </p:nvPicPr>
        <p:blipFill>
          <a:blip r:embed="rId5"/>
          <a:stretch>
            <a:fillRect/>
          </a:stretch>
        </p:blipFill>
        <p:spPr>
          <a:xfrm>
            <a:off x="5412382" y="3800596"/>
            <a:ext cx="1556805" cy="2483969"/>
          </a:xfrm>
          <a:prstGeom prst="rect">
            <a:avLst/>
          </a:prstGeom>
        </p:spPr>
      </p:pic>
      <p:sp>
        <p:nvSpPr>
          <p:cNvPr id="48" name="Arrow: Right 47"/>
          <p:cNvSpPr/>
          <p:nvPr/>
        </p:nvSpPr>
        <p:spPr>
          <a:xfrm>
            <a:off x="5135501" y="4885362"/>
            <a:ext cx="221852" cy="257547"/>
          </a:xfrm>
          <a:prstGeom prst="rightArrow">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9" name="Arrow: Right 48"/>
          <p:cNvSpPr/>
          <p:nvPr/>
        </p:nvSpPr>
        <p:spPr>
          <a:xfrm>
            <a:off x="7012731" y="4898151"/>
            <a:ext cx="221852" cy="257547"/>
          </a:xfrm>
          <a:prstGeom prst="rightArrow">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Tree>
    <p:extLst>
      <p:ext uri="{BB962C8B-B14F-4D97-AF65-F5344CB8AC3E}">
        <p14:creationId xmlns:p14="http://schemas.microsoft.com/office/powerpoint/2010/main" val="13069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532339" y="1005463"/>
            <a:ext cx="8095723" cy="5075237"/>
          </a:xfrm>
        </p:spPr>
        <p:txBody>
          <a:bodyPr/>
          <a:lstStyle/>
          <a:p>
            <a:r>
              <a:rPr lang="zh-CN" altLang="en-US" sz="1800" dirty="0"/>
              <a:t>统一外设部件的名称，全称和缩写，以及所属的事件类别。编码方式不做统一规定。</a:t>
            </a:r>
            <a:endParaRPr lang="en-US" altLang="zh-CN" sz="1800" dirty="0"/>
          </a:p>
          <a:p>
            <a:r>
              <a:rPr lang="zh-CN" altLang="en-US" sz="1800" dirty="0"/>
              <a:t>控制器软件界面不做强制统一要求。</a:t>
            </a:r>
            <a:endParaRPr lang="en-US" altLang="zh-CN" sz="1800" dirty="0"/>
          </a:p>
          <a:p>
            <a:r>
              <a:rPr lang="zh-CN" altLang="en-US" sz="1800" dirty="0"/>
              <a:t>增加‘调试接口’，使用企业专用工具，使控制器进入调试模式， 此阶段产生的事件信息应标识为调试信息。（可选）</a:t>
            </a:r>
            <a:endParaRPr lang="en-US" altLang="zh-CN" sz="1800" dirty="0"/>
          </a:p>
          <a:p>
            <a:r>
              <a:rPr lang="zh-CN" altLang="en-US" sz="1800" dirty="0"/>
              <a:t>在控制器上植入使用说明书或操作指南。（后续考虑）</a:t>
            </a:r>
            <a:endParaRPr lang="en-US" altLang="zh-CN" sz="1800" dirty="0"/>
          </a:p>
          <a:p>
            <a:r>
              <a:rPr lang="zh-CN" altLang="en-US" sz="1800" dirty="0"/>
              <a:t>为集中型控制器增加‘复视显示器’，尺寸大于</a:t>
            </a:r>
            <a:r>
              <a:rPr lang="en-US" altLang="zh-CN" sz="1800" dirty="0"/>
              <a:t>17</a:t>
            </a:r>
            <a:r>
              <a:rPr lang="zh-CN" altLang="en-US" sz="1800" dirty="0"/>
              <a:t>寸。应能通过该显示器实现集中控制器的所有功能。</a:t>
            </a:r>
            <a:endParaRPr lang="en-US" altLang="zh-CN" sz="1800" dirty="0"/>
          </a:p>
          <a:p>
            <a:r>
              <a:rPr lang="zh-CN" altLang="en-US" sz="1800" dirty="0"/>
              <a:t>历史记录总数上限为所接探测器数量的</a:t>
            </a:r>
            <a:r>
              <a:rPr lang="en-US" altLang="zh-CN" sz="1800" dirty="0"/>
              <a:t>100</a:t>
            </a:r>
            <a:r>
              <a:rPr lang="zh-CN" altLang="en-US" sz="1800" dirty="0"/>
              <a:t>倍，事件分类存储。（征询意见）</a:t>
            </a:r>
            <a:endParaRPr lang="en-US" altLang="zh-CN" sz="1800" dirty="0"/>
          </a:p>
          <a:p>
            <a:r>
              <a:rPr lang="zh-CN" altLang="en-US" sz="1800" dirty="0"/>
              <a:t>多线输出的启停按钮，应有物理方式防止两个按键同时按下，不接受同时按下后不输出的方式。</a:t>
            </a:r>
            <a:endParaRPr lang="en-US" altLang="zh-CN" sz="1800" dirty="0"/>
          </a:p>
          <a:p>
            <a:endParaRPr lang="en-US" altLang="zh-CN" sz="1800" dirty="0"/>
          </a:p>
          <a:p>
            <a:endParaRPr lang="en-US" altLang="zh-CN" dirty="0"/>
          </a:p>
          <a:p>
            <a:endParaRPr lang="en-US" dirty="0"/>
          </a:p>
        </p:txBody>
      </p:sp>
      <p:grpSp>
        <p:nvGrpSpPr>
          <p:cNvPr id="6" name="Group 5"/>
          <p:cNvGrpSpPr/>
          <p:nvPr/>
        </p:nvGrpSpPr>
        <p:grpSpPr>
          <a:xfrm>
            <a:off x="2579106" y="5073430"/>
            <a:ext cx="3665040" cy="663083"/>
            <a:chOff x="1191489" y="3325090"/>
            <a:chExt cx="4211782" cy="762000"/>
          </a:xfrm>
        </p:grpSpPr>
        <p:sp>
          <p:nvSpPr>
            <p:cNvPr id="7" name="Rectangle: Rounded Corners 6"/>
            <p:cNvSpPr/>
            <p:nvPr/>
          </p:nvSpPr>
          <p:spPr>
            <a:xfrm>
              <a:off x="1191489" y="3325090"/>
              <a:ext cx="4211782" cy="762000"/>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8" name="Oval 7"/>
            <p:cNvSpPr/>
            <p:nvPr/>
          </p:nvSpPr>
          <p:spPr>
            <a:xfrm>
              <a:off x="1357742" y="3435924"/>
              <a:ext cx="568036" cy="568036"/>
            </a:xfrm>
            <a:prstGeom prst="ellipse">
              <a:avLst/>
            </a:prstGeom>
            <a:solidFill>
              <a:srgbClr val="00B050"/>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9" name="Oval 8"/>
            <p:cNvSpPr/>
            <p:nvPr/>
          </p:nvSpPr>
          <p:spPr>
            <a:xfrm>
              <a:off x="2092031" y="3435924"/>
              <a:ext cx="568036" cy="568036"/>
            </a:xfrm>
            <a:prstGeom prst="ellipse">
              <a:avLst/>
            </a:prstGeom>
            <a:solidFill>
              <a:schemeClr val="tx2"/>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0" name="Oval 9"/>
            <p:cNvSpPr/>
            <p:nvPr/>
          </p:nvSpPr>
          <p:spPr>
            <a:xfrm>
              <a:off x="2826320" y="3435924"/>
              <a:ext cx="207822" cy="207822"/>
            </a:xfrm>
            <a:prstGeom prst="ellipse">
              <a:avLst/>
            </a:prstGeom>
            <a:solidFill>
              <a:srgbClr val="E71D1D"/>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1" name="Oval 10"/>
            <p:cNvSpPr/>
            <p:nvPr/>
          </p:nvSpPr>
          <p:spPr>
            <a:xfrm>
              <a:off x="2826320" y="3770872"/>
              <a:ext cx="207822" cy="207822"/>
            </a:xfrm>
            <a:prstGeom prst="ellipse">
              <a:avLst/>
            </a:prstGeom>
            <a:solidFill>
              <a:srgbClr val="FF0000"/>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2" name="Rectangle 11"/>
            <p:cNvSpPr/>
            <p:nvPr/>
          </p:nvSpPr>
          <p:spPr>
            <a:xfrm>
              <a:off x="3228107" y="3445700"/>
              <a:ext cx="2036619" cy="523220"/>
            </a:xfrm>
            <a:prstGeom prst="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2800" dirty="0">
                  <a:solidFill>
                    <a:schemeClr val="accent2"/>
                  </a:solidFill>
                </a:rPr>
                <a:t>标签</a:t>
              </a:r>
              <a:endParaRPr lang="en-US" sz="2800" dirty="0">
                <a:solidFill>
                  <a:schemeClr val="accent2"/>
                </a:solidFill>
              </a:endParaRPr>
            </a:p>
          </p:txBody>
        </p:sp>
      </p:grpSp>
      <p:sp>
        <p:nvSpPr>
          <p:cNvPr id="2" name="Text Placeholder 1"/>
          <p:cNvSpPr>
            <a:spLocks noGrp="1"/>
          </p:cNvSpPr>
          <p:nvPr>
            <p:ph type="body" sz="quarter" idx="15"/>
          </p:nvPr>
        </p:nvSpPr>
        <p:spPr/>
        <p:txBody>
          <a:bodyPr/>
          <a:lstStyle/>
          <a:p>
            <a:endParaRPr lang="en-US"/>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5</a:t>
            </a:fld>
            <a:endParaRPr lang="en-US" dirty="0"/>
          </a:p>
        </p:txBody>
      </p:sp>
      <p:sp>
        <p:nvSpPr>
          <p:cNvPr id="5" name="Title 4"/>
          <p:cNvSpPr>
            <a:spLocks noGrp="1"/>
          </p:cNvSpPr>
          <p:nvPr>
            <p:ph type="title"/>
          </p:nvPr>
        </p:nvSpPr>
        <p:spPr/>
        <p:txBody>
          <a:bodyPr/>
          <a:lstStyle/>
          <a:p>
            <a:r>
              <a:rPr lang="en-US" altLang="zh-CN" dirty="0"/>
              <a:t>20181221 </a:t>
            </a:r>
            <a:r>
              <a:rPr lang="zh-CN" altLang="en-US" dirty="0"/>
              <a:t>国标讨论会议重点摘要</a:t>
            </a:r>
            <a:endParaRPr lang="en-US" dirty="0"/>
          </a:p>
        </p:txBody>
      </p:sp>
      <p:sp>
        <p:nvSpPr>
          <p:cNvPr id="14" name="Rectangle 13"/>
          <p:cNvSpPr/>
          <p:nvPr/>
        </p:nvSpPr>
        <p:spPr>
          <a:xfrm>
            <a:off x="2643914" y="5169876"/>
            <a:ext cx="1285149" cy="494298"/>
          </a:xfrm>
          <a:prstGeom prst="rect">
            <a:avLst/>
          </a:prstGeom>
          <a:solidFill>
            <a:srgbClr val="FFFFFF">
              <a:alpha val="7843"/>
            </a:srgbClr>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3" name="Rectangle 12"/>
          <p:cNvSpPr/>
          <p:nvPr/>
        </p:nvSpPr>
        <p:spPr>
          <a:xfrm>
            <a:off x="2643914" y="5139328"/>
            <a:ext cx="638355" cy="540811"/>
          </a:xfrm>
          <a:prstGeom prst="rect">
            <a:avLst/>
          </a:prstGeom>
          <a:solidFill>
            <a:srgbClr val="BFBFBF">
              <a:alpha val="58039"/>
            </a:srgbClr>
          </a:solidFill>
          <a:ln w="12700">
            <a:solidFill>
              <a:schemeClr val="bg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Tree>
    <p:extLst>
      <p:ext uri="{BB962C8B-B14F-4D97-AF65-F5344CB8AC3E}">
        <p14:creationId xmlns:p14="http://schemas.microsoft.com/office/powerpoint/2010/main" val="248504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6</a:t>
            </a:fld>
            <a:endParaRPr lang="en-US" dirty="0"/>
          </a:p>
        </p:txBody>
      </p:sp>
      <p:sp>
        <p:nvSpPr>
          <p:cNvPr id="5" name="Title 4"/>
          <p:cNvSpPr>
            <a:spLocks noGrp="1"/>
          </p:cNvSpPr>
          <p:nvPr>
            <p:ph type="title"/>
          </p:nvPr>
        </p:nvSpPr>
        <p:spPr/>
        <p:txBody>
          <a:bodyPr/>
          <a:lstStyle/>
          <a:p>
            <a:r>
              <a:rPr lang="en-US" altLang="zh-CN" dirty="0"/>
              <a:t>20181207</a:t>
            </a:r>
            <a:r>
              <a:rPr lang="zh-CN" altLang="en-US" dirty="0"/>
              <a:t>操作面板更新</a:t>
            </a:r>
            <a:endParaRPr lang="en-US" dirty="0"/>
          </a:p>
        </p:txBody>
      </p:sp>
      <p:grpSp>
        <p:nvGrpSpPr>
          <p:cNvPr id="25" name="Group 24"/>
          <p:cNvGrpSpPr/>
          <p:nvPr/>
        </p:nvGrpSpPr>
        <p:grpSpPr>
          <a:xfrm>
            <a:off x="691807" y="1290853"/>
            <a:ext cx="1561920" cy="2483969"/>
            <a:chOff x="525463" y="4195417"/>
            <a:chExt cx="1376565" cy="2189193"/>
          </a:xfrm>
        </p:grpSpPr>
        <p:pic>
          <p:nvPicPr>
            <p:cNvPr id="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3" y="4195417"/>
              <a:ext cx="1376565" cy="218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26"/>
            <p:cNvGrpSpPr/>
            <p:nvPr/>
          </p:nvGrpSpPr>
          <p:grpSpPr>
            <a:xfrm>
              <a:off x="1431921" y="4573238"/>
              <a:ext cx="458661" cy="371858"/>
              <a:chOff x="3240882" y="5838825"/>
              <a:chExt cx="535688" cy="434307"/>
            </a:xfrm>
          </p:grpSpPr>
          <p:sp>
            <p:nvSpPr>
              <p:cNvPr id="42" name="Oval 41"/>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3" name="TextBox 42"/>
              <p:cNvSpPr txBox="1"/>
              <p:nvPr/>
            </p:nvSpPr>
            <p:spPr>
              <a:xfrm>
                <a:off x="3264601" y="5877721"/>
                <a:ext cx="511969" cy="395411"/>
              </a:xfrm>
              <a:prstGeom prst="rect">
                <a:avLst/>
              </a:prstGeom>
              <a:noFill/>
            </p:spPr>
            <p:txBody>
              <a:bodyPr wrap="square" rtlCol="0">
                <a:spAutoFit/>
              </a:bodyPr>
              <a:lstStyle/>
              <a:p>
                <a:r>
                  <a:rPr lang="zh-CN" altLang="en-US" sz="800" dirty="0"/>
                  <a:t>联动</a:t>
                </a:r>
                <a:endParaRPr lang="en-US" altLang="zh-CN" sz="800" dirty="0"/>
              </a:p>
              <a:p>
                <a:r>
                  <a:rPr lang="zh-CN" altLang="en-US" sz="800" dirty="0"/>
                  <a:t>启动</a:t>
                </a:r>
                <a:endParaRPr lang="en-US" sz="800" dirty="0"/>
              </a:p>
            </p:txBody>
          </p:sp>
        </p:grpSp>
        <p:sp>
          <p:nvSpPr>
            <p:cNvPr id="28" name="Oval 27"/>
            <p:cNvSpPr/>
            <p:nvPr/>
          </p:nvSpPr>
          <p:spPr>
            <a:xfrm>
              <a:off x="864395" y="42910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29" name="Oval 28"/>
            <p:cNvSpPr/>
            <p:nvPr/>
          </p:nvSpPr>
          <p:spPr>
            <a:xfrm>
              <a:off x="864395" y="45196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0" name="Oval 29"/>
            <p:cNvSpPr/>
            <p:nvPr/>
          </p:nvSpPr>
          <p:spPr>
            <a:xfrm>
              <a:off x="864395" y="47482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1" name="Oval 30"/>
            <p:cNvSpPr/>
            <p:nvPr/>
          </p:nvSpPr>
          <p:spPr>
            <a:xfrm>
              <a:off x="864395" y="49732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2" name="Oval 31"/>
            <p:cNvSpPr/>
            <p:nvPr/>
          </p:nvSpPr>
          <p:spPr>
            <a:xfrm>
              <a:off x="864395" y="52018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3" name="Oval 32"/>
            <p:cNvSpPr/>
            <p:nvPr/>
          </p:nvSpPr>
          <p:spPr>
            <a:xfrm>
              <a:off x="864395" y="5428825"/>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4" name="Oval 33"/>
            <p:cNvSpPr/>
            <p:nvPr/>
          </p:nvSpPr>
          <p:spPr>
            <a:xfrm>
              <a:off x="864395" y="56538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5" name="Oval 34"/>
            <p:cNvSpPr/>
            <p:nvPr/>
          </p:nvSpPr>
          <p:spPr>
            <a:xfrm>
              <a:off x="864395" y="58824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6" name="Oval 35"/>
            <p:cNvSpPr/>
            <p:nvPr/>
          </p:nvSpPr>
          <p:spPr>
            <a:xfrm>
              <a:off x="864395" y="6118556"/>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7" name="Rectangle: Rounded Corners 36"/>
            <p:cNvSpPr/>
            <p:nvPr/>
          </p:nvSpPr>
          <p:spPr>
            <a:xfrm>
              <a:off x="1304925" y="4314825"/>
              <a:ext cx="95250" cy="60325"/>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8" name="Rectangle: Rounded Corners 37"/>
            <p:cNvSpPr/>
            <p:nvPr/>
          </p:nvSpPr>
          <p:spPr>
            <a:xfrm>
              <a:off x="1308099" y="4429604"/>
              <a:ext cx="92075" cy="50321"/>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9" name="Oval 38"/>
            <p:cNvSpPr/>
            <p:nvPr/>
          </p:nvSpPr>
          <p:spPr>
            <a:xfrm>
              <a:off x="1337267" y="5048432"/>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0" name="Oval 39"/>
            <p:cNvSpPr/>
            <p:nvPr/>
          </p:nvSpPr>
          <p:spPr>
            <a:xfrm>
              <a:off x="1328736" y="5236499"/>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1" name="Oval 40"/>
            <p:cNvSpPr/>
            <p:nvPr/>
          </p:nvSpPr>
          <p:spPr>
            <a:xfrm>
              <a:off x="1318713" y="61782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pic>
        <p:nvPicPr>
          <p:cNvPr id="45" name="Picture 44"/>
          <p:cNvPicPr>
            <a:picLocks noChangeAspect="1"/>
          </p:cNvPicPr>
          <p:nvPr/>
        </p:nvPicPr>
        <p:blipFill>
          <a:blip r:embed="rId3"/>
          <a:stretch>
            <a:fillRect/>
          </a:stretch>
        </p:blipFill>
        <p:spPr>
          <a:xfrm>
            <a:off x="2637392" y="1290853"/>
            <a:ext cx="1556805" cy="2483969"/>
          </a:xfrm>
          <a:prstGeom prst="rect">
            <a:avLst/>
          </a:prstGeom>
        </p:spPr>
      </p:pic>
      <p:sp>
        <p:nvSpPr>
          <p:cNvPr id="46" name="Arrow: Right 45"/>
          <p:cNvSpPr/>
          <p:nvPr/>
        </p:nvSpPr>
        <p:spPr>
          <a:xfrm>
            <a:off x="2334633" y="2375619"/>
            <a:ext cx="221852" cy="257547"/>
          </a:xfrm>
          <a:prstGeom prst="rightArrow">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grpSp>
        <p:nvGrpSpPr>
          <p:cNvPr id="47" name="Group 46"/>
          <p:cNvGrpSpPr/>
          <p:nvPr/>
        </p:nvGrpSpPr>
        <p:grpSpPr>
          <a:xfrm>
            <a:off x="5275282" y="1299033"/>
            <a:ext cx="2815404" cy="1173084"/>
            <a:chOff x="1933165" y="5211526"/>
            <a:chExt cx="2815404" cy="1173084"/>
          </a:xfrm>
        </p:grpSpPr>
        <p:pic>
          <p:nvPicPr>
            <p:cNvPr id="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165" y="5211526"/>
              <a:ext cx="2815404" cy="117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Group 48"/>
            <p:cNvGrpSpPr/>
            <p:nvPr/>
          </p:nvGrpSpPr>
          <p:grpSpPr>
            <a:xfrm>
              <a:off x="3240882" y="5838825"/>
              <a:ext cx="554061" cy="431006"/>
              <a:chOff x="3240882" y="5838825"/>
              <a:chExt cx="554061" cy="431006"/>
            </a:xfrm>
          </p:grpSpPr>
          <p:sp>
            <p:nvSpPr>
              <p:cNvPr id="64" name="Oval 63"/>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5" name="TextBox 64"/>
              <p:cNvSpPr txBox="1"/>
              <p:nvPr/>
            </p:nvSpPr>
            <p:spPr>
              <a:xfrm>
                <a:off x="3282974" y="5900439"/>
                <a:ext cx="511969" cy="307777"/>
              </a:xfrm>
              <a:prstGeom prst="rect">
                <a:avLst/>
              </a:prstGeom>
              <a:noFill/>
            </p:spPr>
            <p:txBody>
              <a:bodyPr wrap="square" rtlCol="0">
                <a:spAutoFit/>
              </a:bodyPr>
              <a:lstStyle/>
              <a:p>
                <a:r>
                  <a:rPr lang="zh-CN" altLang="en-US" sz="700" dirty="0"/>
                  <a:t>联动</a:t>
                </a:r>
                <a:endParaRPr lang="en-US" altLang="zh-CN" sz="700" dirty="0"/>
              </a:p>
              <a:p>
                <a:r>
                  <a:rPr lang="zh-CN" altLang="en-US" sz="700" dirty="0"/>
                  <a:t>启动</a:t>
                </a:r>
                <a:endParaRPr lang="en-US" sz="700" dirty="0"/>
              </a:p>
            </p:txBody>
          </p:sp>
        </p:grpSp>
        <p:sp>
          <p:nvSpPr>
            <p:cNvPr id="50" name="Oval 49"/>
            <p:cNvSpPr/>
            <p:nvPr/>
          </p:nvSpPr>
          <p:spPr>
            <a:xfrm>
              <a:off x="2096005"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1" name="Oval 50"/>
            <p:cNvSpPr/>
            <p:nvPr/>
          </p:nvSpPr>
          <p:spPr>
            <a:xfrm>
              <a:off x="239127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2" name="Oval 51"/>
            <p:cNvSpPr/>
            <p:nvPr/>
          </p:nvSpPr>
          <p:spPr>
            <a:xfrm>
              <a:off x="2689370"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3" name="Oval 52"/>
            <p:cNvSpPr/>
            <p:nvPr/>
          </p:nvSpPr>
          <p:spPr>
            <a:xfrm>
              <a:off x="297511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4" name="Oval 53"/>
            <p:cNvSpPr/>
            <p:nvPr/>
          </p:nvSpPr>
          <p:spPr>
            <a:xfrm>
              <a:off x="3278510" y="5344290"/>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5" name="Oval 54"/>
            <p:cNvSpPr/>
            <p:nvPr/>
          </p:nvSpPr>
          <p:spPr>
            <a:xfrm>
              <a:off x="3573784"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6" name="Oval 55"/>
            <p:cNvSpPr/>
            <p:nvPr/>
          </p:nvSpPr>
          <p:spPr>
            <a:xfrm>
              <a:off x="3871875"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7" name="Oval 56"/>
            <p:cNvSpPr/>
            <p:nvPr/>
          </p:nvSpPr>
          <p:spPr>
            <a:xfrm>
              <a:off x="4167149"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8" name="Oval 57"/>
            <p:cNvSpPr/>
            <p:nvPr/>
          </p:nvSpPr>
          <p:spPr>
            <a:xfrm>
              <a:off x="4465002" y="5344714"/>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9" name="Rectangle: Rounded Corners 58"/>
            <p:cNvSpPr/>
            <p:nvPr/>
          </p:nvSpPr>
          <p:spPr>
            <a:xfrm>
              <a:off x="2025650" y="5893690"/>
              <a:ext cx="116393" cy="62610"/>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0" name="Rectangle: Rounded Corners 59"/>
            <p:cNvSpPr/>
            <p:nvPr/>
          </p:nvSpPr>
          <p:spPr>
            <a:xfrm>
              <a:off x="2029529" y="6091019"/>
              <a:ext cx="112513" cy="52227"/>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1" name="Oval 60"/>
            <p:cNvSpPr/>
            <p:nvPr/>
          </p:nvSpPr>
          <p:spPr>
            <a:xfrm>
              <a:off x="2641784" y="5883823"/>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62" name="Oval 61"/>
            <p:cNvSpPr/>
            <p:nvPr/>
          </p:nvSpPr>
          <p:spPr>
            <a:xfrm>
              <a:off x="2641784" y="61125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63" name="Oval 62"/>
            <p:cNvSpPr/>
            <p:nvPr/>
          </p:nvSpPr>
          <p:spPr>
            <a:xfrm>
              <a:off x="4189024" y="612709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pic>
        <p:nvPicPr>
          <p:cNvPr id="66" name="Picture 65"/>
          <p:cNvPicPr>
            <a:picLocks noChangeAspect="1"/>
          </p:cNvPicPr>
          <p:nvPr/>
        </p:nvPicPr>
        <p:blipFill>
          <a:blip r:embed="rId5"/>
          <a:stretch>
            <a:fillRect/>
          </a:stretch>
        </p:blipFill>
        <p:spPr>
          <a:xfrm>
            <a:off x="5275282" y="2792470"/>
            <a:ext cx="2815404" cy="1176132"/>
          </a:xfrm>
          <a:prstGeom prst="rect">
            <a:avLst/>
          </a:prstGeom>
        </p:spPr>
      </p:pic>
      <p:sp>
        <p:nvSpPr>
          <p:cNvPr id="67" name="Arrow: Right 66"/>
          <p:cNvSpPr/>
          <p:nvPr/>
        </p:nvSpPr>
        <p:spPr>
          <a:xfrm rot="5400000">
            <a:off x="6659734" y="2487302"/>
            <a:ext cx="221852" cy="257547"/>
          </a:xfrm>
          <a:prstGeom prst="rightArrow">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8" name="TextBox 67"/>
          <p:cNvSpPr txBox="1"/>
          <p:nvPr/>
        </p:nvSpPr>
        <p:spPr>
          <a:xfrm>
            <a:off x="786894" y="4317599"/>
            <a:ext cx="2834640" cy="1015663"/>
          </a:xfrm>
          <a:prstGeom prst="rect">
            <a:avLst/>
          </a:prstGeom>
          <a:noFill/>
        </p:spPr>
        <p:txBody>
          <a:bodyPr wrap="square" rtlCol="0">
            <a:spAutoFit/>
          </a:bodyPr>
          <a:lstStyle/>
          <a:p>
            <a:r>
              <a:rPr lang="zh-CN" altLang="en-US" sz="1200" dirty="0"/>
              <a:t>更新内容：</a:t>
            </a:r>
            <a:endParaRPr lang="en-US" altLang="zh-CN" sz="1200" dirty="0"/>
          </a:p>
          <a:p>
            <a:pPr marL="285750" indent="-285750">
              <a:buFont typeface="Arial" panose="020B0604020202020204" pitchFamily="34" charset="0"/>
              <a:buChar char="•"/>
            </a:pPr>
            <a:r>
              <a:rPr lang="zh-CN" altLang="en-US" sz="1200" dirty="0"/>
              <a:t>增加自检按钮</a:t>
            </a:r>
            <a:endParaRPr lang="en-US" altLang="zh-CN" sz="1200" dirty="0"/>
          </a:p>
          <a:p>
            <a:pPr marL="285750" indent="-285750">
              <a:buFont typeface="Arial" panose="020B0604020202020204" pitchFamily="34" charset="0"/>
              <a:buChar char="•"/>
            </a:pPr>
            <a:r>
              <a:rPr lang="zh-CN" altLang="en-US" sz="1200" dirty="0"/>
              <a:t>移除检查指示灯</a:t>
            </a:r>
            <a:endParaRPr lang="en-US" altLang="zh-CN" sz="1200" dirty="0"/>
          </a:p>
          <a:p>
            <a:pPr marL="285750" indent="-285750">
              <a:buFont typeface="Arial" panose="020B0604020202020204" pitchFamily="34" charset="0"/>
              <a:buChar char="•"/>
            </a:pPr>
            <a:r>
              <a:rPr lang="zh-CN" altLang="en-US" sz="1200" dirty="0"/>
              <a:t>调整按键布局</a:t>
            </a:r>
            <a:endParaRPr lang="en-US" altLang="zh-CN" sz="1200" dirty="0"/>
          </a:p>
          <a:p>
            <a:pPr marL="285750" indent="-285750">
              <a:buFont typeface="Arial" panose="020B0604020202020204" pitchFamily="34" charset="0"/>
              <a:buChar char="•"/>
            </a:pPr>
            <a:r>
              <a:rPr lang="zh-CN" altLang="en-US" sz="1200" dirty="0"/>
              <a:t>调整指示灯和文字标识</a:t>
            </a:r>
            <a:endParaRPr lang="en-US" sz="1200" dirty="0"/>
          </a:p>
        </p:txBody>
      </p:sp>
      <p:sp>
        <p:nvSpPr>
          <p:cNvPr id="69" name="TextBox 68"/>
          <p:cNvSpPr txBox="1"/>
          <p:nvPr/>
        </p:nvSpPr>
        <p:spPr>
          <a:xfrm>
            <a:off x="3282911" y="4319690"/>
            <a:ext cx="4073449" cy="830997"/>
          </a:xfrm>
          <a:prstGeom prst="rect">
            <a:avLst/>
          </a:prstGeom>
          <a:noFill/>
        </p:spPr>
        <p:txBody>
          <a:bodyPr wrap="square" rtlCol="0">
            <a:spAutoFit/>
          </a:bodyPr>
          <a:lstStyle/>
          <a:p>
            <a:r>
              <a:rPr lang="zh-CN" altLang="en-US" sz="1200" dirty="0"/>
              <a:t>现场反馈问题：</a:t>
            </a:r>
            <a:endParaRPr lang="en-US" altLang="zh-CN" sz="1200" dirty="0"/>
          </a:p>
          <a:p>
            <a:pPr marL="171450" indent="-171450">
              <a:buFont typeface="Arial" panose="020B0604020202020204" pitchFamily="34" charset="0"/>
              <a:buChar char="•"/>
            </a:pPr>
            <a:r>
              <a:rPr lang="zh-CN" altLang="en-US" sz="1200" dirty="0"/>
              <a:t>联动启动按钮和手自动钥匙的状态一致性问题</a:t>
            </a:r>
            <a:endParaRPr lang="en-US" altLang="zh-CN" sz="1200" dirty="0"/>
          </a:p>
          <a:p>
            <a:pPr marL="171450" indent="-171450">
              <a:buFont typeface="Arial" panose="020B0604020202020204" pitchFamily="34" charset="0"/>
              <a:buChar char="•"/>
            </a:pPr>
            <a:r>
              <a:rPr lang="zh-CN" altLang="en-US" sz="1200" dirty="0"/>
              <a:t>使用钥匙进行检查时，与系统其他状态之间的转换问题</a:t>
            </a:r>
            <a:endParaRPr lang="en-US" altLang="zh-CN" sz="1200" dirty="0"/>
          </a:p>
          <a:p>
            <a:pPr marL="171450" indent="-171450">
              <a:buFont typeface="Arial" panose="020B0604020202020204" pitchFamily="34" charset="0"/>
              <a:buChar char="•"/>
            </a:pPr>
            <a:r>
              <a:rPr lang="zh-CN" altLang="en-US" sz="1200" dirty="0"/>
              <a:t>复位，消音等功能按键布局过于靠近，容易误操作</a:t>
            </a:r>
            <a:endParaRPr lang="en-US" sz="1200" dirty="0"/>
          </a:p>
        </p:txBody>
      </p:sp>
    </p:spTree>
    <p:extLst>
      <p:ext uri="{BB962C8B-B14F-4D97-AF65-F5344CB8AC3E}">
        <p14:creationId xmlns:p14="http://schemas.microsoft.com/office/powerpoint/2010/main" val="342683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877057"/>
            <a:ext cx="8272027" cy="5584703"/>
          </a:xfrm>
        </p:spPr>
        <p:txBody>
          <a:bodyPr/>
          <a:lstStyle/>
          <a:p>
            <a:pPr>
              <a:lnSpc>
                <a:spcPct val="150000"/>
              </a:lnSpc>
            </a:pPr>
            <a:r>
              <a:rPr lang="en-US" altLang="zh-CN" sz="1400" dirty="0"/>
              <a:t>5.4.1.6 </a:t>
            </a:r>
            <a:r>
              <a:rPr lang="zh-CN" altLang="en-US" sz="1400" dirty="0"/>
              <a:t>控制器应能手动消除火灾报警声信号，</a:t>
            </a:r>
            <a:r>
              <a:rPr lang="zh-CN" altLang="en-US" sz="1400" dirty="0">
                <a:solidFill>
                  <a:srgbClr val="FF0000"/>
                </a:solidFill>
              </a:rPr>
              <a:t>消声后，应点亮消音指示灯；有新的火灾报警信号输</a:t>
            </a:r>
            <a:r>
              <a:rPr lang="en-US" altLang="zh-CN" sz="1400" dirty="0">
                <a:solidFill>
                  <a:srgbClr val="FF0000"/>
                </a:solidFill>
              </a:rPr>
              <a:t>	</a:t>
            </a:r>
            <a:r>
              <a:rPr lang="zh-CN" altLang="en-US" sz="1400" dirty="0">
                <a:solidFill>
                  <a:srgbClr val="FF0000"/>
                </a:solidFill>
              </a:rPr>
              <a:t>入时，声警报信号应能重新启动，并熄灭消音指示灯</a:t>
            </a:r>
            <a:r>
              <a:rPr lang="zh-CN" altLang="en-US" sz="1400" dirty="0"/>
              <a:t>。</a:t>
            </a:r>
            <a:endParaRPr lang="en-US" altLang="zh-CN" sz="1400" dirty="0"/>
          </a:p>
          <a:p>
            <a:pPr>
              <a:lnSpc>
                <a:spcPct val="150000"/>
              </a:lnSpc>
            </a:pPr>
            <a:r>
              <a:rPr lang="en-US" altLang="zh-CN" sz="1400" dirty="0">
                <a:solidFill>
                  <a:srgbClr val="FF0000"/>
                </a:solidFill>
              </a:rPr>
              <a:t>5.4.2.6 </a:t>
            </a:r>
            <a:r>
              <a:rPr lang="zh-CN" altLang="en-US" sz="1400" dirty="0">
                <a:solidFill>
                  <a:srgbClr val="FF0000"/>
                </a:solidFill>
              </a:rPr>
              <a:t>控制器应能手动消除和启动火灾声和</a:t>
            </a:r>
            <a:r>
              <a:rPr lang="en-US" altLang="zh-CN" sz="1400" dirty="0">
                <a:solidFill>
                  <a:srgbClr val="FF0000"/>
                </a:solidFill>
              </a:rPr>
              <a:t>/</a:t>
            </a:r>
            <a:r>
              <a:rPr lang="zh-CN" altLang="en-US" sz="1400" dirty="0">
                <a:solidFill>
                  <a:srgbClr val="FF0000"/>
                </a:solidFill>
              </a:rPr>
              <a:t>或光警报器的声警报信号，并能指示声警报信号的启</a:t>
            </a:r>
          </a:p>
          <a:p>
            <a:pPr marL="0" indent="0">
              <a:lnSpc>
                <a:spcPct val="150000"/>
              </a:lnSpc>
              <a:buNone/>
            </a:pPr>
            <a:r>
              <a:rPr lang="en-US" altLang="zh-CN" sz="1400" dirty="0">
                <a:solidFill>
                  <a:srgbClr val="FF0000"/>
                </a:solidFill>
              </a:rPr>
              <a:t>	</a:t>
            </a:r>
            <a:r>
              <a:rPr lang="zh-CN" altLang="en-US" sz="1400" dirty="0">
                <a:solidFill>
                  <a:srgbClr val="FF0000"/>
                </a:solidFill>
              </a:rPr>
              <a:t>动状态。</a:t>
            </a:r>
            <a:r>
              <a:rPr lang="en-US" altLang="zh-CN" sz="1400" dirty="0">
                <a:solidFill>
                  <a:srgbClr val="00B050"/>
                </a:solidFill>
              </a:rPr>
              <a:t> </a:t>
            </a:r>
          </a:p>
          <a:p>
            <a:pPr marL="0" indent="0">
              <a:lnSpc>
                <a:spcPct val="150000"/>
              </a:lnSpc>
              <a:buNone/>
            </a:pPr>
            <a:r>
              <a:rPr lang="en-US" altLang="zh-CN" sz="1400" dirty="0"/>
              <a:t>5.4.1.10 </a:t>
            </a:r>
            <a:r>
              <a:rPr lang="zh-CN" altLang="en-US" sz="1400" dirty="0"/>
              <a:t>控制器应设手动复位按钮（键），操作手动复位按钮（键），控制器应在 </a:t>
            </a:r>
            <a:r>
              <a:rPr lang="en-US" altLang="zh-CN" sz="1400" dirty="0"/>
              <a:t>20 s </a:t>
            </a:r>
            <a:r>
              <a:rPr lang="zh-CN" altLang="en-US" sz="1400" dirty="0"/>
              <a:t>内完成复位；</a:t>
            </a:r>
            <a:r>
              <a:rPr lang="en-US" altLang="zh-CN" sz="1400" dirty="0"/>
              <a:t>	</a:t>
            </a:r>
            <a:r>
              <a:rPr lang="zh-CN" altLang="en-US" sz="1400" dirty="0"/>
              <a:t>复位后，仍然存在的状态及相关信息均应保持或在 </a:t>
            </a:r>
            <a:r>
              <a:rPr lang="en-US" altLang="zh-CN" sz="1400" dirty="0">
                <a:solidFill>
                  <a:srgbClr val="FF0000"/>
                </a:solidFill>
              </a:rPr>
              <a:t>20 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60s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 </a:t>
            </a:r>
            <a:r>
              <a:rPr lang="zh-CN" altLang="en-US" sz="1400" dirty="0"/>
              <a:t>内重新建立</a:t>
            </a:r>
            <a:endParaRPr lang="en-US" altLang="zh-CN" sz="1400" dirty="0"/>
          </a:p>
          <a:p>
            <a:pPr lvl="1"/>
            <a:r>
              <a:rPr lang="en-US" altLang="zh-CN" sz="1200" dirty="0">
                <a:solidFill>
                  <a:srgbClr val="00B050"/>
                </a:solidFill>
              </a:rPr>
              <a:t>20</a:t>
            </a:r>
            <a:r>
              <a:rPr lang="zh-CN" altLang="en-US" sz="1200" dirty="0">
                <a:solidFill>
                  <a:srgbClr val="00B050"/>
                </a:solidFill>
              </a:rPr>
              <a:t>秒重建事件对</a:t>
            </a:r>
            <a:r>
              <a:rPr lang="en-US" altLang="zh-CN" sz="1200" dirty="0">
                <a:solidFill>
                  <a:srgbClr val="00B050"/>
                </a:solidFill>
              </a:rPr>
              <a:t>3030</a:t>
            </a:r>
            <a:r>
              <a:rPr lang="zh-CN" altLang="en-US" sz="1200" dirty="0">
                <a:solidFill>
                  <a:srgbClr val="00B050"/>
                </a:solidFill>
              </a:rPr>
              <a:t>控制器有较大影响</a:t>
            </a:r>
            <a:endParaRPr lang="en-US" altLang="zh-CN" sz="1200" dirty="0">
              <a:solidFill>
                <a:srgbClr val="00B050"/>
              </a:solidFill>
            </a:endParaRPr>
          </a:p>
          <a:p>
            <a:pPr lvl="1"/>
            <a:r>
              <a:rPr lang="zh-CN" altLang="en-US" sz="1200" dirty="0">
                <a:solidFill>
                  <a:srgbClr val="00B050"/>
                </a:solidFill>
              </a:rPr>
              <a:t>集中机在显示网络事件时是否也需要满足这个时间要求？</a:t>
            </a:r>
            <a:endParaRPr lang="en-US" altLang="zh-CN" sz="1200" dirty="0">
              <a:solidFill>
                <a:srgbClr val="00B050"/>
              </a:solidFill>
            </a:endParaRPr>
          </a:p>
          <a:p>
            <a:pPr>
              <a:lnSpc>
                <a:spcPct val="150000"/>
              </a:lnSpc>
            </a:pPr>
            <a:r>
              <a:rPr lang="en-US" altLang="zh-CN" sz="1400" dirty="0"/>
              <a:t>5.4.5.2 </a:t>
            </a:r>
            <a:r>
              <a:rPr lang="zh-CN" altLang="en-US" sz="1400" dirty="0"/>
              <a:t>当有监管信号输入时，控制器应在 </a:t>
            </a:r>
            <a:r>
              <a:rPr lang="en-US" altLang="zh-CN" sz="1400" dirty="0"/>
              <a:t>100 s </a:t>
            </a:r>
            <a:r>
              <a:rPr lang="zh-CN" altLang="en-US" sz="1400" dirty="0"/>
              <a:t>内发出与火灾报警信号有明显区别的监管报警声、光</a:t>
            </a:r>
            <a:r>
              <a:rPr lang="en-US" altLang="zh-CN" sz="1400" dirty="0"/>
              <a:t>	</a:t>
            </a:r>
            <a:r>
              <a:rPr lang="zh-CN" altLang="en-US" sz="1400" dirty="0"/>
              <a:t>信号；声信号应能手动消除，当有新的监管信号输入时应能再启动；光信号应保持至手动复位。</a:t>
            </a:r>
            <a:r>
              <a:rPr lang="en-US" altLang="zh-CN" sz="1400" dirty="0"/>
              <a:t>	</a:t>
            </a:r>
            <a:r>
              <a:rPr lang="zh-CN" altLang="en-US" sz="1400" dirty="0"/>
              <a:t>如监管信号仍存在，复位后监管报警状态应保持或在 </a:t>
            </a:r>
            <a:r>
              <a:rPr lang="en-US" altLang="zh-CN" sz="1400" dirty="0">
                <a:solidFill>
                  <a:schemeClr val="tx2"/>
                </a:solidFill>
              </a:rPr>
              <a:t>60 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20s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 </a:t>
            </a:r>
            <a:r>
              <a:rPr lang="zh-CN" altLang="en-US" sz="1400" dirty="0"/>
              <a:t>内重新建立。</a:t>
            </a:r>
            <a:endParaRPr lang="en-US" altLang="zh-CN" sz="1200" dirty="0">
              <a:solidFill>
                <a:srgbClr val="00B050"/>
              </a:solidFill>
            </a:endParaRPr>
          </a:p>
          <a:p>
            <a:pPr>
              <a:lnSpc>
                <a:spcPct val="150000"/>
              </a:lnSpc>
            </a:pPr>
            <a:r>
              <a:rPr lang="en-US" altLang="zh-CN" sz="1400" dirty="0">
                <a:solidFill>
                  <a:srgbClr val="E71D1D"/>
                </a:solidFill>
              </a:rPr>
              <a:t>5.4.9.3 </a:t>
            </a:r>
            <a:r>
              <a:rPr lang="zh-CN" altLang="en-US" sz="1400" dirty="0">
                <a:solidFill>
                  <a:srgbClr val="E71D1D"/>
                </a:solidFill>
              </a:rPr>
              <a:t>当显示区域不足以显示全部检查信息时，应设手动查询按钮（键），每手动查询一次，只能查</a:t>
            </a:r>
            <a:r>
              <a:rPr lang="en-US" altLang="zh-CN" sz="1400" dirty="0">
                <a:solidFill>
                  <a:srgbClr val="E71D1D"/>
                </a:solidFill>
              </a:rPr>
              <a:t>	</a:t>
            </a:r>
            <a:r>
              <a:rPr lang="zh-CN" altLang="en-US" sz="1400" dirty="0">
                <a:solidFill>
                  <a:srgbClr val="E71D1D"/>
                </a:solidFill>
              </a:rPr>
              <a:t>询一条检查信息。</a:t>
            </a:r>
            <a:endParaRPr lang="en-US" altLang="zh-CN" sz="1400" dirty="0">
              <a:solidFill>
                <a:srgbClr val="E71D1D"/>
              </a:solidFill>
            </a:endParaRPr>
          </a:p>
          <a:p>
            <a:pPr lvl="1"/>
            <a:r>
              <a:rPr lang="zh-CN" altLang="en-US" sz="1200" dirty="0">
                <a:solidFill>
                  <a:srgbClr val="00B050"/>
                </a:solidFill>
              </a:rPr>
              <a:t>检查信息中设备类别的划分（</a:t>
            </a:r>
            <a:r>
              <a:rPr lang="zh-CN" altLang="en-US" sz="1200" dirty="0">
                <a:solidFill>
                  <a:srgbClr val="00B050"/>
                </a:solidFill>
                <a:highlight>
                  <a:srgbClr val="FFFF00"/>
                </a:highlight>
              </a:rPr>
              <a:t>按设备大类分，还是要具体到软件类型？</a:t>
            </a:r>
            <a:r>
              <a:rPr lang="zh-CN" altLang="en-US" sz="1200" dirty="0">
                <a:solidFill>
                  <a:srgbClr val="00B050"/>
                </a:solidFill>
              </a:rPr>
              <a:t>）</a:t>
            </a:r>
            <a:endParaRPr lang="en-US" altLang="zh-CN" sz="1200" dirty="0">
              <a:solidFill>
                <a:srgbClr val="00B050"/>
              </a:solidFill>
            </a:endParaRPr>
          </a:p>
          <a:p>
            <a:pPr lvl="1"/>
            <a:r>
              <a:rPr lang="zh-CN" altLang="en-US" sz="1200" dirty="0">
                <a:solidFill>
                  <a:srgbClr val="00B050"/>
                </a:solidFill>
              </a:rPr>
              <a:t>手动查询一次，只能查询一条检查信息，如何定义</a:t>
            </a:r>
            <a:r>
              <a:rPr lang="zh-CN" altLang="en-US" sz="1200" dirty="0">
                <a:solidFill>
                  <a:srgbClr val="00B050"/>
                </a:solidFill>
                <a:highlight>
                  <a:srgbClr val="FFFF00"/>
                </a:highlight>
              </a:rPr>
              <a:t>“一条检查信息”</a:t>
            </a:r>
            <a:r>
              <a:rPr lang="zh-CN" altLang="en-US" sz="1200" dirty="0">
                <a:solidFill>
                  <a:srgbClr val="00B050"/>
                </a:solidFill>
              </a:rPr>
              <a:t>？</a:t>
            </a:r>
            <a:endParaRPr lang="en-US" altLang="zh-CN" sz="1200" dirty="0">
              <a:solidFill>
                <a:srgbClr val="00B050"/>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7</a:t>
            </a:fld>
            <a:endParaRPr lang="en-US" dirty="0"/>
          </a:p>
        </p:txBody>
      </p:sp>
      <p:sp>
        <p:nvSpPr>
          <p:cNvPr id="5" name="Title 4"/>
          <p:cNvSpPr>
            <a:spLocks noGrp="1"/>
          </p:cNvSpPr>
          <p:nvPr>
            <p:ph type="title"/>
          </p:nvPr>
        </p:nvSpPr>
        <p:spPr/>
        <p:txBody>
          <a:bodyPr/>
          <a:lstStyle/>
          <a:p>
            <a:r>
              <a:rPr lang="en-US" altLang="zh-CN" dirty="0"/>
              <a:t>20180509 update</a:t>
            </a:r>
            <a:endParaRPr lang="en-US" dirty="0"/>
          </a:p>
        </p:txBody>
      </p:sp>
    </p:spTree>
    <p:extLst>
      <p:ext uri="{BB962C8B-B14F-4D97-AF65-F5344CB8AC3E}">
        <p14:creationId xmlns:p14="http://schemas.microsoft.com/office/powerpoint/2010/main" val="190506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1005463"/>
            <a:ext cx="8202086" cy="5075237"/>
          </a:xfrm>
        </p:spPr>
        <p:txBody>
          <a:bodyPr/>
          <a:lstStyle/>
          <a:p>
            <a:pPr>
              <a:lnSpc>
                <a:spcPct val="150000"/>
              </a:lnSpc>
            </a:pPr>
            <a:r>
              <a:rPr lang="en-US" altLang="zh-CN" sz="1400" dirty="0"/>
              <a:t>5.4.2.4 </a:t>
            </a:r>
            <a:r>
              <a:rPr lang="zh-CN" altLang="en-US" sz="1400" dirty="0"/>
              <a:t>控制器应设置其它控制输出（不应少于 </a:t>
            </a:r>
            <a:r>
              <a:rPr lang="en-US" altLang="zh-CN" sz="1400" dirty="0"/>
              <a:t>2 </a:t>
            </a:r>
            <a:r>
              <a:rPr lang="zh-CN" altLang="en-US" sz="1400" dirty="0"/>
              <a:t>点，且不大于 </a:t>
            </a:r>
            <a:r>
              <a:rPr lang="en-US" altLang="zh-CN" sz="1400" dirty="0"/>
              <a:t>6 </a:t>
            </a:r>
            <a:r>
              <a:rPr lang="zh-CN" altLang="en-US" sz="1400" dirty="0"/>
              <a:t>点），用于控制火灾报警传输设备和消防联动设备等设备，并满足下述要求：</a:t>
            </a:r>
          </a:p>
          <a:p>
            <a:pPr marL="288925" indent="-288925">
              <a:lnSpc>
                <a:spcPct val="150000"/>
              </a:lnSpc>
              <a:buNone/>
            </a:pPr>
            <a:r>
              <a:rPr lang="zh-CN" altLang="en-US" sz="1400" dirty="0"/>
              <a:t>      </a:t>
            </a:r>
            <a:r>
              <a:rPr lang="en-US" altLang="zh-CN" sz="1400" dirty="0"/>
              <a:t>a) </a:t>
            </a:r>
            <a:r>
              <a:rPr lang="zh-CN" altLang="en-US" sz="1400" dirty="0"/>
              <a:t>每一控制输出应具有可编程功能，报警区域内符合联动控制触发条件的两只火灾探测器，或一</a:t>
            </a:r>
            <a:r>
              <a:rPr lang="en-US" altLang="zh-CN" sz="1400" dirty="0"/>
              <a:t>	</a:t>
            </a:r>
            <a:r>
              <a:rPr lang="zh-CN" altLang="en-US" sz="1400" dirty="0"/>
              <a:t>只火灾探测器和一只手动火灾报警按钮发出火灾报警信号时，控制器应发出启动输出信号；</a:t>
            </a:r>
          </a:p>
          <a:p>
            <a:pPr marL="288925" indent="-288925">
              <a:lnSpc>
                <a:spcPct val="150000"/>
              </a:lnSpc>
              <a:buNone/>
            </a:pPr>
            <a:r>
              <a:rPr lang="zh-CN" altLang="en-US" sz="1400" dirty="0"/>
              <a:t>      </a:t>
            </a:r>
            <a:r>
              <a:rPr lang="en-US" altLang="zh-CN" sz="1400" dirty="0"/>
              <a:t>b) </a:t>
            </a:r>
            <a:r>
              <a:rPr lang="zh-CN" altLang="en-US" sz="1400" dirty="0"/>
              <a:t>每一控制输出应有对应的绿色手动直接启动按钮（键）和红色手动直接停止按钮（键），控制</a:t>
            </a:r>
            <a:r>
              <a:rPr lang="en-US" altLang="zh-CN" sz="1400" dirty="0"/>
              <a:t>	</a:t>
            </a:r>
            <a:r>
              <a:rPr lang="zh-CN" altLang="en-US" sz="1400" dirty="0"/>
              <a:t>器不应采用软件方式实现手动直接启动按钮（键）和手动直接停止按钮（键）的控制功能。</a:t>
            </a:r>
            <a:r>
              <a:rPr lang="zh-CN" altLang="en-US" sz="1400" dirty="0">
                <a:solidFill>
                  <a:srgbClr val="FF0000"/>
                </a:solidFill>
              </a:rPr>
              <a:t>控</a:t>
            </a:r>
            <a:r>
              <a:rPr lang="en-US" altLang="zh-CN" sz="1400" dirty="0">
                <a:solidFill>
                  <a:srgbClr val="FF0000"/>
                </a:solidFill>
              </a:rPr>
              <a:t>	</a:t>
            </a:r>
            <a:r>
              <a:rPr lang="zh-CN" altLang="en-US" sz="1400" dirty="0">
                <a:solidFill>
                  <a:srgbClr val="FF0000"/>
                </a:solidFill>
              </a:rPr>
              <a:t>制器应具有防止手动直接启动按钮（键）和红色手动直接停止按钮（键）同时动作的措施。</a:t>
            </a:r>
            <a:endParaRPr lang="en-US" altLang="zh-CN" sz="1400" dirty="0">
              <a:solidFill>
                <a:srgbClr val="FF0000"/>
              </a:solidFill>
            </a:endParaRPr>
          </a:p>
          <a:p>
            <a:pPr lvl="1"/>
            <a:r>
              <a:rPr lang="zh-CN" altLang="en-US" sz="1200" dirty="0">
                <a:solidFill>
                  <a:srgbClr val="00B050"/>
                </a:solidFill>
              </a:rPr>
              <a:t>我们的理解为：多线控制输出点，既可以通过逻辑方程进行联动输出，同时也支持通过独立的手动“启动</a:t>
            </a:r>
            <a:r>
              <a:rPr lang="en-US" altLang="zh-CN" sz="1200" dirty="0">
                <a:solidFill>
                  <a:srgbClr val="00B050"/>
                </a:solidFill>
              </a:rPr>
              <a:t>/</a:t>
            </a:r>
            <a:r>
              <a:rPr lang="zh-CN" altLang="en-US" sz="1200" dirty="0">
                <a:solidFill>
                  <a:srgbClr val="00B050"/>
                </a:solidFill>
              </a:rPr>
              <a:t>停止”按钮进行控制，手动控制优先。“启动”按钮和“停止”按钮不能同时按下</a:t>
            </a:r>
            <a:r>
              <a:rPr lang="zh-CN" altLang="en-US" sz="1200" dirty="0">
                <a:solidFill>
                  <a:srgbClr val="00B050"/>
                </a:solidFill>
                <a:highlight>
                  <a:srgbClr val="FFFF00"/>
                </a:highlight>
              </a:rPr>
              <a:t>（如同时按下不生效是否可以？）</a:t>
            </a:r>
            <a:r>
              <a:rPr lang="zh-CN" altLang="en-US" sz="1200" dirty="0">
                <a:solidFill>
                  <a:srgbClr val="00B050"/>
                </a:solidFill>
              </a:rPr>
              <a:t>。手动控制应通过硬件方式实现。</a:t>
            </a:r>
            <a:endParaRPr lang="en-US" altLang="zh-CN" sz="1200" dirty="0">
              <a:solidFill>
                <a:srgbClr val="00B050"/>
              </a:solidFill>
            </a:endParaRPr>
          </a:p>
          <a:p>
            <a:pPr lvl="1"/>
            <a:r>
              <a:rPr lang="zh-CN" altLang="en-US" sz="1200" dirty="0">
                <a:solidFill>
                  <a:srgbClr val="00B050"/>
                </a:solidFill>
              </a:rPr>
              <a:t>可编程功能与多线输出按钮的“允许</a:t>
            </a:r>
            <a:r>
              <a:rPr lang="en-US" altLang="zh-CN" sz="1200" dirty="0">
                <a:solidFill>
                  <a:srgbClr val="00B050"/>
                </a:solidFill>
              </a:rPr>
              <a:t>/</a:t>
            </a:r>
            <a:r>
              <a:rPr lang="zh-CN" altLang="en-US" sz="1200" dirty="0">
                <a:solidFill>
                  <a:srgbClr val="00B050"/>
                </a:solidFill>
              </a:rPr>
              <a:t>禁止”钥匙之间的关系</a:t>
            </a:r>
            <a:r>
              <a:rPr lang="en-US" altLang="zh-CN" sz="1200" dirty="0">
                <a:solidFill>
                  <a:srgbClr val="00B050"/>
                </a:solidFill>
              </a:rPr>
              <a:t>?</a:t>
            </a:r>
            <a:r>
              <a:rPr lang="zh-CN" altLang="en-US" sz="1200" dirty="0">
                <a:solidFill>
                  <a:srgbClr val="00B050"/>
                </a:solidFill>
                <a:highlight>
                  <a:srgbClr val="FFFF00"/>
                </a:highlight>
              </a:rPr>
              <a:t>在禁止状态下，是否能联动输出？</a:t>
            </a:r>
            <a:endParaRPr lang="en-US" altLang="zh-CN" sz="1200" dirty="0">
              <a:solidFill>
                <a:srgbClr val="00B050"/>
              </a:solidFill>
              <a:highlight>
                <a:srgbClr val="FFFF00"/>
              </a:highlight>
            </a:endParaRPr>
          </a:p>
          <a:p>
            <a:pPr lvl="1"/>
            <a:r>
              <a:rPr lang="zh-CN" altLang="en-US" sz="1200" dirty="0">
                <a:solidFill>
                  <a:srgbClr val="00B050"/>
                </a:solidFill>
              </a:rPr>
              <a:t>可编程功能与控制面板上的“联动启动”按钮之间的关系</a:t>
            </a:r>
            <a:r>
              <a:rPr lang="en-US" altLang="zh-CN" sz="1200" dirty="0">
                <a:solidFill>
                  <a:srgbClr val="00B050"/>
                </a:solidFill>
              </a:rPr>
              <a:t>?</a:t>
            </a:r>
            <a:r>
              <a:rPr lang="zh-CN" altLang="en-US" sz="1200" dirty="0">
                <a:solidFill>
                  <a:srgbClr val="00B050"/>
                </a:solidFill>
                <a:highlight>
                  <a:srgbClr val="FFFF00"/>
                </a:highlight>
              </a:rPr>
              <a:t>联动生效后，是否还需要按下“联动启动按钮”？</a:t>
            </a:r>
            <a:endParaRPr lang="en-US" altLang="zh-CN" sz="1200" dirty="0">
              <a:solidFill>
                <a:srgbClr val="00B050"/>
              </a:solidFill>
              <a:highlight>
                <a:srgbClr val="FFFF00"/>
              </a:highlight>
            </a:endParaRPr>
          </a:p>
          <a:p>
            <a:pPr lvl="1"/>
            <a:r>
              <a:rPr lang="zh-CN" altLang="en-US" sz="1200" dirty="0">
                <a:solidFill>
                  <a:srgbClr val="00B050"/>
                </a:solidFill>
              </a:rPr>
              <a:t>可编程功能与控制面板上的“手动自动”钥匙之间的关系</a:t>
            </a:r>
            <a:r>
              <a:rPr lang="en-US" altLang="zh-CN" sz="1200" dirty="0">
                <a:solidFill>
                  <a:srgbClr val="00B050"/>
                </a:solidFill>
              </a:rPr>
              <a:t>?</a:t>
            </a:r>
            <a:r>
              <a:rPr lang="zh-CN" altLang="en-US" sz="1200" dirty="0">
                <a:solidFill>
                  <a:srgbClr val="00B050"/>
                </a:solidFill>
                <a:highlight>
                  <a:srgbClr val="FFFF00"/>
                </a:highlight>
              </a:rPr>
              <a:t>联动生效后，是否还需要系统处于自动状态才能输出？</a:t>
            </a:r>
            <a:endParaRPr lang="en-US" altLang="zh-CN" sz="1200" dirty="0">
              <a:solidFill>
                <a:srgbClr val="00B050"/>
              </a:solidFill>
              <a:highlight>
                <a:srgbClr val="FFFF00"/>
              </a:highlight>
            </a:endParaRPr>
          </a:p>
          <a:p>
            <a:pPr lvl="1"/>
            <a:endParaRPr lang="en-US" altLang="zh-CN" sz="1100" dirty="0">
              <a:solidFill>
                <a:srgbClr val="00B050"/>
              </a:solidFill>
            </a:endParaRPr>
          </a:p>
          <a:p>
            <a:pPr marL="288925" indent="-288925">
              <a:lnSpc>
                <a:spcPct val="150000"/>
              </a:lnSpc>
              <a:buNone/>
            </a:pPr>
            <a:r>
              <a:rPr lang="en-US" altLang="zh-CN" sz="1400" dirty="0"/>
              <a:t>5.4.10.1</a:t>
            </a:r>
            <a:r>
              <a:rPr lang="en-US" altLang="zh-CN" sz="1400" dirty="0">
                <a:solidFill>
                  <a:srgbClr val="E71D1D"/>
                </a:solidFill>
              </a:rPr>
              <a:t> </a:t>
            </a:r>
            <a:r>
              <a:rPr lang="zh-CN" altLang="en-US" sz="1400" dirty="0"/>
              <a:t>控制器应采用 </a:t>
            </a:r>
            <a:r>
              <a:rPr lang="en-US" altLang="zh-CN" sz="1400" dirty="0"/>
              <a:t>RS485 </a:t>
            </a:r>
            <a:r>
              <a:rPr lang="zh-CN" altLang="en-US" sz="1400" dirty="0"/>
              <a:t>总线接口、</a:t>
            </a:r>
            <a:r>
              <a:rPr lang="en-US" altLang="zh-CN" sz="1400" dirty="0">
                <a:solidFill>
                  <a:srgbClr val="E71D1D"/>
                </a:solidFill>
              </a:rPr>
              <a:t>CAN </a:t>
            </a:r>
            <a:r>
              <a:rPr lang="zh-CN" altLang="en-US" sz="1400" dirty="0">
                <a:solidFill>
                  <a:srgbClr val="E71D1D"/>
                </a:solidFill>
              </a:rPr>
              <a:t>总线接口、</a:t>
            </a:r>
            <a:r>
              <a:rPr lang="en-US" altLang="zh-CN" sz="1400" dirty="0">
                <a:solidFill>
                  <a:srgbClr val="E71D1D"/>
                </a:solidFill>
              </a:rPr>
              <a:t>RJ45 </a:t>
            </a:r>
            <a:r>
              <a:rPr lang="zh-CN" altLang="en-US" sz="1400" dirty="0">
                <a:solidFill>
                  <a:srgbClr val="E71D1D"/>
                </a:solidFill>
              </a:rPr>
              <a:t>以太网接口中的一种或多种接口</a:t>
            </a:r>
            <a:r>
              <a:rPr lang="zh-CN" altLang="en-US" sz="1400" dirty="0"/>
              <a:t>同消防控制室图形显示装置通信，向消防控制室图形显示装置发送信息。</a:t>
            </a:r>
            <a:r>
              <a:rPr lang="zh-CN" altLang="en-US" sz="1400" dirty="0">
                <a:solidFill>
                  <a:srgbClr val="E71D1D"/>
                </a:solidFill>
              </a:rPr>
              <a:t>通信接口应具有防脱落措施。</a:t>
            </a:r>
            <a:endParaRPr lang="en-US" sz="1400" dirty="0">
              <a:solidFill>
                <a:srgbClr val="E71D1D"/>
              </a:solidFill>
            </a:endParaRPr>
          </a:p>
          <a:p>
            <a:pPr marL="461963" indent="-461963">
              <a:lnSpc>
                <a:spcPct val="150000"/>
              </a:lnSpc>
              <a:buNone/>
            </a:pPr>
            <a:endParaRPr lang="en-US" altLang="zh-CN" sz="1400" dirty="0">
              <a:solidFill>
                <a:srgbClr val="FF0000"/>
              </a:solidFill>
            </a:endParaRPr>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8</a:t>
            </a:fld>
            <a:endParaRPr lang="en-US" dirty="0"/>
          </a:p>
        </p:txBody>
      </p:sp>
      <p:sp>
        <p:nvSpPr>
          <p:cNvPr id="5" name="Title 4"/>
          <p:cNvSpPr>
            <a:spLocks noGrp="1"/>
          </p:cNvSpPr>
          <p:nvPr>
            <p:ph type="title"/>
          </p:nvPr>
        </p:nvSpPr>
        <p:spPr/>
        <p:txBody>
          <a:bodyPr/>
          <a:lstStyle/>
          <a:p>
            <a:r>
              <a:rPr lang="en-US" altLang="zh-CN" dirty="0"/>
              <a:t>20180509 update</a:t>
            </a:r>
            <a:endParaRPr lang="en-US" dirty="0"/>
          </a:p>
        </p:txBody>
      </p:sp>
    </p:spTree>
    <p:extLst>
      <p:ext uri="{BB962C8B-B14F-4D97-AF65-F5344CB8AC3E}">
        <p14:creationId xmlns:p14="http://schemas.microsoft.com/office/powerpoint/2010/main" val="34411160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heme/theme1.xml><?xml version="1.0" encoding="utf-8"?>
<a:theme xmlns:a="http://schemas.openxmlformats.org/drawingml/2006/main" name="Honeywell PPT Template V3.6">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424EF28-FAE8-43A2-BE8F-F090EFA899B5}"/>
    </a:ext>
  </a:extLst>
</a:theme>
</file>

<file path=ppt/theme/theme2.xml><?xml version="1.0" encoding="utf-8"?>
<a:theme xmlns:a="http://schemas.openxmlformats.org/drawingml/2006/main" name="Honeywell Theme">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2"/>
            </a:solidFill>
          </a:defRPr>
        </a:defPPr>
      </a:lstStyle>
      <a:style>
        <a:lnRef idx="2">
          <a:schemeClr val="accent2"/>
        </a:lnRef>
        <a:fillRef idx="1">
          <a:schemeClr val="lt1"/>
        </a:fillRef>
        <a:effectRef idx="0">
          <a:schemeClr val="accent2"/>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FCFAAB1-C5E7-47EF-B561-4486C022FBF6}"/>
    </a:ext>
  </a:extLst>
</a:theme>
</file>

<file path=ppt/theme/theme3.xml><?xml version="1.0" encoding="utf-8"?>
<a:theme xmlns:a="http://schemas.openxmlformats.org/drawingml/2006/main" name="1_Honeywell PPT Template V3.6">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424EF28-FAE8-43A2-BE8F-F090EFA899B5}"/>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Honeywell Theme">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2"/>
            </a:solidFill>
          </a:defRPr>
        </a:defPPr>
      </a:lstStyle>
      <a:style>
        <a:lnRef idx="2">
          <a:schemeClr val="accent2"/>
        </a:lnRef>
        <a:fillRef idx="1">
          <a:schemeClr val="lt1"/>
        </a:fillRef>
        <a:effectRef idx="0">
          <a:schemeClr val="accent2"/>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26F52E06-B22E-4929-9479-47414A1DD03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
</file>

<file path=customXml/item3.xml><?xml version="1.0" encoding="utf-8"?>
<ct:contentTypeSchema xmlns:ct="http://schemas.microsoft.com/office/2006/metadata/contentType" xmlns:ma="http://schemas.microsoft.com/office/2006/metadata/properties/metaAttributes" ct:_="" ma:_="" ma:contentTypeName="Document" ma:contentTypeID="0x01010001EB125E098E7F49A0205A16AC239CE8" ma:contentTypeVersion="0" ma:contentTypeDescription="Create a new document." ma:contentTypeScope="" ma:versionID="73d8c0722a46478c40824ebff996163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C9905A-CBD0-4539-91F7-7758145DCB1F}">
  <ds:schemaRefs>
    <ds:schemaRef ds:uri="http://www.w3.org/XML/1998/namespace"/>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5F2573CA-0043-4396-85E7-C5DDDFB28E31}">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9A711268-4532-4FB9-8196-23D231793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HON Logo Lockup_Existing Honeywell PPT Template V3.8_WIP</Template>
  <TotalTime>34490</TotalTime>
  <Words>3140</Words>
  <Application>Microsoft Office PowerPoint</Application>
  <PresentationFormat>On-screen Show (4:3)</PresentationFormat>
  <Paragraphs>412</Paragraphs>
  <Slides>25</Slides>
  <Notes>2</Notes>
  <HiddenSlides>0</HiddenSlides>
  <MMClips>0</MMClips>
  <ScaleCrop>false</ScaleCrop>
  <HeadingPairs>
    <vt:vector size="4" baseType="variant">
      <vt:variant>
        <vt:lpstr>Theme</vt:lpstr>
      </vt:variant>
      <vt:variant>
        <vt:i4>5</vt:i4>
      </vt:variant>
      <vt:variant>
        <vt:lpstr>Slide Titles</vt:lpstr>
      </vt:variant>
      <vt:variant>
        <vt:i4>25</vt:i4>
      </vt:variant>
    </vt:vector>
  </HeadingPairs>
  <TitlesOfParts>
    <vt:vector size="30" baseType="lpstr">
      <vt:lpstr>Honeywell PPT Template V3.6</vt:lpstr>
      <vt:lpstr>Honeywell Theme</vt:lpstr>
      <vt:lpstr>1_Honeywell PPT Template V3.6</vt:lpstr>
      <vt:lpstr>Custom Design</vt:lpstr>
      <vt:lpstr>1_Honeywell Theme</vt:lpstr>
      <vt:lpstr>PowerPoint Presentation</vt:lpstr>
      <vt:lpstr>20190323 会议整理稿</vt:lpstr>
      <vt:lpstr>20190323 会议整理稿</vt:lpstr>
      <vt:lpstr>20190323 会议整理稿</vt:lpstr>
      <vt:lpstr>20181221 国标讨论会议重点摘要</vt:lpstr>
      <vt:lpstr>20181221 国标讨论会议重点摘要</vt:lpstr>
      <vt:lpstr>20181207操作面板更新</vt:lpstr>
      <vt:lpstr>20180509 update</vt:lpstr>
      <vt:lpstr>20180509 update</vt:lpstr>
      <vt:lpstr>报警和联动总线</vt:lpstr>
      <vt:lpstr>消防设备控制总线</vt:lpstr>
      <vt:lpstr>与消防控制室图形显示装置通信功能</vt:lpstr>
      <vt:lpstr>消防系统设备控制总线通信协议</vt:lpstr>
      <vt:lpstr>理解中的系统拓扑图</vt:lpstr>
      <vt:lpstr>联动型控制器要求</vt:lpstr>
      <vt:lpstr>操作面板</vt:lpstr>
      <vt:lpstr>运行数据存储单元</vt:lpstr>
      <vt:lpstr>运行数据存储单元--数据记录功能</vt:lpstr>
      <vt:lpstr>运行数据存储单元--数据存储功能 </vt:lpstr>
      <vt:lpstr>运行数据存储单元--数据导出功能</vt:lpstr>
      <vt:lpstr>运行数据存储单元--数据安全保护功能 </vt:lpstr>
      <vt:lpstr>检查功能</vt:lpstr>
      <vt:lpstr>其他要求</vt:lpstr>
      <vt:lpstr>试验要求</vt:lpstr>
      <vt:lpstr>问题列表1</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Lisa</dc:creator>
  <cp:lastModifiedBy>Xiong, William</cp:lastModifiedBy>
  <cp:revision>294</cp:revision>
  <cp:lastPrinted>2018-12-24T08:12:34Z</cp:lastPrinted>
  <dcterms:created xsi:type="dcterms:W3CDTF">2017-02-27T14:53:14Z</dcterms:created>
  <dcterms:modified xsi:type="dcterms:W3CDTF">2019-12-10T08:57:38Z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32119aae-57f2-4d7d-a307-88f2055e1be6</vt:lpwstr>
  </property>
  <property fmtid="{D5CDD505-2E9C-101B-9397-08002B2CF9AE}" pid="3" name="bjSaver">
    <vt:lpwstr>C6yyvslE/cipFLfbT8VtR7D11cRej5tm </vt:lpwstr>
  </property>
  <property fmtid="{D5CDD505-2E9C-101B-9397-08002B2CF9AE}" pid="4" name="bjDocumentLabelXML">
    <vt:lpwstr>&lt;?xml version="1.0" encoding="us-ascii"?&gt;&lt;sisl xmlns:xsi="http://www.w3.org/2001/XMLSchema-instance" xmlns:xsd="http://www.w3.org/2001/XMLSchema" sislVersion="0" policy="bf276872-af07-4968-a71d-1c83e80bd0bf" xmlns="http://www.boldonjames.com/2008/01/sie/i</vt:lpwstr>
  </property>
  <property fmtid="{D5CDD505-2E9C-101B-9397-08002B2CF9AE}" pid="5" name="bjDocumentLabelXML-0">
    <vt:lpwstr>nternal/label"&gt;&lt;element uid="id_protectivemarking_protect" value="" /&gt;&lt;/sisl&gt;</vt:lpwstr>
  </property>
  <property fmtid="{D5CDD505-2E9C-101B-9397-08002B2CF9AE}" pid="6" name="bjDocumentSecurityLabel">
    <vt:lpwstr>Honeywell Internal</vt:lpwstr>
  </property>
  <property fmtid="{D5CDD505-2E9C-101B-9397-08002B2CF9AE}" pid="7" name="BJClassification">
    <vt:lpwstr>Honeywell Internal</vt:lpwstr>
  </property>
</Properties>
</file>