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</p:sldMasterIdLst>
  <p:notesMasterIdLst>
    <p:notesMasterId r:id="rId23"/>
  </p:notesMasterIdLst>
  <p:sldIdLst>
    <p:sldId id="256" r:id="rId3"/>
    <p:sldId id="278" r:id="rId4"/>
    <p:sldId id="287" r:id="rId5"/>
    <p:sldId id="267" r:id="rId6"/>
    <p:sldId id="268" r:id="rId7"/>
    <p:sldId id="269" r:id="rId8"/>
    <p:sldId id="270" r:id="rId9"/>
    <p:sldId id="271" r:id="rId10"/>
    <p:sldId id="282" r:id="rId11"/>
    <p:sldId id="285" r:id="rId12"/>
    <p:sldId id="284" r:id="rId13"/>
    <p:sldId id="274" r:id="rId14"/>
    <p:sldId id="283" r:id="rId15"/>
    <p:sldId id="289" r:id="rId16"/>
    <p:sldId id="288" r:id="rId17"/>
    <p:sldId id="286" r:id="rId18"/>
    <p:sldId id="275" r:id="rId19"/>
    <p:sldId id="280" r:id="rId20"/>
    <p:sldId id="265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2A7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776" autoAdjust="0"/>
  </p:normalViewPr>
  <p:slideViewPr>
    <p:cSldViewPr snapToGrid="0">
      <p:cViewPr varScale="1">
        <p:scale>
          <a:sx n="52" d="100"/>
          <a:sy n="52" d="100"/>
        </p:scale>
        <p:origin x="1227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E1C82-7721-48F3-8155-788423127CBD}" type="datetimeFigureOut">
              <a:rPr lang="en-NZ" smtClean="0"/>
              <a:t>26/03/2018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B1A6D-4275-46ED-895D-8020E9859A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8026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1A6D-4275-46ED-895D-8020E9859AA8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83687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NZ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1A6D-4275-46ED-895D-8020E9859AA8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5429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1A6D-4275-46ED-895D-8020E9859AA8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1929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Topic: Full resource path to the event source, provided by</a:t>
            </a:r>
            <a:r>
              <a:rPr lang="en-NZ" baseline="0" dirty="0"/>
              <a:t> Event Grid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1A6D-4275-46ED-895D-8020E9859AA8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4953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4754-E6B3-49E8-AEEE-D97351DB03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35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2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West US, East US, West US 2, East US 2, West Central US, Central US, West Europe, North Europe, Southeast Asia, and East Asia with more coming soon.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B4754-E6B3-49E8-AEEE-D97351DB03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532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Animate section to guide your discussion</a:t>
            </a:r>
          </a:p>
          <a:p>
            <a:r>
              <a:rPr lang="en-NZ" dirty="0"/>
              <a:t>Think about why this is useful, what would you use it for and in what context.</a:t>
            </a:r>
          </a:p>
          <a:p>
            <a:r>
              <a:rPr lang="en-NZ" dirty="0"/>
              <a:t>System admin to monitor for changes</a:t>
            </a:r>
          </a:p>
          <a:p>
            <a:r>
              <a:rPr lang="en-NZ" dirty="0"/>
              <a:t>VM</a:t>
            </a:r>
            <a:r>
              <a:rPr lang="en-NZ" baseline="0" dirty="0"/>
              <a:t> created, DB Deleted, Creation failed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1A6D-4275-46ED-895D-8020E9859AA8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87699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1A6D-4275-46ED-895D-8020E9859AA8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520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1A6D-4275-46ED-895D-8020E9859AA8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812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Nikolai</a:t>
            </a:r>
          </a:p>
          <a:p>
            <a:r>
              <a:rPr lang="en-NZ" dirty="0"/>
              <a:t>What are events, what EDA is about</a:t>
            </a:r>
          </a:p>
          <a:p>
            <a:r>
              <a:rPr lang="en-NZ" dirty="0"/>
              <a:t>EDA vs. SOA</a:t>
            </a:r>
          </a:p>
          <a:p>
            <a:r>
              <a:rPr lang="en-NZ" dirty="0"/>
              <a:t>Lightweight events rather than service call contracts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1A6D-4275-46ED-895D-8020E9859AA8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8926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/>
              <a:t>Nikolai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1A6D-4275-46ED-895D-8020E9859AA8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3947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/>
              <a:t>Nikolai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1A6D-4275-46ED-895D-8020E9859AA8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674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NZ" dirty="0"/>
              <a:t>Nikolai – hand over to Harris</a:t>
            </a:r>
          </a:p>
          <a:p>
            <a:pPr marL="228600" indent="-228600">
              <a:buFont typeface="+mj-lt"/>
              <a:buAutoNum type="arabicPeriod"/>
            </a:pPr>
            <a:r>
              <a:rPr lang="en-NZ" dirty="0"/>
              <a:t>Pros:</a:t>
            </a:r>
          </a:p>
          <a:p>
            <a:pPr marL="228600" indent="-228600">
              <a:buFont typeface="+mj-lt"/>
              <a:buAutoNum type="arabicPeriod"/>
            </a:pPr>
            <a:endParaRPr lang="en-NZ" dirty="0"/>
          </a:p>
          <a:p>
            <a:pPr marL="228600" indent="-228600">
              <a:buFont typeface="+mj-lt"/>
              <a:buAutoNum type="arabicPeriod"/>
            </a:pPr>
            <a:endParaRPr lang="en-NZ" dirty="0"/>
          </a:p>
          <a:p>
            <a:pPr marL="228600" indent="-228600">
              <a:buFont typeface="+mj-lt"/>
              <a:buAutoNum type="arabicPeriod"/>
            </a:pPr>
            <a:endParaRPr lang="en-NZ" dirty="0"/>
          </a:p>
          <a:p>
            <a:r>
              <a:rPr lang="en-NZ" dirty="0" err="1"/>
              <a:t>Asychronous</a:t>
            </a:r>
            <a:r>
              <a:rPr lang="en-NZ" dirty="0"/>
              <a:t> communication — Processes writing and reading data execute independently of each other. </a:t>
            </a:r>
          </a:p>
          <a:p>
            <a:r>
              <a:rPr lang="en-NZ" dirty="0"/>
              <a:t>Requests are batched in real-time. Enqueuing requests is more efficient than spawning an individual execution for each real-time message</a:t>
            </a:r>
          </a:p>
          <a:p>
            <a:r>
              <a:rPr lang="en-NZ" dirty="0"/>
              <a:t>Decoupling — Producers and consumers of messages are independent and can evolve separately at their own rate. Workflow is encapsulated into logical, reusable units — that is, separate processes — which are organized, maintained and deployed independently.</a:t>
            </a:r>
          </a:p>
          <a:p>
            <a:r>
              <a:rPr lang="en-NZ" dirty="0"/>
              <a:t>Multiple recipients — Messages can be sent to multiple recipients independently. Likewise, their receipt can be monitored independently.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/>
              <a:t>Redundancy — Message queues can persist messages until they are fully processed.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/>
              <a:t>Resiliency — Decoupling implies failures are not linked, thereby mitigating the risk of unreliable applications. A producer can continue to enqueue messages while consumers are temporarily disabled.</a:t>
            </a:r>
          </a:p>
          <a:p>
            <a:pPr marL="0" indent="0">
              <a:buFont typeface="+mj-lt"/>
              <a:buNone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1A6D-4275-46ED-895D-8020E9859AA8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806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1A6D-4275-46ED-895D-8020E9859AA8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0850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1A6D-4275-46ED-895D-8020E9859AA8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00486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1A6D-4275-46ED-895D-8020E9859AA8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03446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1A6D-4275-46ED-895D-8020E9859AA8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556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screen">
            <a:alphaModFix amt="9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84E88389-0427-4AC4-A171-5E61317488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5736" y="299403"/>
            <a:ext cx="1598808" cy="1743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940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7907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814988" y="6179607"/>
            <a:ext cx="5095072" cy="424616"/>
            <a:chOff x="6860708" y="6165662"/>
            <a:chExt cx="5095072" cy="424616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60708" y="6182053"/>
              <a:ext cx="1171941" cy="39183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68418" y="6198657"/>
              <a:ext cx="1171942" cy="3586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83839" y="6165662"/>
              <a:ext cx="1171941" cy="42461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380"/>
            <a:stretch/>
          </p:blipFill>
          <p:spPr bwMode="invGray">
            <a:xfrm>
              <a:off x="9476129" y="6254044"/>
              <a:ext cx="1171940" cy="247853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E31C156-047B-46C4-8918-434FF0E3FE2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962" y="6069832"/>
            <a:ext cx="1349038" cy="64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8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 dirty="0"/>
          </a:p>
        </p:txBody>
      </p:sp>
      <p:pic>
        <p:nvPicPr>
          <p:cNvPr id="4" name="Picture 3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3DFF582E-8D2C-4455-925F-40D70F68A3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5716" y="5279922"/>
            <a:ext cx="1316167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rgbClr val="512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92898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rgbClr val="512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B7E76-7F93-4C69-964E-2B173E780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905" y="5238242"/>
            <a:ext cx="1316923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34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477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8857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3C1ACD68-261C-43D1-BC83-1C26FD93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5716" y="5279922"/>
            <a:ext cx="1316167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98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61" y="1000108"/>
            <a:ext cx="10972800" cy="5500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00-FA89-45CB-8701-2CCEA78F53A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19026"/>
            <a:ext cx="8953500" cy="642942"/>
          </a:xfrm>
        </p:spPr>
        <p:txBody>
          <a:bodyPr/>
          <a:lstStyle>
            <a:lvl1pPr>
              <a:spcBef>
                <a:spcPts val="0"/>
              </a:spcBef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The Slide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9270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3" y="470067"/>
            <a:ext cx="1423303" cy="304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97CB8D-36FF-43CF-86DF-54192446E0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7495" y="2084172"/>
            <a:ext cx="5437187" cy="4482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3C4521-B2BD-4F4A-8089-E40A421A7CA0}"/>
              </a:ext>
            </a:extLst>
          </p:cNvPr>
          <p:cNvSpPr txBox="1"/>
          <p:nvPr userDrawn="1"/>
        </p:nvSpPr>
        <p:spPr>
          <a:xfrm>
            <a:off x="274772" y="2074211"/>
            <a:ext cx="6166481" cy="954326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470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Microsoft Tech Summit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58542-A774-494D-A87E-4B0119BEC501}"/>
              </a:ext>
            </a:extLst>
          </p:cNvPr>
          <p:cNvSpPr txBox="1"/>
          <p:nvPr userDrawn="1"/>
        </p:nvSpPr>
        <p:spPr>
          <a:xfrm>
            <a:off x="274771" y="2745071"/>
            <a:ext cx="5377484" cy="1201958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/>
          <a:p>
            <a:pPr marL="0" indent="0">
              <a:lnSpc>
                <a:spcPct val="114000"/>
              </a:lnSpc>
              <a:spcAft>
                <a:spcPts val="588"/>
              </a:spcAft>
              <a:buFont typeface="Arial" panose="020B0604020202020204" pitchFamily="34" charset="0"/>
              <a:buNone/>
            </a:pPr>
            <a:r>
              <a:rPr lang="en-US" sz="2549" spc="-29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Build your cloud skills with the latest</a:t>
            </a:r>
            <a:br>
              <a:rPr lang="en-US" sz="2549" spc="-29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2549" spc="-29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 Azure and Microsoft 365  </a:t>
            </a:r>
          </a:p>
        </p:txBody>
      </p:sp>
    </p:spTree>
    <p:extLst>
      <p:ext uri="{BB962C8B-B14F-4D97-AF65-F5344CB8AC3E}">
        <p14:creationId xmlns:p14="http://schemas.microsoft.com/office/powerpoint/2010/main" val="4292661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7"/>
            <a:ext cx="6274911" cy="1793090"/>
          </a:xfrm>
          <a:noFill/>
        </p:spPr>
        <p:txBody>
          <a:bodyPr lIns="146304" tIns="91440" rIns="146304" bIns="91440" anchor="b" anchorCtr="0"/>
          <a:lstStyle>
            <a:lvl1pPr>
              <a:defRPr sz="470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74"/>
            <a:ext cx="537848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3" y="470067"/>
            <a:ext cx="1423303" cy="304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19AEE2-BA39-4A01-8EE0-D03C0F4BB9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7495" y="2084172"/>
            <a:ext cx="5437187" cy="448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0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54" indent="0">
              <a:buNone/>
              <a:defRPr/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109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17482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4" y="1187645"/>
            <a:ext cx="11655078" cy="226658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576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05" indent="0">
              <a:buFont typeface="Wingdings" panose="05000000000000000000" pitchFamily="2" charset="2"/>
              <a:buNone/>
              <a:defRPr sz="2353" b="0"/>
            </a:lvl2pPr>
            <a:lvl3pPr marL="441883" indent="0">
              <a:buFont typeface="Wingdings" panose="05000000000000000000" pitchFamily="2" charset="2"/>
              <a:buNone/>
              <a:tabLst/>
              <a:defRPr sz="2157" b="0"/>
            </a:lvl3pPr>
            <a:lvl4pPr marL="639485" indent="0">
              <a:buFont typeface="Wingdings" panose="05000000000000000000" pitchFamily="2" charset="2"/>
              <a:buNone/>
              <a:defRPr sz="2157" b="0"/>
            </a:lvl4pPr>
            <a:lvl5pPr marL="837089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5"/>
            <a:ext cx="5378548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05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883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485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089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120" marR="0" lvl="0" indent="-504120" algn="l" defTabSz="914192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698612" marR="0" lvl="1" indent="-448107" algn="l" defTabSz="91419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889990" marR="0" lvl="2" indent="-448107" algn="l" defTabSz="91419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087593" marR="0" lvl="3" indent="-448107" algn="l" defTabSz="91419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285196" marR="0" lvl="4" indent="-448107" algn="l" defTabSz="91419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40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7644"/>
            <a:ext cx="5378548" cy="2115402"/>
          </a:xfrm>
        </p:spPr>
        <p:txBody>
          <a:bodyPr wrap="square">
            <a:spAutoFit/>
          </a:bodyPr>
          <a:lstStyle>
            <a:lvl1pPr marL="227165" indent="-22716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545" indent="-168040">
              <a:buFont typeface="Wingdings" panose="05000000000000000000" pitchFamily="2" charset="2"/>
              <a:buChar char=""/>
              <a:defRPr sz="2353" b="0"/>
            </a:lvl2pPr>
            <a:lvl3pPr marL="627039" indent="-185155">
              <a:buFont typeface="Wingdings" panose="05000000000000000000" pitchFamily="2" charset="2"/>
              <a:buChar char=""/>
              <a:tabLst/>
              <a:defRPr sz="2157" b="0"/>
            </a:lvl3pPr>
            <a:lvl4pPr marL="812194" indent="-172709">
              <a:buFont typeface="Wingdings" panose="05000000000000000000" pitchFamily="2" charset="2"/>
              <a:buChar char=""/>
              <a:defRPr sz="2157" b="0"/>
            </a:lvl4pPr>
            <a:lvl5pPr marL="1003573" indent="-166485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5"/>
            <a:ext cx="5378548" cy="2123658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585" indent="-336080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7963" indent="-336080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565" indent="-336080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170" indent="-336080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165" marR="0" lvl="0" indent="-227165" algn="l" defTabSz="914192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18545" marR="0" lvl="1" indent="-168040" algn="l" defTabSz="91419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27039" marR="0" lvl="2" indent="-185155" algn="l" defTabSz="91419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12194" marR="0" lvl="3" indent="-172709" algn="l" defTabSz="91419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03573" marR="0" lvl="4" indent="-166485" algn="l" defTabSz="91419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642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96599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6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925636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581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8181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4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779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4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129366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752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2225866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660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79259" rIns="179259" bIns="179259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3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56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7131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pic>
        <p:nvPicPr>
          <p:cNvPr id="4" name="Picture 3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5AE9F9CD-C149-414A-9835-6B3A783F12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5716" y="5279922"/>
            <a:ext cx="1316167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9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196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pic>
        <p:nvPicPr>
          <p:cNvPr id="7" name="Picture 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B52C2B4-6C15-4D00-85DB-6C57338475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5716" y="5279922"/>
            <a:ext cx="1316167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0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solidFill>
          <a:srgbClr val="512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0273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bg>
      <p:bgPr>
        <a:solidFill>
          <a:srgbClr val="512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3C7BC-58DC-420B-8746-F62EB9D07B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905" y="5238242"/>
            <a:ext cx="1316923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0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7179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11.emf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2187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6" r:id="rId4"/>
    <p:sldLayoutId id="2147483652" r:id="rId5"/>
    <p:sldLayoutId id="2147483653" r:id="rId6"/>
    <p:sldLayoutId id="2147483661" r:id="rId7"/>
    <p:sldLayoutId id="2147483665" r:id="rId8"/>
    <p:sldLayoutId id="2147483654" r:id="rId9"/>
    <p:sldLayoutId id="2147483664" r:id="rId10"/>
    <p:sldLayoutId id="2147483662" r:id="rId11"/>
    <p:sldLayoutId id="2147483663" r:id="rId12"/>
    <p:sldLayoutId id="2147483655" r:id="rId13"/>
    <p:sldLayoutId id="2147483656" r:id="rId14"/>
    <p:sldLayoutId id="2147483667" r:id="rId15"/>
    <p:sldLayoutId id="214748366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80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4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5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0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16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21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268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image" Target="../media/image42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12" Type="http://schemas.openxmlformats.org/officeDocument/2006/relationships/image" Target="../media/image4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emf"/><Relationship Id="rId11" Type="http://schemas.openxmlformats.org/officeDocument/2006/relationships/image" Target="../media/image40.emf"/><Relationship Id="rId5" Type="http://schemas.openxmlformats.org/officeDocument/2006/relationships/image" Target="../media/image34.emf"/><Relationship Id="rId15" Type="http://schemas.openxmlformats.org/officeDocument/2006/relationships/image" Target="../media/image44.emf"/><Relationship Id="rId10" Type="http://schemas.openxmlformats.org/officeDocument/2006/relationships/image" Target="../media/image39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Relationship Id="rId14" Type="http://schemas.openxmlformats.org/officeDocument/2006/relationships/image" Target="../media/image4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hedigitalbridges.com/event-driven-architecture-ai-cloud/" TargetMode="External"/><Relationship Id="rId3" Type="http://schemas.openxmlformats.org/officeDocument/2006/relationships/image" Target="../media/image47.png"/><Relationship Id="rId7" Type="http://schemas.openxmlformats.org/officeDocument/2006/relationships/hyperlink" Target="https://martinfowler.com/articles/201701-event-driven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emf"/><Relationship Id="rId5" Type="http://schemas.openxmlformats.org/officeDocument/2006/relationships/image" Target="../media/image48.png"/><Relationship Id="rId10" Type="http://schemas.openxmlformats.org/officeDocument/2006/relationships/hyperlink" Target="https://docs.microsoft.com/en-us/azure/event-grid/compare-messaging-services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docs.microsoft.com/en-us/azure/event-grid/security-authentic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aptiv.co.nz/team-member/harris-kristant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hyperlink" Target="https://www.linkedin.com/in/harris-kristanto-816a624b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emf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ikolaiblackie/" TargetMode="External"/><Relationship Id="rId2" Type="http://schemas.openxmlformats.org/officeDocument/2006/relationships/hyperlink" Target="http://www.adaptiv.co.nz/team-member/nikolai-blacki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hyperlink" Target="https://www.linkedin.com/in/nikolaiblacki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993" y="150052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NZ" dirty="0"/>
              <a:t>Building event-driven cloud solutions with Microsoft Azure Event Grid</a:t>
            </a:r>
            <a:br>
              <a:rPr lang="en-NZ" dirty="0"/>
            </a:br>
            <a:r>
              <a:rPr lang="en-NZ" sz="3100" dirty="0"/>
              <a:t>Presented by Harris Kristanto &amp; Nikolai Blackie @Adaptiv</a:t>
            </a:r>
            <a:endParaRPr lang="en-NZ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3718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0" dirty="0"/>
              <a:t>Why Event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Scales up to 10,000,000 events per second</a:t>
            </a:r>
          </a:p>
          <a:p>
            <a:endParaRPr lang="en-NZ" dirty="0"/>
          </a:p>
          <a:p>
            <a:r>
              <a:rPr lang="en-NZ" dirty="0"/>
              <a:t>99.99% SLA</a:t>
            </a:r>
          </a:p>
          <a:p>
            <a:endParaRPr lang="en-NZ" dirty="0"/>
          </a:p>
          <a:p>
            <a:r>
              <a:rPr lang="en-NZ" dirty="0"/>
              <a:t>Integrates natively with Azure services</a:t>
            </a:r>
          </a:p>
          <a:p>
            <a:endParaRPr lang="en-NZ" dirty="0"/>
          </a:p>
          <a:p>
            <a:r>
              <a:rPr lang="en-NZ" dirty="0"/>
              <a:t>Technology agnostic (HTTP Protocol)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8470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3E60-D3E0-4955-8787-247F60AC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0" dirty="0"/>
              <a:t>Retries and at least once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15738-339B-47B4-A9E3-2AB209253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24-hour retry with exponential back off for undelivered events</a:t>
            </a:r>
          </a:p>
          <a:p>
            <a:pPr lvl="1"/>
            <a:r>
              <a:rPr lang="en-US" dirty="0"/>
              <a:t>10 seconds</a:t>
            </a:r>
          </a:p>
          <a:p>
            <a:pPr lvl="1"/>
            <a:r>
              <a:rPr lang="en-US" dirty="0"/>
              <a:t>30 seconds</a:t>
            </a:r>
          </a:p>
          <a:p>
            <a:pPr lvl="1"/>
            <a:r>
              <a:rPr lang="en-US" dirty="0"/>
              <a:t>1 minute</a:t>
            </a:r>
          </a:p>
          <a:p>
            <a:pPr lvl="1"/>
            <a:r>
              <a:rPr lang="en-US" dirty="0"/>
              <a:t>5 minutes</a:t>
            </a:r>
          </a:p>
          <a:p>
            <a:pPr lvl="1"/>
            <a:r>
              <a:rPr lang="en-US" dirty="0"/>
              <a:t>10 minutes</a:t>
            </a:r>
          </a:p>
          <a:p>
            <a:pPr lvl="1"/>
            <a:r>
              <a:rPr lang="en-US" dirty="0"/>
              <a:t>30 minutes</a:t>
            </a:r>
          </a:p>
          <a:p>
            <a:pPr lvl="1"/>
            <a:r>
              <a:rPr lang="en-US" dirty="0"/>
              <a:t>1 hour</a:t>
            </a:r>
          </a:p>
          <a:p>
            <a:endParaRPr lang="en-NZ" dirty="0"/>
          </a:p>
        </p:txBody>
      </p:sp>
      <p:pic>
        <p:nvPicPr>
          <p:cNvPr id="4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59136" y="3814452"/>
            <a:ext cx="4690639" cy="249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48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0" dirty="0"/>
              <a:t>Use Case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Operations</a:t>
            </a:r>
          </a:p>
          <a:p>
            <a:pPr marL="0" indent="0">
              <a:buNone/>
            </a:pPr>
            <a:endParaRPr lang="en-NZ" dirty="0"/>
          </a:p>
          <a:p>
            <a:r>
              <a:rPr lang="en-NZ" dirty="0" err="1"/>
              <a:t>Serverless</a:t>
            </a:r>
            <a:r>
              <a:rPr lang="en-NZ" dirty="0"/>
              <a:t> Applications</a:t>
            </a:r>
          </a:p>
          <a:p>
            <a:endParaRPr lang="en-NZ" dirty="0"/>
          </a:p>
          <a:p>
            <a:r>
              <a:rPr lang="en-NZ" dirty="0"/>
              <a:t>Systems Integration</a:t>
            </a:r>
          </a:p>
          <a:p>
            <a:endParaRPr lang="en-NZ" dirty="0"/>
          </a:p>
          <a:p>
            <a:r>
              <a:rPr lang="en-NZ" dirty="0"/>
              <a:t>IOT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1944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E524-466E-4E75-B0B9-828290B9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0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D367-A57D-4094-8DC6-FC7E8163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err="1"/>
              <a:t>Webhook</a:t>
            </a:r>
            <a:r>
              <a:rPr lang="en-NZ" dirty="0"/>
              <a:t> Validation</a:t>
            </a:r>
          </a:p>
          <a:p>
            <a:pPr marL="457200" lvl="1" indent="0">
              <a:buNone/>
            </a:pPr>
            <a:endParaRPr lang="en-NZ" dirty="0"/>
          </a:p>
          <a:p>
            <a:r>
              <a:rPr lang="en-NZ" dirty="0"/>
              <a:t>Management Access Control</a:t>
            </a:r>
          </a:p>
          <a:p>
            <a:endParaRPr lang="en-NZ" dirty="0"/>
          </a:p>
          <a:p>
            <a:r>
              <a:rPr lang="en-NZ" dirty="0"/>
              <a:t>Topic Publishing, SAS key on header</a:t>
            </a:r>
          </a:p>
          <a:p>
            <a:endParaRPr lang="en-NZ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63051"/>
              </p:ext>
            </p:extLst>
          </p:nvPr>
        </p:nvGraphicFramePr>
        <p:xfrm>
          <a:off x="1335810" y="2343727"/>
          <a:ext cx="5948218" cy="420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8218">
                  <a:extLst>
                    <a:ext uri="{9D8B030D-6E8A-4147-A177-3AD203B41FA5}">
                      <a16:colId xmlns:a16="http://schemas.microsoft.com/office/drawing/2014/main" val="4174528627"/>
                    </a:ext>
                  </a:extLst>
                </a:gridCol>
              </a:tblGrid>
              <a:tr h="420255">
                <a:tc>
                  <a:txBody>
                    <a:bodyPr/>
                    <a:lstStyle/>
                    <a:p>
                      <a:r>
                        <a:rPr lang="en-NZ" sz="1600" dirty="0"/>
                        <a:t>{"validationResponse":"3158cb2f-a2c4-46ca-96b0-ae2c8562fa43"}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9215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561888"/>
              </p:ext>
            </p:extLst>
          </p:nvPr>
        </p:nvGraphicFramePr>
        <p:xfrm>
          <a:off x="1335810" y="4410364"/>
          <a:ext cx="594821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8218">
                  <a:extLst>
                    <a:ext uri="{9D8B030D-6E8A-4147-A177-3AD203B41FA5}">
                      <a16:colId xmlns:a16="http://schemas.microsoft.com/office/drawing/2014/main" val="41745286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NZ" sz="1600" dirty="0" err="1"/>
                        <a:t>Aeg</a:t>
                      </a:r>
                      <a:r>
                        <a:rPr lang="en-NZ" sz="1600" dirty="0"/>
                        <a:t>-</a:t>
                      </a:r>
                      <a:r>
                        <a:rPr lang="en-NZ" sz="1600" dirty="0" err="1"/>
                        <a:t>sas</a:t>
                      </a:r>
                      <a:r>
                        <a:rPr lang="en-NZ" sz="1600" dirty="0"/>
                        <a:t>-key</a:t>
                      </a:r>
                      <a:r>
                        <a:rPr lang="en-NZ" sz="1600" baseline="0" dirty="0"/>
                        <a:t>: </a:t>
                      </a:r>
                      <a:r>
                        <a:rPr lang="en-NZ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Sbe2+g9Gju9s0+eWjDdyEc9tNEoOFXXGXG40fb2zgDQ=</a:t>
                      </a:r>
                      <a:endParaRPr lang="en-N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92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16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Azure Resource Group Event Schemas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3485"/>
            <a:ext cx="1188374" cy="546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697" y="5147403"/>
            <a:ext cx="1188374" cy="546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6574" y="2684757"/>
            <a:ext cx="1188374" cy="5468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4948" y="3505639"/>
            <a:ext cx="1188374" cy="5468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3322" y="4326521"/>
            <a:ext cx="1188375" cy="5468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0071" y="5812421"/>
            <a:ext cx="1188374" cy="54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82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8C58542A-B77E-4BC6-A19E-575ADF15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7"/>
            <a:ext cx="11655840" cy="899537"/>
          </a:xfrm>
        </p:spPr>
        <p:txBody>
          <a:bodyPr/>
          <a:lstStyle/>
          <a:p>
            <a:pPr>
              <a:defRPr/>
            </a:pPr>
            <a:r>
              <a:rPr lang="en-US" dirty="0"/>
              <a:t>Pricing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9302" y="5842309"/>
            <a:ext cx="10757035" cy="724143"/>
          </a:xfrm>
          <a:prstGeom prst="rect">
            <a:avLst/>
          </a:prstGeom>
        </p:spPr>
        <p:txBody>
          <a:bodyPr vert="horz" wrap="square" lIns="179285" tIns="143428" rIns="179285" bIns="143428" rtlCol="0">
            <a:spAutoFit/>
          </a:bodyPr>
          <a:lstStyle>
            <a:lvl1pPr marL="228603" indent="-228603" algn="l" defTabSz="91441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8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4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19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4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1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6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1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6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870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1568" i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/>
              </a:rPr>
              <a:t>Operation definitions, number of free operations, management throttling, and number of subscriptions per account subject to change upon GA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01CE9C-A920-4833-BDD5-BA452DE5306F}"/>
              </a:ext>
            </a:extLst>
          </p:cNvPr>
          <p:cNvGrpSpPr/>
          <p:nvPr/>
        </p:nvGrpSpPr>
        <p:grpSpPr>
          <a:xfrm>
            <a:off x="269302" y="1546529"/>
            <a:ext cx="11653523" cy="4123554"/>
            <a:chOff x="274702" y="1577043"/>
            <a:chExt cx="11887200" cy="4206240"/>
          </a:xfrm>
        </p:grpSpPr>
        <p:sp>
          <p:nvSpPr>
            <p:cNvPr id="4" name="Rectangle 3"/>
            <p:cNvSpPr/>
            <p:nvPr/>
          </p:nvSpPr>
          <p:spPr>
            <a:xfrm>
              <a:off x="274702" y="1577043"/>
              <a:ext cx="11887200" cy="4206240"/>
            </a:xfrm>
            <a:prstGeom prst="rect">
              <a:avLst/>
            </a:prstGeom>
            <a:noFill/>
            <a:ln w="222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836"/>
            </a:p>
          </p:txBody>
        </p: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907E55AE-2985-4E94-9205-4E3E3CDCC48B}"/>
                </a:ext>
              </a:extLst>
            </p:cNvPr>
            <p:cNvSpPr txBox="1">
              <a:spLocks/>
            </p:cNvSpPr>
            <p:nvPr/>
          </p:nvSpPr>
          <p:spPr>
            <a:xfrm>
              <a:off x="759605" y="1664227"/>
              <a:ext cx="10725150" cy="4031873"/>
            </a:xfrm>
            <a:prstGeom prst="rect">
              <a:avLst/>
            </a:prstGeom>
          </p:spPr>
          <p:txBody>
            <a:bodyPr vert="horz" wrap="square" lIns="179285" tIns="143428" rIns="179285" bIns="143428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1470"/>
                </a:spcBef>
                <a:buNone/>
              </a:pPr>
              <a:r>
                <a:rPr lang="en-US" sz="2353" dirty="0">
                  <a:gradFill>
                    <a:gsLst>
                      <a:gs pos="38202">
                        <a:schemeClr val="tx1"/>
                      </a:gs>
                      <a:gs pos="5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$0.60 per million operations </a:t>
              </a:r>
            </a:p>
            <a:p>
              <a:pPr marL="0" indent="0">
                <a:spcBef>
                  <a:spcPts val="1470"/>
                </a:spcBef>
                <a:buNone/>
              </a:pPr>
              <a:r>
                <a:rPr lang="en-US" sz="2353" dirty="0">
                  <a:gradFill>
                    <a:gsLst>
                      <a:gs pos="38202">
                        <a:schemeClr val="tx1"/>
                      </a:gs>
                      <a:gs pos="5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Operations include: </a:t>
              </a:r>
            </a:p>
            <a:p>
              <a:pPr marL="225653" lvl="1" indent="-225653">
                <a:spcBef>
                  <a:spcPts val="588"/>
                </a:spcBef>
              </a:pPr>
              <a:r>
                <a:rPr lang="en-US" sz="1765" dirty="0">
                  <a:gradFill>
                    <a:gsLst>
                      <a:gs pos="38202">
                        <a:schemeClr val="tx1"/>
                      </a:gs>
                      <a:gs pos="5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Ingress events</a:t>
              </a:r>
            </a:p>
            <a:p>
              <a:pPr marL="225653" lvl="1" indent="-225653">
                <a:spcBef>
                  <a:spcPts val="588"/>
                </a:spcBef>
              </a:pPr>
              <a:r>
                <a:rPr lang="en-US" sz="1765" dirty="0">
                  <a:gradFill>
                    <a:gsLst>
                      <a:gs pos="38202">
                        <a:schemeClr val="tx1"/>
                      </a:gs>
                      <a:gs pos="5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Advanced matches</a:t>
              </a:r>
            </a:p>
            <a:p>
              <a:pPr marL="225653" lvl="1" indent="-225653">
                <a:spcBef>
                  <a:spcPts val="588"/>
                </a:spcBef>
              </a:pPr>
              <a:r>
                <a:rPr lang="en-US" sz="1765" dirty="0">
                  <a:gradFill>
                    <a:gsLst>
                      <a:gs pos="38202">
                        <a:schemeClr val="tx1"/>
                      </a:gs>
                      <a:gs pos="5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Delivery attempts</a:t>
              </a:r>
            </a:p>
            <a:p>
              <a:pPr marL="225653" lvl="1" indent="-225653">
                <a:spcBef>
                  <a:spcPts val="588"/>
                </a:spcBef>
              </a:pPr>
              <a:r>
                <a:rPr lang="en-US" sz="1765" dirty="0">
                  <a:gradFill>
                    <a:gsLst>
                      <a:gs pos="38202">
                        <a:schemeClr val="tx1"/>
                      </a:gs>
                      <a:gs pos="5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Management calls</a:t>
              </a:r>
            </a:p>
            <a:p>
              <a:pPr marL="0" indent="0">
                <a:spcBef>
                  <a:spcPts val="1470"/>
                </a:spcBef>
                <a:buNone/>
              </a:pPr>
              <a:r>
                <a:rPr lang="en-US" sz="2353" dirty="0">
                  <a:gradFill>
                    <a:gsLst>
                      <a:gs pos="38202">
                        <a:schemeClr val="tx1"/>
                      </a:gs>
                      <a:gs pos="5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100,000 free operations per month</a:t>
              </a:r>
            </a:p>
            <a:p>
              <a:pPr marL="0" indent="0">
                <a:spcBef>
                  <a:spcPts val="1470"/>
                </a:spcBef>
                <a:buNone/>
              </a:pPr>
              <a:r>
                <a:rPr lang="en-US" sz="2353" dirty="0">
                  <a:gradFill>
                    <a:gsLst>
                      <a:gs pos="38202">
                        <a:schemeClr val="tx1"/>
                      </a:gs>
                      <a:gs pos="5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Management operations throttled to 10 per second</a:t>
              </a:r>
            </a:p>
            <a:p>
              <a:pPr marL="0" indent="0">
                <a:spcBef>
                  <a:spcPts val="1470"/>
                </a:spcBef>
                <a:buNone/>
              </a:pPr>
              <a:r>
                <a:rPr lang="en-US" sz="2353" dirty="0">
                  <a:gradFill>
                    <a:gsLst>
                      <a:gs pos="38202">
                        <a:schemeClr val="tx1"/>
                      </a:gs>
                      <a:gs pos="5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1,000 event subscriptions per account</a:t>
              </a:r>
            </a:p>
          </p:txBody>
        </p:sp>
        <p:sp>
          <p:nvSpPr>
            <p:cNvPr id="25" name="check 3">
              <a:extLst>
                <a:ext uri="{FF2B5EF4-FFF2-40B4-BE49-F238E27FC236}">
                  <a16:creationId xmlns:a16="http://schemas.microsoft.com/office/drawing/2014/main" id="{563E41A5-3634-4622-859B-585AB09C359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76052" y="1828460"/>
              <a:ext cx="275921" cy="274320"/>
            </a:xfrm>
            <a:custGeom>
              <a:avLst/>
              <a:gdLst>
                <a:gd name="T0" fmla="*/ 250 w 250"/>
                <a:gd name="T1" fmla="*/ 125 h 250"/>
                <a:gd name="T2" fmla="*/ 125 w 250"/>
                <a:gd name="T3" fmla="*/ 250 h 250"/>
                <a:gd name="T4" fmla="*/ 0 w 250"/>
                <a:gd name="T5" fmla="*/ 125 h 250"/>
                <a:gd name="T6" fmla="*/ 125 w 250"/>
                <a:gd name="T7" fmla="*/ 0 h 250"/>
                <a:gd name="T8" fmla="*/ 250 w 250"/>
                <a:gd name="T9" fmla="*/ 125 h 250"/>
                <a:gd name="T10" fmla="*/ 60 w 250"/>
                <a:gd name="T11" fmla="*/ 125 h 250"/>
                <a:gd name="T12" fmla="*/ 100 w 250"/>
                <a:gd name="T13" fmla="*/ 165 h 250"/>
                <a:gd name="T14" fmla="*/ 190 w 250"/>
                <a:gd name="T15" fmla="*/ 7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0" h="250">
                  <a:moveTo>
                    <a:pt x="250" y="125"/>
                  </a:moveTo>
                  <a:cubicBezTo>
                    <a:pt x="250" y="194"/>
                    <a:pt x="194" y="250"/>
                    <a:pt x="125" y="250"/>
                  </a:cubicBezTo>
                  <a:cubicBezTo>
                    <a:pt x="56" y="250"/>
                    <a:pt x="0" y="194"/>
                    <a:pt x="0" y="125"/>
                  </a:cubicBezTo>
                  <a:cubicBezTo>
                    <a:pt x="0" y="56"/>
                    <a:pt x="56" y="0"/>
                    <a:pt x="125" y="0"/>
                  </a:cubicBezTo>
                  <a:cubicBezTo>
                    <a:pt x="194" y="0"/>
                    <a:pt x="250" y="56"/>
                    <a:pt x="250" y="125"/>
                  </a:cubicBezTo>
                  <a:close/>
                  <a:moveTo>
                    <a:pt x="60" y="125"/>
                  </a:moveTo>
                  <a:cubicBezTo>
                    <a:pt x="100" y="165"/>
                    <a:pt x="100" y="165"/>
                    <a:pt x="100" y="165"/>
                  </a:cubicBezTo>
                  <a:cubicBezTo>
                    <a:pt x="190" y="74"/>
                    <a:pt x="190" y="74"/>
                    <a:pt x="190" y="74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6" name="check 3">
              <a:extLst>
                <a:ext uri="{FF2B5EF4-FFF2-40B4-BE49-F238E27FC236}">
                  <a16:creationId xmlns:a16="http://schemas.microsoft.com/office/drawing/2014/main" id="{99FACA5F-0E7A-4309-A0CC-2FEE0441CB1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76052" y="2346620"/>
              <a:ext cx="275921" cy="274320"/>
            </a:xfrm>
            <a:custGeom>
              <a:avLst/>
              <a:gdLst>
                <a:gd name="T0" fmla="*/ 250 w 250"/>
                <a:gd name="T1" fmla="*/ 125 h 250"/>
                <a:gd name="T2" fmla="*/ 125 w 250"/>
                <a:gd name="T3" fmla="*/ 250 h 250"/>
                <a:gd name="T4" fmla="*/ 0 w 250"/>
                <a:gd name="T5" fmla="*/ 125 h 250"/>
                <a:gd name="T6" fmla="*/ 125 w 250"/>
                <a:gd name="T7" fmla="*/ 0 h 250"/>
                <a:gd name="T8" fmla="*/ 250 w 250"/>
                <a:gd name="T9" fmla="*/ 125 h 250"/>
                <a:gd name="T10" fmla="*/ 60 w 250"/>
                <a:gd name="T11" fmla="*/ 125 h 250"/>
                <a:gd name="T12" fmla="*/ 100 w 250"/>
                <a:gd name="T13" fmla="*/ 165 h 250"/>
                <a:gd name="T14" fmla="*/ 190 w 250"/>
                <a:gd name="T15" fmla="*/ 7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0" h="250">
                  <a:moveTo>
                    <a:pt x="250" y="125"/>
                  </a:moveTo>
                  <a:cubicBezTo>
                    <a:pt x="250" y="194"/>
                    <a:pt x="194" y="250"/>
                    <a:pt x="125" y="250"/>
                  </a:cubicBezTo>
                  <a:cubicBezTo>
                    <a:pt x="56" y="250"/>
                    <a:pt x="0" y="194"/>
                    <a:pt x="0" y="125"/>
                  </a:cubicBezTo>
                  <a:cubicBezTo>
                    <a:pt x="0" y="56"/>
                    <a:pt x="56" y="0"/>
                    <a:pt x="125" y="0"/>
                  </a:cubicBezTo>
                  <a:cubicBezTo>
                    <a:pt x="194" y="0"/>
                    <a:pt x="250" y="56"/>
                    <a:pt x="250" y="125"/>
                  </a:cubicBezTo>
                  <a:close/>
                  <a:moveTo>
                    <a:pt x="60" y="125"/>
                  </a:moveTo>
                  <a:cubicBezTo>
                    <a:pt x="100" y="165"/>
                    <a:pt x="100" y="165"/>
                    <a:pt x="100" y="165"/>
                  </a:cubicBezTo>
                  <a:cubicBezTo>
                    <a:pt x="190" y="74"/>
                    <a:pt x="190" y="74"/>
                    <a:pt x="190" y="74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" name="check 3">
              <a:extLst>
                <a:ext uri="{FF2B5EF4-FFF2-40B4-BE49-F238E27FC236}">
                  <a16:creationId xmlns:a16="http://schemas.microsoft.com/office/drawing/2014/main" id="{BAC77C20-38B5-4AA4-89B9-F966791F06F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76052" y="4175420"/>
              <a:ext cx="275921" cy="274320"/>
            </a:xfrm>
            <a:custGeom>
              <a:avLst/>
              <a:gdLst>
                <a:gd name="T0" fmla="*/ 250 w 250"/>
                <a:gd name="T1" fmla="*/ 125 h 250"/>
                <a:gd name="T2" fmla="*/ 125 w 250"/>
                <a:gd name="T3" fmla="*/ 250 h 250"/>
                <a:gd name="T4" fmla="*/ 0 w 250"/>
                <a:gd name="T5" fmla="*/ 125 h 250"/>
                <a:gd name="T6" fmla="*/ 125 w 250"/>
                <a:gd name="T7" fmla="*/ 0 h 250"/>
                <a:gd name="T8" fmla="*/ 250 w 250"/>
                <a:gd name="T9" fmla="*/ 125 h 250"/>
                <a:gd name="T10" fmla="*/ 60 w 250"/>
                <a:gd name="T11" fmla="*/ 125 h 250"/>
                <a:gd name="T12" fmla="*/ 100 w 250"/>
                <a:gd name="T13" fmla="*/ 165 h 250"/>
                <a:gd name="T14" fmla="*/ 190 w 250"/>
                <a:gd name="T15" fmla="*/ 7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0" h="250">
                  <a:moveTo>
                    <a:pt x="250" y="125"/>
                  </a:moveTo>
                  <a:cubicBezTo>
                    <a:pt x="250" y="194"/>
                    <a:pt x="194" y="250"/>
                    <a:pt x="125" y="250"/>
                  </a:cubicBezTo>
                  <a:cubicBezTo>
                    <a:pt x="56" y="250"/>
                    <a:pt x="0" y="194"/>
                    <a:pt x="0" y="125"/>
                  </a:cubicBezTo>
                  <a:cubicBezTo>
                    <a:pt x="0" y="56"/>
                    <a:pt x="56" y="0"/>
                    <a:pt x="125" y="0"/>
                  </a:cubicBezTo>
                  <a:cubicBezTo>
                    <a:pt x="194" y="0"/>
                    <a:pt x="250" y="56"/>
                    <a:pt x="250" y="125"/>
                  </a:cubicBezTo>
                  <a:close/>
                  <a:moveTo>
                    <a:pt x="60" y="125"/>
                  </a:moveTo>
                  <a:cubicBezTo>
                    <a:pt x="100" y="165"/>
                    <a:pt x="100" y="165"/>
                    <a:pt x="100" y="165"/>
                  </a:cubicBezTo>
                  <a:cubicBezTo>
                    <a:pt x="190" y="74"/>
                    <a:pt x="190" y="74"/>
                    <a:pt x="190" y="74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8" name="check 3">
              <a:extLst>
                <a:ext uri="{FF2B5EF4-FFF2-40B4-BE49-F238E27FC236}">
                  <a16:creationId xmlns:a16="http://schemas.microsoft.com/office/drawing/2014/main" id="{05949AF2-4B1E-4B29-A3B7-0976C41CC85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76052" y="4685960"/>
              <a:ext cx="275921" cy="274320"/>
            </a:xfrm>
            <a:custGeom>
              <a:avLst/>
              <a:gdLst>
                <a:gd name="T0" fmla="*/ 250 w 250"/>
                <a:gd name="T1" fmla="*/ 125 h 250"/>
                <a:gd name="T2" fmla="*/ 125 w 250"/>
                <a:gd name="T3" fmla="*/ 250 h 250"/>
                <a:gd name="T4" fmla="*/ 0 w 250"/>
                <a:gd name="T5" fmla="*/ 125 h 250"/>
                <a:gd name="T6" fmla="*/ 125 w 250"/>
                <a:gd name="T7" fmla="*/ 0 h 250"/>
                <a:gd name="T8" fmla="*/ 250 w 250"/>
                <a:gd name="T9" fmla="*/ 125 h 250"/>
                <a:gd name="T10" fmla="*/ 60 w 250"/>
                <a:gd name="T11" fmla="*/ 125 h 250"/>
                <a:gd name="T12" fmla="*/ 100 w 250"/>
                <a:gd name="T13" fmla="*/ 165 h 250"/>
                <a:gd name="T14" fmla="*/ 190 w 250"/>
                <a:gd name="T15" fmla="*/ 7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0" h="250">
                  <a:moveTo>
                    <a:pt x="250" y="125"/>
                  </a:moveTo>
                  <a:cubicBezTo>
                    <a:pt x="250" y="194"/>
                    <a:pt x="194" y="250"/>
                    <a:pt x="125" y="250"/>
                  </a:cubicBezTo>
                  <a:cubicBezTo>
                    <a:pt x="56" y="250"/>
                    <a:pt x="0" y="194"/>
                    <a:pt x="0" y="125"/>
                  </a:cubicBezTo>
                  <a:cubicBezTo>
                    <a:pt x="0" y="56"/>
                    <a:pt x="56" y="0"/>
                    <a:pt x="125" y="0"/>
                  </a:cubicBezTo>
                  <a:cubicBezTo>
                    <a:pt x="194" y="0"/>
                    <a:pt x="250" y="56"/>
                    <a:pt x="250" y="125"/>
                  </a:cubicBezTo>
                  <a:close/>
                  <a:moveTo>
                    <a:pt x="60" y="125"/>
                  </a:moveTo>
                  <a:cubicBezTo>
                    <a:pt x="100" y="165"/>
                    <a:pt x="100" y="165"/>
                    <a:pt x="100" y="165"/>
                  </a:cubicBezTo>
                  <a:cubicBezTo>
                    <a:pt x="190" y="74"/>
                    <a:pt x="190" y="74"/>
                    <a:pt x="190" y="74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9" name="check 3">
              <a:extLst>
                <a:ext uri="{FF2B5EF4-FFF2-40B4-BE49-F238E27FC236}">
                  <a16:creationId xmlns:a16="http://schemas.microsoft.com/office/drawing/2014/main" id="{D0BF91BC-48DE-46A5-9E0D-D4039DD185C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76052" y="5211740"/>
              <a:ext cx="275921" cy="274320"/>
            </a:xfrm>
            <a:custGeom>
              <a:avLst/>
              <a:gdLst>
                <a:gd name="T0" fmla="*/ 250 w 250"/>
                <a:gd name="T1" fmla="*/ 125 h 250"/>
                <a:gd name="T2" fmla="*/ 125 w 250"/>
                <a:gd name="T3" fmla="*/ 250 h 250"/>
                <a:gd name="T4" fmla="*/ 0 w 250"/>
                <a:gd name="T5" fmla="*/ 125 h 250"/>
                <a:gd name="T6" fmla="*/ 125 w 250"/>
                <a:gd name="T7" fmla="*/ 0 h 250"/>
                <a:gd name="T8" fmla="*/ 250 w 250"/>
                <a:gd name="T9" fmla="*/ 125 h 250"/>
                <a:gd name="T10" fmla="*/ 60 w 250"/>
                <a:gd name="T11" fmla="*/ 125 h 250"/>
                <a:gd name="T12" fmla="*/ 100 w 250"/>
                <a:gd name="T13" fmla="*/ 165 h 250"/>
                <a:gd name="T14" fmla="*/ 190 w 250"/>
                <a:gd name="T15" fmla="*/ 7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0" h="250">
                  <a:moveTo>
                    <a:pt x="250" y="125"/>
                  </a:moveTo>
                  <a:cubicBezTo>
                    <a:pt x="250" y="194"/>
                    <a:pt x="194" y="250"/>
                    <a:pt x="125" y="250"/>
                  </a:cubicBezTo>
                  <a:cubicBezTo>
                    <a:pt x="56" y="250"/>
                    <a:pt x="0" y="194"/>
                    <a:pt x="0" y="125"/>
                  </a:cubicBezTo>
                  <a:cubicBezTo>
                    <a:pt x="0" y="56"/>
                    <a:pt x="56" y="0"/>
                    <a:pt x="125" y="0"/>
                  </a:cubicBezTo>
                  <a:cubicBezTo>
                    <a:pt x="194" y="0"/>
                    <a:pt x="250" y="56"/>
                    <a:pt x="250" y="125"/>
                  </a:cubicBezTo>
                  <a:close/>
                  <a:moveTo>
                    <a:pt x="60" y="125"/>
                  </a:moveTo>
                  <a:cubicBezTo>
                    <a:pt x="100" y="165"/>
                    <a:pt x="100" y="165"/>
                    <a:pt x="100" y="165"/>
                  </a:cubicBezTo>
                  <a:cubicBezTo>
                    <a:pt x="190" y="74"/>
                    <a:pt x="190" y="74"/>
                    <a:pt x="190" y="74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38391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44444E-6 L -3.125E-6 0.03703 " pathEditMode="relative" rAng="0" ptsTypes="AA">
                                      <p:cBhvr>
                                        <p:cTn id="9" dur="6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5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16926E-6 -1.41625E-6 L -1.16926E-6 -0.04539 " pathEditMode="relative" rAng="0" ptsTypes="AA">
                                      <p:cBhvr>
                                        <p:cTn id="14" dur="6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EC9034-0CF6-4E21-AFAC-D8F36CA3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Where is it?</a:t>
            </a:r>
          </a:p>
        </p:txBody>
      </p:sp>
      <p:pic>
        <p:nvPicPr>
          <p:cNvPr id="2050" name="Picture 2" descr="Map of available regions">
            <a:extLst>
              <a:ext uri="{FF2B5EF4-FFF2-40B4-BE49-F238E27FC236}">
                <a16:creationId xmlns:a16="http://schemas.microsoft.com/office/drawing/2014/main" id="{3A469E4F-2A1B-4DF8-A707-FC631CAF4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6784" y="1070063"/>
            <a:ext cx="10075354" cy="535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3F21ED-5BE8-425A-B9C1-3FB0ACFF91E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5479" y="1673837"/>
            <a:ext cx="343364" cy="343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A6A4A1-1101-4EEB-9E28-38C282BCFDF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5318" y="1985619"/>
            <a:ext cx="343364" cy="34336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C19C83-64F2-4B68-9B05-DD4283B64AFE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2862864" y="2328983"/>
            <a:ext cx="401444" cy="67202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23B14C-6303-4D84-B0C2-E53C57F1A5E5}"/>
              </a:ext>
            </a:extLst>
          </p:cNvPr>
          <p:cNvCxnSpPr>
            <a:cxnSpLocks/>
          </p:cNvCxnSpPr>
          <p:nvPr/>
        </p:nvCxnSpPr>
        <p:spPr>
          <a:xfrm>
            <a:off x="3484978" y="2328983"/>
            <a:ext cx="453249" cy="96510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D7223F-53C4-4D68-A490-B6B808B8DA19}"/>
              </a:ext>
            </a:extLst>
          </p:cNvPr>
          <p:cNvCxnSpPr>
            <a:cxnSpLocks/>
          </p:cNvCxnSpPr>
          <p:nvPr/>
        </p:nvCxnSpPr>
        <p:spPr>
          <a:xfrm flipH="1">
            <a:off x="3264308" y="2328983"/>
            <a:ext cx="93981" cy="73345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C585C9-DDA6-43BF-81A6-93DD0EC9CE8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387000" y="2328983"/>
            <a:ext cx="219404" cy="64280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22F00B-3608-41AF-A754-E7C6AA0A8A17}"/>
              </a:ext>
            </a:extLst>
          </p:cNvPr>
          <p:cNvCxnSpPr>
            <a:cxnSpLocks/>
          </p:cNvCxnSpPr>
          <p:nvPr/>
        </p:nvCxnSpPr>
        <p:spPr>
          <a:xfrm>
            <a:off x="6098543" y="2017201"/>
            <a:ext cx="136142" cy="56176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C47AB7-E837-4ADF-9804-82EF23AE4F44}"/>
              </a:ext>
            </a:extLst>
          </p:cNvPr>
          <p:cNvCxnSpPr>
            <a:cxnSpLocks/>
          </p:cNvCxnSpPr>
          <p:nvPr/>
        </p:nvCxnSpPr>
        <p:spPr>
          <a:xfrm flipH="1">
            <a:off x="5801582" y="2017201"/>
            <a:ext cx="249238" cy="56176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7426F3AC-F9C4-453B-9536-D92EBA38258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4264" y="3753411"/>
            <a:ext cx="343364" cy="34336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3E1338-A26E-43A8-964A-4382EA8E7FFA}"/>
              </a:ext>
            </a:extLst>
          </p:cNvPr>
          <p:cNvCxnSpPr>
            <a:cxnSpLocks/>
          </p:cNvCxnSpPr>
          <p:nvPr/>
        </p:nvCxnSpPr>
        <p:spPr>
          <a:xfrm flipH="1">
            <a:off x="8782950" y="3925093"/>
            <a:ext cx="1391314" cy="33593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AC9C55-0F34-475A-A88B-B695F8DE741C}"/>
              </a:ext>
            </a:extLst>
          </p:cNvPr>
          <p:cNvCxnSpPr>
            <a:cxnSpLocks/>
          </p:cNvCxnSpPr>
          <p:nvPr/>
        </p:nvCxnSpPr>
        <p:spPr>
          <a:xfrm flipH="1" flipV="1">
            <a:off x="9034755" y="3671287"/>
            <a:ext cx="1139509" cy="25380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F97CBDB-C844-4717-9F0E-B34CA258B1BC}"/>
              </a:ext>
            </a:extLst>
          </p:cNvPr>
          <p:cNvSpPr/>
          <p:nvPr/>
        </p:nvSpPr>
        <p:spPr bwMode="auto">
          <a:xfrm>
            <a:off x="1759609" y="2950728"/>
            <a:ext cx="1292544" cy="343364"/>
          </a:xfrm>
          <a:prstGeom prst="ellipse">
            <a:avLst/>
          </a:prstGeom>
          <a:noFill/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AU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B63A22A-DC5B-46DD-A0F5-ECC9DBA0AB52}"/>
              </a:ext>
            </a:extLst>
          </p:cNvPr>
          <p:cNvSpPr/>
          <p:nvPr/>
        </p:nvSpPr>
        <p:spPr bwMode="auto">
          <a:xfrm>
            <a:off x="3812323" y="3225373"/>
            <a:ext cx="1183447" cy="320525"/>
          </a:xfrm>
          <a:prstGeom prst="ellipse">
            <a:avLst/>
          </a:prstGeom>
          <a:noFill/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AU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6499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94866"/>
            <a:ext cx="983813" cy="9826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013" y="3783465"/>
            <a:ext cx="1261069" cy="2054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0407" y="3448464"/>
            <a:ext cx="876488" cy="8754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5289" y="3390259"/>
            <a:ext cx="1037475" cy="10362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6895" y="3832597"/>
            <a:ext cx="1278956" cy="107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1158" y="3510998"/>
            <a:ext cx="956981" cy="9558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1992" y="3783465"/>
            <a:ext cx="1368394" cy="2054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59045" y="1544476"/>
            <a:ext cx="921206" cy="9201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5985" y="2464609"/>
            <a:ext cx="107325" cy="1232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5593" y="4500649"/>
            <a:ext cx="1109025" cy="58066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84618" y="2877707"/>
            <a:ext cx="1046419" cy="562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11613" y="2967040"/>
            <a:ext cx="1189519" cy="4734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34517" y="4500649"/>
            <a:ext cx="1037475" cy="5270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6937" y="4482223"/>
            <a:ext cx="19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Highly multitenant</a:t>
            </a:r>
          </a:p>
        </p:txBody>
      </p:sp>
    </p:spTree>
    <p:extLst>
      <p:ext uri="{BB962C8B-B14F-4D97-AF65-F5344CB8AC3E}">
        <p14:creationId xmlns:p14="http://schemas.microsoft.com/office/powerpoint/2010/main" val="164328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Labs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885FC2-4D97-4CB8-83D6-63454B0BC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079" y="3823856"/>
            <a:ext cx="6581841" cy="2741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528" y="365125"/>
            <a:ext cx="6034499" cy="311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24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58781" y="5573899"/>
            <a:ext cx="11674438" cy="943882"/>
            <a:chOff x="128941" y="5573899"/>
            <a:chExt cx="11674438" cy="94388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8941" y="5610335"/>
              <a:ext cx="2605115" cy="87101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2049" y="5647243"/>
              <a:ext cx="2605115" cy="79719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98264" y="5573899"/>
              <a:ext cx="2605115" cy="94388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380"/>
            <a:stretch/>
          </p:blipFill>
          <p:spPr bwMode="invGray">
            <a:xfrm>
              <a:off x="6175157" y="5770363"/>
              <a:ext cx="2605115" cy="550955"/>
            </a:xfrm>
            <a:prstGeom prst="rect">
              <a:avLst/>
            </a:prstGeom>
          </p:spPr>
        </p:pic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Reference material</a:t>
            </a:r>
          </a:p>
        </p:txBody>
      </p:sp>
      <p:sp>
        <p:nvSpPr>
          <p:cNvPr id="7" name="Rectangle 6"/>
          <p:cNvSpPr/>
          <p:nvPr/>
        </p:nvSpPr>
        <p:spPr>
          <a:xfrm>
            <a:off x="741217" y="1690687"/>
            <a:ext cx="90574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  <a:hlinkClick r:id="rId7"/>
              </a:rPr>
              <a:t>https://martinfowler.com/articles/201701-event-driven.html</a:t>
            </a:r>
            <a:endParaRPr lang="en-NZ" dirty="0">
              <a:solidFill>
                <a:schemeClr val="bg1"/>
              </a:solidFill>
            </a:endParaRP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  <a:hlinkClick r:id="rId8"/>
              </a:rPr>
              <a:t>http://www.thedigitalbridges.com/event-driven-architecture-ai-cloud/</a:t>
            </a:r>
            <a:endParaRPr lang="en-NZ" dirty="0">
              <a:solidFill>
                <a:schemeClr val="bg1"/>
              </a:solidFill>
            </a:endParaRP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  <a:hlinkClick r:id="rId9"/>
              </a:rPr>
              <a:t>https://docs.microsoft.com/en-us/azure/event-grid/security-authentication</a:t>
            </a:r>
            <a:endParaRPr lang="en-NZ" dirty="0">
              <a:solidFill>
                <a:schemeClr val="bg1"/>
              </a:solidFill>
            </a:endParaRP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  <a:hlinkClick r:id="rId10"/>
              </a:rPr>
              <a:t>https://docs.microsoft.com/en-us/azure/event-grid/compare-messaging-services</a:t>
            </a:r>
            <a:endParaRPr lang="en-NZ" dirty="0">
              <a:solidFill>
                <a:schemeClr val="bg1"/>
              </a:solidFill>
            </a:endParaRP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</a:rPr>
              <a:t>Integration Down Under - </a:t>
            </a:r>
            <a:r>
              <a:rPr lang="en-NZ" dirty="0" err="1">
                <a:solidFill>
                  <a:schemeClr val="bg1"/>
                </a:solidFill>
              </a:rPr>
              <a:t>Serverless</a:t>
            </a:r>
            <a:r>
              <a:rPr lang="en-NZ" dirty="0">
                <a:solidFill>
                  <a:schemeClr val="bg1"/>
                </a:solidFill>
              </a:rPr>
              <a:t> Eventing with Azure Event Grid – Dan Toomey</a:t>
            </a:r>
          </a:p>
        </p:txBody>
      </p:sp>
    </p:spTree>
    <p:extLst>
      <p:ext uri="{BB962C8B-B14F-4D97-AF65-F5344CB8AC3E}">
        <p14:creationId xmlns:p14="http://schemas.microsoft.com/office/powerpoint/2010/main" val="213112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AEC8-8DC1-42DD-854A-1EB0A003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About Harris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8258E-222B-4090-AB36-0905AD41F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Developer/Support Analyst @ Adaptiv Integration</a:t>
            </a:r>
          </a:p>
          <a:p>
            <a:r>
              <a:rPr lang="en-NZ" dirty="0"/>
              <a:t>Hobbies: Photography and Powerlifting</a:t>
            </a:r>
          </a:p>
          <a:p>
            <a:r>
              <a:rPr lang="en-NZ" sz="2400" dirty="0">
                <a:hlinkClick r:id="rId3"/>
              </a:rPr>
              <a:t>http://www.adaptiv.co.nz/team-member/harris-kristanto/</a:t>
            </a:r>
            <a:r>
              <a:rPr lang="en-NZ" sz="2400" dirty="0"/>
              <a:t> </a:t>
            </a:r>
          </a:p>
          <a:p>
            <a:r>
              <a:rPr lang="en-NZ" sz="2400" dirty="0">
                <a:hlinkClick r:id="rId4"/>
              </a:rPr>
              <a:t>https://www.linkedin.com/in/harris-kristanto-816a624b/</a:t>
            </a:r>
            <a:r>
              <a:rPr lang="en-NZ" sz="2400" dirty="0"/>
              <a:t> </a:t>
            </a:r>
          </a:p>
          <a:p>
            <a:endParaRPr lang="en-NZ" dirty="0"/>
          </a:p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4085978"/>
            <a:ext cx="3733800" cy="2488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0200" y="4085978"/>
            <a:ext cx="3733800" cy="247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89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Questions?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8781" y="5573899"/>
            <a:ext cx="11674438" cy="943882"/>
            <a:chOff x="128941" y="5573899"/>
            <a:chExt cx="11674438" cy="9438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8941" y="5610335"/>
              <a:ext cx="2605115" cy="87101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2049" y="5647243"/>
              <a:ext cx="2605115" cy="79719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98264" y="5573899"/>
              <a:ext cx="2605115" cy="94388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380"/>
            <a:stretch/>
          </p:blipFill>
          <p:spPr bwMode="invGray">
            <a:xfrm>
              <a:off x="6175157" y="5770363"/>
              <a:ext cx="2605115" cy="5509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406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CD21-5919-454B-B938-BC30553C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About Nikolai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48C3B-173F-4693-BE31-1A79A70DA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Co-founder and Principal Architect @ Adaptiv Integration</a:t>
            </a:r>
          </a:p>
          <a:p>
            <a:r>
              <a:rPr lang="en-NZ" dirty="0"/>
              <a:t>Partners with Dell Boomi, Microsoft and MuleSoft</a:t>
            </a:r>
          </a:p>
          <a:p>
            <a:r>
              <a:rPr lang="en-NZ" dirty="0"/>
              <a:t>Hobbies: Cycling, Classic Cars, Rick &amp; Morty!!!</a:t>
            </a:r>
          </a:p>
          <a:p>
            <a:r>
              <a:rPr lang="en-NZ" sz="2400" dirty="0">
                <a:hlinkClick r:id="rId2" tooltip="http://www.adaptiv.co.nz/team-member/nikolai-blackie/"/>
              </a:rPr>
              <a:t>http://www.adaptiv.co.nz/team-member/nikolai-blackie/</a:t>
            </a:r>
            <a:endParaRPr lang="en-NZ" sz="2400" dirty="0"/>
          </a:p>
          <a:p>
            <a:r>
              <a:rPr lang="en-NZ" sz="2400" dirty="0">
                <a:hlinkClick r:id="rId3" tooltip="https://twitter.com/nikolaiblackie/"/>
              </a:rPr>
              <a:t>https://twitter.com/nikolaiblackie/</a:t>
            </a:r>
            <a:endParaRPr lang="en-NZ" sz="2400" dirty="0"/>
          </a:p>
          <a:p>
            <a:r>
              <a:rPr lang="en-NZ" sz="2400" dirty="0">
                <a:hlinkClick r:id="rId4" tooltip="https://www.linkedin.com/in/nikolaiblackie/"/>
              </a:rPr>
              <a:t>https://www.linkedin.com/in/nikolaiblackie/</a:t>
            </a:r>
            <a:endParaRPr lang="en-NZ" sz="2400" dirty="0"/>
          </a:p>
          <a:p>
            <a:endParaRPr lang="en-NZ" dirty="0"/>
          </a:p>
        </p:txBody>
      </p:sp>
      <p:pic>
        <p:nvPicPr>
          <p:cNvPr id="4" name="Picture 4" descr="https://lh3.googleusercontent.com/D5Xu8JneI2hSdphZbkVL6xg489biamyPoqOhKlzUGpXjfbBIVSEKyRcpFmT-JF5BjZ87PnJq_RwiUR5ApzSA3EX4MLZFBMnD6540jqFVlIbOVKZXWWcUDKRiDbReZqJSC3imW553ZhcZcEX4li0fy03q2UA4rCUL040OnxJYXYFQppXGz5aBV4m-DSB-zIwkvQItC2eDduCCbfJqfG8cbKtGToVA6QQUKW-ZYW0WFcs0-nuydFCfxeLtOsVy4Lfpn1qZHgLnT3xy5VbeDb63E1xrezxX9w7aDYu2o_Qu3IDrZrcUi-P85DNDHl4G3ATMHemmNqhDIExzvmdcjaDtcYRgO6Hp_7meiF_5yY30ipVzpEybk36AHmfFKjG2vOGvfhy7UaWO9abTMyQNs1QA6fg1qPb6lj8U8qGgxdZPp1rkOVQKrLp8_6K8QwhlM3Rp6KsfPvIeNoL0Ug9pKX42pDnuW5Ckw00vpGP8UueaDbJSKQtdvZK_06ku3-OUgDtKMwrVovDuy9F--hjl3awS1wk_hS_r69MIneLTAemrfTFfJVLIYMkfrv2X1F9jbpHaZ6JHCBIMu_w452T4B-nQ6Rztgw1b0U2xse703Amf=w1631-h917-no">
            <a:extLst>
              <a:ext uri="{FF2B5EF4-FFF2-40B4-BE49-F238E27FC236}">
                <a16:creationId xmlns:a16="http://schemas.microsoft.com/office/drawing/2014/main" id="{881A4FA9-CD37-4622-8426-2514B118E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9514" y="4656887"/>
            <a:ext cx="3902271" cy="219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lh3.googleusercontent.com/uzEkyxrOxoMTGPaonz2r782arlYo1xnkDHK5s2vIFtl8LhGnfNljsmhNbvH0AxiPLVuWQ7G6po89gvii0QRS1ovqbL1A1PYGgPBbRwoaKnEYkaoz1D1BeWvCoTowEXtGYwxSMnkP1U2ukV9VhSVnGu0AOn1ppBvYJu71HiAwuCxgO0mN4Yh4KO7ZDZggUM48BTxA7_z8vaZ85cC7fOdSrkDSg4M60Zmlx_WIKzJ7K6i5KSI0yxq2T1x7yt8waPxoUViyFfLkxfNK_Wfnuv7VX9_gUT5AI2xhq6qbZR4C5JhBFtvCl0tTujSS2KVxV6xjfWLyUK5ad349VSlBoI0WQxS3cZX7gyNZ9VZHoHrJTOPlPsbEuOjxX7kj_ianFtL_5t60zLPJzgIfORpAUwn0AG8rO0muelcv-Us_ku74AExQirsvxFOwnrz6Yq470rEXpVlqzWasUfR6Oe7H6R02543Aaf0wiqJaesazvWTXGVgudJNYTJiPD7EEsZnjhYoeQ4T4GuyZkFSK47rYOFvOpEvgnOMVdBSwCjk1ge01fk91Fc4Z9mXcGKCxigQDlOH98XDCMSBome4rcaXvdyVJ1MyhI-mM_GTBjLnVOHhR=w1631-h917-no">
            <a:extLst>
              <a:ext uri="{FF2B5EF4-FFF2-40B4-BE49-F238E27FC236}">
                <a16:creationId xmlns:a16="http://schemas.microsoft.com/office/drawing/2014/main" id="{D3CC9614-71E9-4F48-8880-285DA9050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4178" y="4656888"/>
            <a:ext cx="3901367" cy="219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64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8839-DA78-4613-809E-3E6B2786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0" dirty="0"/>
              <a:t>Event-driven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F51B5-E4AA-4BE6-91D4-77225A905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5765" cy="4351338"/>
          </a:xfrm>
        </p:spPr>
        <p:txBody>
          <a:bodyPr/>
          <a:lstStyle/>
          <a:p>
            <a:r>
              <a:rPr lang="en-NZ" dirty="0"/>
              <a:t>“Events” refer to things that happen in the systems</a:t>
            </a:r>
          </a:p>
          <a:p>
            <a:r>
              <a:rPr lang="en-NZ" dirty="0"/>
              <a:t>They often do not carry much data with it</a:t>
            </a:r>
          </a:p>
          <a:p>
            <a:r>
              <a:rPr lang="en-NZ" dirty="0"/>
              <a:t>EDA promotes the detection, consumption of, and reaction to events, rather than actions</a:t>
            </a:r>
          </a:p>
          <a:p>
            <a:endParaRPr lang="en-NZ" dirty="0"/>
          </a:p>
        </p:txBody>
      </p:sp>
      <p:pic>
        <p:nvPicPr>
          <p:cNvPr id="1026" name="Picture 2" descr="http://www.thedigitalbridges.com/wp-content/uploads/2017/03/event-driven-architecture-pattern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965" y="1825625"/>
            <a:ext cx="5691493" cy="426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10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0" dirty="0"/>
              <a:t>Event-driven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659"/>
            <a:ext cx="10515600" cy="4351338"/>
          </a:xfrm>
        </p:spPr>
        <p:txBody>
          <a:bodyPr/>
          <a:lstStyle/>
          <a:p>
            <a:r>
              <a:rPr lang="en-NZ" dirty="0"/>
              <a:t>SOA relies on request/reply function to collect and react on data (polling?).</a:t>
            </a:r>
          </a:p>
          <a:p>
            <a:r>
              <a:rPr lang="en-NZ" dirty="0"/>
              <a:t>EDA provides the capabilities of SOA plus detecting and reacting to events.</a:t>
            </a:r>
          </a:p>
        </p:txBody>
      </p:sp>
    </p:spTree>
    <p:extLst>
      <p:ext uri="{BB962C8B-B14F-4D97-AF65-F5344CB8AC3E}">
        <p14:creationId xmlns:p14="http://schemas.microsoft.com/office/powerpoint/2010/main" val="19827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0" dirty="0"/>
              <a:t>Command Query Responsibility Segregation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014992" cy="4351338"/>
          </a:xfrm>
        </p:spPr>
        <p:txBody>
          <a:bodyPr/>
          <a:lstStyle/>
          <a:p>
            <a:r>
              <a:rPr lang="en-NZ" dirty="0"/>
              <a:t>Keeping the model that we use to read information separate with the one to update information.</a:t>
            </a:r>
          </a:p>
          <a:p>
            <a:r>
              <a:rPr lang="en-NZ" dirty="0"/>
              <a:t>Benefit for handling high performance application.</a:t>
            </a:r>
          </a:p>
          <a:p>
            <a:r>
              <a:rPr lang="en-NZ" dirty="0"/>
              <a:t>The separation of loads from read and write allows us to independently scale.</a:t>
            </a:r>
          </a:p>
        </p:txBody>
      </p:sp>
      <p:pic>
        <p:nvPicPr>
          <p:cNvPr id="4" name="Picture 2" descr="https://martinfowler.com/bliki/images/cqrs/cq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6010" y="1690688"/>
            <a:ext cx="6057790" cy="441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53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0" dirty="0"/>
              <a:t>Event-driven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51515" cy="4351338"/>
          </a:xfrm>
        </p:spPr>
        <p:txBody>
          <a:bodyPr/>
          <a:lstStyle/>
          <a:p>
            <a:r>
              <a:rPr lang="en-NZ" dirty="0"/>
              <a:t>Pros:</a:t>
            </a:r>
          </a:p>
          <a:p>
            <a:r>
              <a:rPr lang="en-NZ" dirty="0"/>
              <a:t>Decouples the event ‘Producers’ and ‘Consumers’</a:t>
            </a:r>
          </a:p>
          <a:p>
            <a:r>
              <a:rPr lang="en-NZ" dirty="0"/>
              <a:t>Eliminates the need for polling</a:t>
            </a:r>
          </a:p>
          <a:p>
            <a:r>
              <a:rPr lang="en-NZ" dirty="0"/>
              <a:t>Scalability</a:t>
            </a:r>
          </a:p>
          <a:p>
            <a:r>
              <a:rPr lang="en-NZ" dirty="0"/>
              <a:t>Redundancy</a:t>
            </a:r>
          </a:p>
          <a:p>
            <a:r>
              <a:rPr lang="en-NZ" dirty="0"/>
              <a:t>Resiliency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16106" y="1825625"/>
            <a:ext cx="3984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Cons:</a:t>
            </a:r>
          </a:p>
          <a:p>
            <a:r>
              <a:rPr lang="en-NZ" dirty="0"/>
              <a:t>Increased complexity</a:t>
            </a:r>
          </a:p>
          <a:p>
            <a:r>
              <a:rPr lang="en-NZ" dirty="0"/>
              <a:t>Overkill for simple systems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7221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0" dirty="0"/>
              <a:t>Azure Event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NZ" sz="2400" dirty="0"/>
              <a:t>Event based Router as a Service (</a:t>
            </a:r>
            <a:r>
              <a:rPr lang="en-NZ" sz="2400" dirty="0" err="1"/>
              <a:t>EBRaaS</a:t>
            </a:r>
            <a:r>
              <a:rPr lang="en-NZ" sz="2400" dirty="0"/>
              <a:t>)</a:t>
            </a:r>
          </a:p>
          <a:p>
            <a:r>
              <a:rPr lang="en-NZ" sz="2400" dirty="0"/>
              <a:t>Operates with Pub/Sub model, pushes events to registered subscribers</a:t>
            </a:r>
          </a:p>
          <a:p>
            <a:endParaRPr lang="en-NZ" dirty="0"/>
          </a:p>
        </p:txBody>
      </p:sp>
      <p:pic>
        <p:nvPicPr>
          <p:cNvPr id="5" name="Picture 2" descr="Event Grid service integrations">
            <a:extLst>
              <a:ext uri="{FF2B5EF4-FFF2-40B4-BE49-F238E27FC236}">
                <a16:creationId xmlns:a16="http://schemas.microsoft.com/office/drawing/2014/main" id="{A951ED85-1E84-4E83-97D3-48184D0AE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7821" y="2785628"/>
            <a:ext cx="6018980" cy="376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78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FACB-94CE-4B5E-B0A6-5A2BF942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0" dirty="0"/>
              <a:t>Event Grid, Event Hubs, Service Bus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6127" y="2150918"/>
            <a:ext cx="9673937" cy="411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909680"/>
            <a:ext cx="10515600" cy="4351338"/>
          </a:xfrm>
        </p:spPr>
        <p:txBody>
          <a:bodyPr/>
          <a:lstStyle/>
          <a:p>
            <a:r>
              <a:rPr lang="en-NZ" sz="2400" dirty="0"/>
              <a:t>Event Grid</a:t>
            </a:r>
          </a:p>
          <a:p>
            <a:pPr lvl="1"/>
            <a:r>
              <a:rPr lang="en-NZ" sz="2000" dirty="0"/>
              <a:t>Event distribution</a:t>
            </a:r>
          </a:p>
          <a:p>
            <a:pPr lvl="1"/>
            <a:r>
              <a:rPr lang="en-NZ" sz="2000" dirty="0"/>
              <a:t>Used to react on status changes</a:t>
            </a:r>
          </a:p>
          <a:p>
            <a:r>
              <a:rPr lang="en-NZ" sz="2400" dirty="0"/>
              <a:t>Event Hubs</a:t>
            </a:r>
          </a:p>
          <a:p>
            <a:pPr lvl="1"/>
            <a:r>
              <a:rPr lang="en-NZ" sz="2000" dirty="0"/>
              <a:t>Event streaming</a:t>
            </a:r>
          </a:p>
          <a:p>
            <a:pPr lvl="1"/>
            <a:r>
              <a:rPr lang="en-NZ" sz="2000" dirty="0"/>
              <a:t>Collect telemetry and distributed data</a:t>
            </a:r>
          </a:p>
          <a:p>
            <a:pPr lvl="1"/>
            <a:r>
              <a:rPr lang="en-NZ" sz="2000" dirty="0"/>
              <a:t>Handling big data</a:t>
            </a:r>
          </a:p>
          <a:p>
            <a:r>
              <a:rPr lang="en-NZ" sz="2400" dirty="0"/>
              <a:t>Service Bus</a:t>
            </a:r>
          </a:p>
          <a:p>
            <a:pPr lvl="1"/>
            <a:r>
              <a:rPr lang="en-NZ" sz="2000" dirty="0"/>
              <a:t>Send and process message</a:t>
            </a:r>
          </a:p>
          <a:p>
            <a:pPr lvl="1"/>
            <a:r>
              <a:rPr lang="en-NZ" sz="2000" dirty="0"/>
              <a:t>Ecommerce order processing and financial transactions</a:t>
            </a:r>
          </a:p>
          <a:p>
            <a:pPr lvl="1"/>
            <a:r>
              <a:rPr lang="en-NZ" sz="2000" dirty="0"/>
              <a:t>Supports </a:t>
            </a:r>
            <a:r>
              <a:rPr lang="en-NZ" sz="2000" dirty="0" err="1"/>
              <a:t>deadletter</a:t>
            </a:r>
            <a:r>
              <a:rPr lang="en-NZ" sz="2000" dirty="0"/>
              <a:t>, peek-lock</a:t>
            </a:r>
          </a:p>
          <a:p>
            <a:pPr marL="457200" lvl="1" indent="0">
              <a:buNone/>
            </a:pPr>
            <a:endParaRPr lang="en-NZ" sz="2000" dirty="0"/>
          </a:p>
          <a:p>
            <a:pPr marL="457200" lvl="1" indent="0">
              <a:buNone/>
            </a:pPr>
            <a:endParaRPr lang="en-NZ" sz="2000" dirty="0"/>
          </a:p>
          <a:p>
            <a:pPr marL="457200" lvl="1" indent="0">
              <a:buNone/>
            </a:pPr>
            <a:endParaRPr lang="en-NZ" sz="2000" dirty="0"/>
          </a:p>
          <a:p>
            <a:pPr marL="457200" lvl="1" indent="0">
              <a:buNone/>
            </a:pPr>
            <a:endParaRPr lang="en-NZ" sz="2000" dirty="0"/>
          </a:p>
          <a:p>
            <a:pPr marL="457200" lvl="1" indent="0">
              <a:buNone/>
            </a:pPr>
            <a:endParaRPr lang="en-NZ" sz="2000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2314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bal Integration Bootcamp NZ_Template_2018.pptx" id="{48CDA943-8D75-4B68-B93A-F3FEBCB3BF66}" vid="{43F47440-22AA-4F95-A911-9D854778CCB5}"/>
    </a:ext>
  </a:extLst>
</a:theme>
</file>

<file path=ppt/theme/theme2.xml><?xml version="1.0" encoding="utf-8"?>
<a:theme xmlns:a="http://schemas.openxmlformats.org/drawingml/2006/main" name="5-50155_Microsoft_Tech_Summit_Light_Template">
  <a:themeElements>
    <a:clrScheme name="Microsoft Tech Summit">
      <a:dk1>
        <a:srgbClr val="282828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D83B01"/>
      </a:accent2>
      <a:accent3>
        <a:srgbClr val="002050"/>
      </a:accent3>
      <a:accent4>
        <a:srgbClr val="00BCF2"/>
      </a:accent4>
      <a:accent5>
        <a:srgbClr val="FF8C00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Tech_Summit_16x9_Template.potx" id="{492E4D5F-2B59-48B5-B832-40899AC74F6B}" vid="{972D79D3-6F99-43E4-872D-DF6765F9852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Global Integration Bootcamp NZ_Template_2018</Template>
  <TotalTime>1390</TotalTime>
  <Words>824</Words>
  <Application>Microsoft Office PowerPoint</Application>
  <PresentationFormat>Widescreen</PresentationFormat>
  <Paragraphs>153</Paragraphs>
  <Slides>20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Consolas</vt:lpstr>
      <vt:lpstr>Segoe UI</vt:lpstr>
      <vt:lpstr>Segoe UI Black</vt:lpstr>
      <vt:lpstr>Segoe UI Light</vt:lpstr>
      <vt:lpstr>Segoe UI Semilight</vt:lpstr>
      <vt:lpstr>Wingdings</vt:lpstr>
      <vt:lpstr>Office Theme</vt:lpstr>
      <vt:lpstr>5-50155_Microsoft_Tech_Summit_Light_Template</vt:lpstr>
      <vt:lpstr>Building event-driven cloud solutions with Microsoft Azure Event Grid Presented by Harris Kristanto &amp; Nikolai Blackie @Adaptiv</vt:lpstr>
      <vt:lpstr>About Harris</vt:lpstr>
      <vt:lpstr>About Nikolai</vt:lpstr>
      <vt:lpstr>Event-driven architecture</vt:lpstr>
      <vt:lpstr>Event-driven architecture</vt:lpstr>
      <vt:lpstr>Command Query Responsibility Segregation</vt:lpstr>
      <vt:lpstr>Event-driven architecture</vt:lpstr>
      <vt:lpstr>Azure Event Grid</vt:lpstr>
      <vt:lpstr>Event Grid, Event Hubs, Service Bus</vt:lpstr>
      <vt:lpstr>Why Event Grid</vt:lpstr>
      <vt:lpstr>Retries and at least once delivery</vt:lpstr>
      <vt:lpstr>Use Case Scenarios</vt:lpstr>
      <vt:lpstr>Security</vt:lpstr>
      <vt:lpstr>Azure Resource Group Event Schemas</vt:lpstr>
      <vt:lpstr>Pricing</vt:lpstr>
      <vt:lpstr>Where is it?</vt:lpstr>
      <vt:lpstr>Demo</vt:lpstr>
      <vt:lpstr>Labs</vt:lpstr>
      <vt:lpstr>Reference material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event-driven cloud solutions with Microsoft Azure Event Grid</dc:title>
  <dc:creator>Harris Kristanto</dc:creator>
  <cp:lastModifiedBy>Wagner Silveira</cp:lastModifiedBy>
  <cp:revision>104</cp:revision>
  <dcterms:created xsi:type="dcterms:W3CDTF">2018-03-20T23:35:56Z</dcterms:created>
  <dcterms:modified xsi:type="dcterms:W3CDTF">2018-03-25T21:04:23Z</dcterms:modified>
</cp:coreProperties>
</file>