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28" r:id="rId3"/>
    <p:sldId id="284" r:id="rId4"/>
    <p:sldId id="325" r:id="rId5"/>
    <p:sldId id="326" r:id="rId6"/>
    <p:sldId id="329" r:id="rId7"/>
    <p:sldId id="334" r:id="rId8"/>
    <p:sldId id="330" r:id="rId9"/>
    <p:sldId id="331" r:id="rId10"/>
    <p:sldId id="335" r:id="rId11"/>
    <p:sldId id="336" r:id="rId12"/>
    <p:sldId id="337" r:id="rId13"/>
    <p:sldId id="332" r:id="rId14"/>
    <p:sldId id="287" r:id="rId15"/>
    <p:sldId id="317" r:id="rId16"/>
    <p:sldId id="309" r:id="rId17"/>
    <p:sldId id="324" r:id="rId18"/>
  </p:sldIdLst>
  <p:sldSz cx="12192000" cy="6858000"/>
  <p:notesSz cx="6808788" cy="99409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7BEB0CC-E7A1-D07D-B74C-5E2981EF054B}" name="Yannick WILLI" initials="YW" userId="S::Yannick.Willi@expaceo.com::2620dd61-8d82-4090-8369-a617e3cf97c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92774" autoAdjust="0"/>
  </p:normalViewPr>
  <p:slideViewPr>
    <p:cSldViewPr snapToGrid="0">
      <p:cViewPr>
        <p:scale>
          <a:sx n="66" d="100"/>
          <a:sy n="66" d="100"/>
        </p:scale>
        <p:origin x="-197" y="178"/>
      </p:cViewPr>
      <p:guideLst/>
    </p:cSldViewPr>
  </p:slideViewPr>
  <p:outlineViewPr>
    <p:cViewPr>
      <p:scale>
        <a:sx n="33" d="100"/>
        <a:sy n="33" d="100"/>
      </p:scale>
      <p:origin x="0" y="-10046"/>
    </p:cViewPr>
  </p:outlineViewPr>
  <p:notesTextViewPr>
    <p:cViewPr>
      <p:scale>
        <a:sx n="1" d="1"/>
        <a:sy n="1" d="1"/>
      </p:scale>
      <p:origin x="0" y="0"/>
    </p:cViewPr>
  </p:notesTextViewPr>
  <p:sorterViewPr>
    <p:cViewPr>
      <p:scale>
        <a:sx n="100" d="100"/>
        <a:sy n="100" d="100"/>
      </p:scale>
      <p:origin x="0" y="-132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773"/>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6737" y="0"/>
            <a:ext cx="2950475" cy="498773"/>
          </a:xfrm>
          <a:prstGeom prst="rect">
            <a:avLst/>
          </a:prstGeom>
        </p:spPr>
        <p:txBody>
          <a:bodyPr vert="horz" lIns="91440" tIns="45720" rIns="91440" bIns="45720" rtlCol="0"/>
          <a:lstStyle>
            <a:lvl1pPr algn="r">
              <a:defRPr sz="1200"/>
            </a:lvl1pPr>
          </a:lstStyle>
          <a:p>
            <a:fld id="{B010B2E1-EA60-4D65-A5BC-194309A1D877}" type="datetimeFigureOut">
              <a:rPr lang="fr-FR" smtClean="0"/>
              <a:t>28/10/2022</a:t>
            </a:fld>
            <a:endParaRPr lang="fr-FR"/>
          </a:p>
        </p:txBody>
      </p:sp>
      <p:sp>
        <p:nvSpPr>
          <p:cNvPr id="4" name="Slide Image Placeholder 3"/>
          <p:cNvSpPr>
            <a:spLocks noGrp="1" noRot="1" noChangeAspect="1"/>
          </p:cNvSpPr>
          <p:nvPr>
            <p:ph type="sldImg" idx="2"/>
          </p:nvPr>
        </p:nvSpPr>
        <p:spPr>
          <a:xfrm>
            <a:off x="423863" y="1243013"/>
            <a:ext cx="5961062" cy="3354387"/>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0879" y="4784070"/>
            <a:ext cx="5447030" cy="3914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42154"/>
            <a:ext cx="2950475" cy="498772"/>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6737" y="9442154"/>
            <a:ext cx="2950475" cy="498772"/>
          </a:xfrm>
          <a:prstGeom prst="rect">
            <a:avLst/>
          </a:prstGeom>
        </p:spPr>
        <p:txBody>
          <a:bodyPr vert="horz" lIns="91440" tIns="45720" rIns="91440" bIns="45720" rtlCol="0" anchor="b"/>
          <a:lstStyle>
            <a:lvl1pPr algn="r">
              <a:defRPr sz="1200"/>
            </a:lvl1pPr>
          </a:lstStyle>
          <a:p>
            <a:fld id="{4598F146-7604-4A0A-9163-4165E53DBBD7}" type="slidenum">
              <a:rPr lang="fr-FR" smtClean="0"/>
              <a:t>‹#›</a:t>
            </a:fld>
            <a:endParaRPr lang="fr-FR"/>
          </a:p>
        </p:txBody>
      </p:sp>
    </p:spTree>
    <p:extLst>
      <p:ext uri="{BB962C8B-B14F-4D97-AF65-F5344CB8AC3E}">
        <p14:creationId xmlns:p14="http://schemas.microsoft.com/office/powerpoint/2010/main" val="259032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000000"/>
                </a:solidFill>
                <a:effectLst/>
                <a:latin typeface="Consolas" panose="020B0609020204030204" pitchFamily="49" charset="0"/>
              </a:rPr>
              <a:t>Cake est un outil d'automatisation de </a:t>
            </a:r>
            <a:r>
              <a:rPr lang="fr-FR" b="0" dirty="0" err="1">
                <a:solidFill>
                  <a:srgbClr val="000000"/>
                </a:solidFill>
                <a:effectLst/>
                <a:latin typeface="Consolas" panose="020B0609020204030204" pitchFamily="49" charset="0"/>
              </a:rPr>
              <a:t>build</a:t>
            </a:r>
            <a:r>
              <a:rPr lang="fr-FR" b="0" dirty="0">
                <a:solidFill>
                  <a:srgbClr val="000000"/>
                </a:solidFill>
                <a:effectLst/>
                <a:latin typeface="Consolas" panose="020B0609020204030204" pitchFamily="49" charset="0"/>
              </a:rPr>
              <a:t> multiplateforme gratuit et open source avec un DSL C# pour des tâches telles que la compilation de code, la copie de fichiers et de dossiers, l'exécution de tests unitaires, la compression de fichiers et la création de packages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a:t>
            </a:r>
          </a:p>
          <a:p>
            <a:r>
              <a:rPr lang="fr-FR" b="0" dirty="0">
                <a:solidFill>
                  <a:srgbClr val="000000"/>
                </a:solidFill>
                <a:effectLst/>
                <a:latin typeface="Consolas" panose="020B0609020204030204" pitchFamily="49" charset="0"/>
              </a:rPr>
              <a:t>Vous pouvez ensuite utiliser ce système pour construire votre projet de la même façon sur Azure DevOps, Jenkins, </a:t>
            </a:r>
            <a:r>
              <a:rPr lang="fr-FR" b="0" dirty="0" err="1">
                <a:solidFill>
                  <a:srgbClr val="000000"/>
                </a:solidFill>
                <a:effectLst/>
                <a:latin typeface="Consolas" panose="020B0609020204030204" pitchFamily="49" charset="0"/>
              </a:rPr>
              <a:t>TeamCity</a:t>
            </a:r>
            <a:r>
              <a:rPr lang="fr-FR" b="0" dirty="0">
                <a:solidFill>
                  <a:srgbClr val="000000"/>
                </a:solidFill>
                <a:effectLst/>
                <a:latin typeface="Consolas" panose="020B0609020204030204" pitchFamily="49" charset="0"/>
              </a:rPr>
              <a:t>, GitHub Actions ou sur le système de </a:t>
            </a:r>
            <a:r>
              <a:rPr lang="fr-FR" b="0" dirty="0" err="1">
                <a:solidFill>
                  <a:srgbClr val="000000"/>
                </a:solidFill>
                <a:effectLst/>
                <a:latin typeface="Consolas" panose="020B0609020204030204" pitchFamily="49" charset="0"/>
              </a:rPr>
              <a:t>build</a:t>
            </a:r>
            <a:r>
              <a:rPr lang="fr-FR" b="0" dirty="0">
                <a:solidFill>
                  <a:srgbClr val="000000"/>
                </a:solidFill>
                <a:effectLst/>
                <a:latin typeface="Consolas" panose="020B0609020204030204" pitchFamily="49" charset="0"/>
              </a:rPr>
              <a:t> de votre choix.</a:t>
            </a:r>
          </a:p>
          <a:p>
            <a:r>
              <a:rPr lang="fr-FR" b="0" dirty="0">
                <a:solidFill>
                  <a:srgbClr val="000000"/>
                </a:solidFill>
                <a:effectLst/>
                <a:latin typeface="Consolas" panose="020B0609020204030204" pitchFamily="49" charset="0"/>
              </a:rPr>
              <a:t>Le projet a été présenté pour la première à la conférence NDC d'Oslo en 2016, ce n'est donc pas super récent.</a:t>
            </a: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3</a:t>
            </a:fld>
            <a:endParaRPr lang="fr-FR"/>
          </a:p>
        </p:txBody>
      </p:sp>
    </p:spTree>
    <p:extLst>
      <p:ext uri="{BB962C8B-B14F-4D97-AF65-F5344CB8AC3E}">
        <p14:creationId xmlns:p14="http://schemas.microsoft.com/office/powerpoint/2010/main" val="3528433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15</a:t>
            </a:fld>
            <a:endParaRPr lang="fr-FR"/>
          </a:p>
        </p:txBody>
      </p:sp>
    </p:spTree>
    <p:extLst>
      <p:ext uri="{BB962C8B-B14F-4D97-AF65-F5344CB8AC3E}">
        <p14:creationId xmlns:p14="http://schemas.microsoft.com/office/powerpoint/2010/main" val="2992291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solidFill>
                  <a:srgbClr val="800000"/>
                </a:solidFill>
                <a:effectLst/>
                <a:latin typeface="Consolas" panose="020B0609020204030204" pitchFamily="49" charset="0"/>
              </a:rPr>
              <a:t>Familier</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est construit sur le compilateur </a:t>
            </a:r>
            <a:r>
              <a:rPr lang="fr-FR" b="0" dirty="0" err="1">
                <a:solidFill>
                  <a:srgbClr val="000000"/>
                </a:solidFill>
                <a:effectLst/>
                <a:latin typeface="Consolas" panose="020B0609020204030204" pitchFamily="49" charset="0"/>
              </a:rPr>
              <a:t>Roslyn</a:t>
            </a:r>
            <a:r>
              <a:rPr lang="fr-FR" b="0" dirty="0">
                <a:solidFill>
                  <a:srgbClr val="000000"/>
                </a:solidFill>
                <a:effectLst/>
                <a:latin typeface="Consolas" panose="020B0609020204030204" pitchFamily="49" charset="0"/>
              </a:rPr>
              <a:t> qui vous permet d'écrire vos scripts de construction en pur C # dans un projet de console standard, en utilisant 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ou en tant que script Cake en utilisant Cake .NET Tool.</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Cross platform &amp; cross runtime</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fonctionne sur la plate-forme .NET récente (.NET </a:t>
            </a:r>
            <a:r>
              <a:rPr lang="fr-FR" b="0" dirty="0" err="1">
                <a:solidFill>
                  <a:srgbClr val="000000"/>
                </a:solidFill>
                <a:effectLst/>
                <a:latin typeface="Consolas" panose="020B0609020204030204" pitchFamily="49" charset="0"/>
              </a:rPr>
              <a:t>Core</a:t>
            </a:r>
            <a:r>
              <a:rPr lang="fr-FR" b="0" dirty="0">
                <a:solidFill>
                  <a:srgbClr val="000000"/>
                </a:solidFill>
                <a:effectLst/>
                <a:latin typeface="Consolas" panose="020B0609020204030204" pitchFamily="49" charset="0"/>
              </a:rPr>
              <a:t> 3.1 ou .NET 6 et plus récent) et est disponible sur Windows, Linux et </a:t>
            </a:r>
            <a:r>
              <a:rPr lang="fr-FR" b="0" dirty="0" err="1">
                <a:solidFill>
                  <a:srgbClr val="000000"/>
                </a:solidFill>
                <a:effectLst/>
                <a:latin typeface="Consolas" panose="020B0609020204030204" pitchFamily="49" charset="0"/>
              </a:rPr>
              <a:t>macOS</a:t>
            </a:r>
            <a:r>
              <a:rPr lang="fr-FR" b="0" dirty="0">
                <a:solidFill>
                  <a:srgbClr val="000000"/>
                </a:solidFill>
                <a:effectLst/>
                <a:latin typeface="Consolas" panose="020B0609020204030204" pitchFamily="49" charset="0"/>
              </a:rPr>
              <a:t>.</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Intégration avec les IDE</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peut fonctionner comme de simples applications console avec une intégration IDE complète, y compris IntelliSense ou la refactorisation. Il existe des extensions disponibles pour fournir des fonctionnalités avancées pour les IDE et les éditeurs les plus populaires.</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Fiable</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Que vous construisiez sur votre propre machine ou sur un système CI tel qu'Azure Pipelines, GitHub Actions, </a:t>
            </a:r>
            <a:r>
              <a:rPr lang="fr-FR" b="0" dirty="0" err="1">
                <a:solidFill>
                  <a:srgbClr val="000000"/>
                </a:solidFill>
                <a:effectLst/>
                <a:latin typeface="Consolas" panose="020B0609020204030204" pitchFamily="49" charset="0"/>
              </a:rPr>
              <a:t>TeamCity</a:t>
            </a:r>
            <a:r>
              <a:rPr lang="fr-FR" b="0" dirty="0">
                <a:solidFill>
                  <a:srgbClr val="000000"/>
                </a:solidFill>
                <a:effectLst/>
                <a:latin typeface="Consolas" panose="020B0609020204030204" pitchFamily="49" charset="0"/>
              </a:rPr>
              <a:t> ou Jenkins, Cake est conçu pour se comporter de la même manière.</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Prise en charge d'un grand nombre d'outils</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prend en charge les outils les plus courants utilisés lors des </a:t>
            </a:r>
            <a:r>
              <a:rPr lang="fr-FR" b="0" dirty="0" err="1">
                <a:solidFill>
                  <a:srgbClr val="000000"/>
                </a:solidFill>
                <a:effectLst/>
                <a:latin typeface="Consolas" panose="020B0609020204030204" pitchFamily="49" charset="0"/>
              </a:rPr>
              <a:t>builds</a:t>
            </a:r>
            <a:r>
              <a:rPr lang="fr-FR" b="0" dirty="0">
                <a:solidFill>
                  <a:srgbClr val="000000"/>
                </a:solidFill>
                <a:effectLst/>
                <a:latin typeface="Consolas" panose="020B0609020204030204" pitchFamily="49" charset="0"/>
              </a:rPr>
              <a:t> tels que </a:t>
            </a:r>
            <a:r>
              <a:rPr lang="fr-FR" b="0" dirty="0" err="1">
                <a:solidFill>
                  <a:srgbClr val="000000"/>
                </a:solidFill>
                <a:effectLst/>
                <a:latin typeface="Consolas" panose="020B0609020204030204" pitchFamily="49" charset="0"/>
              </a:rPr>
              <a:t>MSBuild</a:t>
            </a:r>
            <a:r>
              <a:rPr lang="fr-FR" b="0" dirty="0">
                <a:solidFill>
                  <a:srgbClr val="000000"/>
                </a:solidFill>
                <a:effectLst/>
                <a:latin typeface="Consolas" panose="020B0609020204030204" pitchFamily="49" charset="0"/>
              </a:rPr>
              <a:t>, .NET </a:t>
            </a:r>
            <a:r>
              <a:rPr lang="fr-FR" b="0" dirty="0" err="1">
                <a:solidFill>
                  <a:srgbClr val="000000"/>
                </a:solidFill>
                <a:effectLst/>
                <a:latin typeface="Consolas" panose="020B0609020204030204" pitchFamily="49" charset="0"/>
              </a:rPr>
              <a:t>Core</a:t>
            </a:r>
            <a:r>
              <a:rPr lang="fr-FR" b="0" dirty="0">
                <a:solidFill>
                  <a:srgbClr val="000000"/>
                </a:solidFill>
                <a:effectLst/>
                <a:latin typeface="Consolas" panose="020B0609020204030204" pitchFamily="49" charset="0"/>
              </a:rPr>
              <a:t> CLI, </a:t>
            </a:r>
            <a:r>
              <a:rPr lang="fr-FR" b="0" dirty="0" err="1">
                <a:solidFill>
                  <a:srgbClr val="000000"/>
                </a:solidFill>
                <a:effectLst/>
                <a:latin typeface="Consolas" panose="020B0609020204030204" pitchFamily="49" charset="0"/>
              </a:rPr>
              <a:t>MSTest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xUnit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NUnit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ILMerge</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WiX</a:t>
            </a:r>
            <a:r>
              <a:rPr lang="fr-FR" b="0" dirty="0">
                <a:solidFill>
                  <a:srgbClr val="000000"/>
                </a:solidFill>
                <a:effectLst/>
                <a:latin typeface="Consolas" panose="020B0609020204030204" pitchFamily="49" charset="0"/>
              </a:rPr>
              <a:t> et </a:t>
            </a:r>
            <a:r>
              <a:rPr lang="fr-FR" b="0" dirty="0" err="1">
                <a:solidFill>
                  <a:srgbClr val="000000"/>
                </a:solidFill>
                <a:effectLst/>
                <a:latin typeface="Consolas" panose="020B0609020204030204" pitchFamily="49" charset="0"/>
              </a:rPr>
              <a:t>SignTool</a:t>
            </a:r>
            <a:r>
              <a:rPr lang="fr-FR" b="0" dirty="0">
                <a:solidFill>
                  <a:srgbClr val="000000"/>
                </a:solidFill>
                <a:effectLst/>
                <a:latin typeface="Consolas" panose="020B0609020204030204" pitchFamily="49" charset="0"/>
              </a:rPr>
              <a:t> prêts à l'emploi et bien d'autres grâce à une liste sans cesse croissante d'</a:t>
            </a:r>
            <a:r>
              <a:rPr lang="fr-FR" b="0" dirty="0" err="1">
                <a:solidFill>
                  <a:srgbClr val="000000"/>
                </a:solidFill>
                <a:effectLst/>
                <a:latin typeface="Consolas" panose="020B0609020204030204" pitchFamily="49" charset="0"/>
              </a:rPr>
              <a:t>addins</a:t>
            </a:r>
            <a:r>
              <a:rPr lang="fr-FR" b="0" dirty="0">
                <a:solidFill>
                  <a:srgbClr val="000000"/>
                </a:solidFill>
                <a:effectLst/>
                <a:latin typeface="Consolas" panose="020B0609020204030204" pitchFamily="49" charset="0"/>
              </a:rPr>
              <a:t> et de modules.</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Open source et soutenu par la communauté</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sera toujours gratuit et open source, même pour un usage commercial. Si vous souhaitez les soutenir, nous acceptons les dons. Il y a une communauté incroyable autour de Cake avec plusieurs centaines de contributeurs qui sont impliqués dans le projet et vous pouvez également contribuer à ce beau projet ➡️ </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https://github.com/cake-build/cake</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4</a:t>
            </a:fld>
            <a:endParaRPr lang="fr-FR"/>
          </a:p>
        </p:txBody>
      </p:sp>
    </p:spTree>
    <p:extLst>
      <p:ext uri="{BB962C8B-B14F-4D97-AF65-F5344CB8AC3E}">
        <p14:creationId xmlns:p14="http://schemas.microsoft.com/office/powerpoint/2010/main" val="222174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000000"/>
                </a:solidFill>
                <a:effectLst/>
                <a:latin typeface="Consolas" panose="020B0609020204030204" pitchFamily="49" charset="0"/>
              </a:rPr>
              <a:t>Plusieurs cas d'usages peuvent être intéressants avec Cake :</a:t>
            </a:r>
          </a:p>
          <a:p>
            <a:br>
              <a:rPr lang="fr-FR" b="0" dirty="0">
                <a:solidFill>
                  <a:srgbClr val="000000"/>
                </a:solidFill>
                <a:effectLst/>
                <a:latin typeface="Consolas" panose="020B0609020204030204" pitchFamily="49" charset="0"/>
              </a:rPr>
            </a:br>
            <a:r>
              <a:rPr lang="fr-FR" b="0" dirty="0">
                <a:solidFill>
                  <a:srgbClr val="0451A5"/>
                </a:solidFill>
                <a:effectLst/>
                <a:latin typeface="Consolas" panose="020B0609020204030204" pitchFamily="49" charset="0"/>
              </a:rPr>
              <a:t>-</a:t>
            </a:r>
            <a:r>
              <a:rPr lang="fr-FR" b="0" dirty="0">
                <a:solidFill>
                  <a:srgbClr val="000000"/>
                </a:solidFill>
                <a:effectLst/>
                <a:latin typeface="Consolas" panose="020B0609020204030204" pitchFamily="49" charset="0"/>
              </a:rPr>
              <a:t> Avoir un processus de </a:t>
            </a:r>
            <a:r>
              <a:rPr lang="fr-FR" b="0" dirty="0" err="1">
                <a:solidFill>
                  <a:srgbClr val="000000"/>
                </a:solidFill>
                <a:effectLst/>
                <a:latin typeface="Consolas" panose="020B0609020204030204" pitchFamily="49" charset="0"/>
              </a:rPr>
              <a:t>build</a:t>
            </a:r>
            <a:r>
              <a:rPr lang="fr-FR" b="0" dirty="0">
                <a:solidFill>
                  <a:srgbClr val="000000"/>
                </a:solidFill>
                <a:effectLst/>
                <a:latin typeface="Consolas" panose="020B0609020204030204" pitchFamily="49" charset="0"/>
              </a:rPr>
              <a:t> identique entre le poste de développement et l'environnement de CI utilisé</a:t>
            </a:r>
          </a:p>
          <a:p>
            <a:r>
              <a:rPr lang="fr-FR" b="0" dirty="0">
                <a:solidFill>
                  <a:srgbClr val="0451A5"/>
                </a:solidFill>
                <a:effectLst/>
                <a:latin typeface="Consolas" panose="020B0609020204030204" pitchFamily="49" charset="0"/>
              </a:rPr>
              <a:t>-</a:t>
            </a:r>
            <a:r>
              <a:rPr lang="fr-FR" b="0" dirty="0">
                <a:solidFill>
                  <a:srgbClr val="000000"/>
                </a:solidFill>
                <a:effectLst/>
                <a:latin typeface="Consolas" panose="020B0609020204030204" pitchFamily="49" charset="0"/>
              </a:rPr>
              <a:t> Non-Adhérence du processus de </a:t>
            </a:r>
            <a:r>
              <a:rPr lang="fr-FR" b="0" dirty="0" err="1">
                <a:solidFill>
                  <a:srgbClr val="000000"/>
                </a:solidFill>
                <a:effectLst/>
                <a:latin typeface="Consolas" panose="020B0609020204030204" pitchFamily="49" charset="0"/>
              </a:rPr>
              <a:t>build</a:t>
            </a:r>
            <a:r>
              <a:rPr lang="fr-FR" b="0" dirty="0">
                <a:solidFill>
                  <a:srgbClr val="000000"/>
                </a:solidFill>
                <a:effectLst/>
                <a:latin typeface="Consolas" panose="020B0609020204030204" pitchFamily="49" charset="0"/>
              </a:rPr>
              <a:t> avec l'environnement de CI et donc portabilité du processus de CI entre les différents environnements.</a:t>
            </a:r>
          </a:p>
          <a:p>
            <a:r>
              <a:rPr lang="fr-FR" b="0" dirty="0">
                <a:solidFill>
                  <a:srgbClr val="000000"/>
                </a:solidFill>
                <a:effectLst/>
                <a:latin typeface="Consolas" panose="020B0609020204030204" pitchFamily="49" charset="0"/>
              </a:rPr>
              <a:t>  Ex : je dois migrer de Jenkins vers Azure DevOps ou de Azure DevOps vers GitHub (spoiler : cas client qui devrait beaucoup plus se produire en 2023</a:t>
            </a:r>
          </a:p>
          <a:p>
            <a:br>
              <a:rPr lang="fr-FR" b="0" dirty="0">
                <a:solidFill>
                  <a:srgbClr val="000000"/>
                </a:solidFill>
                <a:effectLst/>
                <a:latin typeface="Consolas" panose="020B0609020204030204" pitchFamily="49" charset="0"/>
              </a:rPr>
            </a:br>
            <a:endParaRPr lang="fr-FR" b="0" dirty="0">
              <a:solidFill>
                <a:srgbClr val="000000"/>
              </a:solidFill>
              <a:effectLst/>
              <a:latin typeface="Consolas" panose="020B0609020204030204" pitchFamily="49" charset="0"/>
            </a:endParaRP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5</a:t>
            </a:fld>
            <a:endParaRPr lang="fr-FR"/>
          </a:p>
        </p:txBody>
      </p:sp>
    </p:spTree>
    <p:extLst>
      <p:ext uri="{BB962C8B-B14F-4D97-AF65-F5344CB8AC3E}">
        <p14:creationId xmlns:p14="http://schemas.microsoft.com/office/powerpoint/2010/main" val="167711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solidFill>
                  <a:srgbClr val="800000"/>
                </a:solidFill>
                <a:effectLst/>
                <a:latin typeface="Consolas" panose="020B0609020204030204" pitchFamily="49" charset="0"/>
              </a:rPr>
              <a:t>Cake .NET Tool</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.NET Tool est un </a:t>
            </a:r>
            <a:r>
              <a:rPr lang="fr-FR" b="0" dirty="0" err="1">
                <a:solidFill>
                  <a:srgbClr val="000000"/>
                </a:solidFill>
                <a:effectLst/>
                <a:latin typeface="Consolas" panose="020B0609020204030204" pitchFamily="49" charset="0"/>
              </a:rPr>
              <a:t>runner</a:t>
            </a:r>
            <a:r>
              <a:rPr lang="fr-FR" b="0" dirty="0">
                <a:solidFill>
                  <a:srgbClr val="000000"/>
                </a:solidFill>
                <a:effectLst/>
                <a:latin typeface="Consolas" panose="020B0609020204030204" pitchFamily="49" charset="0"/>
              </a:rPr>
              <a:t> qui permet d'exécuter des scripts Cake.</a:t>
            </a:r>
          </a:p>
          <a:p>
            <a:r>
              <a:rPr lang="fr-FR" b="1" dirty="0" err="1">
                <a:solidFill>
                  <a:srgbClr val="800000"/>
                </a:solidFill>
                <a:effectLst/>
                <a:latin typeface="Consolas" panose="020B0609020204030204" pitchFamily="49" charset="0"/>
              </a:rPr>
              <a:t>Requirements</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Le package </a:t>
            </a:r>
            <a:r>
              <a:rPr lang="fr-FR" b="0" dirty="0" err="1">
                <a:solidFill>
                  <a:srgbClr val="000000"/>
                </a:solidFill>
                <a:effectLst/>
                <a:latin typeface="Consolas" panose="020B0609020204030204" pitchFamily="49" charset="0"/>
              </a:rPr>
              <a:t>Cake.Tool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qui est un outil .NET </a:t>
            </a:r>
            <a:r>
              <a:rPr lang="fr-FR" b="0" dirty="0" err="1">
                <a:solidFill>
                  <a:srgbClr val="000000"/>
                </a:solidFill>
                <a:effectLst/>
                <a:latin typeface="Consolas" panose="020B0609020204030204" pitchFamily="49" charset="0"/>
              </a:rPr>
              <a:t>Core</a:t>
            </a:r>
            <a:r>
              <a:rPr lang="fr-FR" b="0" dirty="0">
                <a:solidFill>
                  <a:srgbClr val="000000"/>
                </a:solidFill>
                <a:effectLst/>
                <a:latin typeface="Consolas" panose="020B0609020204030204" pitchFamily="49" charset="0"/>
              </a:rPr>
              <a:t> compilé pour .NET </a:t>
            </a:r>
            <a:r>
              <a:rPr lang="fr-FR" b="0" dirty="0" err="1">
                <a:solidFill>
                  <a:srgbClr val="000000"/>
                </a:solidFill>
                <a:effectLst/>
                <a:latin typeface="Consolas" panose="020B0609020204030204" pitchFamily="49" charset="0"/>
              </a:rPr>
              <a:t>Core</a:t>
            </a:r>
            <a:r>
              <a:rPr lang="fr-FR" b="0" dirty="0">
                <a:solidFill>
                  <a:srgbClr val="000000"/>
                </a:solidFill>
                <a:effectLst/>
                <a:latin typeface="Consolas" panose="020B0609020204030204" pitchFamily="49" charset="0"/>
              </a:rPr>
              <a:t> 3.1 ou plus récent.</a:t>
            </a:r>
          </a:p>
          <a:p>
            <a:r>
              <a:rPr lang="fr-FR" b="1" dirty="0">
                <a:solidFill>
                  <a:srgbClr val="800000"/>
                </a:solidFill>
                <a:effectLst/>
                <a:latin typeface="Consolas" panose="020B0609020204030204" pitchFamily="49" charset="0"/>
              </a:rPr>
              <a:t>Usage</a:t>
            </a:r>
            <a:endParaRPr lang="fr-FR" b="0" dirty="0">
              <a:solidFill>
                <a:srgbClr val="000000"/>
              </a:solidFill>
              <a:effectLst/>
              <a:latin typeface="Consolas" panose="020B0609020204030204" pitchFamily="49" charset="0"/>
            </a:endParaRPr>
          </a:p>
          <a:p>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cake </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script</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switches</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1" dirty="0">
                <a:solidFill>
                  <a:srgbClr val="800000"/>
                </a:solidFill>
                <a:effectLst/>
                <a:latin typeface="Consolas" panose="020B0609020204030204" pitchFamily="49" charset="0"/>
              </a:rPr>
              <a:t>Setup</a:t>
            </a:r>
            <a:endParaRPr lang="fr-FR" b="0" dirty="0">
              <a:solidFill>
                <a:srgbClr val="000000"/>
              </a:solidFill>
              <a:effectLst/>
              <a:latin typeface="Consolas" panose="020B0609020204030204" pitchFamily="49" charset="0"/>
            </a:endParaRPr>
          </a:p>
          <a:p>
            <a:r>
              <a:rPr lang="fr-FR" b="0" dirty="0">
                <a:solidFill>
                  <a:srgbClr val="0451A5"/>
                </a:solidFill>
                <a:effectLst/>
                <a:latin typeface="Consolas" panose="020B0609020204030204" pitchFamily="49" charset="0"/>
              </a:rPr>
              <a:t>-</a:t>
            </a:r>
            <a:r>
              <a:rPr lang="fr-FR" b="0" dirty="0">
                <a:solidFill>
                  <a:srgbClr val="000000"/>
                </a:solidFill>
                <a:effectLst/>
                <a:latin typeface="Consolas" panose="020B0609020204030204" pitchFamily="49" charset="0"/>
              </a:rPr>
              <a:t> Assurez-vous d'avoir un manifeste des outils </a:t>
            </a:r>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disponible dans votre référentiel ou créez-en un à l'aide de la commande suivante :</a:t>
            </a:r>
          </a:p>
          <a:p>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new </a:t>
            </a:r>
            <a:r>
              <a:rPr lang="fr-FR" b="0" dirty="0" err="1">
                <a:solidFill>
                  <a:srgbClr val="000000"/>
                </a:solidFill>
                <a:effectLst/>
                <a:latin typeface="Consolas" panose="020B0609020204030204" pitchFamily="49" charset="0"/>
              </a:rPr>
              <a:t>tool-manifest</a:t>
            </a:r>
            <a:endParaRPr lang="fr-FR" b="0" dirty="0">
              <a:solidFill>
                <a:srgbClr val="000000"/>
              </a:solidFill>
              <a:effectLst/>
              <a:latin typeface="Consolas" panose="020B0609020204030204" pitchFamily="49" charset="0"/>
            </a:endParaRPr>
          </a:p>
          <a:p>
            <a:r>
              <a:rPr lang="fr-FR" b="0" dirty="0">
                <a:solidFill>
                  <a:srgbClr val="0451A5"/>
                </a:solidFill>
                <a:effectLst/>
                <a:latin typeface="Consolas" panose="020B0609020204030204" pitchFamily="49" charset="0"/>
              </a:rPr>
              <a:t>-</a:t>
            </a:r>
            <a:r>
              <a:rPr lang="fr-FR" b="0" dirty="0">
                <a:solidFill>
                  <a:srgbClr val="000000"/>
                </a:solidFill>
                <a:effectLst/>
                <a:latin typeface="Consolas" panose="020B0609020204030204" pitchFamily="49" charset="0"/>
              </a:rPr>
              <a:t> Installez Cake en tant qu'outil local à l'aide de la commande </a:t>
            </a:r>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tool</a:t>
            </a:r>
            <a:r>
              <a:rPr lang="fr-FR" b="0" dirty="0">
                <a:solidFill>
                  <a:srgbClr val="000000"/>
                </a:solidFill>
                <a:effectLst/>
                <a:latin typeface="Consolas" panose="020B0609020204030204" pitchFamily="49" charset="0"/>
              </a:rPr>
              <a:t> (vous pouvez remplacer 2.3.0 par une version différente de Cake que vous souhaitez utiliser) :</a:t>
            </a:r>
          </a:p>
          <a:p>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tool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install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Cake.Tool</a:t>
            </a:r>
            <a:r>
              <a:rPr lang="fr-FR" b="0" dirty="0">
                <a:solidFill>
                  <a:srgbClr val="000000"/>
                </a:solidFill>
                <a:effectLst/>
                <a:latin typeface="Consolas" panose="020B0609020204030204" pitchFamily="49" charset="0"/>
              </a:rPr>
              <a:t> --version 2.3.0</a:t>
            </a:r>
          </a:p>
        </p:txBody>
      </p:sp>
      <p:sp>
        <p:nvSpPr>
          <p:cNvPr id="4" name="Slide Number Placeholder 3"/>
          <p:cNvSpPr>
            <a:spLocks noGrp="1"/>
          </p:cNvSpPr>
          <p:nvPr>
            <p:ph type="sldNum" sz="quarter" idx="5"/>
          </p:nvPr>
        </p:nvSpPr>
        <p:spPr/>
        <p:txBody>
          <a:bodyPr/>
          <a:lstStyle/>
          <a:p>
            <a:fld id="{4598F146-7604-4A0A-9163-4165E53DBBD7}" type="slidenum">
              <a:rPr lang="fr-FR" smtClean="0"/>
              <a:t>6</a:t>
            </a:fld>
            <a:endParaRPr lang="fr-FR"/>
          </a:p>
        </p:txBody>
      </p:sp>
    </p:spTree>
    <p:extLst>
      <p:ext uri="{BB962C8B-B14F-4D97-AF65-F5344CB8AC3E}">
        <p14:creationId xmlns:p14="http://schemas.microsoft.com/office/powerpoint/2010/main" val="1316392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Cake </a:t>
            </a:r>
            <a:r>
              <a:rPr lang="fr-FR" b="1" dirty="0" err="1"/>
              <a:t>Frosting</a:t>
            </a:r>
            <a:endParaRPr lang="fr-FR" b="1" dirty="0"/>
          </a:p>
          <a:p>
            <a:r>
              <a:rPr lang="fr-FR" b="0" dirty="0">
                <a:solidFill>
                  <a:srgbClr val="000000"/>
                </a:solidFill>
                <a:effectLst/>
                <a:latin typeface="Consolas" panose="020B0609020204030204" pitchFamily="49" charset="0"/>
              </a:rPr>
              <a:t>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est un hôte .NET qui vous permet d'écrire vos scripts de construction en tant qu'application console.</a:t>
            </a:r>
          </a:p>
          <a:p>
            <a:br>
              <a:rPr lang="fr-FR" b="0" dirty="0">
                <a:solidFill>
                  <a:srgbClr val="000000"/>
                </a:solidFill>
                <a:effectLst/>
                <a:latin typeface="Consolas" panose="020B0609020204030204" pitchFamily="49" charset="0"/>
              </a:rPr>
            </a:br>
            <a:r>
              <a:rPr lang="fr-FR" b="1" dirty="0" err="1">
                <a:solidFill>
                  <a:srgbClr val="000000"/>
                </a:solidFill>
                <a:effectLst/>
                <a:latin typeface="Consolas" panose="020B0609020204030204" pitchFamily="49" charset="0"/>
              </a:rPr>
              <a:t>R</a:t>
            </a:r>
            <a:r>
              <a:rPr lang="fr-FR" b="1" dirty="0" err="1">
                <a:solidFill>
                  <a:srgbClr val="800000"/>
                </a:solidFill>
                <a:effectLst/>
                <a:latin typeface="Consolas" panose="020B0609020204030204" pitchFamily="49" charset="0"/>
              </a:rPr>
              <a:t>equirements</a:t>
            </a:r>
            <a:endParaRPr lang="fr-FR" b="0" dirty="0">
              <a:solidFill>
                <a:srgbClr val="000000"/>
              </a:solidFill>
              <a:effectLst/>
              <a:latin typeface="Consolas" panose="020B0609020204030204" pitchFamily="49" charset="0"/>
            </a:endParaRPr>
          </a:p>
          <a:p>
            <a:r>
              <a:rPr lang="fr-FR" b="0" dirty="0" err="1">
                <a:solidFill>
                  <a:srgbClr val="000000"/>
                </a:solidFill>
                <a:effectLst/>
                <a:latin typeface="Consolas" panose="020B0609020204030204" pitchFamily="49" charset="0"/>
              </a:rPr>
              <a:t>Cake.Frosting</a:t>
            </a:r>
            <a:r>
              <a:rPr lang="fr-FR" b="0" dirty="0">
                <a:solidFill>
                  <a:srgbClr val="000000"/>
                </a:solidFill>
                <a:effectLst/>
                <a:latin typeface="Consolas" panose="020B0609020204030204" pitchFamily="49" charset="0"/>
              </a:rPr>
              <a:t> peut être utilisé pour écrire des applications console ciblant netcoreapp3.1 ou plus récent.</a:t>
            </a:r>
          </a:p>
          <a:p>
            <a:br>
              <a:rPr lang="fr-FR" b="0" dirty="0">
                <a:solidFill>
                  <a:srgbClr val="000000"/>
                </a:solidFill>
                <a:effectLst/>
                <a:latin typeface="Consolas" panose="020B0609020204030204" pitchFamily="49" charset="0"/>
              </a:rPr>
            </a:br>
            <a:r>
              <a:rPr lang="fr-FR" b="1" dirty="0">
                <a:solidFill>
                  <a:srgbClr val="800000"/>
                </a:solidFill>
                <a:effectLst/>
                <a:latin typeface="Consolas" panose="020B0609020204030204" pitchFamily="49" charset="0"/>
              </a:rPr>
              <a:t>Usage</a:t>
            </a:r>
            <a:endParaRPr lang="fr-FR" b="0" dirty="0">
              <a:solidFill>
                <a:srgbClr val="000000"/>
              </a:solidFill>
              <a:effectLst/>
              <a:latin typeface="Consolas" panose="020B0609020204030204" pitchFamily="49" charset="0"/>
            </a:endParaRPr>
          </a:p>
          <a:p>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Cake.Frosting.dll </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switches</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Pour créer un nouveau projet 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vous devez installer le modèle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a:t>
            </a:r>
          </a:p>
          <a:p>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new --</a:t>
            </a:r>
            <a:r>
              <a:rPr lang="fr-FR" b="0" dirty="0" err="1">
                <a:solidFill>
                  <a:srgbClr val="000000"/>
                </a:solidFill>
                <a:effectLst/>
                <a:latin typeface="Consolas" panose="020B0609020204030204" pitchFamily="49" charset="0"/>
              </a:rPr>
              <a:t>install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Cake.Frosting.Template</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Créez un nouveau projet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a:t>
            </a:r>
          </a:p>
          <a:p>
            <a:r>
              <a:rPr lang="fr-FR" b="0" dirty="0" err="1">
                <a:solidFill>
                  <a:srgbClr val="000000"/>
                </a:solidFill>
                <a:effectLst/>
                <a:latin typeface="Consolas" panose="020B0609020204030204" pitchFamily="49" charset="0"/>
              </a:rPr>
              <a:t>dotnet</a:t>
            </a:r>
            <a:r>
              <a:rPr lang="fr-FR" b="0" dirty="0">
                <a:solidFill>
                  <a:srgbClr val="000000"/>
                </a:solidFill>
                <a:effectLst/>
                <a:latin typeface="Consolas" panose="020B0609020204030204" pitchFamily="49" charset="0"/>
              </a:rPr>
              <a:t> new </a:t>
            </a:r>
            <a:r>
              <a:rPr lang="fr-FR" b="0" dirty="0" err="1">
                <a:solidFill>
                  <a:srgbClr val="000000"/>
                </a:solidFill>
                <a:effectLst/>
                <a:latin typeface="Consolas" panose="020B0609020204030204" pitchFamily="49" charset="0"/>
              </a:rPr>
              <a:t>cakefrosting</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Cela créera le projet 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et les scripts d'amorçage.</a:t>
            </a: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7</a:t>
            </a:fld>
            <a:endParaRPr lang="fr-FR"/>
          </a:p>
        </p:txBody>
      </p:sp>
    </p:spTree>
    <p:extLst>
      <p:ext uri="{BB962C8B-B14F-4D97-AF65-F5344CB8AC3E}">
        <p14:creationId xmlns:p14="http://schemas.microsoft.com/office/powerpoint/2010/main" val="964886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000000"/>
                </a:solidFill>
                <a:effectLst/>
                <a:latin typeface="Consolas" panose="020B0609020204030204" pitchFamily="49" charset="0"/>
              </a:rPr>
              <a:t>Au cours d'une construction, des tâches telles que la compilation, le filtrage, les tests, etc. doivent être exécutées. Cake lui-même n'est qu'un orchestrateur de </a:t>
            </a:r>
            <a:r>
              <a:rPr lang="fr-FR" b="0" dirty="0" err="1">
                <a:solidFill>
                  <a:srgbClr val="000000"/>
                </a:solidFill>
                <a:effectLst/>
                <a:latin typeface="Consolas" panose="020B0609020204030204" pitchFamily="49" charset="0"/>
              </a:rPr>
              <a:t>build</a:t>
            </a:r>
            <a:r>
              <a:rPr lang="fr-FR" b="0" dirty="0">
                <a:solidFill>
                  <a:srgbClr val="000000"/>
                </a:solidFill>
                <a:effectLst/>
                <a:latin typeface="Consolas" panose="020B0609020204030204" pitchFamily="49" charset="0"/>
              </a:rPr>
              <a:t>. Pour réaliser la tâche mentionnée précédemment, Cake appelle différents outils (comme </a:t>
            </a:r>
            <a:r>
              <a:rPr lang="fr-FR" b="0" dirty="0" err="1">
                <a:solidFill>
                  <a:srgbClr val="000000"/>
                </a:solidFill>
                <a:effectLst/>
                <a:latin typeface="Consolas" panose="020B0609020204030204" pitchFamily="49" charset="0"/>
              </a:rPr>
              <a:t>MsBuid</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NUnit</a:t>
            </a:r>
            <a:r>
              <a:rPr lang="fr-FR" b="0" dirty="0">
                <a:solidFill>
                  <a:srgbClr val="000000"/>
                </a:solidFill>
                <a:effectLst/>
                <a:latin typeface="Consolas" panose="020B0609020204030204" pitchFamily="49" charset="0"/>
              </a:rPr>
              <a:t>, etc.).</a:t>
            </a:r>
          </a:p>
          <a:p>
            <a:r>
              <a:rPr lang="fr-FR" b="0" dirty="0">
                <a:solidFill>
                  <a:srgbClr val="000000"/>
                </a:solidFill>
                <a:effectLst/>
                <a:latin typeface="Consolas" panose="020B0609020204030204" pitchFamily="49" charset="0"/>
              </a:rPr>
              <a:t>Cake prend en charge l'installation d'outils qui sont distribués sous forme de packages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et fournit une logique pour rechercher des emplacements d'outils pendant l'exécution.</a:t>
            </a:r>
          </a:p>
          <a:p>
            <a:endParaRPr lang="fr-FR"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err="1">
                <a:solidFill>
                  <a:srgbClr val="800000"/>
                </a:solidFill>
                <a:effectLst/>
                <a:latin typeface="Consolas" panose="020B0609020204030204" pitchFamily="49" charset="0"/>
              </a:rPr>
              <a:t>Installing</a:t>
            </a:r>
            <a:r>
              <a:rPr lang="fr-FR" b="1" dirty="0">
                <a:solidFill>
                  <a:srgbClr val="800000"/>
                </a:solidFill>
                <a:effectLst/>
                <a:latin typeface="Consolas" panose="020B0609020204030204" pitchFamily="49" charset="0"/>
              </a:rPr>
              <a:t> </a:t>
            </a:r>
            <a:r>
              <a:rPr lang="fr-FR" b="1" dirty="0" err="1">
                <a:solidFill>
                  <a:srgbClr val="800000"/>
                </a:solidFill>
                <a:effectLst/>
                <a:latin typeface="Consolas" panose="020B0609020204030204" pitchFamily="49" charset="0"/>
              </a:rPr>
              <a:t>tools</a:t>
            </a:r>
            <a:r>
              <a:rPr lang="fr-FR" b="1" dirty="0">
                <a:solidFill>
                  <a:srgbClr val="800000"/>
                </a:solidFill>
                <a:effectLst/>
                <a:latin typeface="Consolas" panose="020B0609020204030204" pitchFamily="49" charset="0"/>
              </a:rPr>
              <a:t> via </a:t>
            </a:r>
            <a:r>
              <a:rPr lang="fr-FR" b="1" dirty="0" err="1">
                <a:solidFill>
                  <a:srgbClr val="800000"/>
                </a:solidFill>
                <a:effectLst/>
                <a:latin typeface="Consolas" panose="020B0609020204030204" pitchFamily="49" charset="0"/>
              </a:rPr>
              <a:t>pre</a:t>
            </a:r>
            <a:r>
              <a:rPr lang="fr-FR" b="1" dirty="0">
                <a:solidFill>
                  <a:srgbClr val="800000"/>
                </a:solidFill>
                <a:effectLst/>
                <a:latin typeface="Consolas" panose="020B0609020204030204" pitchFamily="49" charset="0"/>
              </a:rPr>
              <a:t>-processor directive</a:t>
            </a:r>
            <a:endParaRPr lang="fr-FR" b="0" dirty="0">
              <a:solidFill>
                <a:srgbClr val="000000"/>
              </a:solidFill>
              <a:effectLst/>
              <a:latin typeface="Consolas" panose="020B0609020204030204" pitchFamily="49" charset="0"/>
            </a:endParaRP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La directive de </a:t>
            </a:r>
            <a:r>
              <a:rPr lang="fr-FR" b="0" dirty="0" err="1">
                <a:solidFill>
                  <a:srgbClr val="000000"/>
                </a:solidFill>
                <a:effectLst/>
                <a:latin typeface="Consolas" panose="020B0609020204030204" pitchFamily="49" charset="0"/>
              </a:rPr>
              <a:t>pré-processeur</a:t>
            </a:r>
            <a:r>
              <a:rPr lang="fr-FR" b="0" dirty="0">
                <a:solidFill>
                  <a:srgbClr val="000000"/>
                </a:solidFill>
                <a:effectLst/>
                <a:latin typeface="Consolas" panose="020B0609020204030204" pitchFamily="49" charset="0"/>
              </a:rPr>
              <a:t> #tool pour Cake .NET Tool peut être utilisée pour télécharger automatiquement un outil et l'installer dans le dossier </a:t>
            </a:r>
            <a:r>
              <a:rPr lang="fr-FR" b="0" dirty="0">
                <a:solidFill>
                  <a:srgbClr val="222222"/>
                </a:solidFill>
                <a:effectLst/>
                <a:latin typeface="Consolas" panose="020B0609020204030204" pitchFamily="49" charset="0"/>
              </a:rPr>
              <a:t>`</a:t>
            </a:r>
            <a:r>
              <a:rPr lang="fr-FR" b="0" dirty="0" err="1">
                <a:solidFill>
                  <a:srgbClr val="800000"/>
                </a:solidFill>
                <a:effectLst/>
                <a:latin typeface="Consolas" panose="020B0609020204030204" pitchFamily="49" charset="0"/>
              </a:rPr>
              <a:t>tools</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a:t>
            </a: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Les outils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et .NET prêts à l'emploi (depuis Cake 1.1) sont pris en charge en tant que fournisseur. D'autres fournisseurs sont disponibles via </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Modules</a:t>
            </a:r>
            <a:r>
              <a:rPr lang="fr-FR" b="0" dirty="0">
                <a:solidFill>
                  <a:srgbClr val="222222"/>
                </a:solidFill>
                <a:effectLst/>
                <a:latin typeface="Consolas" panose="020B0609020204030204" pitchFamily="49" charset="0"/>
              </a:rPr>
              <a:t>](</a:t>
            </a:r>
            <a:r>
              <a:rPr lang="fr-FR" b="0" u="sng" dirty="0">
                <a:solidFill>
                  <a:srgbClr val="000000"/>
                </a:solidFill>
                <a:effectLst/>
                <a:latin typeface="Consolas" panose="020B0609020204030204" pitchFamily="49" charset="0"/>
              </a:rPr>
              <a:t>https://cakebuild.net/extensions/</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a:t>
            </a: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L'exemple suivant télécharge le </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package </a:t>
            </a:r>
            <a:r>
              <a:rPr lang="fr-FR" b="0" dirty="0" err="1">
                <a:solidFill>
                  <a:srgbClr val="A31515"/>
                </a:solidFill>
                <a:effectLst/>
                <a:latin typeface="Consolas" panose="020B0609020204030204" pitchFamily="49" charset="0"/>
              </a:rPr>
              <a:t>xunit.runner.console</a:t>
            </a:r>
            <a:r>
              <a:rPr lang="fr-FR" b="0" dirty="0">
                <a:solidFill>
                  <a:srgbClr val="222222"/>
                </a:solidFill>
                <a:effectLst/>
                <a:latin typeface="Consolas" panose="020B0609020204030204" pitchFamily="49" charset="0"/>
              </a:rPr>
              <a:t>](</a:t>
            </a:r>
            <a:r>
              <a:rPr lang="fr-FR" b="0" u="sng" dirty="0">
                <a:solidFill>
                  <a:srgbClr val="000000"/>
                </a:solidFill>
                <a:effectLst/>
                <a:latin typeface="Consolas" panose="020B0609020204030204" pitchFamily="49" charset="0"/>
              </a:rPr>
              <a:t>https://www.nuget.org/packages/xunit.runner.console</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dans le cadre de l'exécution de votre script de génération :</a:t>
            </a:r>
          </a:p>
          <a:p>
            <a:endParaRPr lang="fr-FR" b="0" dirty="0">
              <a:solidFill>
                <a:srgbClr val="222222"/>
              </a:solidFill>
              <a:effectLst/>
              <a:latin typeface="Consolas" panose="020B0609020204030204" pitchFamily="49" charset="0"/>
            </a:endParaRPr>
          </a:p>
          <a:p>
            <a:r>
              <a:rPr lang="fr-FR" b="0" dirty="0">
                <a:solidFill>
                  <a:srgbClr val="222222"/>
                </a:solidFill>
                <a:effectLst/>
                <a:latin typeface="Consolas" panose="020B0609020204030204" pitchFamily="49" charset="0"/>
              </a:rPr>
              <a:t>#</a:t>
            </a:r>
            <a:r>
              <a:rPr lang="fr-FR" b="0" dirty="0">
                <a:solidFill>
                  <a:srgbClr val="0000FF"/>
                </a:solidFill>
                <a:effectLst/>
                <a:latin typeface="Consolas" panose="020B0609020204030204" pitchFamily="49" charset="0"/>
              </a:rPr>
              <a:t>tool "</a:t>
            </a:r>
            <a:r>
              <a:rPr lang="fr-FR" b="0" dirty="0" err="1">
                <a:solidFill>
                  <a:srgbClr val="0000FF"/>
                </a:solidFill>
                <a:effectLst/>
                <a:latin typeface="Consolas" panose="020B0609020204030204" pitchFamily="49" charset="0"/>
              </a:rPr>
              <a:t>nuget</a:t>
            </a:r>
            <a:r>
              <a:rPr lang="fr-FR" b="0" dirty="0">
                <a:solidFill>
                  <a:srgbClr val="0000FF"/>
                </a:solidFill>
                <a:effectLst/>
                <a:latin typeface="Consolas" panose="020B0609020204030204" pitchFamily="49" charset="0"/>
              </a:rPr>
              <a:t>:?package=</a:t>
            </a:r>
            <a:r>
              <a:rPr lang="fr-FR" b="0" dirty="0" err="1">
                <a:solidFill>
                  <a:srgbClr val="0000FF"/>
                </a:solidFill>
                <a:effectLst/>
                <a:latin typeface="Consolas" panose="020B0609020204030204" pitchFamily="49" charset="0"/>
              </a:rPr>
              <a:t>xunit.runner.console&amp;version</a:t>
            </a:r>
            <a:r>
              <a:rPr lang="fr-FR" b="0" dirty="0">
                <a:solidFill>
                  <a:srgbClr val="0000FF"/>
                </a:solidFill>
                <a:effectLst/>
                <a:latin typeface="Consolas" panose="020B0609020204030204" pitchFamily="49" charset="0"/>
              </a:rPr>
              <a:t>=2.4.1"</a:t>
            </a:r>
            <a:endParaRPr lang="fr-FR" b="0" dirty="0">
              <a:solidFill>
                <a:srgbClr val="000000"/>
              </a:solidFill>
              <a:effectLst/>
              <a:latin typeface="Consolas" panose="020B0609020204030204" pitchFamily="49" charset="0"/>
            </a:endParaRPr>
          </a:p>
          <a:p>
            <a:endParaRPr lang="fr-FR"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err="1">
                <a:solidFill>
                  <a:srgbClr val="800000"/>
                </a:solidFill>
                <a:effectLst/>
                <a:latin typeface="Consolas" panose="020B0609020204030204" pitchFamily="49" charset="0"/>
              </a:rPr>
              <a:t>Installing</a:t>
            </a:r>
            <a:r>
              <a:rPr lang="fr-FR" b="1" dirty="0">
                <a:solidFill>
                  <a:srgbClr val="800000"/>
                </a:solidFill>
                <a:effectLst/>
                <a:latin typeface="Consolas" panose="020B0609020204030204" pitchFamily="49" charset="0"/>
              </a:rPr>
              <a:t> </a:t>
            </a:r>
            <a:r>
              <a:rPr lang="fr-FR" b="1" dirty="0" err="1">
                <a:solidFill>
                  <a:srgbClr val="800000"/>
                </a:solidFill>
                <a:effectLst/>
                <a:latin typeface="Consolas" panose="020B0609020204030204" pitchFamily="49" charset="0"/>
              </a:rPr>
              <a:t>tools</a:t>
            </a:r>
            <a:r>
              <a:rPr lang="fr-FR" b="1" dirty="0">
                <a:solidFill>
                  <a:srgbClr val="800000"/>
                </a:solidFill>
                <a:effectLst/>
                <a:latin typeface="Consolas" panose="020B0609020204030204" pitchFamily="49" charset="0"/>
              </a:rPr>
              <a:t> </a:t>
            </a:r>
            <a:r>
              <a:rPr lang="fr-FR" b="1" dirty="0" err="1">
                <a:solidFill>
                  <a:srgbClr val="800000"/>
                </a:solidFill>
                <a:effectLst/>
                <a:latin typeface="Consolas" panose="020B0609020204030204" pitchFamily="49" charset="0"/>
              </a:rPr>
              <a:t>with</a:t>
            </a:r>
            <a:r>
              <a:rPr lang="fr-FR" b="1" dirty="0">
                <a:solidFill>
                  <a:srgbClr val="800000"/>
                </a:solidFill>
                <a:effectLst/>
                <a:latin typeface="Consolas" panose="020B0609020204030204" pitchFamily="49" charset="0"/>
              </a:rPr>
              <a:t> </a:t>
            </a:r>
            <a:r>
              <a:rPr lang="fr-FR" b="1" dirty="0" err="1">
                <a:solidFill>
                  <a:srgbClr val="800000"/>
                </a:solidFill>
                <a:effectLst/>
                <a:latin typeface="Consolas" panose="020B0609020204030204" pitchFamily="49" charset="0"/>
              </a:rPr>
              <a:t>InstallTool</a:t>
            </a:r>
            <a:endParaRPr lang="fr-FR" b="0" dirty="0">
              <a:solidFill>
                <a:srgbClr val="000000"/>
              </a:solidFill>
              <a:effectLst/>
              <a:latin typeface="Consolas" panose="020B0609020204030204" pitchFamily="49" charset="0"/>
            </a:endParaRPr>
          </a:p>
          <a:p>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fournit une méthode </a:t>
            </a:r>
            <a:r>
              <a:rPr lang="fr-FR" b="0" dirty="0">
                <a:solidFill>
                  <a:srgbClr val="222222"/>
                </a:solidFill>
                <a:effectLst/>
                <a:latin typeface="Consolas" panose="020B0609020204030204" pitchFamily="49" charset="0"/>
              </a:rPr>
              <a:t>`</a:t>
            </a:r>
            <a:r>
              <a:rPr lang="fr-FR" b="0" dirty="0" err="1">
                <a:solidFill>
                  <a:srgbClr val="800000"/>
                </a:solidFill>
                <a:effectLst/>
                <a:latin typeface="Consolas" panose="020B0609020204030204" pitchFamily="49" charset="0"/>
              </a:rPr>
              <a:t>InstallTool</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pour télécharger un outil et l'installer :</a:t>
            </a:r>
          </a:p>
          <a:p>
            <a:r>
              <a:rPr lang="fr-FR" b="0" dirty="0">
                <a:solidFill>
                  <a:srgbClr val="000000"/>
                </a:solidFill>
                <a:effectLst/>
                <a:latin typeface="Consolas" panose="020B0609020204030204" pitchFamily="49" charset="0"/>
              </a:rPr>
              <a:t>Les outils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et .NET prêts à l'emploi (depuis Cake 1.1) sont pris en charge en tant que fournisseur. D'autres fournisseurs sont disponibles via </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Modules</a:t>
            </a:r>
            <a:r>
              <a:rPr lang="fr-FR" b="0" dirty="0">
                <a:solidFill>
                  <a:srgbClr val="222222"/>
                </a:solidFill>
                <a:effectLst/>
                <a:latin typeface="Consolas" panose="020B0609020204030204" pitchFamily="49" charset="0"/>
              </a:rPr>
              <a:t>](</a:t>
            </a:r>
            <a:r>
              <a:rPr lang="fr-FR" b="0" u="sng" dirty="0">
                <a:solidFill>
                  <a:srgbClr val="000000"/>
                </a:solidFill>
                <a:effectLst/>
                <a:latin typeface="Consolas" panose="020B0609020204030204" pitchFamily="49" charset="0"/>
              </a:rPr>
              <a:t>https://cakebuild.net/extensions/</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a:t>
            </a:r>
          </a:p>
          <a:p>
            <a:r>
              <a:rPr lang="fr-FR" b="0" dirty="0">
                <a:solidFill>
                  <a:srgbClr val="000000"/>
                </a:solidFill>
                <a:effectLst/>
                <a:latin typeface="Consolas" panose="020B0609020204030204" pitchFamily="49" charset="0"/>
              </a:rPr>
              <a:t>L'exemple suivant télécharge le </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package </a:t>
            </a:r>
            <a:r>
              <a:rPr lang="fr-FR" b="0" dirty="0" err="1">
                <a:solidFill>
                  <a:srgbClr val="A31515"/>
                </a:solidFill>
                <a:effectLst/>
                <a:latin typeface="Consolas" panose="020B0609020204030204" pitchFamily="49" charset="0"/>
              </a:rPr>
              <a:t>xunit.runner.console</a:t>
            </a:r>
            <a:r>
              <a:rPr lang="fr-FR" b="0" dirty="0">
                <a:solidFill>
                  <a:srgbClr val="222222"/>
                </a:solidFill>
                <a:effectLst/>
                <a:latin typeface="Consolas" panose="020B0609020204030204" pitchFamily="49" charset="0"/>
              </a:rPr>
              <a:t>](</a:t>
            </a:r>
            <a:r>
              <a:rPr lang="fr-FR" b="0" u="sng" dirty="0">
                <a:solidFill>
                  <a:srgbClr val="000000"/>
                </a:solidFill>
                <a:effectLst/>
                <a:latin typeface="Consolas" panose="020B0609020204030204" pitchFamily="49" charset="0"/>
              </a:rPr>
              <a:t>https://www.nuget.org/packages/xunit.runner.console</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dans le cadre de l'exécution de votre script de génération :</a:t>
            </a:r>
          </a:p>
          <a:p>
            <a:endParaRPr lang="fr-FR" b="0" dirty="0">
              <a:solidFill>
                <a:srgbClr val="0000FF"/>
              </a:solidFill>
              <a:effectLst/>
              <a:latin typeface="Consolas" panose="020B0609020204030204" pitchFamily="49" charset="0"/>
            </a:endParaRPr>
          </a:p>
          <a:p>
            <a:r>
              <a:rPr lang="fr-FR" b="0" dirty="0">
                <a:solidFill>
                  <a:srgbClr val="0000FF"/>
                </a:solidFill>
                <a:effectLst/>
                <a:latin typeface="Consolas" panose="020B0609020204030204" pitchFamily="49" charset="0"/>
              </a:rPr>
              <a:t>public</a:t>
            </a: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class</a:t>
            </a:r>
            <a:r>
              <a:rPr lang="fr-FR" b="0" dirty="0">
                <a:solidFill>
                  <a:srgbClr val="000000"/>
                </a:solidFill>
                <a:effectLst/>
                <a:latin typeface="Consolas" panose="020B0609020204030204" pitchFamily="49" charset="0"/>
              </a:rPr>
              <a:t> </a:t>
            </a:r>
            <a:r>
              <a:rPr lang="fr-FR" b="0" dirty="0">
                <a:solidFill>
                  <a:srgbClr val="267F99"/>
                </a:solidFill>
                <a:effectLst/>
                <a:latin typeface="Consolas" panose="020B0609020204030204" pitchFamily="49" charset="0"/>
              </a:rPr>
              <a:t>Program</a:t>
            </a:r>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a:t>
            </a:r>
            <a:r>
              <a:rPr lang="fr-FR" b="0" dirty="0" err="1">
                <a:solidFill>
                  <a:srgbClr val="267F99"/>
                </a:solidFill>
                <a:effectLst/>
                <a:latin typeface="Consolas" panose="020B0609020204030204" pitchFamily="49" charset="0"/>
              </a:rPr>
              <a:t>IFrostingStartup</a:t>
            </a:r>
            <a:endParaRPr lang="fr-FR" b="0" dirty="0">
              <a:solidFill>
                <a:srgbClr val="000000"/>
              </a:solidFill>
              <a:effectLst/>
              <a:latin typeface="Consolas" panose="020B0609020204030204" pitchFamily="49" charset="0"/>
            </a:endParaRPr>
          </a:p>
          <a:p>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public</a:t>
            </a:r>
            <a:r>
              <a:rPr lang="fr-FR" b="0" dirty="0">
                <a:solidFill>
                  <a:srgbClr val="000000"/>
                </a:solidFill>
                <a:effectLst/>
                <a:latin typeface="Consolas" panose="020B0609020204030204" pitchFamily="49" charset="0"/>
              </a:rPr>
              <a:t> </a:t>
            </a:r>
            <a:r>
              <a:rPr lang="fr-FR" b="0" dirty="0" err="1">
                <a:solidFill>
                  <a:srgbClr val="0000FF"/>
                </a:solidFill>
                <a:effectLst/>
                <a:latin typeface="Consolas" panose="020B0609020204030204" pitchFamily="49" charset="0"/>
              </a:rPr>
              <a:t>static</a:t>
            </a:r>
            <a:r>
              <a:rPr lang="fr-FR" b="0" dirty="0">
                <a:solidFill>
                  <a:srgbClr val="000000"/>
                </a:solidFill>
                <a:effectLst/>
                <a:latin typeface="Consolas" panose="020B0609020204030204" pitchFamily="49" charset="0"/>
              </a:rPr>
              <a:t> </a:t>
            </a:r>
            <a:r>
              <a:rPr lang="fr-FR" b="0" dirty="0" err="1">
                <a:solidFill>
                  <a:srgbClr val="0000FF"/>
                </a:solidFill>
                <a:effectLst/>
                <a:latin typeface="Consolas" panose="020B0609020204030204" pitchFamily="49" charset="0"/>
              </a:rPr>
              <a:t>int</a:t>
            </a:r>
            <a:r>
              <a:rPr lang="fr-FR" b="0" dirty="0">
                <a:solidFill>
                  <a:srgbClr val="000000"/>
                </a:solidFill>
                <a:effectLst/>
                <a:latin typeface="Consolas" panose="020B0609020204030204" pitchFamily="49" charset="0"/>
              </a:rPr>
              <a:t> </a:t>
            </a:r>
            <a:r>
              <a:rPr lang="fr-FR" b="0" dirty="0">
                <a:solidFill>
                  <a:srgbClr val="795E26"/>
                </a:solidFill>
                <a:effectLst/>
                <a:latin typeface="Consolas" panose="020B0609020204030204" pitchFamily="49" charset="0"/>
              </a:rPr>
              <a:t>Main</a:t>
            </a:r>
            <a:r>
              <a:rPr lang="fr-FR" b="0" dirty="0">
                <a:solidFill>
                  <a:srgbClr val="222222"/>
                </a:solidFill>
                <a:effectLst/>
                <a:latin typeface="Consolas" panose="020B0609020204030204" pitchFamily="49" charset="0"/>
              </a:rPr>
              <a:t>(</a:t>
            </a:r>
            <a:r>
              <a:rPr lang="fr-FR" b="0" dirty="0">
                <a:solidFill>
                  <a:srgbClr val="0000FF"/>
                </a:solidFill>
                <a:effectLst/>
                <a:latin typeface="Consolas" panose="020B0609020204030204" pitchFamily="49" charset="0"/>
              </a:rPr>
              <a:t>string</a:t>
            </a:r>
            <a:r>
              <a:rPr lang="fr-FR" b="0" dirty="0">
                <a:solidFill>
                  <a:srgbClr val="222222"/>
                </a:solidFill>
                <a:effectLst/>
                <a:latin typeface="Consolas" panose="020B0609020204030204" pitchFamily="49" charset="0"/>
              </a:rPr>
              <a:t>[]</a:t>
            </a:r>
            <a:r>
              <a:rPr lang="fr-FR" b="0" dirty="0">
                <a:solidFill>
                  <a:srgbClr val="000000"/>
                </a:solidFill>
                <a:effectLst/>
                <a:latin typeface="Consolas" panose="020B0609020204030204" pitchFamily="49" charset="0"/>
              </a:rPr>
              <a:t> </a:t>
            </a:r>
            <a:r>
              <a:rPr lang="fr-FR" b="0" dirty="0">
                <a:solidFill>
                  <a:srgbClr val="001080"/>
                </a:solidFill>
                <a:effectLst/>
                <a:latin typeface="Consolas" panose="020B0609020204030204" pitchFamily="49" charset="0"/>
              </a:rPr>
              <a:t>args</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222222"/>
                </a:solidFill>
                <a:effectLst/>
                <a:latin typeface="Consolas" panose="020B0609020204030204" pitchFamily="49" charset="0"/>
              </a:rPr>
              <a:t>        </a:t>
            </a:r>
            <a:r>
              <a:rPr lang="fr-FR" b="0" dirty="0">
                <a:solidFill>
                  <a:srgbClr val="008000"/>
                </a:solidFill>
                <a:effectLst/>
                <a:latin typeface="Consolas" panose="020B0609020204030204" pitchFamily="49" charset="0"/>
              </a:rPr>
              <a:t>// </a:t>
            </a:r>
            <a:r>
              <a:rPr lang="fr-FR" b="0" dirty="0" err="1">
                <a:solidFill>
                  <a:srgbClr val="008000"/>
                </a:solidFill>
                <a:effectLst/>
                <a:latin typeface="Consolas" panose="020B0609020204030204" pitchFamily="49" charset="0"/>
              </a:rPr>
              <a:t>Create</a:t>
            </a:r>
            <a:r>
              <a:rPr lang="fr-FR" b="0" dirty="0">
                <a:solidFill>
                  <a:srgbClr val="008000"/>
                </a:solidFill>
                <a:effectLst/>
                <a:latin typeface="Consolas" panose="020B0609020204030204" pitchFamily="49" charset="0"/>
              </a:rPr>
              <a:t> and run the host.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AF00DB"/>
                </a:solidFill>
                <a:effectLst/>
                <a:latin typeface="Consolas" panose="020B0609020204030204" pitchFamily="49" charset="0"/>
              </a:rPr>
              <a:t>return</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new</a:t>
            </a:r>
            <a:r>
              <a:rPr lang="fr-FR" b="0" dirty="0">
                <a:solidFill>
                  <a:srgbClr val="000000"/>
                </a:solidFill>
                <a:effectLst/>
                <a:latin typeface="Consolas" panose="020B0609020204030204" pitchFamily="49" charset="0"/>
              </a:rPr>
              <a:t> </a:t>
            </a:r>
            <a:r>
              <a:rPr lang="fr-FR" b="0" dirty="0" err="1">
                <a:solidFill>
                  <a:srgbClr val="267F99"/>
                </a:solidFill>
                <a:effectLst/>
                <a:latin typeface="Consolas" panose="020B0609020204030204" pitchFamily="49" charset="0"/>
              </a:rPr>
              <a:t>CakeHost</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r>
              <a:rPr lang="fr-FR" b="0" dirty="0" err="1">
                <a:solidFill>
                  <a:srgbClr val="795E26"/>
                </a:solidFill>
                <a:effectLst/>
                <a:latin typeface="Consolas" panose="020B0609020204030204" pitchFamily="49" charset="0"/>
              </a:rPr>
              <a:t>InstallTool</a:t>
            </a:r>
            <a:r>
              <a:rPr lang="fr-FR" b="0" dirty="0">
                <a:solidFill>
                  <a:srgbClr val="222222"/>
                </a:solidFill>
                <a:effectLst/>
                <a:latin typeface="Consolas" panose="020B0609020204030204" pitchFamily="49" charset="0"/>
              </a:rPr>
              <a:t>(</a:t>
            </a:r>
            <a:r>
              <a:rPr lang="fr-FR" b="0" dirty="0">
                <a:solidFill>
                  <a:srgbClr val="0000FF"/>
                </a:solidFill>
                <a:effectLst/>
                <a:latin typeface="Consolas" panose="020B0609020204030204" pitchFamily="49" charset="0"/>
              </a:rPr>
              <a:t>new</a:t>
            </a:r>
            <a:r>
              <a:rPr lang="fr-FR" b="0" dirty="0">
                <a:solidFill>
                  <a:srgbClr val="000000"/>
                </a:solidFill>
                <a:effectLst/>
                <a:latin typeface="Consolas" panose="020B0609020204030204" pitchFamily="49" charset="0"/>
              </a:rPr>
              <a:t> </a:t>
            </a:r>
            <a:r>
              <a:rPr lang="fr-FR" b="0" dirty="0">
                <a:solidFill>
                  <a:srgbClr val="267F99"/>
                </a:solidFill>
                <a:effectLst/>
                <a:latin typeface="Consolas" panose="020B0609020204030204" pitchFamily="49" charset="0"/>
              </a:rPr>
              <a:t>Uri</a:t>
            </a:r>
            <a:r>
              <a:rPr lang="fr-FR" b="0" dirty="0">
                <a:solidFill>
                  <a:srgbClr val="222222"/>
                </a:solidFill>
                <a:effectLst/>
                <a:latin typeface="Consolas" panose="020B0609020204030204" pitchFamily="49" charset="0"/>
              </a:rPr>
              <a:t>(</a:t>
            </a:r>
            <a:r>
              <a:rPr lang="fr-FR" b="0" dirty="0">
                <a:solidFill>
                  <a:srgbClr val="A31515"/>
                </a:solidFill>
                <a:effectLst/>
                <a:latin typeface="Consolas" panose="020B0609020204030204" pitchFamily="49" charset="0"/>
              </a:rPr>
              <a:t>"</a:t>
            </a:r>
            <a:r>
              <a:rPr lang="fr-FR" b="0" dirty="0" err="1">
                <a:solidFill>
                  <a:srgbClr val="A31515"/>
                </a:solidFill>
                <a:effectLst/>
                <a:latin typeface="Consolas" panose="020B0609020204030204" pitchFamily="49" charset="0"/>
              </a:rPr>
              <a:t>nuget</a:t>
            </a:r>
            <a:r>
              <a:rPr lang="fr-FR" b="0" dirty="0">
                <a:solidFill>
                  <a:srgbClr val="A31515"/>
                </a:solidFill>
                <a:effectLst/>
                <a:latin typeface="Consolas" panose="020B0609020204030204" pitchFamily="49" charset="0"/>
              </a:rPr>
              <a:t>:?package=</a:t>
            </a:r>
            <a:r>
              <a:rPr lang="fr-FR" b="0" dirty="0" err="1">
                <a:solidFill>
                  <a:srgbClr val="A31515"/>
                </a:solidFill>
                <a:effectLst/>
                <a:latin typeface="Consolas" panose="020B0609020204030204" pitchFamily="49" charset="0"/>
              </a:rPr>
              <a:t>xunit.runner.console&amp;version</a:t>
            </a:r>
            <a:r>
              <a:rPr lang="fr-FR" b="0" dirty="0">
                <a:solidFill>
                  <a:srgbClr val="A31515"/>
                </a:solidFill>
                <a:effectLst/>
                <a:latin typeface="Consolas" panose="020B0609020204030204" pitchFamily="49" charset="0"/>
              </a:rPr>
              <a:t>=2.4.1"</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r>
              <a:rPr lang="fr-FR" b="0" dirty="0">
                <a:solidFill>
                  <a:srgbClr val="795E26"/>
                </a:solidFill>
                <a:effectLst/>
                <a:latin typeface="Consolas" panose="020B0609020204030204" pitchFamily="49" charset="0"/>
              </a:rPr>
              <a:t>Run</a:t>
            </a:r>
            <a:r>
              <a:rPr lang="fr-FR" b="0" dirty="0">
                <a:solidFill>
                  <a:srgbClr val="222222"/>
                </a:solidFill>
                <a:effectLst/>
                <a:latin typeface="Consolas" panose="020B0609020204030204" pitchFamily="49" charset="0"/>
              </a:rPr>
              <a:t>(</a:t>
            </a:r>
            <a:r>
              <a:rPr lang="fr-FR" b="0" dirty="0">
                <a:solidFill>
                  <a:srgbClr val="001080"/>
                </a:solidFill>
                <a:effectLst/>
                <a:latin typeface="Consolas" panose="020B0609020204030204" pitchFamily="49" charset="0"/>
              </a:rPr>
              <a:t>args</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    </a:t>
            </a:r>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222222"/>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endParaRPr lang="fr-FR" b="0" dirty="0">
              <a:solidFill>
                <a:srgbClr val="000000"/>
              </a:solidFill>
              <a:effectLst/>
              <a:latin typeface="Consolas" panose="020B0609020204030204" pitchFamily="49" charset="0"/>
            </a:endParaRP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8</a:t>
            </a:fld>
            <a:endParaRPr lang="fr-FR"/>
          </a:p>
        </p:txBody>
      </p:sp>
    </p:spTree>
    <p:extLst>
      <p:ext uri="{BB962C8B-B14F-4D97-AF65-F5344CB8AC3E}">
        <p14:creationId xmlns:p14="http://schemas.microsoft.com/office/powerpoint/2010/main" val="1264635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000000"/>
                </a:solidFill>
                <a:effectLst/>
                <a:latin typeface="Consolas" panose="020B0609020204030204" pitchFamily="49" charset="0"/>
              </a:rPr>
              <a:t>Commencez par créer un nouveau projet de bibliothèque de classes et ajoutez une référence au package </a:t>
            </a:r>
            <a:r>
              <a:rPr lang="fr-FR" b="0" dirty="0" err="1">
                <a:solidFill>
                  <a:srgbClr val="000000"/>
                </a:solidFill>
                <a:effectLst/>
                <a:latin typeface="Consolas" panose="020B0609020204030204" pitchFamily="49" charset="0"/>
              </a:rPr>
              <a:t>Cake.Core</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via le gestionnaire de packages.</a:t>
            </a:r>
          </a:p>
          <a:p>
            <a:r>
              <a:rPr lang="fr-FR" b="0" dirty="0">
                <a:solidFill>
                  <a:srgbClr val="000000"/>
                </a:solidFill>
                <a:effectLst/>
                <a:latin typeface="Consolas" panose="020B0609020204030204" pitchFamily="49" charset="0"/>
              </a:rPr>
              <a:t>PM&gt; Install-Package </a:t>
            </a:r>
            <a:r>
              <a:rPr lang="fr-FR" b="0" dirty="0" err="1">
                <a:solidFill>
                  <a:srgbClr val="000000"/>
                </a:solidFill>
                <a:effectLst/>
                <a:latin typeface="Consolas" panose="020B0609020204030204" pitchFamily="49" charset="0"/>
              </a:rPr>
              <a:t>Cake.Core</a:t>
            </a:r>
            <a:endParaRPr lang="fr-FR" b="0" dirty="0">
              <a:solidFill>
                <a:srgbClr val="000000"/>
              </a:solidFill>
              <a:effectLst/>
              <a:latin typeface="Consolas" panose="020B0609020204030204" pitchFamily="49" charset="0"/>
            </a:endParaRP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Ajoutez la méthode d'alias que vous souhaitez exposer à votre script Cake. Une méthode d'alias de script est simplement une méthode d'extension pour </a:t>
            </a:r>
            <a:r>
              <a:rPr lang="fr-FR" b="0" dirty="0" err="1">
                <a:solidFill>
                  <a:srgbClr val="000000"/>
                </a:solidFill>
                <a:effectLst/>
                <a:latin typeface="Consolas" panose="020B0609020204030204" pitchFamily="49" charset="0"/>
              </a:rPr>
              <a:t>ICakeContext</a:t>
            </a:r>
            <a:r>
              <a:rPr lang="fr-FR" b="0" dirty="0">
                <a:solidFill>
                  <a:srgbClr val="000000"/>
                </a:solidFill>
                <a:effectLst/>
                <a:latin typeface="Consolas" panose="020B0609020204030204" pitchFamily="49" charset="0"/>
              </a:rPr>
              <a:t> qui a été marquée avec l'attribut </a:t>
            </a:r>
            <a:r>
              <a:rPr lang="fr-FR" b="0" dirty="0" err="1">
                <a:solidFill>
                  <a:srgbClr val="000000"/>
                </a:solidFill>
                <a:effectLst/>
                <a:latin typeface="Consolas" panose="020B0609020204030204" pitchFamily="49" charset="0"/>
              </a:rPr>
              <a:t>CakeMethodAliasAttribute</a:t>
            </a:r>
            <a:r>
              <a:rPr lang="fr-FR" b="0" dirty="0">
                <a:solidFill>
                  <a:srgbClr val="000000"/>
                </a:solidFill>
                <a:effectLst/>
                <a:latin typeface="Consolas" panose="020B0609020204030204" pitchFamily="49" charset="0"/>
              </a:rPr>
              <a:t>. La méthode peut utiliser toutes les fonctionnalités CLR standard, y compris les paramètres facultatifs.</a:t>
            </a: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Vous pouvez également ajouter une propriété d'alias de script, qui fonctionne de la même manière qu'une méthode d'alias de script, sauf qu'elle n'accepte aucun argument et est marquée avec l'attribut </a:t>
            </a:r>
            <a:r>
              <a:rPr lang="fr-FR" b="0" dirty="0" err="1">
                <a:solidFill>
                  <a:srgbClr val="000000"/>
                </a:solidFill>
                <a:effectLst/>
                <a:latin typeface="Consolas" panose="020B0609020204030204" pitchFamily="49" charset="0"/>
              </a:rPr>
              <a:t>CakePropertyAliasAttribute</a:t>
            </a:r>
            <a:r>
              <a:rPr lang="fr-FR" b="0" dirty="0">
                <a:solidFill>
                  <a:srgbClr val="000000"/>
                </a:solidFill>
                <a:effectLst/>
                <a:latin typeface="Consolas" panose="020B0609020204030204" pitchFamily="49" charset="0"/>
              </a:rPr>
              <a:t>.</a:t>
            </a: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10</a:t>
            </a:fld>
            <a:endParaRPr lang="fr-FR"/>
          </a:p>
        </p:txBody>
      </p:sp>
    </p:spTree>
    <p:extLst>
      <p:ext uri="{BB962C8B-B14F-4D97-AF65-F5344CB8AC3E}">
        <p14:creationId xmlns:p14="http://schemas.microsoft.com/office/powerpoint/2010/main" val="810318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dirty="0">
                <a:solidFill>
                  <a:srgbClr val="000000"/>
                </a:solidFill>
                <a:effectLst/>
                <a:latin typeface="Consolas" panose="020B0609020204030204" pitchFamily="49" charset="0"/>
              </a:rPr>
              <a:t>Votre alias de script peut avoir besoin d'importer un ou plusieurs espaces de noms dans votre script Cake. Cake prend en charge l'importation automatique d'espaces de noms avec des attributs.</a:t>
            </a: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Le </a:t>
            </a:r>
            <a:r>
              <a:rPr lang="fr-FR" b="0" dirty="0" err="1">
                <a:solidFill>
                  <a:srgbClr val="000000"/>
                </a:solidFill>
                <a:effectLst/>
                <a:latin typeface="Consolas" panose="020B0609020204030204" pitchFamily="49" charset="0"/>
              </a:rPr>
              <a:t>CakeNamespaceImportAttribute</a:t>
            </a:r>
            <a:r>
              <a:rPr lang="fr-FR" b="0" dirty="0">
                <a:solidFill>
                  <a:srgbClr val="000000"/>
                </a:solidFill>
                <a:effectLst/>
                <a:latin typeface="Consolas" panose="020B0609020204030204" pitchFamily="49" charset="0"/>
              </a:rPr>
              <a:t> peut être appliqué au niveau de la méthode, de la classe ou de l'</a:t>
            </a:r>
            <a:r>
              <a:rPr lang="fr-FR" b="0" dirty="0" err="1">
                <a:solidFill>
                  <a:srgbClr val="000000"/>
                </a:solidFill>
                <a:effectLst/>
                <a:latin typeface="Consolas" panose="020B0609020204030204" pitchFamily="49" charset="0"/>
              </a:rPr>
              <a:t>assembly</a:t>
            </a:r>
            <a:r>
              <a:rPr lang="fr-FR" b="0" dirty="0">
                <a:solidFill>
                  <a:srgbClr val="000000"/>
                </a:solidFill>
                <a:effectLst/>
                <a:latin typeface="Consolas" panose="020B0609020204030204" pitchFamily="49" charset="0"/>
              </a:rPr>
              <a:t>, ou toute combinaison de ceux-ci.</a:t>
            </a:r>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11</a:t>
            </a:fld>
            <a:endParaRPr lang="fr-FR"/>
          </a:p>
        </p:txBody>
      </p:sp>
    </p:spTree>
    <p:extLst>
      <p:ext uri="{BB962C8B-B14F-4D97-AF65-F5344CB8AC3E}">
        <p14:creationId xmlns:p14="http://schemas.microsoft.com/office/powerpoint/2010/main" val="498344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000000"/>
                </a:solidFill>
                <a:effectLst/>
                <a:latin typeface="Consolas" panose="020B0609020204030204" pitchFamily="49" charset="0"/>
              </a:rPr>
              <a:t>Modules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000000"/>
                </a:solidFill>
                <a:effectLst/>
                <a:latin typeface="Consolas" panose="020B0609020204030204" pitchFamily="49" charset="0"/>
              </a:rPr>
              <a:t>Les modules sont un composant spécial de Cake conçu pour augmenter, modifier ou remplacer la logique interne de Cake elle-même. Les modules peuvent être utilisés, par exemple, pour remplacer le journal de construction intégré de Cake, le coureur de processus ou le localisateur d'outils, pour n'en nommer que quelques-uns. En interne, c'est ainsi que Cake gère ses "parties mobiles", mais vous pouvez également charger des modules dans le cadre de l'exécution de votre script de construction, ce qui vous permettra de remplacer/modifier le fonctionnement de Cake dans le cadre de votre code de construction.</a:t>
            </a:r>
          </a:p>
          <a:p>
            <a:endParaRPr lang="fr-FR" dirty="0"/>
          </a:p>
          <a:p>
            <a:r>
              <a:rPr lang="fr-FR" dirty="0"/>
              <a:t>Recettes / </a:t>
            </a:r>
            <a:r>
              <a:rPr lang="fr-FR" dirty="0" err="1"/>
              <a:t>Recipes</a:t>
            </a:r>
            <a:endParaRPr lang="fr-FR" dirty="0"/>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000000"/>
                </a:solidFill>
                <a:effectLst/>
                <a:latin typeface="Consolas" panose="020B0609020204030204" pitchFamily="49" charset="0"/>
              </a:rPr>
              <a:t>Les scripts de génération de Cake peuvent être publiés sous forme de packages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appelés recettes. Ces packages peuvent contenir des tâches partagées et peuvent être consommés par d'autres scripts de génération.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000000"/>
              </a:solidFill>
              <a:effectLst/>
              <a:latin typeface="Consolas" panose="020B0609020204030204" pitchFamily="49" charset="0"/>
            </a:endParaRPr>
          </a:p>
          <a:p>
            <a:r>
              <a:rPr lang="fr-FR" b="0" dirty="0">
                <a:solidFill>
                  <a:srgbClr val="000000"/>
                </a:solidFill>
                <a:effectLst/>
                <a:latin typeface="Consolas" panose="020B0609020204030204" pitchFamily="49" charset="0"/>
              </a:rPr>
              <a:t>Lors de l'utilisation de Cake .NET Tool, la directive </a:t>
            </a:r>
            <a:r>
              <a:rPr lang="fr-FR" b="0" dirty="0" err="1">
                <a:solidFill>
                  <a:srgbClr val="000000"/>
                </a:solidFill>
                <a:effectLst/>
                <a:latin typeface="Consolas" panose="020B0609020204030204" pitchFamily="49" charset="0"/>
              </a:rPr>
              <a:t>load</a:t>
            </a:r>
            <a:r>
              <a:rPr lang="fr-FR" b="0" dirty="0">
                <a:solidFill>
                  <a:srgbClr val="000000"/>
                </a:solidFill>
                <a:effectLst/>
                <a:latin typeface="Consolas" panose="020B0609020204030204" pitchFamily="49" charset="0"/>
              </a:rPr>
              <a:t> peut être utilisée avec le schéma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pour télécharger les packages </a:t>
            </a:r>
            <a:r>
              <a:rPr lang="fr-FR" b="0" dirty="0" err="1">
                <a:solidFill>
                  <a:srgbClr val="000000"/>
                </a:solidFill>
                <a:effectLst/>
                <a:latin typeface="Consolas" panose="020B0609020204030204" pitchFamily="49" charset="0"/>
              </a:rPr>
              <a:t>Recipe</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et charger tous les fichiers .cake dans le dossier de contenu. L'exemple suivant charge la version 1.0.0 du package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MyRecipePackage</a:t>
            </a:r>
            <a:r>
              <a:rPr lang="fr-FR" b="0" dirty="0">
                <a:solidFill>
                  <a:srgbClr val="000000"/>
                </a:solidFill>
                <a:effectLst/>
                <a:latin typeface="Consolas" panose="020B0609020204030204" pitchFamily="49" charset="0"/>
              </a:rPr>
              <a:t> :</a:t>
            </a:r>
          </a:p>
          <a:p>
            <a:r>
              <a:rPr lang="fr-FR" b="0" dirty="0">
                <a:solidFill>
                  <a:srgbClr val="222222"/>
                </a:solidFill>
                <a:effectLst/>
                <a:latin typeface="Consolas" panose="020B0609020204030204" pitchFamily="49" charset="0"/>
              </a:rPr>
              <a:t>#</a:t>
            </a:r>
            <a:r>
              <a:rPr lang="fr-FR" b="0" dirty="0">
                <a:solidFill>
                  <a:srgbClr val="808080"/>
                </a:solidFill>
                <a:effectLst/>
                <a:latin typeface="Consolas" panose="020B0609020204030204" pitchFamily="49" charset="0"/>
              </a:rPr>
              <a:t>load</a:t>
            </a:r>
            <a:r>
              <a:rPr lang="fr-FR" b="0" dirty="0">
                <a:solidFill>
                  <a:srgbClr val="0000FF"/>
                </a:solidFill>
                <a:effectLst/>
                <a:latin typeface="Consolas" panose="020B0609020204030204" pitchFamily="49" charset="0"/>
              </a:rPr>
              <a:t> </a:t>
            </a:r>
            <a:r>
              <a:rPr lang="fr-FR" b="0" dirty="0" err="1">
                <a:solidFill>
                  <a:srgbClr val="0000FF"/>
                </a:solidFill>
                <a:effectLst/>
                <a:latin typeface="Consolas" panose="020B0609020204030204" pitchFamily="49" charset="0"/>
              </a:rPr>
              <a:t>nuget</a:t>
            </a:r>
            <a:r>
              <a:rPr lang="fr-FR" b="0" dirty="0">
                <a:solidFill>
                  <a:srgbClr val="0000FF"/>
                </a:solidFill>
                <a:effectLst/>
                <a:latin typeface="Consolas" panose="020B0609020204030204" pitchFamily="49" charset="0"/>
              </a:rPr>
              <a:t>:?package=</a:t>
            </a:r>
            <a:r>
              <a:rPr lang="fr-FR" b="0" dirty="0" err="1">
                <a:solidFill>
                  <a:srgbClr val="0000FF"/>
                </a:solidFill>
                <a:effectLst/>
                <a:latin typeface="Consolas" panose="020B0609020204030204" pitchFamily="49" charset="0"/>
              </a:rPr>
              <a:t>MyRecipePackage&amp;version</a:t>
            </a:r>
            <a:r>
              <a:rPr lang="fr-FR" b="0" dirty="0">
                <a:solidFill>
                  <a:srgbClr val="0000FF"/>
                </a:solidFill>
                <a:effectLst/>
                <a:latin typeface="Consolas" panose="020B0609020204030204" pitchFamily="49" charset="0"/>
              </a:rPr>
              <a:t>=1.0.0</a:t>
            </a:r>
            <a:endParaRPr lang="fr-FR" b="0" dirty="0">
              <a:solidFill>
                <a:srgbClr val="000000"/>
              </a:solidFill>
              <a:effectLst/>
              <a:latin typeface="Consolas" panose="020B0609020204030204" pitchFamily="49" charset="0"/>
            </a:endParaRPr>
          </a:p>
          <a:p>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Lors de l'utilisation de Cake </a:t>
            </a:r>
            <a:r>
              <a:rPr lang="fr-FR" b="0" dirty="0" err="1">
                <a:solidFill>
                  <a:srgbClr val="000000"/>
                </a:solidFill>
                <a:effectLst/>
                <a:latin typeface="Consolas" panose="020B0609020204030204" pitchFamily="49" charset="0"/>
              </a:rPr>
              <a:t>Frosting</a:t>
            </a:r>
            <a:r>
              <a:rPr lang="fr-FR" b="0" dirty="0">
                <a:solidFill>
                  <a:srgbClr val="000000"/>
                </a:solidFill>
                <a:effectLst/>
                <a:latin typeface="Consolas" panose="020B0609020204030204" pitchFamily="49" charset="0"/>
              </a:rPr>
              <a:t>, le package </a:t>
            </a:r>
            <a:r>
              <a:rPr lang="fr-FR" b="0" dirty="0" err="1">
                <a:solidFill>
                  <a:srgbClr val="000000"/>
                </a:solidFill>
                <a:effectLst/>
                <a:latin typeface="Consolas" panose="020B0609020204030204" pitchFamily="49" charset="0"/>
              </a:rPr>
              <a:t>Recipe</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peut être référencé comme n'importe quel autre package </a:t>
            </a:r>
            <a:r>
              <a:rPr lang="fr-FR" b="0" dirty="0" err="1">
                <a:solidFill>
                  <a:srgbClr val="000000"/>
                </a:solidFill>
                <a:effectLst/>
                <a:latin typeface="Consolas" panose="020B0609020204030204" pitchFamily="49" charset="0"/>
              </a:rPr>
              <a:t>NuGet</a:t>
            </a:r>
            <a:r>
              <a:rPr lang="fr-FR" b="0" dirty="0">
                <a:solidFill>
                  <a:srgbClr val="000000"/>
                </a:solidFill>
                <a:effectLst/>
                <a:latin typeface="Consolas" panose="020B0609020204030204" pitchFamily="49" charset="0"/>
              </a:rPr>
              <a:t> :</a:t>
            </a:r>
          </a:p>
          <a:p>
            <a:r>
              <a:rPr lang="fr-FR" b="0" dirty="0">
                <a:solidFill>
                  <a:srgbClr val="000000"/>
                </a:solidFill>
                <a:effectLst/>
                <a:latin typeface="Consolas" panose="020B0609020204030204" pitchFamily="49" charset="0"/>
              </a:rPr>
              <a:t>&lt;</a:t>
            </a:r>
            <a:r>
              <a:rPr lang="fr-FR" b="0" dirty="0" err="1">
                <a:solidFill>
                  <a:srgbClr val="267F99"/>
                </a:solidFill>
                <a:effectLst/>
                <a:latin typeface="Consolas" panose="020B0609020204030204" pitchFamily="49" charset="0"/>
              </a:rPr>
              <a:t>PackageReference</a:t>
            </a:r>
            <a:r>
              <a:rPr lang="fr-FR" b="0" dirty="0">
                <a:solidFill>
                  <a:srgbClr val="000000"/>
                </a:solidFill>
                <a:effectLst/>
                <a:latin typeface="Consolas" panose="020B0609020204030204" pitchFamily="49" charset="0"/>
              </a:rPr>
              <a:t> </a:t>
            </a:r>
            <a:r>
              <a:rPr lang="fr-FR" b="0" dirty="0" err="1">
                <a:solidFill>
                  <a:srgbClr val="001080"/>
                </a:solidFill>
                <a:effectLst/>
                <a:latin typeface="Consolas" panose="020B0609020204030204" pitchFamily="49" charset="0"/>
              </a:rPr>
              <a:t>Include</a:t>
            </a:r>
            <a:r>
              <a:rPr lang="fr-FR" b="0" dirty="0">
                <a:solidFill>
                  <a:srgbClr val="000000"/>
                </a:solidFill>
                <a:effectLst/>
                <a:latin typeface="Consolas" panose="020B0609020204030204" pitchFamily="49" charset="0"/>
              </a:rPr>
              <a:t>=</a:t>
            </a:r>
            <a:r>
              <a:rPr lang="fr-FR" b="0" dirty="0">
                <a:solidFill>
                  <a:srgbClr val="A31515"/>
                </a:solidFill>
                <a:effectLst/>
                <a:latin typeface="Consolas" panose="020B0609020204030204" pitchFamily="49" charset="0"/>
              </a:rPr>
              <a:t>"</a:t>
            </a:r>
            <a:r>
              <a:rPr lang="fr-FR" b="0" dirty="0" err="1">
                <a:solidFill>
                  <a:srgbClr val="A31515"/>
                </a:solidFill>
                <a:effectLst/>
                <a:latin typeface="Consolas" panose="020B0609020204030204" pitchFamily="49" charset="0"/>
              </a:rPr>
              <a:t>MyRecipePackage</a:t>
            </a:r>
            <a:r>
              <a:rPr lang="fr-FR" b="0" dirty="0">
                <a:solidFill>
                  <a:srgbClr val="A31515"/>
                </a:solidFill>
                <a:effectLst/>
                <a:latin typeface="Consolas" panose="020B0609020204030204" pitchFamily="49" charset="0"/>
              </a:rPr>
              <a:t>"</a:t>
            </a:r>
            <a:r>
              <a:rPr lang="fr-FR" b="0" dirty="0">
                <a:solidFill>
                  <a:srgbClr val="000000"/>
                </a:solidFill>
                <a:effectLst/>
                <a:latin typeface="Consolas" panose="020B0609020204030204" pitchFamily="49" charset="0"/>
              </a:rPr>
              <a:t> </a:t>
            </a:r>
            <a:r>
              <a:rPr lang="fr-FR" b="0" dirty="0">
                <a:solidFill>
                  <a:srgbClr val="001080"/>
                </a:solidFill>
                <a:effectLst/>
                <a:latin typeface="Consolas" panose="020B0609020204030204" pitchFamily="49" charset="0"/>
              </a:rPr>
              <a:t>Version</a:t>
            </a:r>
            <a:r>
              <a:rPr lang="fr-FR" b="0" dirty="0">
                <a:solidFill>
                  <a:srgbClr val="000000"/>
                </a:solidFill>
                <a:effectLst/>
                <a:latin typeface="Consolas" panose="020B0609020204030204" pitchFamily="49" charset="0"/>
              </a:rPr>
              <a:t>=</a:t>
            </a:r>
            <a:r>
              <a:rPr lang="fr-FR" b="0" dirty="0">
                <a:solidFill>
                  <a:srgbClr val="A31515"/>
                </a:solidFill>
                <a:effectLst/>
                <a:latin typeface="Consolas" panose="020B0609020204030204" pitchFamily="49" charset="0"/>
              </a:rPr>
              <a:t>"1.0.0"</a:t>
            </a:r>
            <a:r>
              <a:rPr lang="fr-FR" b="0" dirty="0">
                <a:solidFill>
                  <a:srgbClr val="000000"/>
                </a:solidFill>
                <a:effectLst/>
                <a:latin typeface="Consolas" panose="020B0609020204030204" pitchFamily="49" charset="0"/>
              </a:rPr>
              <a:t> /&gt;</a:t>
            </a:r>
          </a:p>
          <a:p>
            <a:br>
              <a:rPr lang="fr-FR" b="0" dirty="0">
                <a:solidFill>
                  <a:srgbClr val="000000"/>
                </a:solidFill>
                <a:effectLst/>
                <a:latin typeface="Consolas" panose="020B0609020204030204" pitchFamily="49" charset="0"/>
              </a:rPr>
            </a:br>
            <a:endParaRPr lang="fr-FR"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000000"/>
              </a:solidFill>
              <a:effectLst/>
              <a:latin typeface="Consolas" panose="020B0609020204030204" pitchFamily="49" charset="0"/>
            </a:endParaRPr>
          </a:p>
          <a:p>
            <a:endParaRPr lang="fr-FR" dirty="0"/>
          </a:p>
          <a:p>
            <a:endParaRPr lang="fr-FR" dirty="0"/>
          </a:p>
        </p:txBody>
      </p:sp>
      <p:sp>
        <p:nvSpPr>
          <p:cNvPr id="4" name="Slide Number Placeholder 3"/>
          <p:cNvSpPr>
            <a:spLocks noGrp="1"/>
          </p:cNvSpPr>
          <p:nvPr>
            <p:ph type="sldNum" sz="quarter" idx="5"/>
          </p:nvPr>
        </p:nvSpPr>
        <p:spPr/>
        <p:txBody>
          <a:bodyPr/>
          <a:lstStyle/>
          <a:p>
            <a:fld id="{4598F146-7604-4A0A-9163-4165E53DBBD7}" type="slidenum">
              <a:rPr lang="fr-FR" smtClean="0"/>
              <a:t>13</a:t>
            </a:fld>
            <a:endParaRPr lang="fr-FR"/>
          </a:p>
        </p:txBody>
      </p:sp>
    </p:spTree>
    <p:extLst>
      <p:ext uri="{BB962C8B-B14F-4D97-AF65-F5344CB8AC3E}">
        <p14:creationId xmlns:p14="http://schemas.microsoft.com/office/powerpoint/2010/main" val="2207235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re présentation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74A81B0-8DAE-40D6-B692-1CE2F4301B11}"/>
              </a:ext>
            </a:extLst>
          </p:cNvPr>
          <p:cNvSpPr txBox="1">
            <a:spLocks/>
          </p:cNvSpPr>
          <p:nvPr/>
        </p:nvSpPr>
        <p:spPr>
          <a:xfrm>
            <a:off x="120073" y="6114468"/>
            <a:ext cx="11942617" cy="480291"/>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Orator Std" panose="020D0509020203030204" pitchFamily="49" charset="0"/>
                <a:ea typeface="+mj-ea"/>
                <a:cs typeface="+mj-cs"/>
              </a:defRPr>
            </a:lvl1pPr>
          </a:lstStyle>
          <a:p>
            <a:pPr algn="ctr"/>
            <a:r>
              <a:rPr lang="fr-FR" sz="2800" dirty="0">
                <a:solidFill>
                  <a:schemeClr val="bg1"/>
                </a:solidFill>
              </a:rPr>
              <a:t>Cake - Vous reprendrez bien une part de gâteau ?</a:t>
            </a:r>
          </a:p>
        </p:txBody>
      </p:sp>
    </p:spTree>
    <p:extLst>
      <p:ext uri="{BB962C8B-B14F-4D97-AF65-F5344CB8AC3E}">
        <p14:creationId xmlns:p14="http://schemas.microsoft.com/office/powerpoint/2010/main" val="1546777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3DCDEB-6BAE-458A-BCAC-0BCA342CE10F}"/>
              </a:ext>
            </a:extLst>
          </p:cNvPr>
          <p:cNvSpPr>
            <a:spLocks noGrp="1"/>
          </p:cNvSpPr>
          <p:nvPr>
            <p:ph type="title"/>
          </p:nvPr>
        </p:nvSpPr>
        <p:spPr>
          <a:xfrm>
            <a:off x="838200" y="816078"/>
            <a:ext cx="10515600" cy="501445"/>
          </a:xfrm>
          <a:prstGeom prst="rect">
            <a:avLst/>
          </a:prstGeom>
        </p:spPr>
        <p:txBody>
          <a:bodyPr/>
          <a:lstStyle>
            <a:lvl1pPr>
              <a:defRPr sz="3200">
                <a:latin typeface="Orator Std" panose="020D0509020203030204" pitchFamily="49" charset="0"/>
              </a:defRPr>
            </a:lvl1pPr>
          </a:lstStyle>
          <a:p>
            <a:r>
              <a:rPr lang="en-US"/>
              <a:t>Click to edit Master title style</a:t>
            </a:r>
            <a:endParaRPr lang="fr-FR" dirty="0"/>
          </a:p>
        </p:txBody>
      </p:sp>
      <p:sp>
        <p:nvSpPr>
          <p:cNvPr id="3" name="Espace réservé du contenu 2">
            <a:extLst>
              <a:ext uri="{FF2B5EF4-FFF2-40B4-BE49-F238E27FC236}">
                <a16:creationId xmlns:a16="http://schemas.microsoft.com/office/drawing/2014/main" id="{B2AF2343-5BE6-493E-8600-50C0FA420784}"/>
              </a:ext>
            </a:extLst>
          </p:cNvPr>
          <p:cNvSpPr>
            <a:spLocks noGrp="1"/>
          </p:cNvSpPr>
          <p:nvPr>
            <p:ph idx="1"/>
          </p:nvPr>
        </p:nvSpPr>
        <p:spPr>
          <a:xfrm>
            <a:off x="838200" y="1825625"/>
            <a:ext cx="10515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Espace réservé du numéro de diapositive 5">
            <a:extLst>
              <a:ext uri="{FF2B5EF4-FFF2-40B4-BE49-F238E27FC236}">
                <a16:creationId xmlns:a16="http://schemas.microsoft.com/office/drawing/2014/main" id="{69653C50-154B-46E9-AC84-7997A7FACE6E}"/>
              </a:ext>
            </a:extLst>
          </p:cNvPr>
          <p:cNvSpPr>
            <a:spLocks noGrp="1"/>
          </p:cNvSpPr>
          <p:nvPr>
            <p:ph type="sldNum" sz="quarter" idx="12"/>
          </p:nvPr>
        </p:nvSpPr>
        <p:spPr>
          <a:xfrm>
            <a:off x="9131710" y="6296025"/>
            <a:ext cx="2743200" cy="365125"/>
          </a:xfrm>
          <a:prstGeom prst="rect">
            <a:avLst/>
          </a:prstGeom>
        </p:spPr>
        <p:txBody>
          <a:bodyPr/>
          <a:lstStyle/>
          <a:p>
            <a:fld id="{9513899D-7A2A-4E0D-A9B8-20403B692852}" type="slidenum">
              <a:rPr lang="fr-FR" smtClean="0"/>
              <a:t>‹#›</a:t>
            </a:fld>
            <a:endParaRPr lang="fr-FR"/>
          </a:p>
        </p:txBody>
      </p:sp>
    </p:spTree>
    <p:extLst>
      <p:ext uri="{BB962C8B-B14F-4D97-AF65-F5344CB8AC3E}">
        <p14:creationId xmlns:p14="http://schemas.microsoft.com/office/powerpoint/2010/main" val="1692783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sim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37456043-4990-4E9B-94E3-04E3823F9E14}"/>
              </a:ext>
            </a:extLst>
          </p:cNvPr>
          <p:cNvSpPr>
            <a:spLocks noGrp="1"/>
          </p:cNvSpPr>
          <p:nvPr>
            <p:ph type="sldNum" sz="quarter" idx="12"/>
          </p:nvPr>
        </p:nvSpPr>
        <p:spPr>
          <a:xfrm>
            <a:off x="9131710" y="6296025"/>
            <a:ext cx="2743200" cy="365125"/>
          </a:xfrm>
          <a:prstGeom prst="rect">
            <a:avLst/>
          </a:prstGeom>
        </p:spPr>
        <p:txBody>
          <a:bodyPr/>
          <a:lstStyle/>
          <a:p>
            <a:fld id="{9513899D-7A2A-4E0D-A9B8-20403B692852}" type="slidenum">
              <a:rPr lang="fr-FR" smtClean="0"/>
              <a:t>‹#›</a:t>
            </a:fld>
            <a:endParaRPr lang="fr-FR"/>
          </a:p>
        </p:txBody>
      </p:sp>
      <p:sp>
        <p:nvSpPr>
          <p:cNvPr id="9" name="Espace réservé du contenu 2">
            <a:extLst>
              <a:ext uri="{FF2B5EF4-FFF2-40B4-BE49-F238E27FC236}">
                <a16:creationId xmlns:a16="http://schemas.microsoft.com/office/drawing/2014/main" id="{B1F6DD30-5E98-4934-B50D-27ECDC90691A}"/>
              </a:ext>
            </a:extLst>
          </p:cNvPr>
          <p:cNvSpPr>
            <a:spLocks noGrp="1"/>
          </p:cNvSpPr>
          <p:nvPr>
            <p:ph idx="1"/>
          </p:nvPr>
        </p:nvSpPr>
        <p:spPr>
          <a:xfrm>
            <a:off x="838200" y="1825625"/>
            <a:ext cx="10515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10" name="Titre 1">
            <a:extLst>
              <a:ext uri="{FF2B5EF4-FFF2-40B4-BE49-F238E27FC236}">
                <a16:creationId xmlns:a16="http://schemas.microsoft.com/office/drawing/2014/main" id="{5F71BA07-E8AD-46F9-9B99-881DB3D79563}"/>
              </a:ext>
            </a:extLst>
          </p:cNvPr>
          <p:cNvSpPr>
            <a:spLocks noGrp="1"/>
          </p:cNvSpPr>
          <p:nvPr>
            <p:ph type="title"/>
          </p:nvPr>
        </p:nvSpPr>
        <p:spPr>
          <a:xfrm>
            <a:off x="838200" y="816078"/>
            <a:ext cx="10515600" cy="501445"/>
          </a:xfrm>
          <a:prstGeom prst="rect">
            <a:avLst/>
          </a:prstGeom>
        </p:spPr>
        <p:txBody>
          <a:bodyPr/>
          <a:lstStyle>
            <a:lvl1pPr>
              <a:defRPr sz="3200">
                <a:latin typeface="Orator Std" panose="020D0509020203030204" pitchFamily="49" charset="0"/>
              </a:defRPr>
            </a:lvl1pPr>
          </a:lstStyle>
          <a:p>
            <a:r>
              <a:rPr lang="en-US"/>
              <a:t>Click to edit Master title style</a:t>
            </a:r>
            <a:endParaRPr lang="fr-FR" dirty="0"/>
          </a:p>
        </p:txBody>
      </p:sp>
    </p:spTree>
    <p:extLst>
      <p:ext uri="{BB962C8B-B14F-4D97-AF65-F5344CB8AC3E}">
        <p14:creationId xmlns:p14="http://schemas.microsoft.com/office/powerpoint/2010/main" val="11432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clus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Espace réservé du contenu 2">
            <a:extLst>
              <a:ext uri="{FF2B5EF4-FFF2-40B4-BE49-F238E27FC236}">
                <a16:creationId xmlns:a16="http://schemas.microsoft.com/office/drawing/2014/main" id="{D3B76F19-63D7-4854-BBCC-E9FD812BF6D2}"/>
              </a:ext>
            </a:extLst>
          </p:cNvPr>
          <p:cNvSpPr>
            <a:spLocks noGrp="1"/>
          </p:cNvSpPr>
          <p:nvPr>
            <p:ph idx="1"/>
          </p:nvPr>
        </p:nvSpPr>
        <p:spPr>
          <a:xfrm>
            <a:off x="3500284" y="2232793"/>
            <a:ext cx="5191432" cy="2392413"/>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27915747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1297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G3MLjqicC8?feature=oembe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rrow&#10;&#10;Description automatically generated with low confidence">
            <a:extLst>
              <a:ext uri="{FF2B5EF4-FFF2-40B4-BE49-F238E27FC236}">
                <a16:creationId xmlns:a16="http://schemas.microsoft.com/office/drawing/2014/main" id="{382B9CC9-88BF-89FF-6AB4-C3221484D77C}"/>
              </a:ext>
            </a:extLst>
          </p:cNvPr>
          <p:cNvPicPr>
            <a:picLocks noChangeAspect="1"/>
          </p:cNvPicPr>
          <p:nvPr/>
        </p:nvPicPr>
        <p:blipFill rotWithShape="1">
          <a:blip r:embed="rId2">
            <a:extLst>
              <a:ext uri="{28A0092B-C50C-407E-A947-70E740481C1C}">
                <a14:useLocalDpi xmlns:a14="http://schemas.microsoft.com/office/drawing/2010/main" val="0"/>
              </a:ext>
            </a:extLst>
          </a:blip>
          <a:srcRect l="10162" t="32472" r="9982" b="34194"/>
          <a:stretch/>
        </p:blipFill>
        <p:spPr>
          <a:xfrm>
            <a:off x="5162308" y="4051155"/>
            <a:ext cx="1867383" cy="518718"/>
          </a:xfrm>
          <a:prstGeom prst="rect">
            <a:avLst/>
          </a:prstGeom>
        </p:spPr>
      </p:pic>
      <p:pic>
        <p:nvPicPr>
          <p:cNvPr id="12" name="Picture 11" descr="Logo, company name&#10;&#10;Description automatically generated">
            <a:extLst>
              <a:ext uri="{FF2B5EF4-FFF2-40B4-BE49-F238E27FC236}">
                <a16:creationId xmlns:a16="http://schemas.microsoft.com/office/drawing/2014/main" id="{3E028A31-92C1-4A5D-07D6-ADF9B43A3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6487" y="1"/>
            <a:ext cx="1175513" cy="879676"/>
          </a:xfrm>
          <a:prstGeom prst="rect">
            <a:avLst/>
          </a:prstGeom>
        </p:spPr>
      </p:pic>
    </p:spTree>
    <p:extLst>
      <p:ext uri="{BB962C8B-B14F-4D97-AF65-F5344CB8AC3E}">
        <p14:creationId xmlns:p14="http://schemas.microsoft.com/office/powerpoint/2010/main" val="262072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D9D6-B2BA-6186-CD27-E04D7FB9F377}"/>
              </a:ext>
            </a:extLst>
          </p:cNvPr>
          <p:cNvSpPr>
            <a:spLocks noGrp="1"/>
          </p:cNvSpPr>
          <p:nvPr>
            <p:ph type="title"/>
          </p:nvPr>
        </p:nvSpPr>
        <p:spPr/>
        <p:txBody>
          <a:bodyPr/>
          <a:lstStyle/>
          <a:p>
            <a:r>
              <a:rPr lang="fr-FR" dirty="0"/>
              <a:t>Extensions - Write custom </a:t>
            </a:r>
            <a:r>
              <a:rPr lang="fr-FR" dirty="0" err="1"/>
              <a:t>addins</a:t>
            </a:r>
            <a:endParaRPr lang="fr-FR" dirty="0"/>
          </a:p>
        </p:txBody>
      </p:sp>
      <p:sp>
        <p:nvSpPr>
          <p:cNvPr id="3" name="Content Placeholder 2">
            <a:extLst>
              <a:ext uri="{FF2B5EF4-FFF2-40B4-BE49-F238E27FC236}">
                <a16:creationId xmlns:a16="http://schemas.microsoft.com/office/drawing/2014/main" id="{6B340F20-857D-0861-E2A8-80312692E75A}"/>
              </a:ext>
            </a:extLst>
          </p:cNvPr>
          <p:cNvSpPr>
            <a:spLocks noGrp="1"/>
          </p:cNvSpPr>
          <p:nvPr>
            <p:ph idx="1"/>
          </p:nvPr>
        </p:nvSpPr>
        <p:spPr/>
        <p:txBody>
          <a:bodyPr/>
          <a:lstStyle/>
          <a:p>
            <a:r>
              <a:rPr lang="fr-FR" dirty="0"/>
              <a:t>Écrire des compléments personnalisés</a:t>
            </a:r>
          </a:p>
          <a:p>
            <a:pPr lvl="1"/>
            <a:r>
              <a:rPr lang="fr-FR" dirty="0"/>
              <a:t>Créer un nouveau projet de bibliothèque de classes et ajoutez une référence au package </a:t>
            </a:r>
            <a:r>
              <a:rPr lang="fr-FR" dirty="0" err="1"/>
              <a:t>Cake.Core</a:t>
            </a:r>
            <a:r>
              <a:rPr lang="fr-FR" dirty="0"/>
              <a:t> </a:t>
            </a:r>
            <a:r>
              <a:rPr lang="fr-FR" dirty="0" err="1"/>
              <a:t>NuGet</a:t>
            </a:r>
            <a:r>
              <a:rPr lang="fr-FR" dirty="0"/>
              <a:t> via le gestionnaire de packages : </a:t>
            </a:r>
            <a:r>
              <a:rPr lang="fr-FR" b="0" dirty="0">
                <a:solidFill>
                  <a:srgbClr val="000000"/>
                </a:solidFill>
                <a:effectLst/>
                <a:latin typeface="Consolas" panose="020B0609020204030204" pitchFamily="49" charset="0"/>
              </a:rPr>
              <a:t>Install-Package </a:t>
            </a:r>
            <a:r>
              <a:rPr lang="fr-FR" b="0" dirty="0" err="1">
                <a:solidFill>
                  <a:srgbClr val="000000"/>
                </a:solidFill>
                <a:effectLst/>
                <a:latin typeface="Consolas" panose="020B0609020204030204" pitchFamily="49" charset="0"/>
              </a:rPr>
              <a:t>Cake.Core</a:t>
            </a:r>
            <a:endParaRPr lang="fr-FR" b="0" dirty="0">
              <a:solidFill>
                <a:srgbClr val="000000"/>
              </a:solidFill>
              <a:effectLst/>
              <a:latin typeface="Consolas" panose="020B0609020204030204" pitchFamily="49" charset="0"/>
            </a:endParaRPr>
          </a:p>
          <a:p>
            <a:pPr lvl="1"/>
            <a:r>
              <a:rPr lang="fr-FR" dirty="0"/>
              <a:t>Ajoutez la méthode d'alias que vous souhaitez exposer à votre script Cake. Doit être marquée avec l’attribut </a:t>
            </a:r>
            <a:r>
              <a:rPr lang="fr-FR" dirty="0" err="1"/>
              <a:t>CakeMethodAlias</a:t>
            </a:r>
            <a:endParaRPr lang="fr-FR" dirty="0"/>
          </a:p>
          <a:p>
            <a:pPr marL="0" indent="0">
              <a:buNone/>
            </a:pPr>
            <a:r>
              <a:rPr lang="en-US" sz="2000" b="0" dirty="0">
                <a:solidFill>
                  <a:srgbClr val="222222"/>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CakePropertyAlias</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static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TheAnswerToLife</a:t>
            </a:r>
            <a:r>
              <a:rPr lang="en-US" sz="2000" b="0" dirty="0">
                <a:solidFill>
                  <a:srgbClr val="222222"/>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ICakeContext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context</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a:solidFill>
                  <a:srgbClr val="098658"/>
                </a:solidFill>
                <a:effectLst/>
                <a:latin typeface="Consolas" panose="020B0609020204030204" pitchFamily="49" charset="0"/>
              </a:rPr>
              <a:t>42</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lvl="1"/>
            <a:endParaRPr lang="fr-FR" dirty="0"/>
          </a:p>
        </p:txBody>
      </p:sp>
    </p:spTree>
    <p:extLst>
      <p:ext uri="{BB962C8B-B14F-4D97-AF65-F5344CB8AC3E}">
        <p14:creationId xmlns:p14="http://schemas.microsoft.com/office/powerpoint/2010/main" val="373004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D9D6-B2BA-6186-CD27-E04D7FB9F377}"/>
              </a:ext>
            </a:extLst>
          </p:cNvPr>
          <p:cNvSpPr>
            <a:spLocks noGrp="1"/>
          </p:cNvSpPr>
          <p:nvPr>
            <p:ph type="title"/>
          </p:nvPr>
        </p:nvSpPr>
        <p:spPr/>
        <p:txBody>
          <a:bodyPr/>
          <a:lstStyle/>
          <a:p>
            <a:r>
              <a:rPr lang="fr-FR" dirty="0"/>
              <a:t>Extensions - </a:t>
            </a:r>
            <a:r>
              <a:rPr lang="fr-FR" dirty="0" err="1"/>
              <a:t>Importing</a:t>
            </a:r>
            <a:r>
              <a:rPr lang="fr-FR" dirty="0"/>
              <a:t> </a:t>
            </a:r>
            <a:r>
              <a:rPr lang="fr-FR" dirty="0" err="1"/>
              <a:t>Namespaces</a:t>
            </a:r>
            <a:endParaRPr lang="fr-FR" dirty="0"/>
          </a:p>
        </p:txBody>
      </p:sp>
      <p:sp>
        <p:nvSpPr>
          <p:cNvPr id="3" name="Content Placeholder 2">
            <a:extLst>
              <a:ext uri="{FF2B5EF4-FFF2-40B4-BE49-F238E27FC236}">
                <a16:creationId xmlns:a16="http://schemas.microsoft.com/office/drawing/2014/main" id="{6B340F20-857D-0861-E2A8-80312692E75A}"/>
              </a:ext>
            </a:extLst>
          </p:cNvPr>
          <p:cNvSpPr>
            <a:spLocks noGrp="1"/>
          </p:cNvSpPr>
          <p:nvPr>
            <p:ph idx="1"/>
          </p:nvPr>
        </p:nvSpPr>
        <p:spPr>
          <a:xfrm>
            <a:off x="838200" y="2092325"/>
            <a:ext cx="10515600" cy="4351338"/>
          </a:xfrm>
        </p:spPr>
        <p:txBody>
          <a:bodyPr/>
          <a:lstStyle/>
          <a:p>
            <a:r>
              <a:rPr lang="fr-FR" dirty="0"/>
              <a:t>Importation d'espaces de noms</a:t>
            </a:r>
          </a:p>
          <a:p>
            <a:pPr lvl="1"/>
            <a:r>
              <a:rPr lang="fr-FR" dirty="0"/>
              <a:t>Cake prend en charge l’importation automatique d’espaces de noms avec des attributs</a:t>
            </a:r>
          </a:p>
          <a:p>
            <a:pPr marL="0" indent="0">
              <a:buNone/>
            </a:pPr>
            <a:r>
              <a:rPr lang="en-US" sz="2000" b="0" dirty="0">
                <a:solidFill>
                  <a:srgbClr val="008000"/>
                </a:solidFill>
                <a:effectLst/>
                <a:latin typeface="Consolas" panose="020B0609020204030204" pitchFamily="49" charset="0"/>
              </a:rPr>
              <a:t>// Imports the </a:t>
            </a:r>
            <a:r>
              <a:rPr lang="en-US" sz="2000" b="0" dirty="0" err="1">
                <a:solidFill>
                  <a:srgbClr val="008000"/>
                </a:solidFill>
                <a:effectLst/>
                <a:latin typeface="Consolas" panose="020B0609020204030204" pitchFamily="49" charset="0"/>
              </a:rPr>
              <a:t>Cake.Common.IO.Paths</a:t>
            </a:r>
            <a:r>
              <a:rPr lang="en-US" sz="2000" b="0" dirty="0">
                <a:solidFill>
                  <a:srgbClr val="008000"/>
                </a:solidFill>
                <a:effectLst/>
                <a:latin typeface="Consolas" panose="020B0609020204030204" pitchFamily="49" charset="0"/>
              </a:rPr>
              <a:t> namespace into the Cake script for any alias method used in the class.</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CakeNamespaceImport</a:t>
            </a:r>
            <a:r>
              <a:rPr lang="en-US" sz="2000" b="0" dirty="0">
                <a:solidFill>
                  <a:srgbClr val="222222"/>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Cake.Common.IO.Paths</a:t>
            </a:r>
            <a:r>
              <a:rPr lang="en-US" sz="2000" b="0" dirty="0">
                <a:solidFill>
                  <a:srgbClr val="A31515"/>
                </a:solidFill>
                <a:effectLst/>
                <a:latin typeface="Consolas" panose="020B0609020204030204" pitchFamily="49" charset="0"/>
              </a:rPr>
              <a:t>"</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static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DirectoryAliases</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endParaRPr lang="fr-FR" dirty="0"/>
          </a:p>
        </p:txBody>
      </p:sp>
    </p:spTree>
    <p:extLst>
      <p:ext uri="{BB962C8B-B14F-4D97-AF65-F5344CB8AC3E}">
        <p14:creationId xmlns:p14="http://schemas.microsoft.com/office/powerpoint/2010/main" val="375170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D9D6-B2BA-6186-CD27-E04D7FB9F377}"/>
              </a:ext>
            </a:extLst>
          </p:cNvPr>
          <p:cNvSpPr>
            <a:spLocks noGrp="1"/>
          </p:cNvSpPr>
          <p:nvPr>
            <p:ph type="title"/>
          </p:nvPr>
        </p:nvSpPr>
        <p:spPr/>
        <p:txBody>
          <a:bodyPr/>
          <a:lstStyle/>
          <a:p>
            <a:r>
              <a:rPr lang="fr-FR" dirty="0"/>
              <a:t>Extensions - </a:t>
            </a:r>
            <a:r>
              <a:rPr lang="fr-FR" dirty="0" err="1"/>
              <a:t>Using</a:t>
            </a:r>
            <a:r>
              <a:rPr lang="fr-FR" dirty="0"/>
              <a:t> the </a:t>
            </a:r>
            <a:r>
              <a:rPr lang="fr-FR" dirty="0" err="1"/>
              <a:t>addin</a:t>
            </a:r>
            <a:endParaRPr lang="fr-FR" dirty="0"/>
          </a:p>
        </p:txBody>
      </p:sp>
      <p:sp>
        <p:nvSpPr>
          <p:cNvPr id="3" name="Content Placeholder 2">
            <a:extLst>
              <a:ext uri="{FF2B5EF4-FFF2-40B4-BE49-F238E27FC236}">
                <a16:creationId xmlns:a16="http://schemas.microsoft.com/office/drawing/2014/main" id="{6B340F20-857D-0861-E2A8-80312692E75A}"/>
              </a:ext>
            </a:extLst>
          </p:cNvPr>
          <p:cNvSpPr>
            <a:spLocks noGrp="1"/>
          </p:cNvSpPr>
          <p:nvPr>
            <p:ph idx="1"/>
          </p:nvPr>
        </p:nvSpPr>
        <p:spPr/>
        <p:txBody>
          <a:bodyPr/>
          <a:lstStyle/>
          <a:p>
            <a:r>
              <a:rPr lang="fr-FR" dirty="0"/>
              <a:t>Utilisation du complément</a:t>
            </a:r>
          </a:p>
          <a:p>
            <a:pPr lvl="1"/>
            <a:r>
              <a:rPr lang="fr-FR" dirty="0"/>
              <a:t>Compilez l'</a:t>
            </a:r>
            <a:r>
              <a:rPr lang="fr-FR" dirty="0" err="1"/>
              <a:t>assembly</a:t>
            </a:r>
            <a:r>
              <a:rPr lang="fr-FR" dirty="0"/>
              <a:t> et ajoutez-y une référence dans le script de construction via la directive #r.</a:t>
            </a:r>
          </a:p>
          <a:p>
            <a:pPr marL="0" indent="0">
              <a:buNone/>
            </a:pPr>
            <a:r>
              <a:rPr lang="fr-FR" sz="2000" b="0" dirty="0">
                <a:solidFill>
                  <a:srgbClr val="222222"/>
                </a:solidFill>
                <a:effectLst/>
                <a:latin typeface="Consolas" panose="020B0609020204030204" pitchFamily="49" charset="0"/>
              </a:rPr>
              <a:t>#</a:t>
            </a:r>
            <a:r>
              <a:rPr lang="fr-FR" sz="2000" b="0" dirty="0">
                <a:solidFill>
                  <a:srgbClr val="808080"/>
                </a:solidFill>
                <a:effectLst/>
                <a:latin typeface="Consolas" panose="020B0609020204030204" pitchFamily="49" charset="0"/>
              </a:rPr>
              <a:t>r</a:t>
            </a:r>
            <a:r>
              <a:rPr lang="fr-FR" sz="2000" b="0" dirty="0">
                <a:solidFill>
                  <a:srgbClr val="0000FF"/>
                </a:solidFill>
                <a:effectLst/>
                <a:latin typeface="Consolas" panose="020B0609020204030204" pitchFamily="49" charset="0"/>
              </a:rPr>
              <a:t> </a:t>
            </a:r>
            <a:r>
              <a:rPr lang="fr-FR" sz="2000" b="0" dirty="0">
                <a:solidFill>
                  <a:srgbClr val="A31515"/>
                </a:solidFill>
                <a:effectLst/>
                <a:latin typeface="Consolas" panose="020B0609020204030204" pitchFamily="49" charset="0"/>
              </a:rPr>
              <a:t>"</a:t>
            </a:r>
            <a:r>
              <a:rPr lang="fr-FR" sz="2000" b="0" dirty="0" err="1">
                <a:solidFill>
                  <a:srgbClr val="A31515"/>
                </a:solidFill>
                <a:effectLst/>
                <a:latin typeface="Consolas" panose="020B0609020204030204" pitchFamily="49" charset="0"/>
              </a:rPr>
              <a:t>tools</a:t>
            </a:r>
            <a:r>
              <a:rPr lang="fr-FR" sz="2000" b="0" dirty="0">
                <a:solidFill>
                  <a:srgbClr val="A31515"/>
                </a:solidFill>
                <a:effectLst/>
                <a:latin typeface="Consolas" panose="020B0609020204030204" pitchFamily="49" charset="0"/>
              </a:rPr>
              <a:t>/MyCakeExtension.dll« </a:t>
            </a:r>
          </a:p>
          <a:p>
            <a:pPr marL="0" indent="0">
              <a:buNone/>
            </a:pPr>
            <a:r>
              <a:rPr lang="en-US" sz="2000" b="0" dirty="0">
                <a:solidFill>
                  <a:srgbClr val="795E26"/>
                </a:solidFill>
                <a:effectLst/>
                <a:latin typeface="Consolas" panose="020B0609020204030204" pitchFamily="49" charset="0"/>
              </a:rPr>
              <a:t>Task</a:t>
            </a:r>
            <a:r>
              <a:rPr lang="en-US" sz="2000" b="0" dirty="0">
                <a:solidFill>
                  <a:srgbClr val="222222"/>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GetSomeAnswers</a:t>
            </a:r>
            <a:r>
              <a:rPr lang="en-US" sz="2000" b="0" dirty="0">
                <a:solidFill>
                  <a:srgbClr val="A31515"/>
                </a:solidFill>
                <a:effectLst/>
                <a:latin typeface="Consolas" panose="020B0609020204030204" pitchFamily="49" charset="0"/>
              </a:rPr>
              <a:t>"</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00"/>
                </a:solidFill>
                <a:effectLst/>
                <a:latin typeface="Consolas" panose="020B0609020204030204" pitchFamily="49" charset="0"/>
              </a:rPr>
              <a:t>    </a:t>
            </a:r>
            <a:r>
              <a:rPr lang="en-US" sz="2000" b="0" dirty="0">
                <a:solidFill>
                  <a:srgbClr val="222222"/>
                </a:solidFill>
                <a:effectLst/>
                <a:latin typeface="Consolas" panose="020B0609020204030204" pitchFamily="49" charset="0"/>
              </a:rPr>
              <a:t>.</a:t>
            </a:r>
            <a:r>
              <a:rPr lang="en-US" sz="2000" b="0" dirty="0">
                <a:solidFill>
                  <a:srgbClr val="795E26"/>
                </a:solidFill>
                <a:effectLst/>
                <a:latin typeface="Consolas" panose="020B0609020204030204" pitchFamily="49" charset="0"/>
              </a:rPr>
              <a:t>Does</a:t>
            </a:r>
            <a:r>
              <a:rPr lang="en-US" sz="2000" b="0" dirty="0">
                <a:solidFill>
                  <a:srgbClr val="222222"/>
                </a:solidFill>
                <a:effectLst/>
                <a:latin typeface="Consolas" panose="020B0609020204030204" pitchFamily="49" charset="0"/>
              </a:rPr>
              <a:t>(()</a:t>
            </a:r>
            <a:r>
              <a:rPr lang="en-US" sz="2000" b="0" dirty="0">
                <a:solidFill>
                  <a:srgbClr val="000000"/>
                </a:solidFill>
                <a:effectLst/>
                <a:latin typeface="Consolas" panose="020B0609020204030204" pitchFamily="49" charset="0"/>
              </a:rPr>
              <a:t> =&gt;</a:t>
            </a:r>
          </a:p>
          <a:p>
            <a:pPr marL="0" indent="0">
              <a:buNone/>
            </a:pP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    </a:t>
            </a:r>
            <a:r>
              <a:rPr lang="en-US" sz="2000" b="0" dirty="0">
                <a:solidFill>
                  <a:srgbClr val="008000"/>
                </a:solidFill>
                <a:effectLst/>
                <a:latin typeface="Consolas" panose="020B0609020204030204" pitchFamily="49" charset="0"/>
              </a:rPr>
              <a:t>// Write the values to the console.</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Information</a:t>
            </a:r>
            <a:r>
              <a:rPr lang="en-US" sz="2000" b="0" dirty="0">
                <a:solidFill>
                  <a:srgbClr val="222222"/>
                </a:solidFill>
                <a:effectLst/>
                <a:latin typeface="Consolas" panose="020B0609020204030204" pitchFamily="49" charset="0"/>
              </a:rPr>
              <a:t>(</a:t>
            </a:r>
            <a:r>
              <a:rPr lang="en-US" sz="2000" b="0" dirty="0">
                <a:solidFill>
                  <a:srgbClr val="A31515"/>
                </a:solidFill>
                <a:effectLst/>
                <a:latin typeface="Consolas" panose="020B0609020204030204" pitchFamily="49" charset="0"/>
              </a:rPr>
              <a:t>"The answer to life: {0}"</a:t>
            </a:r>
            <a:r>
              <a:rPr lang="en-US" sz="2000" b="0" dirty="0">
                <a:solidFill>
                  <a:srgbClr val="222222"/>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TheAnswerToLife</a:t>
            </a: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r>
              <a:rPr lang="en-US" sz="2000" b="0" dirty="0">
                <a:solidFill>
                  <a:srgbClr val="222222"/>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marL="0" indent="0">
              <a:buNone/>
            </a:pPr>
            <a:endParaRPr lang="fr-FR" b="0" dirty="0">
              <a:solidFill>
                <a:srgbClr val="000000"/>
              </a:solidFill>
              <a:effectLst/>
              <a:latin typeface="Consolas" panose="020B0609020204030204" pitchFamily="49" charset="0"/>
            </a:endParaRPr>
          </a:p>
          <a:p>
            <a:pPr marL="0" indent="0">
              <a:buNone/>
            </a:pPr>
            <a:endParaRPr lang="fr-FR" dirty="0"/>
          </a:p>
        </p:txBody>
      </p:sp>
    </p:spTree>
    <p:extLst>
      <p:ext uri="{BB962C8B-B14F-4D97-AF65-F5344CB8AC3E}">
        <p14:creationId xmlns:p14="http://schemas.microsoft.com/office/powerpoint/2010/main" val="4191851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D9D6-B2BA-6186-CD27-E04D7FB9F377}"/>
              </a:ext>
            </a:extLst>
          </p:cNvPr>
          <p:cNvSpPr>
            <a:spLocks noGrp="1"/>
          </p:cNvSpPr>
          <p:nvPr>
            <p:ph type="title"/>
          </p:nvPr>
        </p:nvSpPr>
        <p:spPr/>
        <p:txBody>
          <a:bodyPr/>
          <a:lstStyle/>
          <a:p>
            <a:r>
              <a:rPr lang="fr-FR" dirty="0"/>
              <a:t>Extensions</a:t>
            </a:r>
          </a:p>
        </p:txBody>
      </p:sp>
      <p:sp>
        <p:nvSpPr>
          <p:cNvPr id="3" name="Content Placeholder 2">
            <a:extLst>
              <a:ext uri="{FF2B5EF4-FFF2-40B4-BE49-F238E27FC236}">
                <a16:creationId xmlns:a16="http://schemas.microsoft.com/office/drawing/2014/main" id="{6B340F20-857D-0861-E2A8-80312692E75A}"/>
              </a:ext>
            </a:extLst>
          </p:cNvPr>
          <p:cNvSpPr>
            <a:spLocks noGrp="1"/>
          </p:cNvSpPr>
          <p:nvPr>
            <p:ph idx="1"/>
          </p:nvPr>
        </p:nvSpPr>
        <p:spPr/>
        <p:txBody>
          <a:bodyPr/>
          <a:lstStyle/>
          <a:p>
            <a:r>
              <a:rPr lang="fr-FR" dirty="0"/>
              <a:t>Modules</a:t>
            </a:r>
          </a:p>
          <a:p>
            <a:pPr lvl="1"/>
            <a:r>
              <a:rPr lang="fr-FR" dirty="0"/>
              <a:t>Composant spécial de Cake conçu pour augmenter, modifier ou remplacer la logique interne de Cake elle-même</a:t>
            </a:r>
          </a:p>
          <a:p>
            <a:r>
              <a:rPr lang="fr-FR" dirty="0"/>
              <a:t>Recettes</a:t>
            </a:r>
          </a:p>
          <a:p>
            <a:pPr lvl="1"/>
            <a:r>
              <a:rPr lang="fr-FR" dirty="0"/>
              <a:t>Les scripts Cake peuvent être publiés sous forme de packages </a:t>
            </a:r>
            <a:r>
              <a:rPr lang="fr-FR" dirty="0" err="1"/>
              <a:t>NuGet</a:t>
            </a:r>
            <a:r>
              <a:rPr lang="fr-FR" dirty="0"/>
              <a:t>, appelés recettes. </a:t>
            </a:r>
          </a:p>
          <a:p>
            <a:pPr lvl="1"/>
            <a:r>
              <a:rPr lang="fr-FR" dirty="0"/>
              <a:t>Ils peuvent contenir des tâches partagées et être consommés par d'autres scripts de génération.</a:t>
            </a:r>
          </a:p>
          <a:p>
            <a:pPr lvl="1"/>
            <a:endParaRPr lang="fr-FR" dirty="0"/>
          </a:p>
        </p:txBody>
      </p:sp>
    </p:spTree>
    <p:extLst>
      <p:ext uri="{BB962C8B-B14F-4D97-AF65-F5344CB8AC3E}">
        <p14:creationId xmlns:p14="http://schemas.microsoft.com/office/powerpoint/2010/main" val="3704871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02CC040-634C-44BA-B920-0D02BA7F616F}"/>
              </a:ext>
            </a:extLst>
          </p:cNvPr>
          <p:cNvSpPr/>
          <p:nvPr/>
        </p:nvSpPr>
        <p:spPr>
          <a:xfrm>
            <a:off x="2918645" y="2605385"/>
            <a:ext cx="6392840"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It’s time for a DEMO !</a:t>
            </a:r>
          </a:p>
        </p:txBody>
      </p:sp>
    </p:spTree>
    <p:extLst>
      <p:ext uri="{BB962C8B-B14F-4D97-AF65-F5344CB8AC3E}">
        <p14:creationId xmlns:p14="http://schemas.microsoft.com/office/powerpoint/2010/main" val="847944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ric Cartman Sticker by South Park">
            <a:extLst>
              <a:ext uri="{FF2B5EF4-FFF2-40B4-BE49-F238E27FC236}">
                <a16:creationId xmlns:a16="http://schemas.microsoft.com/office/drawing/2014/main" id="{B2918046-533F-4839-A704-232B978F200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200070" y="1406978"/>
            <a:ext cx="4044044" cy="404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613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2EC2B1-3797-491A-A2B4-2B1352153E31}"/>
              </a:ext>
            </a:extLst>
          </p:cNvPr>
          <p:cNvSpPr>
            <a:spLocks noGrp="1"/>
          </p:cNvSpPr>
          <p:nvPr>
            <p:ph idx="1"/>
          </p:nvPr>
        </p:nvSpPr>
        <p:spPr>
          <a:xfrm>
            <a:off x="2772229" y="2232793"/>
            <a:ext cx="6836227" cy="3173779"/>
          </a:xfrm>
        </p:spPr>
        <p:txBody>
          <a:bodyPr/>
          <a:lstStyle/>
          <a:p>
            <a:r>
              <a:rPr lang="fr-FR" sz="1400" dirty="0">
                <a:latin typeface="Orator Std" panose="020D0509020203030204" pitchFamily="49" charset="0"/>
              </a:rPr>
              <a:t>Merci à Doriane de m’avoir contacté il y a 6 ans</a:t>
            </a:r>
          </a:p>
          <a:p>
            <a:r>
              <a:rPr lang="fr-FR" sz="1400" dirty="0">
                <a:latin typeface="Orator Std" panose="020D0509020203030204" pitchFamily="49" charset="0"/>
              </a:rPr>
              <a:t>Merci à Cédric de m’avoir fait confiance et recruté il y a 6 ans</a:t>
            </a:r>
          </a:p>
          <a:p>
            <a:r>
              <a:rPr lang="fr-FR" sz="1400" dirty="0">
                <a:latin typeface="Orator Std" panose="020D0509020203030204" pitchFamily="49" charset="0"/>
              </a:rPr>
              <a:t>Merci a la direction pour ce que vous faites au quotidien pour Expaceo et ses salariés</a:t>
            </a:r>
          </a:p>
          <a:p>
            <a:r>
              <a:rPr lang="fr-FR" sz="1400" dirty="0">
                <a:latin typeface="Orator Std" panose="020D0509020203030204" pitchFamily="49" charset="0"/>
              </a:rPr>
              <a:t>Merci a toutes les personnes avec qui j’ai travaillé pendant ces 6 ans (même si certain(e)s ne sont plus là)</a:t>
            </a:r>
          </a:p>
          <a:p>
            <a:r>
              <a:rPr lang="fr-FR" sz="1400" dirty="0">
                <a:latin typeface="Orator Std" panose="020D0509020203030204" pitchFamily="49" charset="0"/>
              </a:rPr>
              <a:t>Je vais bientôt m’envoler vers d’autres aventures, alors : </a:t>
            </a:r>
          </a:p>
          <a:p>
            <a:pPr lvl="1"/>
            <a:r>
              <a:rPr lang="fr-FR" sz="1400" dirty="0">
                <a:latin typeface="Orator Std" panose="020D0509020203030204" pitchFamily="49" charset="0"/>
              </a:rPr>
              <a:t>Bonne continuation à toutes et à tous</a:t>
            </a:r>
          </a:p>
          <a:p>
            <a:pPr lvl="1"/>
            <a:r>
              <a:rPr lang="fr-FR" sz="1400" dirty="0">
                <a:latin typeface="Orator Std" panose="020D0509020203030204" pitchFamily="49" charset="0"/>
              </a:rPr>
              <a:t>Bonne Route A Expaceo</a:t>
            </a:r>
          </a:p>
          <a:p>
            <a:pPr lvl="1"/>
            <a:r>
              <a:rPr lang="fr-FR" sz="1400" dirty="0">
                <a:latin typeface="Orator Std" panose="020D0509020203030204" pitchFamily="49" charset="0"/>
              </a:rPr>
              <a:t>Dans 2 mois on se dira « Au Revoir »</a:t>
            </a:r>
          </a:p>
          <a:p>
            <a:endParaRPr lang="fr-FR" sz="1100" dirty="0">
              <a:latin typeface="Orator Std" panose="020D0509020203030204" pitchFamily="49" charset="0"/>
            </a:endParaRPr>
          </a:p>
        </p:txBody>
      </p:sp>
      <p:sp>
        <p:nvSpPr>
          <p:cNvPr id="5" name="TextBox 4">
            <a:extLst>
              <a:ext uri="{FF2B5EF4-FFF2-40B4-BE49-F238E27FC236}">
                <a16:creationId xmlns:a16="http://schemas.microsoft.com/office/drawing/2014/main" id="{A0D44893-4FC7-4B7D-9511-9087C933FF3A}"/>
              </a:ext>
            </a:extLst>
          </p:cNvPr>
          <p:cNvSpPr txBox="1"/>
          <p:nvPr/>
        </p:nvSpPr>
        <p:spPr>
          <a:xfrm>
            <a:off x="4775200" y="1451428"/>
            <a:ext cx="2859314" cy="523220"/>
          </a:xfrm>
          <a:prstGeom prst="rect">
            <a:avLst/>
          </a:prstGeom>
          <a:noFill/>
        </p:spPr>
        <p:txBody>
          <a:bodyPr wrap="square" rtlCol="0">
            <a:spAutoFit/>
          </a:bodyPr>
          <a:lstStyle/>
          <a:p>
            <a:pPr algn="ctr"/>
            <a:r>
              <a:rPr lang="fr-FR" sz="2800" dirty="0"/>
              <a:t>Remerciements</a:t>
            </a:r>
          </a:p>
        </p:txBody>
      </p:sp>
      <p:pic>
        <p:nvPicPr>
          <p:cNvPr id="6" name="Graphic 5">
            <a:extLst>
              <a:ext uri="{FF2B5EF4-FFF2-40B4-BE49-F238E27FC236}">
                <a16:creationId xmlns:a16="http://schemas.microsoft.com/office/drawing/2014/main" id="{836478FB-953C-49C9-A285-06A25B8E14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28892" y="4263572"/>
            <a:ext cx="2120900" cy="2286000"/>
          </a:xfrm>
          <a:prstGeom prst="rect">
            <a:avLst/>
          </a:prstGeom>
        </p:spPr>
      </p:pic>
    </p:spTree>
    <p:extLst>
      <p:ext uri="{BB962C8B-B14F-4D97-AF65-F5344CB8AC3E}">
        <p14:creationId xmlns:p14="http://schemas.microsoft.com/office/powerpoint/2010/main" val="303381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2EC2B1-3797-491A-A2B4-2B1352153E31}"/>
              </a:ext>
            </a:extLst>
          </p:cNvPr>
          <p:cNvSpPr>
            <a:spLocks noGrp="1"/>
          </p:cNvSpPr>
          <p:nvPr>
            <p:ph idx="1"/>
          </p:nvPr>
        </p:nvSpPr>
        <p:spPr>
          <a:xfrm>
            <a:off x="2815771" y="2021819"/>
            <a:ext cx="6836227" cy="3173779"/>
          </a:xfrm>
        </p:spPr>
        <p:txBody>
          <a:bodyPr/>
          <a:lstStyle/>
          <a:p>
            <a:r>
              <a:rPr lang="fr-FR" dirty="0">
                <a:latin typeface="Orator Std" panose="020D0509020203030204" pitchFamily="49" charset="0"/>
              </a:rPr>
              <a:t>Quand ? </a:t>
            </a:r>
            <a:br>
              <a:rPr lang="fr-FR" dirty="0">
                <a:latin typeface="Orator Std" panose="020D0509020203030204" pitchFamily="49" charset="0"/>
              </a:rPr>
            </a:br>
            <a:r>
              <a:rPr lang="fr-FR" dirty="0">
                <a:latin typeface="Orator Std" panose="020D0509020203030204" pitchFamily="49" charset="0"/>
              </a:rPr>
              <a:t>Un jeudi Début Décembre</a:t>
            </a:r>
          </a:p>
          <a:p>
            <a:r>
              <a:rPr lang="fr-FR" dirty="0">
                <a:latin typeface="Orator Std" panose="020D0509020203030204" pitchFamily="49" charset="0"/>
              </a:rPr>
              <a:t>Qui ? </a:t>
            </a:r>
            <a:r>
              <a:rPr lang="fr-FR" dirty="0" err="1">
                <a:latin typeface="Orator Std" panose="020D0509020203030204" pitchFamily="49" charset="0"/>
              </a:rPr>
              <a:t>Ask</a:t>
            </a:r>
            <a:r>
              <a:rPr lang="fr-FR" dirty="0">
                <a:latin typeface="Orator Std" panose="020D0509020203030204" pitchFamily="49" charset="0"/>
              </a:rPr>
              <a:t> Maher</a:t>
            </a:r>
          </a:p>
          <a:p>
            <a:r>
              <a:rPr lang="fr-FR" dirty="0">
                <a:latin typeface="Orator Std" panose="020D0509020203030204" pitchFamily="49" charset="0"/>
              </a:rPr>
              <a:t>Sujet ? </a:t>
            </a:r>
            <a:r>
              <a:rPr lang="fr-FR" dirty="0" err="1">
                <a:latin typeface="Orator Std" panose="020D0509020203030204" pitchFamily="49" charset="0"/>
              </a:rPr>
              <a:t>Ask</a:t>
            </a:r>
            <a:r>
              <a:rPr lang="fr-FR" dirty="0">
                <a:latin typeface="Orator Std" panose="020D0509020203030204" pitchFamily="49" charset="0"/>
              </a:rPr>
              <a:t> Maher </a:t>
            </a:r>
            <a:r>
              <a:rPr lang="fr-FR" dirty="0" err="1">
                <a:latin typeface="Orator Std" panose="020D0509020203030204" pitchFamily="49" charset="0"/>
              </a:rPr>
              <a:t>Again</a:t>
            </a:r>
            <a:endParaRPr lang="fr-FR" dirty="0">
              <a:latin typeface="Orator Std" panose="020D0509020203030204" pitchFamily="49" charset="0"/>
            </a:endParaRPr>
          </a:p>
        </p:txBody>
      </p:sp>
      <p:sp>
        <p:nvSpPr>
          <p:cNvPr id="5" name="TextBox 4">
            <a:extLst>
              <a:ext uri="{FF2B5EF4-FFF2-40B4-BE49-F238E27FC236}">
                <a16:creationId xmlns:a16="http://schemas.microsoft.com/office/drawing/2014/main" id="{A0D44893-4FC7-4B7D-9511-9087C933FF3A}"/>
              </a:ext>
            </a:extLst>
          </p:cNvPr>
          <p:cNvSpPr txBox="1"/>
          <p:nvPr/>
        </p:nvSpPr>
        <p:spPr>
          <a:xfrm>
            <a:off x="3309257" y="1451428"/>
            <a:ext cx="5849257" cy="523220"/>
          </a:xfrm>
          <a:prstGeom prst="rect">
            <a:avLst/>
          </a:prstGeom>
          <a:noFill/>
        </p:spPr>
        <p:txBody>
          <a:bodyPr wrap="square" rtlCol="0">
            <a:spAutoFit/>
          </a:bodyPr>
          <a:lstStyle/>
          <a:p>
            <a:pPr algn="ctr"/>
            <a:r>
              <a:rPr lang="fr-FR" sz="2800" dirty="0"/>
              <a:t>Prochain Jedi</a:t>
            </a:r>
          </a:p>
        </p:txBody>
      </p:sp>
      <p:pic>
        <p:nvPicPr>
          <p:cNvPr id="8194" name="Picture 2" descr="Ninja Turtles Pizza GIFs - Get the best GIF on GIPHY">
            <a:extLst>
              <a:ext uri="{FF2B5EF4-FFF2-40B4-BE49-F238E27FC236}">
                <a16:creationId xmlns:a16="http://schemas.microsoft.com/office/drawing/2014/main" id="{A433DE58-F1B9-400A-A95E-3BCD0FBC6C6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222998" y="3886200"/>
            <a:ext cx="3429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Logo, company name&#10;&#10;Description automatically generated">
            <a:extLst>
              <a:ext uri="{FF2B5EF4-FFF2-40B4-BE49-F238E27FC236}">
                <a16:creationId xmlns:a16="http://schemas.microsoft.com/office/drawing/2014/main" id="{8A7D87BB-D2B4-1713-6DE6-B5962CCDD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771" y="3940523"/>
            <a:ext cx="2138194" cy="1600082"/>
          </a:xfrm>
          <a:prstGeom prst="rect">
            <a:avLst/>
          </a:prstGeom>
        </p:spPr>
      </p:pic>
    </p:spTree>
    <p:extLst>
      <p:ext uri="{BB962C8B-B14F-4D97-AF65-F5344CB8AC3E}">
        <p14:creationId xmlns:p14="http://schemas.microsoft.com/office/powerpoint/2010/main" val="225807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Online Media 3" title="Le Pudding à l'Arsenic (1968)">
            <a:hlinkClick r:id="" action="ppaction://media"/>
            <a:extLst>
              <a:ext uri="{FF2B5EF4-FFF2-40B4-BE49-F238E27FC236}">
                <a16:creationId xmlns:a16="http://schemas.microsoft.com/office/drawing/2014/main" id="{AF09D239-6197-8998-8E86-C80B144C889D}"/>
              </a:ext>
            </a:extLst>
          </p:cNvPr>
          <p:cNvPicPr>
            <a:picLocks noGrp="1" noRot="1" noChangeAspect="1"/>
          </p:cNvPicPr>
          <p:nvPr>
            <p:ph idx="1"/>
            <a:videoFile r:link="rId1"/>
          </p:nvPr>
        </p:nvPicPr>
        <p:blipFill>
          <a:blip r:embed="rId3"/>
          <a:stretch>
            <a:fillRect/>
          </a:stretch>
        </p:blipFill>
        <p:spPr>
          <a:xfrm>
            <a:off x="2313710" y="1779065"/>
            <a:ext cx="7834745" cy="4426930"/>
          </a:xfrm>
          <a:prstGeom prst="rect">
            <a:avLst/>
          </a:prstGeom>
        </p:spPr>
      </p:pic>
      <p:sp>
        <p:nvSpPr>
          <p:cNvPr id="6" name="Title 5">
            <a:extLst>
              <a:ext uri="{FF2B5EF4-FFF2-40B4-BE49-F238E27FC236}">
                <a16:creationId xmlns:a16="http://schemas.microsoft.com/office/drawing/2014/main" id="{7DCE03EC-DBBF-C5DC-020D-569D486D807E}"/>
              </a:ext>
            </a:extLst>
          </p:cNvPr>
          <p:cNvSpPr>
            <a:spLocks noGrp="1"/>
          </p:cNvSpPr>
          <p:nvPr>
            <p:ph type="title"/>
          </p:nvPr>
        </p:nvSpPr>
        <p:spPr/>
        <p:txBody>
          <a:bodyPr/>
          <a:lstStyle/>
          <a:p>
            <a:r>
              <a:rPr lang="fr-FR" dirty="0"/>
              <a:t>Une petite chanson pour commencer…</a:t>
            </a:r>
          </a:p>
        </p:txBody>
      </p:sp>
    </p:spTree>
    <p:extLst>
      <p:ext uri="{BB962C8B-B14F-4D97-AF65-F5344CB8AC3E}">
        <p14:creationId xmlns:p14="http://schemas.microsoft.com/office/powerpoint/2010/main" val="2481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4FF2-8C78-4537-A6EB-FC740FC180DF}"/>
              </a:ext>
            </a:extLst>
          </p:cNvPr>
          <p:cNvSpPr>
            <a:spLocks noGrp="1"/>
          </p:cNvSpPr>
          <p:nvPr>
            <p:ph type="title"/>
          </p:nvPr>
        </p:nvSpPr>
        <p:spPr/>
        <p:txBody>
          <a:bodyPr/>
          <a:lstStyle/>
          <a:p>
            <a:r>
              <a:rPr lang="fr-FR" dirty="0"/>
              <a:t>Cake c’est quoi ? </a:t>
            </a:r>
          </a:p>
        </p:txBody>
      </p:sp>
      <p:sp>
        <p:nvSpPr>
          <p:cNvPr id="3" name="Content Placeholder 2">
            <a:extLst>
              <a:ext uri="{FF2B5EF4-FFF2-40B4-BE49-F238E27FC236}">
                <a16:creationId xmlns:a16="http://schemas.microsoft.com/office/drawing/2014/main" id="{02568B25-79F3-4DA8-AD91-2C304C7EFBFF}"/>
              </a:ext>
            </a:extLst>
          </p:cNvPr>
          <p:cNvSpPr>
            <a:spLocks noGrp="1"/>
          </p:cNvSpPr>
          <p:nvPr>
            <p:ph idx="1"/>
          </p:nvPr>
        </p:nvSpPr>
        <p:spPr/>
        <p:txBody>
          <a:bodyPr/>
          <a:lstStyle/>
          <a:p>
            <a:r>
              <a:rPr lang="en-US" dirty="0"/>
              <a:t>Cake (C# Make) </a:t>
            </a:r>
            <a:r>
              <a:rPr lang="en-US" dirty="0" err="1"/>
              <a:t>est</a:t>
            </a:r>
            <a:r>
              <a:rPr lang="en-US" dirty="0"/>
              <a:t> un </a:t>
            </a:r>
            <a:r>
              <a:rPr lang="en-US" dirty="0" err="1"/>
              <a:t>outil</a:t>
            </a:r>
            <a:r>
              <a:rPr lang="en-US" dirty="0"/>
              <a:t> </a:t>
            </a:r>
            <a:r>
              <a:rPr lang="en-US" dirty="0" err="1"/>
              <a:t>gratuit</a:t>
            </a:r>
            <a:r>
              <a:rPr lang="en-US" dirty="0"/>
              <a:t>, open-source et </a:t>
            </a:r>
            <a:r>
              <a:rPr lang="en-US" dirty="0" err="1"/>
              <a:t>multiplateformes</a:t>
            </a:r>
            <a:r>
              <a:rPr lang="en-US" dirty="0"/>
              <a:t> pour les taches </a:t>
            </a:r>
            <a:r>
              <a:rPr lang="en-US" dirty="0" err="1"/>
              <a:t>d’automatisation</a:t>
            </a:r>
            <a:r>
              <a:rPr lang="en-US" dirty="0"/>
              <a:t> </a:t>
            </a:r>
            <a:r>
              <a:rPr lang="en-US" dirty="0" err="1"/>
              <a:t>comme</a:t>
            </a:r>
            <a:r>
              <a:rPr lang="en-US" dirty="0"/>
              <a:t> la compilation du code, la </a:t>
            </a:r>
            <a:r>
              <a:rPr lang="en-US" dirty="0" err="1"/>
              <a:t>copie</a:t>
            </a:r>
            <a:r>
              <a:rPr lang="en-US" dirty="0"/>
              <a:t> des </a:t>
            </a:r>
            <a:r>
              <a:rPr lang="en-US" dirty="0" err="1"/>
              <a:t>fichiers</a:t>
            </a:r>
            <a:r>
              <a:rPr lang="en-US" dirty="0"/>
              <a:t> et des repertoires, </a:t>
            </a:r>
            <a:r>
              <a:rPr lang="en-US" dirty="0" err="1"/>
              <a:t>l’éxécution</a:t>
            </a:r>
            <a:r>
              <a:rPr lang="en-US" dirty="0"/>
              <a:t> de tests </a:t>
            </a:r>
            <a:r>
              <a:rPr lang="en-US" dirty="0" err="1"/>
              <a:t>unitaires</a:t>
            </a:r>
            <a:r>
              <a:rPr lang="en-US" dirty="0"/>
              <a:t>, la compression de </a:t>
            </a:r>
            <a:r>
              <a:rPr lang="en-US" dirty="0" err="1"/>
              <a:t>fichiers</a:t>
            </a:r>
            <a:r>
              <a:rPr lang="en-US" dirty="0"/>
              <a:t> et la construction de packages </a:t>
            </a:r>
            <a:r>
              <a:rPr lang="en-US" dirty="0" err="1"/>
              <a:t>Nuget</a:t>
            </a:r>
            <a:r>
              <a:rPr lang="en-US" dirty="0"/>
              <a:t>.</a:t>
            </a:r>
          </a:p>
          <a:p>
            <a:r>
              <a:rPr lang="en-US" dirty="0" err="1"/>
              <a:t>Similaire</a:t>
            </a:r>
            <a:r>
              <a:rPr lang="en-US" dirty="0"/>
              <a:t> à </a:t>
            </a:r>
            <a:r>
              <a:rPr lang="en-US" dirty="0" err="1"/>
              <a:t>ce</a:t>
            </a:r>
            <a:r>
              <a:rPr lang="en-US" dirty="0"/>
              <a:t> bon </a:t>
            </a:r>
            <a:r>
              <a:rPr lang="en-US" dirty="0" err="1"/>
              <a:t>vieux</a:t>
            </a:r>
            <a:r>
              <a:rPr lang="en-US" dirty="0"/>
              <a:t> </a:t>
            </a:r>
            <a:r>
              <a:rPr lang="en-US" dirty="0" err="1"/>
              <a:t>makefile</a:t>
            </a:r>
            <a:endParaRPr lang="en-US" dirty="0"/>
          </a:p>
          <a:p>
            <a:r>
              <a:rPr lang="en-US" dirty="0" err="1"/>
              <a:t>Présenté</a:t>
            </a:r>
            <a:r>
              <a:rPr lang="en-US" dirty="0"/>
              <a:t> pour la première </a:t>
            </a:r>
            <a:r>
              <a:rPr lang="en-US" dirty="0" err="1"/>
              <a:t>fois</a:t>
            </a:r>
            <a:r>
              <a:rPr lang="en-US" dirty="0"/>
              <a:t> à la conference NDC de </a:t>
            </a:r>
            <a:r>
              <a:rPr lang="en-US" dirty="0" err="1"/>
              <a:t>Olso</a:t>
            </a:r>
            <a:r>
              <a:rPr lang="en-US" dirty="0"/>
              <a:t> </a:t>
            </a:r>
            <a:r>
              <a:rPr lang="en-US" dirty="0" err="1"/>
              <a:t>en</a:t>
            </a:r>
            <a:r>
              <a:rPr lang="en-US" dirty="0"/>
              <a:t> 2016</a:t>
            </a:r>
          </a:p>
          <a:p>
            <a:pPr marL="0" indent="0">
              <a:buNone/>
            </a:pPr>
            <a:endParaRPr lang="en-US" b="0" dirty="0">
              <a:solidFill>
                <a:srgbClr val="A31515"/>
              </a:solidFill>
              <a:effectLst/>
              <a:latin typeface="Consolas" panose="020B0609020204030204" pitchFamily="49" charset="0"/>
            </a:endParaRPr>
          </a:p>
          <a:p>
            <a:pPr marL="0" indent="0" algn="r">
              <a:buNone/>
            </a:pPr>
            <a:r>
              <a:rPr lang="fr-FR" b="0" dirty="0">
                <a:solidFill>
                  <a:srgbClr val="A31515"/>
                </a:solidFill>
                <a:effectLst/>
                <a:latin typeface="Consolas" panose="020B0609020204030204" pitchFamily="49" charset="0"/>
              </a:rPr>
              <a:t>cakebuild.net</a:t>
            </a:r>
            <a:endParaRPr lang="fr-FR" dirty="0"/>
          </a:p>
          <a:p>
            <a:endParaRPr lang="fr-FR" dirty="0"/>
          </a:p>
        </p:txBody>
      </p:sp>
    </p:spTree>
    <p:extLst>
      <p:ext uri="{BB962C8B-B14F-4D97-AF65-F5344CB8AC3E}">
        <p14:creationId xmlns:p14="http://schemas.microsoft.com/office/powerpoint/2010/main" val="165883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4FF2-8C78-4537-A6EB-FC740FC180DF}"/>
              </a:ext>
            </a:extLst>
          </p:cNvPr>
          <p:cNvSpPr>
            <a:spLocks noGrp="1"/>
          </p:cNvSpPr>
          <p:nvPr>
            <p:ph type="title"/>
          </p:nvPr>
        </p:nvSpPr>
        <p:spPr/>
        <p:txBody>
          <a:bodyPr/>
          <a:lstStyle/>
          <a:p>
            <a:r>
              <a:rPr lang="fr-FR" dirty="0"/>
              <a:t>Avantages</a:t>
            </a:r>
          </a:p>
        </p:txBody>
      </p:sp>
      <p:sp>
        <p:nvSpPr>
          <p:cNvPr id="3" name="Content Placeholder 2">
            <a:extLst>
              <a:ext uri="{FF2B5EF4-FFF2-40B4-BE49-F238E27FC236}">
                <a16:creationId xmlns:a16="http://schemas.microsoft.com/office/drawing/2014/main" id="{02568B25-79F3-4DA8-AD91-2C304C7EFBFF}"/>
              </a:ext>
            </a:extLst>
          </p:cNvPr>
          <p:cNvSpPr>
            <a:spLocks noGrp="1"/>
          </p:cNvSpPr>
          <p:nvPr>
            <p:ph idx="1"/>
          </p:nvPr>
        </p:nvSpPr>
        <p:spPr/>
        <p:txBody>
          <a:bodyPr/>
          <a:lstStyle/>
          <a:p>
            <a:r>
              <a:rPr lang="fr-FR" dirty="0"/>
              <a:t>Familier</a:t>
            </a:r>
          </a:p>
          <a:p>
            <a:r>
              <a:rPr lang="fr-FR" dirty="0"/>
              <a:t>Multi-plateformes et Multi-Runtimes</a:t>
            </a:r>
          </a:p>
          <a:p>
            <a:r>
              <a:rPr lang="fr-FR" dirty="0"/>
              <a:t>Intégration avec les IDE</a:t>
            </a:r>
          </a:p>
          <a:p>
            <a:r>
              <a:rPr lang="fr-FR" dirty="0"/>
              <a:t>Fiable</a:t>
            </a:r>
          </a:p>
          <a:p>
            <a:r>
              <a:rPr lang="fr-FR" dirty="0"/>
              <a:t>Prise en charge d’un grand nombre d’outils</a:t>
            </a:r>
          </a:p>
          <a:p>
            <a:r>
              <a:rPr lang="fr-FR" dirty="0"/>
              <a:t>Open source et soutenu par la communauté</a:t>
            </a:r>
          </a:p>
          <a:p>
            <a:pPr marL="0" indent="0" algn="r">
              <a:buNone/>
            </a:pPr>
            <a:br>
              <a:rPr lang="fr-FR" dirty="0"/>
            </a:br>
            <a:r>
              <a:rPr lang="fr-FR" b="0" dirty="0">
                <a:solidFill>
                  <a:srgbClr val="A31515"/>
                </a:solidFill>
                <a:effectLst/>
                <a:latin typeface="Consolas" panose="020B0609020204030204" pitchFamily="49" charset="0"/>
              </a:rPr>
              <a:t>github.com/cake-build/cake</a:t>
            </a:r>
            <a:endParaRPr lang="fr-FR" dirty="0"/>
          </a:p>
          <a:p>
            <a:pPr marL="0" indent="0">
              <a:buNone/>
            </a:pPr>
            <a:endParaRPr lang="fr-FR" dirty="0"/>
          </a:p>
        </p:txBody>
      </p:sp>
    </p:spTree>
    <p:extLst>
      <p:ext uri="{BB962C8B-B14F-4D97-AF65-F5344CB8AC3E}">
        <p14:creationId xmlns:p14="http://schemas.microsoft.com/office/powerpoint/2010/main" val="50041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4FF2-8C78-4537-A6EB-FC740FC180DF}"/>
              </a:ext>
            </a:extLst>
          </p:cNvPr>
          <p:cNvSpPr>
            <a:spLocks noGrp="1"/>
          </p:cNvSpPr>
          <p:nvPr>
            <p:ph type="title"/>
          </p:nvPr>
        </p:nvSpPr>
        <p:spPr/>
        <p:txBody>
          <a:bodyPr/>
          <a:lstStyle/>
          <a:p>
            <a:r>
              <a:rPr lang="fr-FR" dirty="0"/>
              <a:t>Cas d’usages</a:t>
            </a:r>
          </a:p>
        </p:txBody>
      </p:sp>
      <p:sp>
        <p:nvSpPr>
          <p:cNvPr id="3" name="Content Placeholder 2">
            <a:extLst>
              <a:ext uri="{FF2B5EF4-FFF2-40B4-BE49-F238E27FC236}">
                <a16:creationId xmlns:a16="http://schemas.microsoft.com/office/drawing/2014/main" id="{02568B25-79F3-4DA8-AD91-2C304C7EFBFF}"/>
              </a:ext>
            </a:extLst>
          </p:cNvPr>
          <p:cNvSpPr>
            <a:spLocks noGrp="1"/>
          </p:cNvSpPr>
          <p:nvPr>
            <p:ph idx="1"/>
          </p:nvPr>
        </p:nvSpPr>
        <p:spPr/>
        <p:txBody>
          <a:bodyPr/>
          <a:lstStyle/>
          <a:p>
            <a:r>
              <a:rPr lang="fr-FR" dirty="0"/>
              <a:t>Avoir un processus de </a:t>
            </a:r>
            <a:r>
              <a:rPr lang="fr-FR" dirty="0" err="1"/>
              <a:t>build</a:t>
            </a:r>
            <a:r>
              <a:rPr lang="fr-FR" dirty="0"/>
              <a:t> identique entre le poste de développement et l'environnement de CI utilisé</a:t>
            </a:r>
          </a:p>
          <a:p>
            <a:r>
              <a:rPr lang="fr-FR" dirty="0"/>
              <a:t>Non-Adhérence du processus de </a:t>
            </a:r>
            <a:r>
              <a:rPr lang="fr-FR" dirty="0" err="1"/>
              <a:t>build</a:t>
            </a:r>
            <a:r>
              <a:rPr lang="fr-FR" dirty="0"/>
              <a:t> avec l'environnement de CI</a:t>
            </a:r>
          </a:p>
        </p:txBody>
      </p:sp>
    </p:spTree>
    <p:extLst>
      <p:ext uri="{BB962C8B-B14F-4D97-AF65-F5344CB8AC3E}">
        <p14:creationId xmlns:p14="http://schemas.microsoft.com/office/powerpoint/2010/main" val="277856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E740-F103-F6AC-8B44-190ED38F8BCB}"/>
              </a:ext>
            </a:extLst>
          </p:cNvPr>
          <p:cNvSpPr>
            <a:spLocks noGrp="1"/>
          </p:cNvSpPr>
          <p:nvPr>
            <p:ph type="title"/>
          </p:nvPr>
        </p:nvSpPr>
        <p:spPr/>
        <p:txBody>
          <a:bodyPr/>
          <a:lstStyle/>
          <a:p>
            <a:r>
              <a:rPr lang="fr-FR" dirty="0" err="1"/>
              <a:t>Runners</a:t>
            </a:r>
            <a:endParaRPr lang="fr-FR" dirty="0"/>
          </a:p>
        </p:txBody>
      </p:sp>
      <p:sp>
        <p:nvSpPr>
          <p:cNvPr id="3" name="Content Placeholder 2">
            <a:extLst>
              <a:ext uri="{FF2B5EF4-FFF2-40B4-BE49-F238E27FC236}">
                <a16:creationId xmlns:a16="http://schemas.microsoft.com/office/drawing/2014/main" id="{00390660-181F-29F3-F8FD-9828893BC4C8}"/>
              </a:ext>
            </a:extLst>
          </p:cNvPr>
          <p:cNvSpPr>
            <a:spLocks noGrp="1"/>
          </p:cNvSpPr>
          <p:nvPr>
            <p:ph idx="1"/>
          </p:nvPr>
        </p:nvSpPr>
        <p:spPr/>
        <p:txBody>
          <a:bodyPr/>
          <a:lstStyle/>
          <a:p>
            <a:r>
              <a:rPr lang="fr-FR" dirty="0"/>
              <a:t>Cake .NET Tool</a:t>
            </a:r>
          </a:p>
          <a:p>
            <a:pPr lvl="1"/>
            <a:r>
              <a:rPr lang="fr-FR" dirty="0"/>
              <a:t>Permet d’exécuter des scripts Cake</a:t>
            </a:r>
          </a:p>
          <a:p>
            <a:pPr lvl="1"/>
            <a:r>
              <a:rPr lang="fr-FR" dirty="0"/>
              <a:t>Outil .NET </a:t>
            </a:r>
            <a:r>
              <a:rPr lang="fr-FR" dirty="0" err="1"/>
              <a:t>Core</a:t>
            </a:r>
            <a:endParaRPr lang="fr-FR" dirty="0"/>
          </a:p>
          <a:p>
            <a:pPr lvl="1"/>
            <a:r>
              <a:rPr lang="fr-FR" dirty="0"/>
              <a:t>Avoir un </a:t>
            </a:r>
            <a:r>
              <a:rPr lang="fr-FR" dirty="0" err="1"/>
              <a:t>manifest</a:t>
            </a:r>
            <a:r>
              <a:rPr lang="fr-FR" dirty="0"/>
              <a:t> des outils </a:t>
            </a:r>
            <a:r>
              <a:rPr lang="fr-FR" dirty="0" err="1"/>
              <a:t>dotnet</a:t>
            </a:r>
            <a:r>
              <a:rPr lang="fr-FR" dirty="0"/>
              <a:t> dans votre référentiel</a:t>
            </a:r>
            <a:br>
              <a:rPr lang="fr-FR" dirty="0"/>
            </a:br>
            <a:r>
              <a:rPr lang="fr-FR" dirty="0" err="1"/>
              <a:t>dotnet</a:t>
            </a:r>
            <a:r>
              <a:rPr lang="fr-FR" dirty="0"/>
              <a:t> new </a:t>
            </a:r>
            <a:r>
              <a:rPr lang="fr-FR" dirty="0" err="1"/>
              <a:t>tool-manifest</a:t>
            </a:r>
            <a:endParaRPr lang="fr-FR" dirty="0"/>
          </a:p>
          <a:p>
            <a:pPr lvl="1"/>
            <a:r>
              <a:rPr lang="fr-FR" dirty="0"/>
              <a:t>Installez cake en tant qu’outil local</a:t>
            </a:r>
            <a:br>
              <a:rPr lang="fr-FR" dirty="0"/>
            </a:br>
            <a:r>
              <a:rPr lang="fr-FR" dirty="0" err="1"/>
              <a:t>dotnet</a:t>
            </a:r>
            <a:r>
              <a:rPr lang="fr-FR" dirty="0"/>
              <a:t> </a:t>
            </a:r>
            <a:r>
              <a:rPr lang="fr-FR" dirty="0" err="1"/>
              <a:t>tool</a:t>
            </a:r>
            <a:r>
              <a:rPr lang="fr-FR" dirty="0"/>
              <a:t> </a:t>
            </a:r>
            <a:r>
              <a:rPr lang="fr-FR" dirty="0" err="1"/>
              <a:t>install</a:t>
            </a:r>
            <a:r>
              <a:rPr lang="fr-FR" dirty="0"/>
              <a:t> </a:t>
            </a:r>
            <a:r>
              <a:rPr lang="fr-FR" dirty="0" err="1"/>
              <a:t>Cake.Tool</a:t>
            </a:r>
            <a:endParaRPr lang="fr-FR" dirty="0"/>
          </a:p>
          <a:p>
            <a:pPr lvl="1"/>
            <a:r>
              <a:rPr lang="fr-FR" dirty="0"/>
              <a:t>Pour exécuter le script cake</a:t>
            </a:r>
            <a:br>
              <a:rPr lang="fr-FR" dirty="0"/>
            </a:br>
            <a:r>
              <a:rPr lang="fr-FR" dirty="0" err="1"/>
              <a:t>dotnet</a:t>
            </a:r>
            <a:r>
              <a:rPr lang="fr-FR" dirty="0"/>
              <a:t> cake</a:t>
            </a:r>
          </a:p>
        </p:txBody>
      </p:sp>
    </p:spTree>
    <p:extLst>
      <p:ext uri="{BB962C8B-B14F-4D97-AF65-F5344CB8AC3E}">
        <p14:creationId xmlns:p14="http://schemas.microsoft.com/office/powerpoint/2010/main" val="425850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E740-F103-F6AC-8B44-190ED38F8BCB}"/>
              </a:ext>
            </a:extLst>
          </p:cNvPr>
          <p:cNvSpPr>
            <a:spLocks noGrp="1"/>
          </p:cNvSpPr>
          <p:nvPr>
            <p:ph type="title"/>
          </p:nvPr>
        </p:nvSpPr>
        <p:spPr/>
        <p:txBody>
          <a:bodyPr/>
          <a:lstStyle/>
          <a:p>
            <a:r>
              <a:rPr lang="fr-FR" dirty="0" err="1"/>
              <a:t>Runners</a:t>
            </a:r>
            <a:endParaRPr lang="fr-FR" dirty="0"/>
          </a:p>
        </p:txBody>
      </p:sp>
      <p:sp>
        <p:nvSpPr>
          <p:cNvPr id="3" name="Content Placeholder 2">
            <a:extLst>
              <a:ext uri="{FF2B5EF4-FFF2-40B4-BE49-F238E27FC236}">
                <a16:creationId xmlns:a16="http://schemas.microsoft.com/office/drawing/2014/main" id="{00390660-181F-29F3-F8FD-9828893BC4C8}"/>
              </a:ext>
            </a:extLst>
          </p:cNvPr>
          <p:cNvSpPr>
            <a:spLocks noGrp="1"/>
          </p:cNvSpPr>
          <p:nvPr>
            <p:ph idx="1"/>
          </p:nvPr>
        </p:nvSpPr>
        <p:spPr/>
        <p:txBody>
          <a:bodyPr/>
          <a:lstStyle/>
          <a:p>
            <a:r>
              <a:rPr lang="fr-FR" dirty="0"/>
              <a:t>Cake </a:t>
            </a:r>
            <a:r>
              <a:rPr lang="fr-FR" dirty="0" err="1"/>
              <a:t>Frosting</a:t>
            </a:r>
            <a:endParaRPr lang="fr-FR" dirty="0"/>
          </a:p>
          <a:p>
            <a:pPr lvl="1"/>
            <a:r>
              <a:rPr lang="fr-FR" dirty="0"/>
              <a:t>Hôte .NET pour écrire vos scripts de compilation comme une application console</a:t>
            </a:r>
          </a:p>
          <a:p>
            <a:pPr lvl="1"/>
            <a:r>
              <a:rPr lang="fr-FR" dirty="0"/>
              <a:t>Installer le modèle </a:t>
            </a:r>
            <a:r>
              <a:rPr lang="fr-FR" dirty="0" err="1"/>
              <a:t>Cake.Frosting</a:t>
            </a:r>
            <a:br>
              <a:rPr lang="fr-FR" dirty="0"/>
            </a:br>
            <a:r>
              <a:rPr lang="fr-FR" dirty="0" err="1"/>
              <a:t>dotnet</a:t>
            </a:r>
            <a:r>
              <a:rPr lang="fr-FR" dirty="0"/>
              <a:t> new –</a:t>
            </a:r>
            <a:r>
              <a:rPr lang="fr-FR" dirty="0" err="1"/>
              <a:t>install</a:t>
            </a:r>
            <a:r>
              <a:rPr lang="fr-FR" dirty="0"/>
              <a:t> </a:t>
            </a:r>
            <a:r>
              <a:rPr lang="fr-FR" dirty="0" err="1"/>
              <a:t>Cake.Frosting.Template</a:t>
            </a:r>
            <a:endParaRPr lang="fr-FR" dirty="0"/>
          </a:p>
          <a:p>
            <a:pPr lvl="1"/>
            <a:r>
              <a:rPr lang="fr-FR" dirty="0"/>
              <a:t>Pour créer un nouveau projet Cake </a:t>
            </a:r>
            <a:r>
              <a:rPr lang="fr-FR" dirty="0" err="1"/>
              <a:t>Frosting</a:t>
            </a:r>
            <a:br>
              <a:rPr lang="fr-FR" dirty="0"/>
            </a:br>
            <a:r>
              <a:rPr lang="fr-FR" dirty="0" err="1"/>
              <a:t>dotnet</a:t>
            </a:r>
            <a:r>
              <a:rPr lang="fr-FR" dirty="0"/>
              <a:t> new </a:t>
            </a:r>
            <a:r>
              <a:rPr lang="fr-FR" dirty="0" err="1"/>
              <a:t>cakefrosting</a:t>
            </a:r>
            <a:endParaRPr lang="fr-FR" dirty="0"/>
          </a:p>
        </p:txBody>
      </p:sp>
    </p:spTree>
    <p:extLst>
      <p:ext uri="{BB962C8B-B14F-4D97-AF65-F5344CB8AC3E}">
        <p14:creationId xmlns:p14="http://schemas.microsoft.com/office/powerpoint/2010/main" val="257819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93D-B67F-5D82-B9F2-B740B8C09DA4}"/>
              </a:ext>
            </a:extLst>
          </p:cNvPr>
          <p:cNvSpPr>
            <a:spLocks noGrp="1"/>
          </p:cNvSpPr>
          <p:nvPr>
            <p:ph type="title"/>
          </p:nvPr>
        </p:nvSpPr>
        <p:spPr/>
        <p:txBody>
          <a:bodyPr/>
          <a:lstStyle/>
          <a:p>
            <a:r>
              <a:rPr lang="fr-FR" dirty="0"/>
              <a:t>Outils</a:t>
            </a:r>
          </a:p>
        </p:txBody>
      </p:sp>
      <p:sp>
        <p:nvSpPr>
          <p:cNvPr id="3" name="Content Placeholder 2">
            <a:extLst>
              <a:ext uri="{FF2B5EF4-FFF2-40B4-BE49-F238E27FC236}">
                <a16:creationId xmlns:a16="http://schemas.microsoft.com/office/drawing/2014/main" id="{F1873A5F-CFB5-5E49-550E-D200188C7491}"/>
              </a:ext>
            </a:extLst>
          </p:cNvPr>
          <p:cNvSpPr>
            <a:spLocks noGrp="1"/>
          </p:cNvSpPr>
          <p:nvPr>
            <p:ph idx="1"/>
          </p:nvPr>
        </p:nvSpPr>
        <p:spPr/>
        <p:txBody>
          <a:bodyPr/>
          <a:lstStyle/>
          <a:p>
            <a:r>
              <a:rPr lang="fr-FR" dirty="0"/>
              <a:t>Cake n’est qu’un orchestrateur de </a:t>
            </a:r>
            <a:r>
              <a:rPr lang="fr-FR" dirty="0" err="1"/>
              <a:t>build</a:t>
            </a:r>
            <a:r>
              <a:rPr lang="fr-FR" dirty="0"/>
              <a:t>.</a:t>
            </a:r>
          </a:p>
          <a:p>
            <a:r>
              <a:rPr lang="fr-FR" dirty="0"/>
              <a:t>Cake appelle différents outils (</a:t>
            </a:r>
            <a:r>
              <a:rPr lang="fr-FR" dirty="0" err="1"/>
              <a:t>MsBuild</a:t>
            </a:r>
            <a:r>
              <a:rPr lang="fr-FR" dirty="0"/>
              <a:t>, </a:t>
            </a:r>
            <a:r>
              <a:rPr lang="fr-FR" dirty="0" err="1"/>
              <a:t>Nunit</a:t>
            </a:r>
            <a:r>
              <a:rPr lang="fr-FR" dirty="0"/>
              <a:t>, </a:t>
            </a:r>
            <a:r>
              <a:rPr lang="fr-FR" dirty="0" err="1"/>
              <a:t>dotnet</a:t>
            </a:r>
            <a:r>
              <a:rPr lang="fr-FR" dirty="0"/>
              <a:t>, etc…)</a:t>
            </a:r>
          </a:p>
          <a:p>
            <a:r>
              <a:rPr lang="fr-FR" dirty="0"/>
              <a:t>Ces outils sont distribués sous la forme de package </a:t>
            </a:r>
            <a:r>
              <a:rPr lang="fr-FR" dirty="0" err="1"/>
              <a:t>NuGet</a:t>
            </a:r>
            <a:endParaRPr lang="fr-FR" dirty="0"/>
          </a:p>
          <a:p>
            <a:r>
              <a:rPr lang="fr-FR" dirty="0"/>
              <a:t>Installer des outils via une directive pré-processor</a:t>
            </a:r>
            <a:br>
              <a:rPr lang="fr-FR" dirty="0"/>
            </a:br>
            <a:r>
              <a:rPr lang="fr-FR" sz="2000" dirty="0"/>
              <a:t>#tool "</a:t>
            </a:r>
            <a:r>
              <a:rPr lang="fr-FR" sz="2000" dirty="0" err="1"/>
              <a:t>nuget</a:t>
            </a:r>
            <a:r>
              <a:rPr lang="fr-FR" sz="2000" dirty="0"/>
              <a:t>:?package=</a:t>
            </a:r>
            <a:r>
              <a:rPr lang="fr-FR" sz="2000" dirty="0" err="1"/>
              <a:t>xunit.runner.console&amp;version</a:t>
            </a:r>
            <a:r>
              <a:rPr lang="fr-FR" sz="2000" dirty="0"/>
              <a:t>=2.4.1"</a:t>
            </a:r>
          </a:p>
          <a:p>
            <a:r>
              <a:rPr lang="fr-FR" dirty="0"/>
              <a:t>Installer des outils via </a:t>
            </a:r>
            <a:r>
              <a:rPr lang="fr-FR" dirty="0" err="1"/>
              <a:t>InstallTool</a:t>
            </a:r>
            <a:endParaRPr lang="fr-FR" dirty="0"/>
          </a:p>
          <a:p>
            <a:pPr marL="0" indent="0">
              <a:buNone/>
            </a:pPr>
            <a:r>
              <a:rPr lang="fr-FR" sz="2000" dirty="0"/>
              <a:t>new </a:t>
            </a:r>
            <a:r>
              <a:rPr lang="fr-FR" sz="2000" dirty="0" err="1"/>
              <a:t>CakeHost</a:t>
            </a:r>
            <a:r>
              <a:rPr lang="fr-FR" sz="2000" dirty="0"/>
              <a:t>()</a:t>
            </a:r>
          </a:p>
          <a:p>
            <a:pPr marL="0" indent="0">
              <a:buNone/>
            </a:pPr>
            <a:r>
              <a:rPr lang="fr-FR" sz="2000" dirty="0"/>
              <a:t>                .</a:t>
            </a:r>
            <a:r>
              <a:rPr lang="fr-FR" sz="2000" dirty="0" err="1"/>
              <a:t>InstallTool</a:t>
            </a:r>
            <a:r>
              <a:rPr lang="fr-FR" sz="2000" dirty="0"/>
              <a:t>(new Uri("</a:t>
            </a:r>
            <a:r>
              <a:rPr lang="fr-FR" sz="2000" dirty="0" err="1"/>
              <a:t>nuget</a:t>
            </a:r>
            <a:r>
              <a:rPr lang="fr-FR" sz="2000" dirty="0"/>
              <a:t>:?package=</a:t>
            </a:r>
            <a:r>
              <a:rPr lang="fr-FR" sz="2000" dirty="0" err="1"/>
              <a:t>xunit.runner.console&amp;version</a:t>
            </a:r>
            <a:r>
              <a:rPr lang="fr-FR" sz="2000" dirty="0"/>
              <a:t>=2.4.1"))</a:t>
            </a:r>
          </a:p>
          <a:p>
            <a:pPr marL="0" indent="0">
              <a:buNone/>
            </a:pPr>
            <a:r>
              <a:rPr lang="fr-FR" sz="2000" dirty="0"/>
              <a:t>                .Run(args);</a:t>
            </a:r>
          </a:p>
          <a:p>
            <a:endParaRPr lang="fr-FR" dirty="0"/>
          </a:p>
          <a:p>
            <a:endParaRPr lang="fr-FR" dirty="0"/>
          </a:p>
        </p:txBody>
      </p:sp>
    </p:spTree>
    <p:extLst>
      <p:ext uri="{BB962C8B-B14F-4D97-AF65-F5344CB8AC3E}">
        <p14:creationId xmlns:p14="http://schemas.microsoft.com/office/powerpoint/2010/main" val="2009713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D9D6-B2BA-6186-CD27-E04D7FB9F377}"/>
              </a:ext>
            </a:extLst>
          </p:cNvPr>
          <p:cNvSpPr>
            <a:spLocks noGrp="1"/>
          </p:cNvSpPr>
          <p:nvPr>
            <p:ph type="title"/>
          </p:nvPr>
        </p:nvSpPr>
        <p:spPr/>
        <p:txBody>
          <a:bodyPr/>
          <a:lstStyle/>
          <a:p>
            <a:r>
              <a:rPr lang="fr-FR" dirty="0"/>
              <a:t>Extensions - </a:t>
            </a:r>
            <a:r>
              <a:rPr lang="fr-FR" dirty="0" err="1"/>
              <a:t>Addins</a:t>
            </a:r>
            <a:endParaRPr lang="fr-FR" dirty="0"/>
          </a:p>
        </p:txBody>
      </p:sp>
      <p:sp>
        <p:nvSpPr>
          <p:cNvPr id="3" name="Content Placeholder 2">
            <a:extLst>
              <a:ext uri="{FF2B5EF4-FFF2-40B4-BE49-F238E27FC236}">
                <a16:creationId xmlns:a16="http://schemas.microsoft.com/office/drawing/2014/main" id="{6B340F20-857D-0861-E2A8-80312692E75A}"/>
              </a:ext>
            </a:extLst>
          </p:cNvPr>
          <p:cNvSpPr>
            <a:spLocks noGrp="1"/>
          </p:cNvSpPr>
          <p:nvPr>
            <p:ph idx="1"/>
          </p:nvPr>
        </p:nvSpPr>
        <p:spPr/>
        <p:txBody>
          <a:bodyPr/>
          <a:lstStyle/>
          <a:p>
            <a:r>
              <a:rPr lang="fr-FR" dirty="0"/>
              <a:t>Les compléments peuvent fournir des alias supplémentaires à une </a:t>
            </a:r>
            <a:r>
              <a:rPr lang="fr-FR" dirty="0" err="1"/>
              <a:t>build</a:t>
            </a:r>
            <a:r>
              <a:rPr lang="fr-FR" dirty="0"/>
              <a:t> Cake. Ce sont des </a:t>
            </a:r>
            <a:r>
              <a:rPr lang="fr-FR" dirty="0" err="1"/>
              <a:t>assemblys</a:t>
            </a:r>
            <a:r>
              <a:rPr lang="fr-FR" dirty="0"/>
              <a:t> .NET livrés sous forme de packages </a:t>
            </a:r>
            <a:r>
              <a:rPr lang="fr-FR" dirty="0" err="1"/>
              <a:t>NuGet</a:t>
            </a:r>
            <a:r>
              <a:rPr lang="fr-FR" dirty="0"/>
              <a:t>.</a:t>
            </a:r>
          </a:p>
          <a:p>
            <a:pPr lvl="1"/>
            <a:r>
              <a:rPr lang="fr-FR" dirty="0"/>
              <a:t>Écrire des compléments personnalisés</a:t>
            </a:r>
          </a:p>
          <a:p>
            <a:pPr lvl="1"/>
            <a:r>
              <a:rPr lang="fr-FR" dirty="0"/>
              <a:t>Importation d'espaces de noms</a:t>
            </a:r>
          </a:p>
          <a:p>
            <a:pPr lvl="1"/>
            <a:r>
              <a:rPr lang="fr-FR" dirty="0"/>
              <a:t>Utilisation du complément</a:t>
            </a:r>
          </a:p>
        </p:txBody>
      </p:sp>
    </p:spTree>
    <p:extLst>
      <p:ext uri="{BB962C8B-B14F-4D97-AF65-F5344CB8AC3E}">
        <p14:creationId xmlns:p14="http://schemas.microsoft.com/office/powerpoint/2010/main" val="3345407838"/>
      </p:ext>
    </p:extLst>
  </p:cSld>
  <p:clrMapOvr>
    <a:masterClrMapping/>
  </p:clrMapOvr>
</p:sld>
</file>

<file path=ppt/theme/theme1.xml><?xml version="1.0" encoding="utf-8"?>
<a:theme xmlns:a="http://schemas.openxmlformats.org/drawingml/2006/main" name="Expaceo_ne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aceo_new" id="{E76EA552-3580-43F3-B004-4284AC6FEC2B}" vid="{CD78C973-73BE-4415-B492-28D7781CA6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Expaceo_new</Template>
  <TotalTime>2100</TotalTime>
  <Words>2227</Words>
  <Application>Microsoft Office PowerPoint</Application>
  <PresentationFormat>Widescreen</PresentationFormat>
  <Paragraphs>189</Paragraphs>
  <Slides>17</Slides>
  <Notes>10</Notes>
  <HiddenSlides>1</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Orator Std</vt:lpstr>
      <vt:lpstr>Expaceo_new</vt:lpstr>
      <vt:lpstr>PowerPoint Presentation</vt:lpstr>
      <vt:lpstr>Une petite chanson pour commencer…</vt:lpstr>
      <vt:lpstr>Cake c’est quoi ? </vt:lpstr>
      <vt:lpstr>Avantages</vt:lpstr>
      <vt:lpstr>Cas d’usages</vt:lpstr>
      <vt:lpstr>Runners</vt:lpstr>
      <vt:lpstr>Runners</vt:lpstr>
      <vt:lpstr>Outils</vt:lpstr>
      <vt:lpstr>Extensions - Addins</vt:lpstr>
      <vt:lpstr>Extensions - Write custom addins</vt:lpstr>
      <vt:lpstr>Extensions - Importing Namespaces</vt:lpstr>
      <vt:lpstr>Extensions - Using the addin</vt:lpstr>
      <vt:lpstr>Extensions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Yannick WILLI</dc:creator>
  <cp:lastModifiedBy>Yannick WILLI</cp:lastModifiedBy>
  <cp:revision>49</cp:revision>
  <cp:lastPrinted>2021-12-20T09:57:35Z</cp:lastPrinted>
  <dcterms:created xsi:type="dcterms:W3CDTF">2021-12-16T10:48:01Z</dcterms:created>
  <dcterms:modified xsi:type="dcterms:W3CDTF">2022-10-28T15:42:57Z</dcterms:modified>
</cp:coreProperties>
</file>