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60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5E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5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F920A-3C79-4CE2-A108-BC0A1BFFF57F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 noChangeArrowheads="1"/>
          </p:cNvSpPr>
          <p:nvPr/>
        </p:nvSpPr>
        <p:spPr bwMode="auto">
          <a:xfrm>
            <a:off x="2915816" y="2248792"/>
            <a:ext cx="6228184" cy="1756271"/>
          </a:xfrm>
          <a:custGeom>
            <a:avLst/>
            <a:gdLst>
              <a:gd name="T0" fmla="*/ 206 w 10932"/>
              <a:gd name="T1" fmla="*/ 0 h 3294"/>
              <a:gd name="T2" fmla="*/ 10932 w 10932"/>
              <a:gd name="T3" fmla="*/ 0 h 3294"/>
              <a:gd name="T4" fmla="*/ 10932 w 10932"/>
              <a:gd name="T5" fmla="*/ 3294 h 3294"/>
              <a:gd name="T6" fmla="*/ 0 w 10932"/>
              <a:gd name="T7" fmla="*/ 3294 h 3294"/>
              <a:gd name="T8" fmla="*/ 892 w 10932"/>
              <a:gd name="T9" fmla="*/ 1564 h 3294"/>
              <a:gd name="T10" fmla="*/ 206 w 10932"/>
              <a:gd name="T11" fmla="*/ 0 h 32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932"/>
              <a:gd name="T19" fmla="*/ 0 h 3294"/>
              <a:gd name="T20" fmla="*/ 10932 w 10932"/>
              <a:gd name="T21" fmla="*/ 3294 h 329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932" h="3294">
                <a:moveTo>
                  <a:pt x="206" y="0"/>
                </a:moveTo>
                <a:lnTo>
                  <a:pt x="10932" y="0"/>
                </a:lnTo>
                <a:lnTo>
                  <a:pt x="10932" y="3294"/>
                </a:lnTo>
                <a:lnTo>
                  <a:pt x="0" y="3294"/>
                </a:lnTo>
                <a:cubicBezTo>
                  <a:pt x="540" y="2909"/>
                  <a:pt x="892" y="2277"/>
                  <a:pt x="892" y="1564"/>
                </a:cubicBezTo>
                <a:cubicBezTo>
                  <a:pt x="892" y="945"/>
                  <a:pt x="628" y="388"/>
                  <a:pt x="206" y="0"/>
                </a:cubicBezTo>
                <a:close/>
              </a:path>
            </a:pathLst>
          </a:custGeom>
          <a:solidFill>
            <a:srgbClr val="8BB923"/>
          </a:solidFill>
          <a:ln w="9525" cmpd="sng">
            <a:noFill/>
            <a:bevel/>
            <a:headEnd/>
            <a:tailEnd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1" y="2248792"/>
            <a:ext cx="1372362" cy="1756271"/>
          </a:xfrm>
          <a:custGeom>
            <a:avLst/>
            <a:gdLst>
              <a:gd name="T0" fmla="*/ 0 w 2589"/>
              <a:gd name="T1" fmla="*/ 0 h 3294"/>
              <a:gd name="T2" fmla="*/ 2383 w 2589"/>
              <a:gd name="T3" fmla="*/ 0 h 3294"/>
              <a:gd name="T4" fmla="*/ 1697 w 2589"/>
              <a:gd name="T5" fmla="*/ 1564 h 3294"/>
              <a:gd name="T6" fmla="*/ 2589 w 2589"/>
              <a:gd name="T7" fmla="*/ 3294 h 3294"/>
              <a:gd name="T8" fmla="*/ 0 w 2589"/>
              <a:gd name="T9" fmla="*/ 3294 h 3294"/>
              <a:gd name="T10" fmla="*/ 0 w 2589"/>
              <a:gd name="T11" fmla="*/ 0 h 32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89"/>
              <a:gd name="T19" fmla="*/ 0 h 3294"/>
              <a:gd name="T20" fmla="*/ 2589 w 2589"/>
              <a:gd name="T21" fmla="*/ 3294 h 329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89" h="3294">
                <a:moveTo>
                  <a:pt x="0" y="0"/>
                </a:moveTo>
                <a:lnTo>
                  <a:pt x="2383" y="0"/>
                </a:lnTo>
                <a:cubicBezTo>
                  <a:pt x="1961" y="388"/>
                  <a:pt x="1697" y="945"/>
                  <a:pt x="1697" y="1564"/>
                </a:cubicBezTo>
                <a:cubicBezTo>
                  <a:pt x="1697" y="2277"/>
                  <a:pt x="2049" y="2909"/>
                  <a:pt x="2589" y="3294"/>
                </a:cubicBezTo>
                <a:lnTo>
                  <a:pt x="0" y="3294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 w="9525" cmpd="sng">
            <a:noFill/>
            <a:bevel/>
            <a:headEnd/>
            <a:tailEnd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491881" y="2831593"/>
            <a:ext cx="4903656" cy="469957"/>
          </a:xfrm>
          <a:ln/>
        </p:spPr>
        <p:txBody>
          <a:bodyPr>
            <a:normAutofit fontScale="90000"/>
          </a:bodyPr>
          <a:lstStyle/>
          <a:p>
            <a:pPr algn="l"/>
            <a:r>
              <a:rPr lang="zh-CN" altLang="en-US" sz="4800" b="1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正则表达式</a:t>
            </a:r>
            <a:endParaRPr lang="zh-CN" sz="48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" name="TextBox 35"/>
          <p:cNvSpPr>
            <a:spLocks noChangeArrowheads="1"/>
          </p:cNvSpPr>
          <p:nvPr/>
        </p:nvSpPr>
        <p:spPr bwMode="auto">
          <a:xfrm>
            <a:off x="3491880" y="3397664"/>
            <a:ext cx="4252781" cy="49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戴华</a:t>
            </a:r>
            <a:endParaRPr lang="en-US" sz="2000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" name="TextBox 16"/>
          <p:cNvSpPr>
            <a:spLocks noChangeArrowheads="1"/>
          </p:cNvSpPr>
          <p:nvPr/>
        </p:nvSpPr>
        <p:spPr bwMode="auto">
          <a:xfrm>
            <a:off x="3491881" y="2276872"/>
            <a:ext cx="427483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2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旅酒研发前台营销组</a:t>
            </a:r>
            <a:endParaRPr lang="zh-CN" altLang="en-US" sz="2200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9" name="组合 55"/>
          <p:cNvGrpSpPr>
            <a:grpSpLocks/>
          </p:cNvGrpSpPr>
          <p:nvPr/>
        </p:nvGrpSpPr>
        <p:grpSpPr bwMode="auto">
          <a:xfrm>
            <a:off x="1043608" y="2000157"/>
            <a:ext cx="2161140" cy="2178791"/>
            <a:chOff x="0" y="0"/>
            <a:chExt cx="3109913" cy="3135314"/>
          </a:xfrm>
        </p:grpSpPr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85938" y="25401"/>
              <a:ext cx="844550" cy="587375"/>
            </a:xfrm>
            <a:custGeom>
              <a:avLst/>
              <a:gdLst>
                <a:gd name="T0" fmla="*/ 1092 w 1092"/>
                <a:gd name="T1" fmla="*/ 531 h 763"/>
                <a:gd name="T2" fmla="*/ 22 w 1092"/>
                <a:gd name="T3" fmla="*/ 0 h 763"/>
                <a:gd name="T4" fmla="*/ 0 w 1092"/>
                <a:gd name="T5" fmla="*/ 349 h 763"/>
                <a:gd name="T6" fmla="*/ 829 w 1092"/>
                <a:gd name="T7" fmla="*/ 763 h 763"/>
                <a:gd name="T8" fmla="*/ 1092 w 1092"/>
                <a:gd name="T9" fmla="*/ 531 h 7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2"/>
                <a:gd name="T16" fmla="*/ 0 h 763"/>
                <a:gd name="T17" fmla="*/ 1092 w 1092"/>
                <a:gd name="T18" fmla="*/ 763 h 7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2" h="763">
                  <a:moveTo>
                    <a:pt x="1092" y="531"/>
                  </a:moveTo>
                  <a:cubicBezTo>
                    <a:pt x="805" y="257"/>
                    <a:pt x="436" y="66"/>
                    <a:pt x="22" y="0"/>
                  </a:cubicBezTo>
                  <a:lnTo>
                    <a:pt x="0" y="349"/>
                  </a:lnTo>
                  <a:cubicBezTo>
                    <a:pt x="318" y="407"/>
                    <a:pt x="603" y="554"/>
                    <a:pt x="829" y="763"/>
                  </a:cubicBezTo>
                  <a:lnTo>
                    <a:pt x="1092" y="531"/>
                  </a:ln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0" y="1501776"/>
              <a:ext cx="2555875" cy="1633538"/>
            </a:xfrm>
            <a:custGeom>
              <a:avLst/>
              <a:gdLst>
                <a:gd name="T0" fmla="*/ 3076 w 3307"/>
                <a:gd name="T1" fmla="*/ 1351 h 2117"/>
                <a:gd name="T2" fmla="*/ 2139 w 3307"/>
                <a:gd name="T3" fmla="*/ 1731 h 2117"/>
                <a:gd name="T4" fmla="*/ 1914 w 3307"/>
                <a:gd name="T5" fmla="*/ 1731 h 2117"/>
                <a:gd name="T6" fmla="*/ 349 w 3307"/>
                <a:gd name="T7" fmla="*/ 22 h 2117"/>
                <a:gd name="T8" fmla="*/ 1 w 3307"/>
                <a:gd name="T9" fmla="*/ 0 h 2117"/>
                <a:gd name="T10" fmla="*/ 0 w 3307"/>
                <a:gd name="T11" fmla="*/ 93 h 2117"/>
                <a:gd name="T12" fmla="*/ 2 w 3307"/>
                <a:gd name="T13" fmla="*/ 150 h 2117"/>
                <a:gd name="T14" fmla="*/ 3 w 3307"/>
                <a:gd name="T15" fmla="*/ 182 h 2117"/>
                <a:gd name="T16" fmla="*/ 8 w 3307"/>
                <a:gd name="T17" fmla="*/ 254 h 2117"/>
                <a:gd name="T18" fmla="*/ 9 w 3307"/>
                <a:gd name="T19" fmla="*/ 267 h 2117"/>
                <a:gd name="T20" fmla="*/ 1891 w 3307"/>
                <a:gd name="T21" fmla="*/ 2087 h 2117"/>
                <a:gd name="T22" fmla="*/ 3158 w 3307"/>
                <a:gd name="T23" fmla="*/ 1729 h 2117"/>
                <a:gd name="T24" fmla="*/ 3158 w 3307"/>
                <a:gd name="T25" fmla="*/ 1726 h 2117"/>
                <a:gd name="T26" fmla="*/ 3307 w 3307"/>
                <a:gd name="T27" fmla="*/ 1613 h 2117"/>
                <a:gd name="T28" fmla="*/ 3076 w 3307"/>
                <a:gd name="T29" fmla="*/ 1351 h 21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307"/>
                <a:gd name="T46" fmla="*/ 0 h 2117"/>
                <a:gd name="T47" fmla="*/ 3307 w 3307"/>
                <a:gd name="T48" fmla="*/ 2117 h 21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307" h="2117">
                  <a:moveTo>
                    <a:pt x="3076" y="1351"/>
                  </a:moveTo>
                  <a:cubicBezTo>
                    <a:pt x="2816" y="1567"/>
                    <a:pt x="2491" y="1704"/>
                    <a:pt x="2139" y="1731"/>
                  </a:cubicBezTo>
                  <a:cubicBezTo>
                    <a:pt x="2065" y="1735"/>
                    <a:pt x="1990" y="1736"/>
                    <a:pt x="1914" y="1731"/>
                  </a:cubicBezTo>
                  <a:cubicBezTo>
                    <a:pt x="1015" y="1675"/>
                    <a:pt x="345" y="911"/>
                    <a:pt x="349" y="22"/>
                  </a:cubicBezTo>
                  <a:lnTo>
                    <a:pt x="1" y="0"/>
                  </a:lnTo>
                  <a:cubicBezTo>
                    <a:pt x="0" y="32"/>
                    <a:pt x="0" y="62"/>
                    <a:pt x="0" y="93"/>
                  </a:cubicBezTo>
                  <a:cubicBezTo>
                    <a:pt x="0" y="112"/>
                    <a:pt x="1" y="131"/>
                    <a:pt x="2" y="150"/>
                  </a:cubicBezTo>
                  <a:cubicBezTo>
                    <a:pt x="2" y="161"/>
                    <a:pt x="2" y="172"/>
                    <a:pt x="3" y="182"/>
                  </a:cubicBezTo>
                  <a:cubicBezTo>
                    <a:pt x="4" y="207"/>
                    <a:pt x="6" y="230"/>
                    <a:pt x="8" y="254"/>
                  </a:cubicBezTo>
                  <a:cubicBezTo>
                    <a:pt x="8" y="258"/>
                    <a:pt x="9" y="262"/>
                    <a:pt x="9" y="267"/>
                  </a:cubicBezTo>
                  <a:cubicBezTo>
                    <a:pt x="101" y="1248"/>
                    <a:pt x="896" y="2024"/>
                    <a:pt x="1891" y="2087"/>
                  </a:cubicBezTo>
                  <a:cubicBezTo>
                    <a:pt x="2359" y="2117"/>
                    <a:pt x="2799" y="1974"/>
                    <a:pt x="3158" y="1729"/>
                  </a:cubicBezTo>
                  <a:lnTo>
                    <a:pt x="3158" y="1726"/>
                  </a:lnTo>
                  <a:cubicBezTo>
                    <a:pt x="3209" y="1691"/>
                    <a:pt x="3259" y="1653"/>
                    <a:pt x="3307" y="1613"/>
                  </a:cubicBezTo>
                  <a:lnTo>
                    <a:pt x="3076" y="1351"/>
                  </a:ln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676275" y="0"/>
              <a:ext cx="903288" cy="481013"/>
            </a:xfrm>
            <a:custGeom>
              <a:avLst/>
              <a:gdLst>
                <a:gd name="T0" fmla="*/ 1147 w 1169"/>
                <a:gd name="T1" fmla="*/ 356 h 624"/>
                <a:gd name="T2" fmla="*/ 1169 w 1169"/>
                <a:gd name="T3" fmla="*/ 7 h 624"/>
                <a:gd name="T4" fmla="*/ 0 w 1169"/>
                <a:gd name="T5" fmla="*/ 360 h 624"/>
                <a:gd name="T6" fmla="*/ 232 w 1169"/>
                <a:gd name="T7" fmla="*/ 624 h 624"/>
                <a:gd name="T8" fmla="*/ 1147 w 1169"/>
                <a:gd name="T9" fmla="*/ 356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9"/>
                <a:gd name="T16" fmla="*/ 0 h 624"/>
                <a:gd name="T17" fmla="*/ 1169 w 1169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9" h="624">
                  <a:moveTo>
                    <a:pt x="1147" y="356"/>
                  </a:moveTo>
                  <a:lnTo>
                    <a:pt x="1169" y="7"/>
                  </a:lnTo>
                  <a:cubicBezTo>
                    <a:pt x="738" y="0"/>
                    <a:pt x="333" y="131"/>
                    <a:pt x="0" y="360"/>
                  </a:cubicBezTo>
                  <a:lnTo>
                    <a:pt x="232" y="624"/>
                  </a:lnTo>
                  <a:cubicBezTo>
                    <a:pt x="497" y="452"/>
                    <a:pt x="812" y="354"/>
                    <a:pt x="1147" y="356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538413" y="1681163"/>
              <a:ext cx="566738" cy="909638"/>
            </a:xfrm>
            <a:custGeom>
              <a:avLst/>
              <a:gdLst>
                <a:gd name="T0" fmla="*/ 0 w 734"/>
                <a:gd name="T1" fmla="*/ 914 h 1178"/>
                <a:gd name="T2" fmla="*/ 232 w 734"/>
                <a:gd name="T3" fmla="*/ 1178 h 1178"/>
                <a:gd name="T4" fmla="*/ 734 w 734"/>
                <a:gd name="T5" fmla="*/ 22 h 1178"/>
                <a:gd name="T6" fmla="*/ 386 w 734"/>
                <a:gd name="T7" fmla="*/ 0 h 1178"/>
                <a:gd name="T8" fmla="*/ 0 w 734"/>
                <a:gd name="T9" fmla="*/ 914 h 11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4"/>
                <a:gd name="T16" fmla="*/ 0 h 1178"/>
                <a:gd name="T17" fmla="*/ 734 w 734"/>
                <a:gd name="T18" fmla="*/ 1178 h 11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4" h="1178">
                  <a:moveTo>
                    <a:pt x="0" y="914"/>
                  </a:moveTo>
                  <a:lnTo>
                    <a:pt x="232" y="1178"/>
                  </a:lnTo>
                  <a:cubicBezTo>
                    <a:pt x="510" y="867"/>
                    <a:pt x="693" y="467"/>
                    <a:pt x="734" y="22"/>
                  </a:cubicBezTo>
                  <a:lnTo>
                    <a:pt x="386" y="0"/>
                  </a:lnTo>
                  <a:cubicBezTo>
                    <a:pt x="352" y="349"/>
                    <a:pt x="212" y="664"/>
                    <a:pt x="0" y="914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25400" y="417513"/>
              <a:ext cx="654050" cy="879475"/>
            </a:xfrm>
            <a:custGeom>
              <a:avLst/>
              <a:gdLst>
                <a:gd name="T0" fmla="*/ 846 w 846"/>
                <a:gd name="T1" fmla="*/ 262 h 1140"/>
                <a:gd name="T2" fmla="*/ 615 w 846"/>
                <a:gd name="T3" fmla="*/ 0 h 1140"/>
                <a:gd name="T4" fmla="*/ 0 w 846"/>
                <a:gd name="T5" fmla="*/ 1117 h 1140"/>
                <a:gd name="T6" fmla="*/ 351 w 846"/>
                <a:gd name="T7" fmla="*/ 1140 h 1140"/>
                <a:gd name="T8" fmla="*/ 846 w 846"/>
                <a:gd name="T9" fmla="*/ 262 h 11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6"/>
                <a:gd name="T16" fmla="*/ 0 h 1140"/>
                <a:gd name="T17" fmla="*/ 846 w 846"/>
                <a:gd name="T18" fmla="*/ 1140 h 11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6" h="1140">
                  <a:moveTo>
                    <a:pt x="846" y="262"/>
                  </a:moveTo>
                  <a:lnTo>
                    <a:pt x="615" y="0"/>
                  </a:lnTo>
                  <a:cubicBezTo>
                    <a:pt x="302" y="289"/>
                    <a:pt x="80" y="676"/>
                    <a:pt x="0" y="1117"/>
                  </a:cubicBezTo>
                  <a:lnTo>
                    <a:pt x="351" y="1140"/>
                  </a:lnTo>
                  <a:cubicBezTo>
                    <a:pt x="422" y="795"/>
                    <a:pt x="600" y="491"/>
                    <a:pt x="846" y="262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2578100" y="600076"/>
              <a:ext cx="531813" cy="874713"/>
            </a:xfrm>
            <a:custGeom>
              <a:avLst/>
              <a:gdLst>
                <a:gd name="T0" fmla="*/ 337 w 687"/>
                <a:gd name="T1" fmla="*/ 1111 h 1133"/>
                <a:gd name="T2" fmla="*/ 687 w 687"/>
                <a:gd name="T3" fmla="*/ 1133 h 1133"/>
                <a:gd name="T4" fmla="*/ 262 w 687"/>
                <a:gd name="T5" fmla="*/ 0 h 1133"/>
                <a:gd name="T6" fmla="*/ 0 w 687"/>
                <a:gd name="T7" fmla="*/ 231 h 1133"/>
                <a:gd name="T8" fmla="*/ 337 w 687"/>
                <a:gd name="T9" fmla="*/ 1111 h 11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7"/>
                <a:gd name="T16" fmla="*/ 0 h 1133"/>
                <a:gd name="T17" fmla="*/ 687 w 687"/>
                <a:gd name="T18" fmla="*/ 1133 h 11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7" h="1133">
                  <a:moveTo>
                    <a:pt x="337" y="1111"/>
                  </a:moveTo>
                  <a:lnTo>
                    <a:pt x="687" y="1133"/>
                  </a:lnTo>
                  <a:cubicBezTo>
                    <a:pt x="665" y="710"/>
                    <a:pt x="511" y="317"/>
                    <a:pt x="262" y="0"/>
                  </a:cubicBezTo>
                  <a:lnTo>
                    <a:pt x="0" y="231"/>
                  </a:lnTo>
                  <a:cubicBezTo>
                    <a:pt x="190" y="481"/>
                    <a:pt x="311" y="784"/>
                    <a:pt x="337" y="1111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</p:grpSp>
      <p:pic>
        <p:nvPicPr>
          <p:cNvPr id="16" name="Picture 17" descr="I:\AE\05-shu-x\logo竖版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2429" y="2420888"/>
            <a:ext cx="1371379" cy="12304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549 -4.07407E-6 L -3.33333E-6 -4.07407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26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7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4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  <p:bldP spid="5" grpId="0" bldLvl="0" animBg="1" autoUpdateAnimBg="0"/>
      <p:bldP spid="6" grpId="0" bldLvl="0" animBg="1" autoUpdateAnimBg="0"/>
      <p:bldP spid="7" grpId="0" bldLvl="0" autoUpdateAnimBg="0"/>
      <p:bldP spid="8" grpId="0" bldLvl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1640" y="1196752"/>
            <a:ext cx="619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+mj-ea"/>
                <a:ea typeface="+mj-ea"/>
              </a:rPr>
              <a:t>6.</a:t>
            </a:r>
            <a:r>
              <a:rPr lang="zh-CN" altLang="en-US" sz="3200" dirty="0" smtClean="0">
                <a:latin typeface="+mj-ea"/>
                <a:ea typeface="+mj-ea"/>
              </a:rPr>
              <a:t>分组语法</a:t>
            </a:r>
            <a:r>
              <a:rPr lang="en-US" altLang="zh-CN" sz="3200" dirty="0" smtClean="0">
                <a:latin typeface="+mj-ea"/>
                <a:ea typeface="+mj-ea"/>
              </a:rPr>
              <a:t>——</a:t>
            </a:r>
            <a:r>
              <a:rPr lang="zh-CN" altLang="en-US" sz="3200" dirty="0" smtClean="0">
                <a:latin typeface="+mj-ea"/>
                <a:ea typeface="+mj-ea"/>
              </a:rPr>
              <a:t>捕获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7584" y="2204864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找到所有连续的单词短语，例如： </a:t>
            </a:r>
            <a:r>
              <a:rPr lang="en-US" altLang="zh-CN" dirty="0" smtClean="0"/>
              <a:t>go </a:t>
            </a:r>
            <a:r>
              <a:rPr lang="en-US" altLang="zh-CN" dirty="0" err="1" smtClean="0"/>
              <a:t>go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come </a:t>
            </a:r>
            <a:r>
              <a:rPr lang="en-US" altLang="zh-CN" dirty="0" err="1" smtClean="0"/>
              <a:t>come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47" y="3140968"/>
            <a:ext cx="7001852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4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1640" y="1196752"/>
            <a:ext cx="619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+mj-ea"/>
                <a:ea typeface="+mj-ea"/>
              </a:rPr>
              <a:t>7.</a:t>
            </a:r>
            <a:r>
              <a:rPr lang="zh-CN" altLang="en-US" sz="3200" dirty="0" smtClean="0">
                <a:latin typeface="+mj-ea"/>
                <a:ea typeface="+mj-ea"/>
              </a:rPr>
              <a:t>分组语法</a:t>
            </a:r>
            <a:r>
              <a:rPr lang="en-US" altLang="zh-CN" sz="3200" dirty="0" smtClean="0">
                <a:latin typeface="+mj-ea"/>
                <a:ea typeface="+mj-ea"/>
              </a:rPr>
              <a:t>——</a:t>
            </a:r>
            <a:r>
              <a:rPr lang="zh-CN" altLang="en-US" sz="3200" dirty="0" smtClean="0">
                <a:latin typeface="+mj-ea"/>
                <a:ea typeface="+mj-ea"/>
              </a:rPr>
              <a:t>零宽断言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7584" y="2204864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找到以</a:t>
            </a:r>
            <a:r>
              <a:rPr lang="en-US" altLang="zh-CN" dirty="0"/>
              <a:t>re</a:t>
            </a:r>
            <a:r>
              <a:rPr lang="zh-CN" altLang="en-US" dirty="0"/>
              <a:t>开头的单词，但是不包含</a:t>
            </a:r>
            <a:r>
              <a:rPr lang="en-US" altLang="zh-CN" dirty="0"/>
              <a:t>re</a:t>
            </a:r>
            <a:r>
              <a:rPr lang="zh-CN" altLang="en-US" dirty="0"/>
              <a:t>，例如在</a:t>
            </a:r>
            <a:r>
              <a:rPr lang="en-US" altLang="zh-CN" dirty="0" err="1"/>
              <a:t>im</a:t>
            </a:r>
            <a:r>
              <a:rPr lang="en-US" altLang="zh-CN" dirty="0"/>
              <a:t> reading book</a:t>
            </a:r>
            <a:r>
              <a:rPr lang="zh-CN" altLang="en-US" dirty="0"/>
              <a:t>，找到</a:t>
            </a:r>
            <a:r>
              <a:rPr lang="en-US" altLang="zh-CN" dirty="0" err="1"/>
              <a:t>ading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74" y="2924944"/>
            <a:ext cx="6954220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1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1640" y="1196752"/>
            <a:ext cx="619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+mj-ea"/>
                <a:ea typeface="+mj-ea"/>
              </a:rPr>
              <a:t>8.</a:t>
            </a:r>
            <a:r>
              <a:rPr lang="zh-CN" altLang="en-US" sz="3200" dirty="0" smtClean="0">
                <a:latin typeface="+mj-ea"/>
                <a:ea typeface="+mj-ea"/>
              </a:rPr>
              <a:t>分组语法</a:t>
            </a:r>
            <a:r>
              <a:rPr lang="en-US" altLang="zh-CN" sz="3200" dirty="0" smtClean="0">
                <a:latin typeface="+mj-ea"/>
                <a:ea typeface="+mj-ea"/>
              </a:rPr>
              <a:t>——</a:t>
            </a:r>
            <a:r>
              <a:rPr lang="zh-CN" altLang="en-US" sz="3200" dirty="0" smtClean="0">
                <a:latin typeface="+mj-ea"/>
                <a:ea typeface="+mj-ea"/>
              </a:rPr>
              <a:t>注释</a:t>
            </a:r>
            <a:endParaRPr lang="zh-CN" altLang="en-US" sz="3200" dirty="0"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924944"/>
            <a:ext cx="7049484" cy="1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1640" y="1196752"/>
            <a:ext cx="619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+mj-ea"/>
                <a:ea typeface="+mj-ea"/>
              </a:rPr>
              <a:t>9.</a:t>
            </a:r>
            <a:r>
              <a:rPr lang="zh-CN" altLang="en-US" sz="3200" dirty="0" smtClean="0">
                <a:latin typeface="+mj-ea"/>
                <a:ea typeface="+mj-ea"/>
              </a:rPr>
              <a:t>贪婪与懒惰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7584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 </a:t>
            </a:r>
            <a:r>
              <a:rPr lang="zh-CN" altLang="en-US" dirty="0"/>
              <a:t>贪婪尽可能的多匹配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懒惰尽可能少的匹配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827584" y="3089866"/>
            <a:ext cx="7488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例如在</a:t>
            </a:r>
            <a:r>
              <a:rPr lang="zh-CN" altLang="en-US" dirty="0"/>
              <a:t>aabab中，使用a.*b匹配的是aabab，但是只想匹配到aab呢, a.*?</a:t>
            </a:r>
            <a:r>
              <a:rPr lang="zh-CN" altLang="en-US" dirty="0" smtClean="0"/>
              <a:t>b。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所以，在限定符后面添加一个</a:t>
            </a:r>
            <a:r>
              <a:rPr lang="en-US" altLang="zh-CN" dirty="0"/>
              <a:t>?</a:t>
            </a:r>
            <a:r>
              <a:rPr lang="zh-CN" altLang="en-US" dirty="0"/>
              <a:t>，就能转换成懒惰模式。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4696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1640" y="1196752"/>
            <a:ext cx="619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+mj-ea"/>
                <a:ea typeface="+mj-ea"/>
              </a:rPr>
              <a:t>10.</a:t>
            </a:r>
            <a:r>
              <a:rPr lang="zh-CN" altLang="en-US" sz="3200" dirty="0" smtClean="0">
                <a:latin typeface="+mj-ea"/>
                <a:ea typeface="+mj-ea"/>
              </a:rPr>
              <a:t>正则表示的选项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7584" y="2204864"/>
            <a:ext cx="7488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dirty="0" err="1" smtClean="0"/>
              <a:t>IgnoreCase</a:t>
            </a:r>
            <a:r>
              <a:rPr lang="en-US" altLang="zh-CN" dirty="0" smtClean="0"/>
              <a:t> </a:t>
            </a:r>
            <a:r>
              <a:rPr lang="zh-CN" altLang="en-US" dirty="0"/>
              <a:t>忽略大小写 匹配时不区分大小</a:t>
            </a:r>
            <a:r>
              <a:rPr lang="zh-CN" altLang="en-US" dirty="0" smtClean="0"/>
              <a:t>写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Multiline </a:t>
            </a:r>
            <a:r>
              <a:rPr lang="zh-CN" altLang="en-US" dirty="0"/>
              <a:t>多行模式 更改</a:t>
            </a:r>
            <a:r>
              <a:rPr lang="en-US" altLang="zh-CN" dirty="0"/>
              <a:t>^</a:t>
            </a:r>
            <a:r>
              <a:rPr lang="zh-CN" altLang="en-US" dirty="0"/>
              <a:t>和</a:t>
            </a:r>
            <a:r>
              <a:rPr lang="en-US" altLang="zh-CN" dirty="0"/>
              <a:t>$</a:t>
            </a:r>
            <a:r>
              <a:rPr lang="zh-CN" altLang="en-US" dirty="0"/>
              <a:t>的含义，使它们分别在任意一行的行首和行尾匹配，而不仅仅在整个字符串的开头和结尾匹配。</a:t>
            </a:r>
            <a:r>
              <a:rPr lang="en-US" altLang="zh-CN" dirty="0"/>
              <a:t>(</a:t>
            </a:r>
            <a:r>
              <a:rPr lang="zh-CN" altLang="en-US" dirty="0"/>
              <a:t>在此模式下</a:t>
            </a:r>
            <a:r>
              <a:rPr lang="en-US" altLang="zh-CN" dirty="0"/>
              <a:t>,$</a:t>
            </a:r>
            <a:r>
              <a:rPr lang="zh-CN" altLang="en-US" dirty="0"/>
              <a:t>的精确含意是</a:t>
            </a:r>
            <a:r>
              <a:rPr lang="en-US" altLang="zh-CN" dirty="0"/>
              <a:t>:</a:t>
            </a:r>
            <a:r>
              <a:rPr lang="zh-CN" altLang="en-US" dirty="0"/>
              <a:t>匹配</a:t>
            </a:r>
            <a:r>
              <a:rPr lang="en-US" altLang="zh-CN" dirty="0"/>
              <a:t>\n</a:t>
            </a:r>
            <a:r>
              <a:rPr lang="zh-CN" altLang="en-US" dirty="0"/>
              <a:t>之前的位置以及字符串结束前的位置</a:t>
            </a:r>
            <a:r>
              <a:rPr lang="en-US" altLang="zh-CN" dirty="0" smtClean="0"/>
              <a:t>.)</a:t>
            </a:r>
          </a:p>
          <a:p>
            <a:pPr marL="285750" indent="-285750">
              <a:buFontTx/>
              <a:buChar char="-"/>
            </a:pPr>
            <a:r>
              <a:rPr lang="en-US" altLang="zh-CN" dirty="0" err="1" smtClean="0"/>
              <a:t>Singleline</a:t>
            </a:r>
            <a:r>
              <a:rPr lang="en-US" altLang="zh-CN" dirty="0"/>
              <a:t>(</a:t>
            </a:r>
            <a:r>
              <a:rPr lang="zh-CN" altLang="en-US" dirty="0"/>
              <a:t>单行模式</a:t>
            </a:r>
            <a:r>
              <a:rPr lang="en-US" altLang="zh-CN" dirty="0"/>
              <a:t>) </a:t>
            </a:r>
            <a:r>
              <a:rPr lang="zh-CN" altLang="en-US" dirty="0"/>
              <a:t>更改</a:t>
            </a:r>
            <a:r>
              <a:rPr lang="en-US" altLang="zh-CN" dirty="0"/>
              <a:t>.</a:t>
            </a:r>
            <a:r>
              <a:rPr lang="zh-CN" altLang="en-US" dirty="0"/>
              <a:t>的含义，使它与每一个字符匹配（包括换行符</a:t>
            </a:r>
            <a:r>
              <a:rPr lang="en-US" altLang="zh-CN" dirty="0"/>
              <a:t>\n</a:t>
            </a:r>
            <a:r>
              <a:rPr lang="zh-CN" altLang="en-US" dirty="0"/>
              <a:t>）。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6788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1640" y="1196752"/>
            <a:ext cx="619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+mj-ea"/>
                <a:ea typeface="+mj-ea"/>
              </a:rPr>
              <a:t>11.</a:t>
            </a:r>
            <a:r>
              <a:rPr lang="zh-CN" altLang="en-US" sz="3200" dirty="0" smtClean="0">
                <a:latin typeface="+mj-ea"/>
                <a:ea typeface="+mj-ea"/>
              </a:rPr>
              <a:t>在</a:t>
            </a:r>
            <a:r>
              <a:rPr lang="en-US" altLang="zh-CN" sz="3200" dirty="0" err="1" smtClean="0">
                <a:latin typeface="+mj-ea"/>
                <a:ea typeface="+mj-ea"/>
              </a:rPr>
              <a:t>js</a:t>
            </a:r>
            <a:r>
              <a:rPr lang="zh-CN" altLang="en-US" sz="3200" dirty="0" smtClean="0">
                <a:latin typeface="+mj-ea"/>
                <a:ea typeface="+mj-ea"/>
              </a:rPr>
              <a:t>中是用正则表达式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7584" y="2204864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创建正则表达式  </a:t>
            </a:r>
            <a:r>
              <a:rPr lang="en-US" altLang="zh-CN" dirty="0" smtClean="0"/>
              <a:t>/pattern/attributes</a:t>
            </a:r>
            <a:r>
              <a:rPr lang="zh-CN" altLang="en-US" dirty="0" smtClean="0"/>
              <a:t>或</a:t>
            </a:r>
            <a:r>
              <a:rPr lang="en-US" altLang="zh-CN" dirty="0" smtClean="0"/>
              <a:t>new </a:t>
            </a:r>
            <a:r>
              <a:rPr lang="en-US" altLang="zh-CN" dirty="0" err="1" smtClean="0"/>
              <a:t>RegExp</a:t>
            </a:r>
            <a:r>
              <a:rPr lang="en-US" altLang="zh-CN" dirty="0" smtClean="0"/>
              <a:t>(pattern, attributes)</a:t>
            </a:r>
          </a:p>
        </p:txBody>
      </p:sp>
    </p:spTree>
    <p:extLst>
      <p:ext uri="{BB962C8B-B14F-4D97-AF65-F5344CB8AC3E}">
        <p14:creationId xmlns:p14="http://schemas.microsoft.com/office/powerpoint/2010/main" val="276025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32656"/>
            <a:ext cx="710565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8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1640" y="1196752"/>
            <a:ext cx="619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+mj-ea"/>
                <a:ea typeface="+mj-ea"/>
              </a:rPr>
              <a:t>12.</a:t>
            </a:r>
            <a:r>
              <a:rPr lang="zh-CN" altLang="en-US" sz="3200" dirty="0" smtClean="0">
                <a:latin typeface="+mj-ea"/>
                <a:ea typeface="+mj-ea"/>
              </a:rPr>
              <a:t>重新完成这个需求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7584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字符串中查找</a:t>
            </a:r>
            <a:r>
              <a:rPr lang="en-US" altLang="zh-CN" dirty="0" smtClean="0"/>
              <a:t>&lt;link&gt;</a:t>
            </a:r>
            <a:r>
              <a:rPr lang="zh-CN" altLang="en-US" dirty="0" smtClean="0"/>
              <a:t>和</a:t>
            </a:r>
            <a:r>
              <a:rPr lang="en-US" altLang="zh-CN" dirty="0" smtClean="0"/>
              <a:t>&lt;style&gt;</a:t>
            </a:r>
            <a:r>
              <a:rPr lang="zh-CN" altLang="en-US" dirty="0" smtClean="0"/>
              <a:t>标签，并且抽取出里面</a:t>
            </a:r>
            <a:r>
              <a:rPr lang="zh-CN" altLang="en-US" dirty="0"/>
              <a:t>链</a:t>
            </a:r>
            <a:r>
              <a:rPr lang="zh-CN" altLang="en-US" dirty="0" smtClean="0"/>
              <a:t>接和</a:t>
            </a:r>
            <a:r>
              <a:rPr lang="en-US" altLang="zh-CN" dirty="0" smtClean="0"/>
              <a:t>style</a:t>
            </a:r>
            <a:r>
              <a:rPr lang="zh-CN" altLang="en-US" dirty="0" smtClean="0"/>
              <a:t>文本。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4991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 noChangeArrowheads="1"/>
          </p:cNvSpPr>
          <p:nvPr/>
        </p:nvSpPr>
        <p:spPr bwMode="auto">
          <a:xfrm flipH="1">
            <a:off x="257173" y="2165350"/>
            <a:ext cx="8886825" cy="2055738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8BB923"/>
          </a:solidFill>
          <a:ln w="9525" cmpd="sng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endParaRPr lang="zh-CN" altLang="zh-CN" dirty="0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8" name="Freeform 6"/>
          <p:cNvSpPr>
            <a:spLocks noChangeArrowheads="1"/>
          </p:cNvSpPr>
          <p:nvPr/>
        </p:nvSpPr>
        <p:spPr bwMode="auto">
          <a:xfrm flipH="1">
            <a:off x="-1" y="2165350"/>
            <a:ext cx="257175" cy="2055738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92D050"/>
          </a:solidFill>
          <a:ln w="9525" cmpd="sng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99792" y="2588701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谢谢观赏</a:t>
            </a:r>
            <a:endParaRPr lang="zh-CN" altLang="en-US" sz="72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1640" y="1196752"/>
            <a:ext cx="619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+mj-ea"/>
                <a:ea typeface="+mj-ea"/>
              </a:rPr>
              <a:t>有这么一个需求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7584" y="2492896"/>
            <a:ext cx="7488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一个异步，异步返回的数据是</a:t>
            </a:r>
            <a:r>
              <a:rPr lang="en-US" altLang="zh-CN" dirty="0"/>
              <a:t>html</a:t>
            </a:r>
            <a:r>
              <a:rPr lang="zh-CN" altLang="en-US" dirty="0"/>
              <a:t>字符串，然后将这些</a:t>
            </a:r>
            <a:r>
              <a:rPr lang="en-US" altLang="zh-CN" dirty="0"/>
              <a:t>html</a:t>
            </a:r>
            <a:r>
              <a:rPr lang="zh-CN" altLang="en-US" dirty="0"/>
              <a:t>插入到指定</a:t>
            </a:r>
            <a:r>
              <a:rPr lang="en-US" altLang="zh-CN" dirty="0" err="1"/>
              <a:t>dom</a:t>
            </a:r>
            <a:r>
              <a:rPr lang="zh-CN" altLang="en-US" dirty="0"/>
              <a:t>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但是，这些</a:t>
            </a:r>
            <a:r>
              <a:rPr lang="en-US" altLang="zh-CN" dirty="0"/>
              <a:t>html</a:t>
            </a:r>
            <a:r>
              <a:rPr lang="zh-CN" altLang="en-US" dirty="0"/>
              <a:t>是业务富文本框编辑的，里面居然有</a:t>
            </a:r>
            <a:r>
              <a:rPr lang="en-US" altLang="zh-CN" dirty="0"/>
              <a:t>&lt;link&gt;</a:t>
            </a:r>
            <a:r>
              <a:rPr lang="zh-CN" altLang="en-US" dirty="0"/>
              <a:t>和</a:t>
            </a:r>
            <a:r>
              <a:rPr lang="en-US" altLang="zh-CN" dirty="0"/>
              <a:t>&lt;style&gt;</a:t>
            </a:r>
            <a:r>
              <a:rPr lang="zh-CN" altLang="en-US" dirty="0"/>
              <a:t>标签。简单的通过</a:t>
            </a:r>
            <a:r>
              <a:rPr lang="en-US" altLang="zh-CN" dirty="0"/>
              <a:t>$(</a:t>
            </a:r>
            <a:r>
              <a:rPr lang="en-US" altLang="zh-CN" dirty="0" err="1"/>
              <a:t>dom</a:t>
            </a:r>
            <a:r>
              <a:rPr lang="en-US" altLang="zh-CN" dirty="0"/>
              <a:t>).html(html</a:t>
            </a:r>
            <a:r>
              <a:rPr lang="en-US" altLang="zh-CN" dirty="0" smtClean="0"/>
              <a:t>)</a:t>
            </a:r>
            <a:r>
              <a:rPr lang="zh-CN" altLang="en-US" dirty="0" smtClean="0"/>
              <a:t>插</a:t>
            </a:r>
            <a:r>
              <a:rPr lang="zh-CN" altLang="en-US" dirty="0"/>
              <a:t>入，浏览器会忽略这些标签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怎么办？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27584" y="2492896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所以我必</a:t>
            </a:r>
            <a:r>
              <a:rPr lang="zh-CN" altLang="en-US" dirty="0"/>
              <a:t>须提取这些千奇百怪的</a:t>
            </a:r>
            <a:r>
              <a:rPr lang="en-US" altLang="zh-CN" dirty="0"/>
              <a:t>&lt;link&gt;</a:t>
            </a:r>
            <a:r>
              <a:rPr lang="zh-CN" altLang="en-US" dirty="0"/>
              <a:t>和</a:t>
            </a:r>
            <a:r>
              <a:rPr lang="en-US" altLang="zh-CN" dirty="0"/>
              <a:t>&lt;style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，获</a:t>
            </a:r>
            <a:r>
              <a:rPr lang="zh-CN" altLang="en-US" dirty="0"/>
              <a:t>取到</a:t>
            </a:r>
            <a:r>
              <a:rPr lang="en-US" altLang="zh-CN" dirty="0"/>
              <a:t>&lt;link&gt;</a:t>
            </a:r>
            <a:r>
              <a:rPr lang="zh-CN" altLang="en-US" dirty="0"/>
              <a:t>中的</a:t>
            </a:r>
            <a:r>
              <a:rPr lang="en-US" altLang="zh-CN" dirty="0" err="1"/>
              <a:t>href</a:t>
            </a:r>
            <a:r>
              <a:rPr lang="zh-CN" altLang="en-US" dirty="0"/>
              <a:t>来重建</a:t>
            </a:r>
            <a:r>
              <a:rPr lang="en-US" altLang="zh-CN" dirty="0"/>
              <a:t>&lt;link&gt;</a:t>
            </a:r>
            <a:r>
              <a:rPr lang="zh-CN" altLang="en-US" dirty="0"/>
              <a:t>标签</a:t>
            </a:r>
            <a:r>
              <a:rPr lang="zh-CN" altLang="en-US" dirty="0" smtClean="0"/>
              <a:t>，获</a:t>
            </a:r>
            <a:r>
              <a:rPr lang="zh-CN" altLang="en-US" dirty="0"/>
              <a:t>取到</a:t>
            </a:r>
            <a:r>
              <a:rPr lang="en-US" altLang="zh-CN" dirty="0"/>
              <a:t>&lt;style&gt;</a:t>
            </a:r>
            <a:r>
              <a:rPr lang="zh-CN" altLang="en-US" dirty="0"/>
              <a:t>里面的子内容来重建</a:t>
            </a:r>
            <a:r>
              <a:rPr lang="en-US" altLang="zh-CN" dirty="0"/>
              <a:t>&lt;style&gt;</a:t>
            </a:r>
            <a:r>
              <a:rPr lang="zh-CN" altLang="en-US" dirty="0"/>
              <a:t>标签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677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1640" y="1196752"/>
            <a:ext cx="619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+mj-ea"/>
                <a:ea typeface="+mj-ea"/>
              </a:rPr>
              <a:t>认</a:t>
            </a:r>
            <a:r>
              <a:rPr lang="zh-CN" altLang="en-US" sz="3200" dirty="0" smtClean="0">
                <a:latin typeface="+mj-ea"/>
                <a:ea typeface="+mj-ea"/>
              </a:rPr>
              <a:t>识正则表达式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7584" y="2492896"/>
            <a:ext cx="748883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正</a:t>
            </a:r>
            <a:r>
              <a:rPr lang="zh-CN" altLang="en-US" dirty="0"/>
              <a:t>则表达式是使用语法规则来匹配字符串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/>
              <a:t>例如在一篇文章</a:t>
            </a:r>
            <a:r>
              <a:rPr lang="zh-CN" altLang="en-US" dirty="0" smtClean="0"/>
              <a:t>中：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- </a:t>
            </a:r>
            <a:r>
              <a:rPr lang="zh-CN" altLang="en-US" dirty="0"/>
              <a:t>找到所有</a:t>
            </a:r>
            <a:r>
              <a:rPr lang="en-US" altLang="zh-CN" dirty="0"/>
              <a:t>it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找到所有单词</a:t>
            </a:r>
            <a:r>
              <a:rPr lang="en-US" altLang="zh-CN" dirty="0"/>
              <a:t>it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找到以</a:t>
            </a:r>
            <a:r>
              <a:rPr lang="en-US" altLang="zh-CN" dirty="0"/>
              <a:t>it</a:t>
            </a:r>
            <a:r>
              <a:rPr lang="zh-CN" altLang="en-US" dirty="0"/>
              <a:t>开头的单词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找到以</a:t>
            </a:r>
            <a:r>
              <a:rPr lang="en-US" altLang="zh-CN" dirty="0"/>
              <a:t>it</a:t>
            </a:r>
            <a:r>
              <a:rPr lang="zh-CN" altLang="en-US" dirty="0"/>
              <a:t>结尾的单词</a:t>
            </a:r>
          </a:p>
        </p:txBody>
      </p:sp>
    </p:spTree>
    <p:extLst>
      <p:ext uri="{BB962C8B-B14F-4D97-AF65-F5344CB8AC3E}">
        <p14:creationId xmlns:p14="http://schemas.microsoft.com/office/powerpoint/2010/main" val="292137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1640" y="1196752"/>
            <a:ext cx="619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+mj-ea"/>
                <a:ea typeface="+mj-ea"/>
              </a:rPr>
              <a:t>1.</a:t>
            </a:r>
            <a:r>
              <a:rPr lang="zh-CN" altLang="en-US" sz="3200" dirty="0" smtClean="0">
                <a:latin typeface="+mj-ea"/>
                <a:ea typeface="+mj-ea"/>
              </a:rPr>
              <a:t>元字符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7584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</a:t>
            </a:r>
            <a:r>
              <a:rPr lang="zh-CN" altLang="en-US" dirty="0" smtClean="0"/>
              <a:t>些特殊含义的字符就是元字符，常用的元字符如下：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851195"/>
            <a:ext cx="2829320" cy="188621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1580" y="5085184"/>
            <a:ext cx="752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</a:t>
            </a:r>
            <a:r>
              <a:rPr lang="zh-CN" altLang="en-US" dirty="0" smtClean="0"/>
              <a:t>意，匹配元字符本身使用“</a:t>
            </a:r>
            <a:r>
              <a:rPr lang="en-US" altLang="zh-CN" dirty="0" smtClean="0"/>
              <a:t>\</a:t>
            </a:r>
            <a:r>
              <a:rPr lang="zh-CN" altLang="en-US" dirty="0" smtClean="0"/>
              <a:t>”转义。例如</a:t>
            </a:r>
            <a:r>
              <a:rPr lang="zh-CN" altLang="en-US" dirty="0"/>
              <a:t>匹</a:t>
            </a:r>
            <a:r>
              <a:rPr lang="zh-CN" altLang="en-US" dirty="0" smtClean="0"/>
              <a:t>配“</a:t>
            </a:r>
            <a:r>
              <a:rPr lang="en-US" altLang="zh-CN" dirty="0" smtClean="0"/>
              <a:t>.</a:t>
            </a:r>
            <a:r>
              <a:rPr lang="zh-CN" altLang="en-US" dirty="0" smtClean="0"/>
              <a:t>”</a:t>
            </a:r>
            <a:r>
              <a:rPr lang="zh-CN" altLang="en-US" dirty="0"/>
              <a:t>使</a:t>
            </a:r>
            <a:r>
              <a:rPr lang="zh-CN" altLang="en-US" dirty="0" smtClean="0"/>
              <a:t>用表达式“</a:t>
            </a:r>
            <a:r>
              <a:rPr lang="en-US" altLang="zh-CN" dirty="0" smtClean="0"/>
              <a:t>\.</a:t>
            </a:r>
            <a:r>
              <a:rPr lang="zh-CN" altLang="en-US" dirty="0" smtClean="0"/>
              <a:t>”。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028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1640" y="1196752"/>
            <a:ext cx="619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+mj-ea"/>
                <a:ea typeface="+mj-ea"/>
              </a:rPr>
              <a:t>2.</a:t>
            </a:r>
            <a:r>
              <a:rPr lang="zh-CN" altLang="en-US" sz="3200" dirty="0" smtClean="0">
                <a:latin typeface="+mj-ea"/>
                <a:ea typeface="+mj-ea"/>
              </a:rPr>
              <a:t>反义元字符</a:t>
            </a:r>
            <a:endParaRPr lang="zh-CN" altLang="en-US" sz="3200" dirty="0">
              <a:latin typeface="+mj-ea"/>
              <a:ea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365" y="2562104"/>
            <a:ext cx="4439270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1640" y="1196752"/>
            <a:ext cx="619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+mj-ea"/>
                <a:ea typeface="+mj-ea"/>
              </a:rPr>
              <a:t>3.</a:t>
            </a:r>
            <a:r>
              <a:rPr lang="zh-CN" altLang="en-US" sz="3200" dirty="0" smtClean="0">
                <a:latin typeface="+mj-ea"/>
                <a:ea typeface="+mj-ea"/>
              </a:rPr>
              <a:t>字符重复次数</a:t>
            </a:r>
            <a:endParaRPr lang="zh-CN" altLang="en-US" sz="3200" dirty="0">
              <a:latin typeface="+mj-ea"/>
              <a:ea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456" y="2276872"/>
            <a:ext cx="2553056" cy="169568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31640" y="4365104"/>
            <a:ext cx="66967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- </a:t>
            </a:r>
            <a:r>
              <a:rPr lang="zh-CN" altLang="en-US" dirty="0"/>
              <a:t>找到以</a:t>
            </a:r>
            <a:r>
              <a:rPr lang="en-US" altLang="zh-CN" dirty="0"/>
              <a:t>it</a:t>
            </a:r>
            <a:r>
              <a:rPr lang="zh-CN" altLang="en-US" dirty="0"/>
              <a:t>开头的单词本身，并且不是</a:t>
            </a:r>
            <a:r>
              <a:rPr lang="en-US" altLang="zh-CN" dirty="0"/>
              <a:t>it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找到</a:t>
            </a:r>
            <a:r>
              <a:rPr lang="en-US" altLang="zh-CN" dirty="0"/>
              <a:t>&lt;link&gt;</a:t>
            </a:r>
            <a:r>
              <a:rPr lang="zh-CN" altLang="en-US" dirty="0"/>
              <a:t>标签</a:t>
            </a:r>
          </a:p>
        </p:txBody>
      </p:sp>
    </p:spTree>
    <p:extLst>
      <p:ext uri="{BB962C8B-B14F-4D97-AF65-F5344CB8AC3E}">
        <p14:creationId xmlns:p14="http://schemas.microsoft.com/office/powerpoint/2010/main" val="88515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1640" y="1196752"/>
            <a:ext cx="619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+mj-ea"/>
                <a:ea typeface="+mj-ea"/>
              </a:rPr>
              <a:t>4.</a:t>
            </a:r>
            <a:r>
              <a:rPr lang="zh-CN" altLang="en-US" sz="3200" dirty="0" smtClean="0">
                <a:latin typeface="+mj-ea"/>
                <a:ea typeface="+mj-ea"/>
              </a:rPr>
              <a:t>字符集范围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7584" y="2204864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[]</a:t>
            </a:r>
            <a:r>
              <a:rPr lang="zh-CN" altLang="en-US" dirty="0" smtClean="0"/>
              <a:t>来表示字符集范围，例如</a:t>
            </a:r>
            <a:r>
              <a:rPr lang="en-US" altLang="zh-CN" dirty="0" smtClean="0"/>
              <a:t>[0-3]</a:t>
            </a:r>
            <a:r>
              <a:rPr lang="zh-CN" altLang="en-US" dirty="0" smtClean="0"/>
              <a:t>表示数字范围</a:t>
            </a:r>
            <a:r>
              <a:rPr lang="en-US" altLang="zh-CN" dirty="0" smtClean="0"/>
              <a:t>0~3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另外还有</a:t>
            </a:r>
            <a:r>
              <a:rPr lang="en-US" altLang="zh-CN" dirty="0" smtClean="0"/>
              <a:t>[0-9a-zA-Z]</a:t>
            </a:r>
            <a:br>
              <a:rPr lang="en-US" altLang="zh-CN" dirty="0" smtClean="0"/>
            </a:b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9713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1640" y="1196752"/>
            <a:ext cx="619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+mj-ea"/>
                <a:ea typeface="+mj-ea"/>
              </a:rPr>
              <a:t>5.</a:t>
            </a:r>
            <a:r>
              <a:rPr lang="zh-CN" altLang="en-US" sz="3200" dirty="0" smtClean="0">
                <a:latin typeface="+mj-ea"/>
                <a:ea typeface="+mj-ea"/>
              </a:rPr>
              <a:t>分支和分组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7584" y="2204864"/>
            <a:ext cx="7488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如果要同时匹配两种类型的电话号码怎么办？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- </a:t>
            </a:r>
            <a:r>
              <a:rPr lang="en-US" altLang="zh-CN" dirty="0" smtClean="0"/>
              <a:t>010-12345678</a:t>
            </a:r>
            <a:r>
              <a:rPr lang="zh-CN" altLang="en-US" dirty="0" smtClean="0"/>
              <a:t>（前</a:t>
            </a:r>
            <a:r>
              <a:rPr lang="en-US" altLang="zh-CN" dirty="0" smtClean="0"/>
              <a:t>3</a:t>
            </a:r>
            <a:r>
              <a:rPr lang="zh-CN" altLang="en-US" dirty="0" smtClean="0"/>
              <a:t>位后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位）</a:t>
            </a:r>
            <a:endParaRPr lang="en-US" altLang="zh-CN" dirty="0" smtClean="0"/>
          </a:p>
          <a:p>
            <a:r>
              <a:rPr lang="en-US" altLang="zh-CN" dirty="0" smtClean="0"/>
              <a:t>- 0512-1234567</a:t>
            </a:r>
            <a:r>
              <a:rPr lang="zh-CN" altLang="en-US" dirty="0" smtClean="0"/>
              <a:t>（前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位后</a:t>
            </a:r>
            <a:r>
              <a:rPr lang="en-US" altLang="zh-CN" dirty="0" smtClean="0"/>
              <a:t>7</a:t>
            </a:r>
            <a:r>
              <a:rPr lang="zh-CN" altLang="en-US" dirty="0" smtClean="0"/>
              <a:t>位）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如果要同时找到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或</a:t>
            </a:r>
            <a:r>
              <a:rPr lang="en-US" altLang="zh-CN" dirty="0" smtClean="0"/>
              <a:t>2</a:t>
            </a:r>
            <a:r>
              <a:rPr lang="zh-CN" altLang="en-US" dirty="0" smtClean="0"/>
              <a:t>开头的数字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|</a:t>
            </a:r>
            <a:r>
              <a:rPr lang="zh-CN" altLang="en-US" dirty="0" smtClean="0"/>
              <a:t>来表示分支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/>
              <a:t>使</a:t>
            </a:r>
            <a:r>
              <a:rPr lang="zh-CN" altLang="en-US" dirty="0" smtClean="0"/>
              <a:t>用（）来表示分组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2167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792</Words>
  <Application>Microsoft Office PowerPoint</Application>
  <PresentationFormat>全屏显示(4:3)</PresentationFormat>
  <Paragraphs>57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Office 主题</vt:lpstr>
      <vt:lpstr>正则表达式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通用型报告模板</dc:title>
  <dc:creator>研发序列网站设计部—宋从磊</dc:creator>
  <cp:lastModifiedBy>研发中心-戴华02997</cp:lastModifiedBy>
  <cp:revision>16</cp:revision>
  <dcterms:created xsi:type="dcterms:W3CDTF">2014-10-22T10:42:01Z</dcterms:created>
  <dcterms:modified xsi:type="dcterms:W3CDTF">2016-03-17T08:08:14Z</dcterms:modified>
</cp:coreProperties>
</file>