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3" r:id="rId3"/>
    <p:sldId id="282" r:id="rId4"/>
    <p:sldId id="324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8" r:id="rId20"/>
    <p:sldId id="309" r:id="rId21"/>
    <p:sldId id="305" r:id="rId22"/>
    <p:sldId id="306" r:id="rId23"/>
    <p:sldId id="307" r:id="rId24"/>
    <p:sldId id="310" r:id="rId25"/>
    <p:sldId id="311" r:id="rId26"/>
    <p:sldId id="314" r:id="rId27"/>
    <p:sldId id="312" r:id="rId28"/>
    <p:sldId id="313" r:id="rId29"/>
    <p:sldId id="315" r:id="rId30"/>
    <p:sldId id="316" r:id="rId31"/>
    <p:sldId id="317" r:id="rId32"/>
    <p:sldId id="325" r:id="rId33"/>
    <p:sldId id="318" r:id="rId34"/>
    <p:sldId id="319" r:id="rId35"/>
    <p:sldId id="320" r:id="rId36"/>
    <p:sldId id="321" r:id="rId37"/>
    <p:sldId id="322" r:id="rId38"/>
    <p:sldId id="323" r:id="rId39"/>
    <p:sldId id="25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99"/>
    <a:srgbClr val="0082C2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287" autoAdjust="0"/>
  </p:normalViewPr>
  <p:slideViewPr>
    <p:cSldViewPr>
      <p:cViewPr varScale="1">
        <p:scale>
          <a:sx n="106" d="100"/>
          <a:sy n="106" d="100"/>
        </p:scale>
        <p:origin x="-18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解构赋值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实际应用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*函数可返回多个值。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*函数参数定义及默认参数。</a:t>
            </a:r>
            <a:endParaRPr lang="en-US" altLang="zh-CN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1988840"/>
            <a:ext cx="7488832" cy="3456384"/>
            <a:chOff x="899592" y="1988840"/>
            <a:chExt cx="7488832" cy="3456384"/>
          </a:xfrm>
        </p:grpSpPr>
        <p:sp>
          <p:nvSpPr>
            <p:cNvPr id="4" name="矩形 3"/>
            <p:cNvSpPr/>
            <p:nvPr/>
          </p:nvSpPr>
          <p:spPr>
            <a:xfrm>
              <a:off x="899592" y="1988840"/>
              <a:ext cx="7488832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197794"/>
              <a:ext cx="5514975" cy="3038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0" name="组合 9"/>
          <p:cNvGrpSpPr/>
          <p:nvPr/>
        </p:nvGrpSpPr>
        <p:grpSpPr>
          <a:xfrm>
            <a:off x="899592" y="2276872"/>
            <a:ext cx="7488832" cy="4464496"/>
            <a:chOff x="899592" y="2276872"/>
            <a:chExt cx="7488832" cy="4464496"/>
          </a:xfrm>
        </p:grpSpPr>
        <p:sp>
          <p:nvSpPr>
            <p:cNvPr id="7" name="矩形 6"/>
            <p:cNvSpPr/>
            <p:nvPr/>
          </p:nvSpPr>
          <p:spPr>
            <a:xfrm>
              <a:off x="899592" y="2276872"/>
              <a:ext cx="7488832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743" y="2482056"/>
              <a:ext cx="5572125" cy="1381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55" y="4043658"/>
              <a:ext cx="55245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6056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板字符串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`</a:t>
            </a:r>
            <a:r>
              <a:rPr lang="zh-CN" altLang="en-US" sz="1800" dirty="0" smtClean="0"/>
              <a:t>（左撇号）声明。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可当做普通字符串使用。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也可来定义多长字符串。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在字符串中可嵌入变量。</a:t>
            </a:r>
            <a:endParaRPr lang="en-US" altLang="zh-CN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971600" y="2996952"/>
            <a:ext cx="7200800" cy="3672408"/>
            <a:chOff x="971600" y="2996952"/>
            <a:chExt cx="7200800" cy="3672408"/>
          </a:xfrm>
        </p:grpSpPr>
        <p:sp>
          <p:nvSpPr>
            <p:cNvPr id="4" name="矩形 3"/>
            <p:cNvSpPr/>
            <p:nvPr/>
          </p:nvSpPr>
          <p:spPr>
            <a:xfrm>
              <a:off x="971600" y="2996952"/>
              <a:ext cx="7200800" cy="367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988" y="3326750"/>
              <a:ext cx="4791075" cy="2390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7844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函数的扩展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函数参数的默认值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r</a:t>
            </a:r>
            <a:r>
              <a:rPr lang="en-US" altLang="zh-CN" sz="1800" dirty="0" smtClean="0"/>
              <a:t>est</a:t>
            </a:r>
            <a:r>
              <a:rPr lang="zh-CN" altLang="en-US" sz="1800" dirty="0" smtClean="0"/>
              <a:t>参数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扩</a:t>
            </a:r>
            <a:r>
              <a:rPr lang="zh-CN" altLang="en-US" sz="1800" dirty="0" smtClean="0"/>
              <a:t>展运算符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箭</a:t>
            </a:r>
            <a:r>
              <a:rPr lang="zh-CN" altLang="en-US" sz="1800" dirty="0" smtClean="0"/>
              <a:t>头函数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14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函数参数的默认值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3573016"/>
            <a:ext cx="5486400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00200"/>
            <a:ext cx="5334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——rest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/>
              <a:t>r</a:t>
            </a:r>
            <a:r>
              <a:rPr lang="en-US" altLang="zh-CN" sz="1800" dirty="0" smtClean="0"/>
              <a:t>est</a:t>
            </a:r>
            <a:r>
              <a:rPr lang="zh-CN" altLang="en-US" sz="1800" dirty="0" smtClean="0"/>
              <a:t>参数用于数组的解构赋值和函数的参数中，指代一个数组，多余的值都将存放于这个数组中。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*在解构赋值中的应用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*在函数参数中的应用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注意</a:t>
            </a:r>
            <a:r>
              <a:rPr lang="zh-CN" altLang="en-US" sz="1800" dirty="0" smtClean="0"/>
              <a:t>点：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它是一个数组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r</a:t>
            </a:r>
            <a:r>
              <a:rPr lang="en-US" altLang="zh-CN" sz="1400" dirty="0" smtClean="0"/>
              <a:t>est</a:t>
            </a:r>
            <a:r>
              <a:rPr lang="zh-CN" altLang="en-US" sz="1400" dirty="0" smtClean="0"/>
              <a:t>参数之后不能再有其他参数，否则会报错。</a:t>
            </a:r>
            <a:endParaRPr lang="en-US" altLang="zh-CN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259632" y="2420888"/>
            <a:ext cx="6696744" cy="2592288"/>
            <a:chOff x="827584" y="2492896"/>
            <a:chExt cx="6696744" cy="2592288"/>
          </a:xfrm>
        </p:grpSpPr>
        <p:sp>
          <p:nvSpPr>
            <p:cNvPr id="4" name="矩形 3"/>
            <p:cNvSpPr/>
            <p:nvPr/>
          </p:nvSpPr>
          <p:spPr>
            <a:xfrm>
              <a:off x="827584" y="2492896"/>
              <a:ext cx="6696744" cy="259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36912"/>
              <a:ext cx="4943475" cy="1485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9" name="组合 8"/>
          <p:cNvGrpSpPr/>
          <p:nvPr/>
        </p:nvGrpSpPr>
        <p:grpSpPr>
          <a:xfrm>
            <a:off x="1259632" y="2652718"/>
            <a:ext cx="6696744" cy="2376264"/>
            <a:chOff x="827584" y="2708920"/>
            <a:chExt cx="6696744" cy="2376264"/>
          </a:xfrm>
        </p:grpSpPr>
        <p:sp>
          <p:nvSpPr>
            <p:cNvPr id="7" name="矩形 6"/>
            <p:cNvSpPr/>
            <p:nvPr/>
          </p:nvSpPr>
          <p:spPr>
            <a:xfrm>
              <a:off x="827584" y="2708920"/>
              <a:ext cx="6696744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711" y="2882639"/>
              <a:ext cx="5543550" cy="2028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24580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扩展操作符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/>
              <a:t>r</a:t>
            </a:r>
            <a:r>
              <a:rPr lang="en-US" altLang="zh-CN" sz="1800" dirty="0" smtClean="0"/>
              <a:t>est</a:t>
            </a:r>
            <a:r>
              <a:rPr lang="zh-CN" altLang="en-US" sz="1800" dirty="0" smtClean="0"/>
              <a:t>操作符的反运算符，将一个数组转换为用逗号分隔的参数序列。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39181"/>
            <a:ext cx="4133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箭头函数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*使用箭头（</a:t>
            </a:r>
            <a:r>
              <a:rPr lang="en-US" altLang="zh-CN" sz="1800" dirty="0" smtClean="0"/>
              <a:t>=&gt;</a:t>
            </a:r>
            <a:r>
              <a:rPr lang="zh-CN" altLang="en-US" sz="1800" dirty="0" smtClean="0"/>
              <a:t>）来定义函数。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如</a:t>
            </a:r>
            <a:r>
              <a:rPr lang="zh-CN" altLang="en-US" sz="1800" dirty="0" smtClean="0"/>
              <a:t>果不需要参数或多个参数，使用圆括号（）代表参数部分。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如</a:t>
            </a:r>
            <a:r>
              <a:rPr lang="zh-CN" altLang="en-US" sz="1800" dirty="0" smtClean="0"/>
              <a:t>果代码部分多余一条，使用大括号括起来，并用</a:t>
            </a:r>
            <a:r>
              <a:rPr lang="en-US" altLang="zh-CN" sz="1800" dirty="0" smtClean="0"/>
              <a:t>return</a:t>
            </a:r>
            <a:r>
              <a:rPr lang="zh-CN" altLang="en-US" sz="1800" dirty="0"/>
              <a:t>语</a:t>
            </a:r>
            <a:r>
              <a:rPr lang="zh-CN" altLang="en-US" sz="1800" dirty="0" smtClean="0"/>
              <a:t>句返回。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*若返回的值为一个对象该怎么办？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注意</a:t>
            </a:r>
            <a:r>
              <a:rPr lang="zh-CN" altLang="en-US" sz="1800" dirty="0" smtClean="0"/>
              <a:t>点：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函数体内的</a:t>
            </a:r>
            <a:r>
              <a:rPr lang="en-US" altLang="zh-CN" sz="1400" dirty="0" smtClean="0"/>
              <a:t>this</a:t>
            </a:r>
            <a:r>
              <a:rPr lang="zh-CN" altLang="en-US" sz="1400" dirty="0" smtClean="0"/>
              <a:t>对象，绑定的是定义时所在的对象，而非运行时所在的对象。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因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this</a:t>
            </a:r>
            <a:r>
              <a:rPr lang="zh-CN" altLang="en-US" sz="1400" dirty="0" smtClean="0"/>
              <a:t>被强制绑定为定义时所在的对象，因此无法使用</a:t>
            </a:r>
            <a:r>
              <a:rPr lang="en-US" altLang="zh-CN" sz="1400" dirty="0" smtClean="0"/>
              <a:t>call(), apply(), bind()</a:t>
            </a:r>
            <a:r>
              <a:rPr lang="zh-CN" altLang="en-US" sz="1400" dirty="0" smtClean="0"/>
              <a:t>来改变</a:t>
            </a:r>
            <a:r>
              <a:rPr lang="en-US" altLang="zh-CN" sz="1400" dirty="0" smtClean="0"/>
              <a:t>this</a:t>
            </a:r>
            <a:r>
              <a:rPr lang="zh-CN" altLang="en-US" sz="1400" dirty="0" smtClean="0"/>
              <a:t>的指向。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不</a:t>
            </a:r>
            <a:r>
              <a:rPr lang="zh-CN" altLang="en-US" sz="1400" dirty="0" smtClean="0"/>
              <a:t>可作为构造函数，跟</a:t>
            </a:r>
            <a:r>
              <a:rPr lang="en-US" altLang="zh-CN" sz="1400" dirty="0" smtClean="0"/>
              <a:t>new</a:t>
            </a:r>
            <a:r>
              <a:rPr lang="zh-CN" altLang="en-US" sz="1400" dirty="0" smtClean="0"/>
              <a:t>一起会报错。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函</a:t>
            </a:r>
            <a:r>
              <a:rPr lang="zh-CN" altLang="en-US" sz="1400" dirty="0" smtClean="0"/>
              <a:t>数体内没有</a:t>
            </a:r>
            <a:r>
              <a:rPr lang="en-US" altLang="zh-CN" sz="1400" dirty="0" smtClean="0"/>
              <a:t>arguments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1916832"/>
            <a:ext cx="7632848" cy="3672408"/>
            <a:chOff x="899592" y="1988840"/>
            <a:chExt cx="7632848" cy="3672408"/>
          </a:xfrm>
        </p:grpSpPr>
        <p:sp>
          <p:nvSpPr>
            <p:cNvPr id="4" name="矩形 3"/>
            <p:cNvSpPr/>
            <p:nvPr/>
          </p:nvSpPr>
          <p:spPr>
            <a:xfrm>
              <a:off x="899592" y="1988840"/>
              <a:ext cx="7632848" cy="367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276872"/>
              <a:ext cx="5572125" cy="161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5" name="组合 14"/>
          <p:cNvGrpSpPr/>
          <p:nvPr/>
        </p:nvGrpSpPr>
        <p:grpSpPr>
          <a:xfrm>
            <a:off x="899592" y="2914403"/>
            <a:ext cx="7632848" cy="3528392"/>
            <a:chOff x="899592" y="2708920"/>
            <a:chExt cx="7632848" cy="3528392"/>
          </a:xfrm>
        </p:grpSpPr>
        <p:grpSp>
          <p:nvGrpSpPr>
            <p:cNvPr id="9" name="组合 8"/>
            <p:cNvGrpSpPr/>
            <p:nvPr/>
          </p:nvGrpSpPr>
          <p:grpSpPr>
            <a:xfrm>
              <a:off x="899592" y="2708920"/>
              <a:ext cx="7632848" cy="3528392"/>
              <a:chOff x="899592" y="2708920"/>
              <a:chExt cx="7632848" cy="352839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99592" y="2708920"/>
                <a:ext cx="7632848" cy="3528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520" y="2892177"/>
                <a:ext cx="5448300" cy="1724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9002" y="4814342"/>
              <a:ext cx="4038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9002" y="5379355"/>
              <a:ext cx="417195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95642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对象的扩展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增强对象的写法。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Symbol</a:t>
            </a:r>
            <a:r>
              <a:rPr lang="zh-CN" altLang="en-US" sz="1800" dirty="0"/>
              <a:t>数据</a:t>
            </a:r>
            <a:r>
              <a:rPr lang="zh-CN" altLang="en-US" sz="1800" dirty="0" smtClean="0"/>
              <a:t>类型。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Proxy</a:t>
            </a:r>
            <a:r>
              <a:rPr lang="zh-CN" altLang="en-US" sz="1800" dirty="0" smtClean="0"/>
              <a:t>方法。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新增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关键字。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623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增强对象的写法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*允</a:t>
            </a:r>
            <a:r>
              <a:rPr lang="zh-CN" altLang="en-US" sz="1800" dirty="0">
                <a:latin typeface="+mn-ea"/>
              </a:rPr>
              <a:t>许直接写入变量和方法，作为对象的属性和方法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*常用于函数的返回值，非常方便。</a:t>
            </a:r>
            <a:endParaRPr lang="en-US" altLang="zh-CN" sz="180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*属性名表达式写法。</a:t>
            </a:r>
            <a:endParaRPr lang="en-US" altLang="zh-CN" sz="180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endParaRPr lang="en-US" altLang="zh-CN" sz="1400" dirty="0"/>
          </a:p>
          <a:p>
            <a:pPr>
              <a:buFont typeface="+mj-lt"/>
              <a:buAutoNum type="arabicPeriod"/>
            </a:pPr>
            <a:endParaRPr lang="en-US" altLang="zh-CN" sz="10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1916832"/>
            <a:ext cx="6696744" cy="3312368"/>
            <a:chOff x="899592" y="1988840"/>
            <a:chExt cx="6696744" cy="3312368"/>
          </a:xfrm>
        </p:grpSpPr>
        <p:sp>
          <p:nvSpPr>
            <p:cNvPr id="4" name="矩形 3"/>
            <p:cNvSpPr/>
            <p:nvPr/>
          </p:nvSpPr>
          <p:spPr>
            <a:xfrm>
              <a:off x="899592" y="1988840"/>
              <a:ext cx="6696744" cy="3312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582" y="2191754"/>
              <a:ext cx="54483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9" name="组合 8"/>
          <p:cNvGrpSpPr/>
          <p:nvPr/>
        </p:nvGrpSpPr>
        <p:grpSpPr>
          <a:xfrm>
            <a:off x="899592" y="2276872"/>
            <a:ext cx="6696744" cy="3528392"/>
            <a:chOff x="899592" y="2348880"/>
            <a:chExt cx="6696744" cy="3528392"/>
          </a:xfrm>
        </p:grpSpPr>
        <p:sp>
          <p:nvSpPr>
            <p:cNvPr id="7" name="矩形 6"/>
            <p:cNvSpPr/>
            <p:nvPr/>
          </p:nvSpPr>
          <p:spPr>
            <a:xfrm>
              <a:off x="899592" y="2348880"/>
              <a:ext cx="6696744" cy="352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2591804"/>
              <a:ext cx="5448300" cy="1562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2" name="组合 11"/>
          <p:cNvGrpSpPr/>
          <p:nvPr/>
        </p:nvGrpSpPr>
        <p:grpSpPr>
          <a:xfrm>
            <a:off x="899592" y="2636912"/>
            <a:ext cx="6696744" cy="3528392"/>
            <a:chOff x="899592" y="2708920"/>
            <a:chExt cx="6696744" cy="3528392"/>
          </a:xfrm>
        </p:grpSpPr>
        <p:sp>
          <p:nvSpPr>
            <p:cNvPr id="10" name="矩形 9"/>
            <p:cNvSpPr/>
            <p:nvPr/>
          </p:nvSpPr>
          <p:spPr>
            <a:xfrm>
              <a:off x="899592" y="2708920"/>
              <a:ext cx="6696744" cy="352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584" y="3060889"/>
              <a:ext cx="4048125" cy="1162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30544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——Symbol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新的原始数据类型。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最大的特点，每个</a:t>
            </a:r>
            <a:r>
              <a:rPr lang="en-US" altLang="zh-CN" sz="1800" dirty="0" smtClean="0"/>
              <a:t>Symbol</a:t>
            </a:r>
            <a:r>
              <a:rPr lang="zh-CN" altLang="en-US" sz="1800" dirty="0" smtClean="0"/>
              <a:t>都不相等。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适</a:t>
            </a:r>
            <a:r>
              <a:rPr lang="zh-CN" altLang="en-US" sz="1800" dirty="0"/>
              <a:t>用</a:t>
            </a:r>
            <a:r>
              <a:rPr lang="zh-CN" altLang="en-US" sz="1800" dirty="0" smtClean="0"/>
              <a:t>于作为标识符，用于对象属性，保证属性名之间不会发生冲突。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endParaRPr lang="en-US" altLang="zh-CN" sz="1400" dirty="0"/>
          </a:p>
          <a:p>
            <a:pPr>
              <a:buFont typeface="+mj-lt"/>
              <a:buAutoNum type="arabicPeriod"/>
            </a:pPr>
            <a:endParaRPr lang="en-US" altLang="zh-CN" sz="10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899592" y="1984049"/>
            <a:ext cx="7488832" cy="3672408"/>
            <a:chOff x="899592" y="1916832"/>
            <a:chExt cx="7488832" cy="3672408"/>
          </a:xfrm>
        </p:grpSpPr>
        <p:sp>
          <p:nvSpPr>
            <p:cNvPr id="4" name="矩形 3"/>
            <p:cNvSpPr/>
            <p:nvPr/>
          </p:nvSpPr>
          <p:spPr>
            <a:xfrm>
              <a:off x="899592" y="1916832"/>
              <a:ext cx="7488832" cy="367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99592" y="3860528"/>
              <a:ext cx="626469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通过</a:t>
              </a:r>
              <a:r>
                <a:rPr lang="en-US" altLang="zh-CN" sz="1400" dirty="0"/>
                <a:t>symbol</a:t>
              </a:r>
              <a:r>
                <a:rPr lang="zh-CN" altLang="en-US" sz="1400" dirty="0"/>
                <a:t>函数生成，结构一个字符串作为指定生成</a:t>
              </a:r>
              <a:r>
                <a:rPr lang="en-US" altLang="zh-CN" sz="1400" dirty="0"/>
                <a:t>symbol</a:t>
              </a:r>
              <a:r>
                <a:rPr lang="zh-CN" altLang="en-US" sz="1400" dirty="0"/>
                <a:t>的名称，该名称可通过</a:t>
              </a:r>
              <a:r>
                <a:rPr lang="en-US" altLang="zh-CN" sz="1400" dirty="0"/>
                <a:t>name</a:t>
              </a:r>
              <a:r>
                <a:rPr lang="zh-CN" altLang="en-US" sz="1400" dirty="0"/>
                <a:t>属性获取。</a:t>
              </a:r>
              <a:endParaRPr lang="en-US" altLang="zh-CN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Typeof</a:t>
              </a:r>
              <a:r>
                <a:rPr lang="zh-CN" altLang="en-US" sz="1400" dirty="0"/>
                <a:t>的结果表明，</a:t>
              </a:r>
              <a:r>
                <a:rPr lang="en-US" altLang="zh-CN" sz="1400" dirty="0"/>
                <a:t>symbol</a:t>
              </a:r>
              <a:r>
                <a:rPr lang="zh-CN" altLang="en-US" sz="1400" dirty="0"/>
                <a:t>是一种新的原始类型。</a:t>
              </a:r>
              <a:endParaRPr lang="en-US" altLang="zh-CN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Symbol</a:t>
              </a:r>
              <a:r>
                <a:rPr lang="zh-CN" altLang="en-US" sz="1400" dirty="0"/>
                <a:t>初始化不使用</a:t>
              </a:r>
              <a:r>
                <a:rPr lang="en-US" altLang="zh-CN" sz="1400" dirty="0"/>
                <a:t>new</a:t>
              </a:r>
              <a:r>
                <a:rPr lang="zh-CN" altLang="en-US" sz="1400" dirty="0"/>
                <a:t>命令。</a:t>
              </a:r>
              <a:endParaRPr lang="en-US" altLang="zh-CN" sz="1400" dirty="0"/>
            </a:p>
            <a:p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850" y="2420888"/>
              <a:ext cx="3105150" cy="100012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99592" y="2416097"/>
            <a:ext cx="7488832" cy="3240360"/>
            <a:chOff x="899592" y="2348880"/>
            <a:chExt cx="7488832" cy="3240360"/>
          </a:xfrm>
        </p:grpSpPr>
        <p:sp>
          <p:nvSpPr>
            <p:cNvPr id="11" name="矩形 10"/>
            <p:cNvSpPr/>
            <p:nvPr/>
          </p:nvSpPr>
          <p:spPr>
            <a:xfrm>
              <a:off x="899592" y="2348880"/>
              <a:ext cx="7488832" cy="32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779" y="2641560"/>
              <a:ext cx="5381625" cy="200025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899592" y="2708776"/>
            <a:ext cx="7488832" cy="4171817"/>
            <a:chOff x="899592" y="2641559"/>
            <a:chExt cx="7488832" cy="4171817"/>
          </a:xfrm>
        </p:grpSpPr>
        <p:sp>
          <p:nvSpPr>
            <p:cNvPr id="14" name="矩形 13"/>
            <p:cNvSpPr/>
            <p:nvPr/>
          </p:nvSpPr>
          <p:spPr>
            <a:xfrm>
              <a:off x="899592" y="2641559"/>
              <a:ext cx="7488832" cy="4171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16" y="2737431"/>
              <a:ext cx="5410200" cy="295275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187624" y="6021288"/>
              <a:ext cx="669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防</a:t>
              </a:r>
              <a:r>
                <a:rPr lang="zh-CN" altLang="en-US" dirty="0" smtClean="0"/>
                <a:t>止属性被覆写。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主要内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ES5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ES6</a:t>
            </a:r>
            <a:r>
              <a:rPr lang="zh-CN" altLang="en-US" sz="2000" dirty="0" smtClean="0"/>
              <a:t>的关系</a:t>
            </a:r>
            <a:endParaRPr lang="en-US" altLang="zh-CN" sz="2000" dirty="0" smtClean="0"/>
          </a:p>
          <a:p>
            <a:r>
              <a:rPr lang="en-US" altLang="zh-CN" sz="2000" dirty="0" smtClean="0"/>
              <a:t>let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const</a:t>
            </a:r>
            <a:r>
              <a:rPr lang="zh-CN" altLang="en-US" sz="2000" dirty="0"/>
              <a:t>关键字</a:t>
            </a:r>
            <a:endParaRPr lang="en-US" altLang="zh-CN" sz="2000" dirty="0" smtClean="0"/>
          </a:p>
          <a:p>
            <a:r>
              <a:rPr lang="zh-CN" altLang="en-US" sz="2000" dirty="0"/>
              <a:t>解</a:t>
            </a:r>
            <a:r>
              <a:rPr lang="zh-CN" altLang="en-US" sz="2000" dirty="0" smtClean="0"/>
              <a:t>构赋值</a:t>
            </a:r>
            <a:endParaRPr lang="en-US" altLang="zh-CN" sz="2000" dirty="0" smtClean="0"/>
          </a:p>
          <a:p>
            <a:r>
              <a:rPr lang="zh-CN" altLang="en-US" sz="2000" dirty="0"/>
              <a:t>模</a:t>
            </a:r>
            <a:r>
              <a:rPr lang="zh-CN" altLang="en-US" sz="2000" dirty="0" smtClean="0"/>
              <a:t>板字符串</a:t>
            </a:r>
            <a:endParaRPr lang="en-US" altLang="zh-CN" sz="2000" dirty="0" smtClean="0"/>
          </a:p>
          <a:p>
            <a:r>
              <a:rPr lang="zh-CN" altLang="en-US" sz="2000" dirty="0"/>
              <a:t>函</a:t>
            </a:r>
            <a:r>
              <a:rPr lang="zh-CN" altLang="en-US" sz="2000" dirty="0" smtClean="0"/>
              <a:t>数的扩展</a:t>
            </a:r>
            <a:endParaRPr lang="en-US" altLang="zh-CN" sz="2000" dirty="0" smtClean="0"/>
          </a:p>
          <a:p>
            <a:r>
              <a:rPr lang="zh-CN" altLang="en-US" sz="2000" dirty="0"/>
              <a:t>对</a:t>
            </a:r>
            <a:r>
              <a:rPr lang="zh-CN" altLang="en-US" sz="2000" dirty="0" smtClean="0"/>
              <a:t>象和类的扩展</a:t>
            </a:r>
            <a:endParaRPr lang="en-US" altLang="zh-CN" sz="2000" dirty="0" smtClean="0"/>
          </a:p>
          <a:p>
            <a:r>
              <a:rPr lang="zh-CN" altLang="en-US" sz="2000" dirty="0"/>
              <a:t>新</a:t>
            </a:r>
            <a:r>
              <a:rPr lang="zh-CN" altLang="en-US" sz="2000" dirty="0" smtClean="0"/>
              <a:t>增数据结构</a:t>
            </a:r>
            <a:r>
              <a:rPr lang="en-US" altLang="zh-CN" sz="2000" dirty="0" err="1" smtClean="0"/>
              <a:t>Set,Map,WeakMap</a:t>
            </a:r>
            <a:endParaRPr lang="en-US" altLang="zh-CN" sz="2000" dirty="0" smtClean="0"/>
          </a:p>
          <a:p>
            <a:r>
              <a:rPr lang="zh-CN" altLang="en-US" sz="2000" dirty="0"/>
              <a:t>遍历</a:t>
            </a:r>
            <a:r>
              <a:rPr lang="zh-CN" altLang="en-US" sz="2000" dirty="0" smtClean="0"/>
              <a:t>器</a:t>
            </a:r>
            <a:r>
              <a:rPr lang="en-US" altLang="zh-CN" sz="2000" dirty="0" smtClean="0"/>
              <a:t>Iterator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for…of</a:t>
            </a:r>
            <a:r>
              <a:rPr lang="zh-CN" altLang="en-US" sz="2000" dirty="0" smtClean="0"/>
              <a:t>循环</a:t>
            </a:r>
            <a:endParaRPr lang="en-US" altLang="zh-CN" sz="2000" dirty="0" smtClean="0"/>
          </a:p>
          <a:p>
            <a:r>
              <a:rPr lang="en-US" altLang="zh-CN" sz="2000" dirty="0" smtClean="0"/>
              <a:t>Generator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r>
              <a:rPr lang="en-US" altLang="zh-CN" sz="2000" dirty="0" smtClean="0"/>
              <a:t>Promise</a:t>
            </a:r>
            <a:r>
              <a:rPr lang="zh-CN" altLang="en-US" sz="2000" dirty="0" smtClean="0"/>
              <a:t>对象和</a:t>
            </a:r>
            <a:r>
              <a:rPr lang="en-US" altLang="zh-CN" sz="2000" dirty="0" err="1" smtClean="0"/>
              <a:t>async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r>
              <a:rPr lang="zh-CN" altLang="en-US" sz="2000" dirty="0"/>
              <a:t>模</a:t>
            </a:r>
            <a:r>
              <a:rPr lang="zh-CN" altLang="en-US" sz="2000" dirty="0" smtClean="0"/>
              <a:t>块化</a:t>
            </a:r>
            <a:r>
              <a:rPr lang="en-US" altLang="zh-CN" sz="2000" dirty="0" smtClean="0"/>
              <a:t>Module</a:t>
            </a:r>
          </a:p>
          <a:p>
            <a:r>
              <a:rPr lang="en-US" altLang="zh-CN" sz="2000" dirty="0" smtClean="0"/>
              <a:t>ES6</a:t>
            </a:r>
            <a:r>
              <a:rPr lang="zh-CN" altLang="en-US" sz="2000" dirty="0" smtClean="0"/>
              <a:t>的部署和转换实现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554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——Proxy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/>
              <a:t>对</a:t>
            </a:r>
            <a:r>
              <a:rPr lang="zh-CN" altLang="en-US" sz="1800" dirty="0" smtClean="0"/>
              <a:t>象的属性代理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使</a:t>
            </a:r>
            <a:r>
              <a:rPr lang="zh-CN" altLang="en-US" sz="1400" dirty="0" smtClean="0"/>
              <a:t>用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作为构造函数，接受两参数，一为目标对象，二为代理的属性</a:t>
            </a:r>
            <a:r>
              <a:rPr lang="en-US" altLang="zh-CN" sz="1400" dirty="0" smtClean="0"/>
              <a:t>get/set</a:t>
            </a:r>
            <a:r>
              <a:rPr lang="zh-CN" altLang="en-US" sz="1400" dirty="0" smtClean="0"/>
              <a:t>方法。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get/set</a:t>
            </a:r>
            <a:r>
              <a:rPr lang="zh-CN" altLang="en-US" sz="1400" dirty="0" smtClean="0"/>
              <a:t>方法用于代理对目标对象的属性访问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设置请求。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get/set</a:t>
            </a:r>
            <a:r>
              <a:rPr lang="zh-CN" altLang="en-US" sz="1400" dirty="0" smtClean="0"/>
              <a:t>有两参数，分别是目标对象</a:t>
            </a:r>
            <a:r>
              <a:rPr lang="zh-CN" altLang="en-US" sz="1400" dirty="0"/>
              <a:t>和</a:t>
            </a:r>
            <a:r>
              <a:rPr lang="zh-CN" altLang="en-US" sz="1400" dirty="0" smtClean="0"/>
              <a:t>所要访问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设置的属性。</a:t>
            </a:r>
            <a:endParaRPr lang="en-US" altLang="zh-CN" sz="1400" dirty="0"/>
          </a:p>
          <a:p>
            <a:endParaRPr lang="en-US" altLang="zh-CN" sz="14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899592" y="2852936"/>
            <a:ext cx="7704856" cy="3816424"/>
            <a:chOff x="899592" y="2852936"/>
            <a:chExt cx="7704856" cy="3816424"/>
          </a:xfrm>
        </p:grpSpPr>
        <p:sp>
          <p:nvSpPr>
            <p:cNvPr id="4" name="矩形 3"/>
            <p:cNvSpPr/>
            <p:nvPr/>
          </p:nvSpPr>
          <p:spPr>
            <a:xfrm>
              <a:off x="899592" y="2852936"/>
              <a:ext cx="7704856" cy="3816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2989498"/>
              <a:ext cx="4924425" cy="177165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798" y="4897710"/>
              <a:ext cx="4200525" cy="162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6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对象的扩展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——class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*传统使用构造函数来定义生成新的对象。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</a:t>
            </a:r>
            <a:r>
              <a:rPr lang="en-US" altLang="zh-CN" sz="1800" dirty="0" smtClean="0"/>
              <a:t>ES6</a:t>
            </a:r>
            <a:r>
              <a:rPr lang="zh-CN" altLang="en-US" sz="1800" dirty="0" smtClean="0"/>
              <a:t>引入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关键字，可定义类。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类的继承</a:t>
            </a:r>
            <a:r>
              <a:rPr lang="en-US" altLang="zh-CN" sz="1800" dirty="0" smtClean="0"/>
              <a:t>——extends</a:t>
            </a:r>
            <a:r>
              <a:rPr lang="zh-CN" altLang="en-US" sz="1800" dirty="0" smtClean="0"/>
              <a:t>关键字。</a:t>
            </a:r>
            <a:endParaRPr lang="en-US" altLang="zh-CN" sz="1800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899592" y="1916832"/>
            <a:ext cx="6336704" cy="3672408"/>
            <a:chOff x="4860032" y="1916832"/>
            <a:chExt cx="6336704" cy="3672408"/>
          </a:xfrm>
        </p:grpSpPr>
        <p:sp>
          <p:nvSpPr>
            <p:cNvPr id="5" name="矩形 4"/>
            <p:cNvSpPr/>
            <p:nvPr/>
          </p:nvSpPr>
          <p:spPr>
            <a:xfrm>
              <a:off x="4860032" y="1916832"/>
              <a:ext cx="6336704" cy="367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92080" y="4509120"/>
              <a:ext cx="5616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dirty="0">
                  <a:solidFill>
                    <a:schemeClr val="bg1"/>
                  </a:solidFill>
                </a:rPr>
                <a:t>跟传统的面向对象语言差异很大，不容易理解，容易对新学习这门语言的程序造成困惑。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1509" y="2301693"/>
              <a:ext cx="5162550" cy="142875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581479" y="2242027"/>
            <a:ext cx="6726406" cy="4149281"/>
            <a:chOff x="1544688" y="2245343"/>
            <a:chExt cx="6726406" cy="4149281"/>
          </a:xfrm>
        </p:grpSpPr>
        <p:sp>
          <p:nvSpPr>
            <p:cNvPr id="8" name="矩形 7"/>
            <p:cNvSpPr/>
            <p:nvPr/>
          </p:nvSpPr>
          <p:spPr>
            <a:xfrm>
              <a:off x="1859877" y="2245343"/>
              <a:ext cx="6411217" cy="4149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44688" y="4921367"/>
              <a:ext cx="57606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并无新的功能，只不过语法更清晰，它是一个语法糖。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Constructor</a:t>
              </a:r>
              <a:r>
                <a:rPr lang="zh-CN" altLang="en-US" sz="1400" dirty="0">
                  <a:solidFill>
                    <a:schemeClr val="bg1"/>
                  </a:solidFill>
                </a:rPr>
                <a:t>即为构造方法，类在实例化的时候会自动调用此方法。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this</a:t>
              </a:r>
              <a:r>
                <a:rPr lang="zh-CN" altLang="en-US" sz="1400" dirty="0">
                  <a:solidFill>
                    <a:schemeClr val="bg1"/>
                  </a:solidFill>
                </a:rPr>
                <a:t>代表实例化的对象。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属性、方法的声明不需要使用逗号分隔。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3587" y="2400127"/>
              <a:ext cx="5076825" cy="230505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638961" y="2615344"/>
            <a:ext cx="6668924" cy="4001182"/>
            <a:chOff x="1143436" y="2636912"/>
            <a:chExt cx="6668924" cy="4001182"/>
          </a:xfrm>
        </p:grpSpPr>
        <p:sp>
          <p:nvSpPr>
            <p:cNvPr id="13" name="矩形 12"/>
            <p:cNvSpPr/>
            <p:nvPr/>
          </p:nvSpPr>
          <p:spPr>
            <a:xfrm>
              <a:off x="1403648" y="2636912"/>
              <a:ext cx="6408712" cy="375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1845" y="3001679"/>
              <a:ext cx="5381625" cy="211455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143436" y="5406988"/>
              <a:ext cx="573348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Class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之间通过</a:t>
              </a:r>
              <a:r>
                <a:rPr lang="en-US" altLang="zh-CN" sz="1400" dirty="0">
                  <a:solidFill>
                    <a:schemeClr val="bg1"/>
                  </a:solidFill>
                </a:rPr>
                <a:t>extends</a:t>
              </a:r>
              <a:r>
                <a:rPr lang="zh-CN" altLang="en-US" sz="1400" dirty="0">
                  <a:solidFill>
                    <a:schemeClr val="bg1"/>
                  </a:solidFill>
                </a:rPr>
                <a:t>关键字实现继承。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super</a:t>
              </a:r>
              <a:r>
                <a:rPr lang="zh-CN" altLang="en-US" sz="1400" dirty="0">
                  <a:solidFill>
                    <a:schemeClr val="bg1"/>
                  </a:solidFill>
                </a:rPr>
                <a:t>指向父类。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必须在</a:t>
              </a:r>
              <a:r>
                <a:rPr lang="en-US" altLang="zh-CN" sz="1400" dirty="0">
                  <a:solidFill>
                    <a:schemeClr val="bg1"/>
                  </a:solidFill>
                </a:rPr>
                <a:t>constructor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方法中调用一次</a:t>
              </a:r>
              <a:r>
                <a:rPr lang="en-US" altLang="zh-CN" sz="1400" dirty="0">
                  <a:solidFill>
                    <a:schemeClr val="bg1"/>
                  </a:solidFill>
                </a:rPr>
                <a:t>super()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方法，否则会报错。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lvl="1">
                <a:buFont typeface="+mj-lt"/>
                <a:buAutoNum type="arabicPeriod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16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新增数据结构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Set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Map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WeakMap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62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新增数据结构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——Set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新增数组结构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，它类似于数组，但成员都是唯一的，不重复的。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*Set</a:t>
            </a:r>
            <a:r>
              <a:rPr lang="zh-CN" altLang="en-US" sz="1800" dirty="0" smtClean="0"/>
              <a:t>的属性和方法。</a:t>
            </a:r>
            <a:endParaRPr lang="en-US" altLang="zh-CN" sz="1800" dirty="0" smtClean="0"/>
          </a:p>
          <a:p>
            <a:pPr lvl="1"/>
            <a:r>
              <a:rPr lang="en-US" altLang="zh-CN" sz="1400" dirty="0" err="1" smtClean="0"/>
              <a:t>Set.prototype.constructor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Set.prototype.size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add()</a:t>
            </a:r>
          </a:p>
          <a:p>
            <a:pPr lvl="1"/>
            <a:r>
              <a:rPr lang="en-US" altLang="zh-CN" sz="1400" dirty="0"/>
              <a:t>d</a:t>
            </a:r>
            <a:r>
              <a:rPr lang="en-US" altLang="zh-CN" sz="1400" dirty="0" smtClean="0"/>
              <a:t>elete()</a:t>
            </a:r>
          </a:p>
          <a:p>
            <a:pPr lvl="1"/>
            <a:r>
              <a:rPr lang="en-US" altLang="zh-CN" sz="1400" dirty="0"/>
              <a:t>h</a:t>
            </a:r>
            <a:r>
              <a:rPr lang="en-US" altLang="zh-CN" sz="1400" dirty="0" smtClean="0"/>
              <a:t>as()</a:t>
            </a:r>
          </a:p>
          <a:p>
            <a:pPr lvl="1"/>
            <a:r>
              <a:rPr lang="en-US" altLang="zh-CN" sz="1400" dirty="0"/>
              <a:t>c</a:t>
            </a:r>
            <a:r>
              <a:rPr lang="en-US" altLang="zh-CN" sz="1400" dirty="0" smtClean="0"/>
              <a:t>lear()</a:t>
            </a:r>
          </a:p>
          <a:p>
            <a:pPr marL="457200" lvl="1" indent="0">
              <a:buNone/>
            </a:pPr>
            <a:endParaRPr lang="en-US" altLang="zh-CN" sz="1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1916832"/>
            <a:ext cx="6696744" cy="3528392"/>
            <a:chOff x="899592" y="1988840"/>
            <a:chExt cx="6696744" cy="3528392"/>
          </a:xfrm>
        </p:grpSpPr>
        <p:sp>
          <p:nvSpPr>
            <p:cNvPr id="4" name="矩形 3"/>
            <p:cNvSpPr/>
            <p:nvPr/>
          </p:nvSpPr>
          <p:spPr>
            <a:xfrm>
              <a:off x="899592" y="1988840"/>
              <a:ext cx="6696744" cy="352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204864"/>
              <a:ext cx="4257675" cy="107632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99592" y="2276872"/>
            <a:ext cx="6696744" cy="3456384"/>
            <a:chOff x="899592" y="2348880"/>
            <a:chExt cx="6696744" cy="3456384"/>
          </a:xfrm>
        </p:grpSpPr>
        <p:sp>
          <p:nvSpPr>
            <p:cNvPr id="7" name="矩形 6"/>
            <p:cNvSpPr/>
            <p:nvPr/>
          </p:nvSpPr>
          <p:spPr>
            <a:xfrm>
              <a:off x="899592" y="2348880"/>
              <a:ext cx="669674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446" y="2679229"/>
              <a:ext cx="3781425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2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新增数据结构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——Map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新增数组结构</a:t>
            </a:r>
            <a:r>
              <a:rPr lang="en-US" altLang="zh-CN" sz="1800" dirty="0" smtClean="0"/>
              <a:t>Map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Map</a:t>
            </a:r>
            <a:r>
              <a:rPr lang="zh-CN" altLang="en-US" sz="1800" dirty="0" smtClean="0"/>
              <a:t>的属性和方法。</a:t>
            </a:r>
            <a:endParaRPr lang="en-US" altLang="zh-CN" sz="1800" dirty="0" smtClean="0"/>
          </a:p>
          <a:p>
            <a:pPr lvl="1"/>
            <a:r>
              <a:rPr lang="en-US" altLang="zh-CN" sz="1400" dirty="0" err="1" smtClean="0"/>
              <a:t>Map</a:t>
            </a:r>
            <a:r>
              <a:rPr lang="en-US" altLang="zh-CN" sz="1400" dirty="0" err="1" smtClean="0"/>
              <a:t>.prototype.constructor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Map</a:t>
            </a:r>
            <a:r>
              <a:rPr lang="en-US" altLang="zh-CN" sz="1400" dirty="0" err="1" smtClean="0"/>
              <a:t>.prototype.size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add()</a:t>
            </a:r>
          </a:p>
          <a:p>
            <a:pPr lvl="1"/>
            <a:r>
              <a:rPr lang="en-US" altLang="zh-CN" sz="1400" dirty="0"/>
              <a:t>d</a:t>
            </a:r>
            <a:r>
              <a:rPr lang="en-US" altLang="zh-CN" sz="1400" dirty="0" smtClean="0"/>
              <a:t>elete()</a:t>
            </a:r>
          </a:p>
          <a:p>
            <a:pPr lvl="1"/>
            <a:r>
              <a:rPr lang="en-US" altLang="zh-CN" sz="1400" dirty="0"/>
              <a:t>h</a:t>
            </a:r>
            <a:r>
              <a:rPr lang="en-US" altLang="zh-CN" sz="1400" dirty="0" smtClean="0"/>
              <a:t>as()</a:t>
            </a:r>
          </a:p>
          <a:p>
            <a:pPr lvl="1"/>
            <a:r>
              <a:rPr lang="en-US" altLang="zh-CN" sz="1400" dirty="0"/>
              <a:t>c</a:t>
            </a:r>
            <a:r>
              <a:rPr lang="en-US" altLang="zh-CN" sz="1400" dirty="0" smtClean="0"/>
              <a:t>lear()</a:t>
            </a:r>
          </a:p>
          <a:p>
            <a:pPr marL="457200" lvl="1" indent="0">
              <a:buNone/>
            </a:pPr>
            <a:endParaRPr lang="en-US" altLang="zh-CN" sz="1400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611560" y="1970834"/>
            <a:ext cx="7776864" cy="4606379"/>
            <a:chOff x="611560" y="1988840"/>
            <a:chExt cx="7776864" cy="4606379"/>
          </a:xfrm>
        </p:grpSpPr>
        <p:sp>
          <p:nvSpPr>
            <p:cNvPr id="4" name="矩形 3"/>
            <p:cNvSpPr/>
            <p:nvPr/>
          </p:nvSpPr>
          <p:spPr>
            <a:xfrm>
              <a:off x="899592" y="1988840"/>
              <a:ext cx="7488832" cy="4606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130724"/>
              <a:ext cx="4362450" cy="100965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11560" y="3282257"/>
              <a:ext cx="5832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sz="1400" dirty="0">
                  <a:solidFill>
                    <a:schemeClr val="bg1"/>
                  </a:solidFill>
                </a:rPr>
                <a:t>对象本身是键值对集合的，但只能用字符串作为键名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3855993"/>
              <a:ext cx="4962525" cy="16383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11560" y="5797276"/>
              <a:ext cx="6624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1400" dirty="0">
                  <a:solidFill>
                    <a:schemeClr val="bg1"/>
                  </a:solidFill>
                </a:rPr>
                <a:t>Map</a:t>
              </a:r>
              <a:r>
                <a:rPr lang="zh-CN" altLang="en-US" sz="1400" dirty="0">
                  <a:solidFill>
                    <a:schemeClr val="bg1"/>
                  </a:solidFill>
                </a:rPr>
                <a:t>结构允许非字符串也能作为键值。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新增数据结构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WeakMap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与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类似，但只接受对象作为键名。（</a:t>
            </a:r>
            <a:r>
              <a:rPr lang="en-US" altLang="zh-CN" sz="1800" dirty="0" smtClean="0"/>
              <a:t>null</a:t>
            </a:r>
            <a:r>
              <a:rPr lang="zh-CN" altLang="en-US" sz="1800" dirty="0" smtClean="0"/>
              <a:t>除外）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WeakMap</a:t>
            </a:r>
            <a:r>
              <a:rPr lang="zh-CN" altLang="en-US" sz="1800" dirty="0" smtClean="0"/>
              <a:t>的设计目的在于，键名是对象的弱引用，所以其对应的对象被清除时，键名会自动清除。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2708920"/>
            <a:ext cx="7416824" cy="3168352"/>
            <a:chOff x="899592" y="2708920"/>
            <a:chExt cx="7416824" cy="3168352"/>
          </a:xfrm>
        </p:grpSpPr>
        <p:sp>
          <p:nvSpPr>
            <p:cNvPr id="4" name="矩形 3"/>
            <p:cNvSpPr/>
            <p:nvPr/>
          </p:nvSpPr>
          <p:spPr>
            <a:xfrm>
              <a:off x="899592" y="2708920"/>
              <a:ext cx="741682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3212976"/>
              <a:ext cx="5324475" cy="1581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0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遍历器和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for…of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8947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遍历器和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for…of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——Iterator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Iterator(</a:t>
            </a:r>
            <a:r>
              <a:rPr lang="zh-CN" altLang="en-US" sz="1800" dirty="0" smtClean="0"/>
              <a:t>遍历器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是一种协议，对象只要部署了这个协议，就可以完成遍历操作，</a:t>
            </a:r>
            <a:r>
              <a:rPr lang="en-US" altLang="zh-CN" sz="1800" dirty="0" smtClean="0"/>
              <a:t>es6</a:t>
            </a:r>
            <a:r>
              <a:rPr lang="zh-CN" altLang="en-US" sz="1800" dirty="0" smtClean="0"/>
              <a:t>中，遍历操作特指</a:t>
            </a:r>
            <a:r>
              <a:rPr lang="en-US" altLang="zh-CN" sz="1800" dirty="0" smtClean="0"/>
              <a:t>for…of</a:t>
            </a:r>
            <a:r>
              <a:rPr lang="zh-CN" altLang="en-US" sz="1800" dirty="0" smtClean="0"/>
              <a:t>循环。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协</a:t>
            </a:r>
            <a:r>
              <a:rPr lang="zh-CN" altLang="en-US" sz="1800" dirty="0" smtClean="0"/>
              <a:t>议规定，部署了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方法的对象，就具备了遍历器的功能。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next</a:t>
            </a:r>
            <a:r>
              <a:rPr lang="zh-CN" altLang="en-US" sz="1800" dirty="0" smtClean="0"/>
              <a:t>方法须返回一个包含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done</a:t>
            </a:r>
            <a:r>
              <a:rPr lang="zh-CN" altLang="en-US" sz="1800" dirty="0" smtClean="0"/>
              <a:t>两个属性的对象。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是当前遍历位置的值，</a:t>
            </a:r>
            <a:r>
              <a:rPr lang="en-US" altLang="zh-CN" sz="1800" dirty="0" smtClean="0"/>
              <a:t>done</a:t>
            </a:r>
            <a:r>
              <a:rPr lang="zh-CN" altLang="en-US" sz="1800" dirty="0" smtClean="0"/>
              <a:t>属性表示遍历是</a:t>
            </a:r>
            <a:r>
              <a:rPr lang="zh-CN" altLang="en-US" sz="1800" dirty="0"/>
              <a:t>否结</a:t>
            </a:r>
            <a:r>
              <a:rPr lang="zh-CN" altLang="en-US" sz="1800" dirty="0" smtClean="0"/>
              <a:t>束，是一个布尔值。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06763"/>
            <a:ext cx="5229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遍历器和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for…of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——for…of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个对象部署了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方法，就被视为具备了</a:t>
            </a:r>
            <a:r>
              <a:rPr lang="en-US" altLang="zh-CN" sz="1800" dirty="0" smtClean="0"/>
              <a:t>Iterator</a:t>
            </a:r>
            <a:r>
              <a:rPr lang="zh-CN" altLang="en-US" sz="1800" dirty="0"/>
              <a:t>接</a:t>
            </a:r>
            <a:r>
              <a:rPr lang="zh-CN" altLang="en-US" sz="1800" dirty="0" smtClean="0"/>
              <a:t>口，就可用</a:t>
            </a:r>
            <a:r>
              <a:rPr lang="en-US" altLang="zh-CN" sz="1800" dirty="0" smtClean="0"/>
              <a:t>for…of</a:t>
            </a:r>
            <a:r>
              <a:rPr lang="zh-CN" altLang="en-US" sz="1800" dirty="0"/>
              <a:t>循</a:t>
            </a:r>
            <a:r>
              <a:rPr lang="zh-CN" altLang="en-US" sz="1800" dirty="0" smtClean="0"/>
              <a:t>环遍历其值。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在</a:t>
            </a:r>
            <a:r>
              <a:rPr lang="en-US" altLang="zh-CN" sz="1800" dirty="0"/>
              <a:t>ES6</a:t>
            </a:r>
            <a:r>
              <a:rPr lang="zh-CN" altLang="en-US" sz="1800" dirty="0"/>
              <a:t>中，有三类数据结构原生具备</a:t>
            </a:r>
            <a:r>
              <a:rPr lang="en-US" altLang="zh-CN" sz="1800" dirty="0"/>
              <a:t>Iterator</a:t>
            </a:r>
            <a:r>
              <a:rPr lang="zh-CN" altLang="en-US" sz="1800" dirty="0"/>
              <a:t>接口：数组、某些类似数组的对象、</a:t>
            </a:r>
            <a:r>
              <a:rPr lang="en-US" altLang="zh-CN" sz="1800" dirty="0"/>
              <a:t>Set</a:t>
            </a:r>
            <a:r>
              <a:rPr lang="zh-CN" altLang="en-US" sz="1800" dirty="0"/>
              <a:t>和</a:t>
            </a:r>
            <a:r>
              <a:rPr lang="en-US" altLang="zh-CN" sz="1800" dirty="0"/>
              <a:t>Map</a:t>
            </a:r>
            <a:r>
              <a:rPr lang="zh-CN" altLang="en-US" sz="1800" dirty="0"/>
              <a:t>结构。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47339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800" dirty="0" smtClean="0"/>
              <a:t>ES6</a:t>
            </a:r>
            <a:r>
              <a:rPr lang="zh-CN" altLang="en-US" sz="1800" dirty="0" smtClean="0"/>
              <a:t>中很多数据结构都支持遍历：数组、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、对象，那么函数呢？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7875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Javascript</a:t>
            </a:r>
            <a:r>
              <a:rPr lang="zh-CN" altLang="en-US" sz="3600" dirty="0"/>
              <a:t>、</a:t>
            </a:r>
            <a:r>
              <a:rPr lang="en-US" altLang="zh-CN" sz="3600" dirty="0"/>
              <a:t>ES5</a:t>
            </a:r>
            <a:r>
              <a:rPr lang="zh-CN" altLang="en-US" sz="3600" dirty="0"/>
              <a:t>、</a:t>
            </a:r>
            <a:r>
              <a:rPr lang="en-US" altLang="zh-CN" sz="3600" dirty="0"/>
              <a:t>ES6</a:t>
            </a:r>
            <a:r>
              <a:rPr lang="zh-CN" altLang="en-US" sz="3600" dirty="0"/>
              <a:t>的关系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066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Generator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Generator</a:t>
            </a:r>
            <a:r>
              <a:rPr lang="zh-CN" altLang="en-US" sz="1800" dirty="0" smtClean="0"/>
              <a:t>函数具有遍历器的特征，即具有</a:t>
            </a:r>
            <a:r>
              <a:rPr lang="en-US" altLang="zh-CN" sz="1800" dirty="0" smtClean="0"/>
              <a:t>next()</a:t>
            </a:r>
            <a:r>
              <a:rPr lang="zh-CN" altLang="en-US" sz="1800" dirty="0" smtClean="0"/>
              <a:t>方法，返回具有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done</a:t>
            </a:r>
            <a:r>
              <a:rPr lang="zh-CN" altLang="en-US" sz="1800" dirty="0" smtClean="0"/>
              <a:t>属性的对象。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*Generator</a:t>
            </a:r>
            <a:r>
              <a:rPr lang="zh-CN" altLang="en-US" sz="1800" dirty="0" smtClean="0"/>
              <a:t>函数的声明跟普通函数类似。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*Generator</a:t>
            </a:r>
            <a:r>
              <a:rPr lang="zh-CN" altLang="en-US" sz="1800" dirty="0" smtClean="0"/>
              <a:t>函数被调用时，函数并不执行，而是返回一个遍历器。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*next</a:t>
            </a:r>
            <a:r>
              <a:rPr lang="zh-CN" altLang="en-US" sz="1800" dirty="0" smtClean="0"/>
              <a:t>方法参数：</a:t>
            </a:r>
            <a:r>
              <a:rPr lang="en-US" altLang="zh-CN" sz="1800" dirty="0" smtClean="0"/>
              <a:t>yield</a:t>
            </a:r>
            <a:r>
              <a:rPr lang="zh-CN" altLang="en-US" sz="1800" dirty="0" smtClean="0"/>
              <a:t>语句本身返回</a:t>
            </a:r>
            <a:r>
              <a:rPr lang="en-US" altLang="zh-CN" sz="1800" dirty="0" smtClean="0"/>
              <a:t>undefined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方法可带一个参数，作为上一条</a:t>
            </a:r>
            <a:r>
              <a:rPr lang="en-US" altLang="zh-CN" sz="1800" dirty="0" err="1" smtClean="0"/>
              <a:t>yeild</a:t>
            </a:r>
            <a:r>
              <a:rPr lang="zh-CN" altLang="en-US" sz="1800" dirty="0" smtClean="0"/>
              <a:t>语句返回的值。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如果</a:t>
            </a:r>
            <a:r>
              <a:rPr lang="en-US" altLang="zh-CN" sz="1800" dirty="0" smtClean="0"/>
              <a:t>yield</a:t>
            </a:r>
            <a:r>
              <a:rPr lang="zh-CN" altLang="en-US" sz="1800" dirty="0" smtClean="0"/>
              <a:t>语句返回的是一个遍历器，则</a:t>
            </a:r>
            <a:r>
              <a:rPr lang="en-US" altLang="zh-CN" sz="1800" dirty="0" err="1" smtClean="0"/>
              <a:t>yeild</a:t>
            </a:r>
            <a:r>
              <a:rPr lang="zh-CN" altLang="en-US" sz="1800" dirty="0" smtClean="0"/>
              <a:t>关键字后面要加一个星号（</a:t>
            </a:r>
            <a:r>
              <a:rPr lang="en-US" altLang="zh-CN" sz="1800" dirty="0" smtClean="0"/>
              <a:t>*</a:t>
            </a:r>
            <a:r>
              <a:rPr lang="zh-CN" altLang="en-US" sz="1800" dirty="0" smtClean="0"/>
              <a:t>）。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for…of</a:t>
            </a:r>
            <a:r>
              <a:rPr lang="zh-CN" altLang="en-US" sz="1800" dirty="0" smtClean="0"/>
              <a:t>中的应用。</a:t>
            </a:r>
            <a:endParaRPr lang="en-US" altLang="zh-CN" sz="18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899592" y="2564904"/>
            <a:ext cx="6984776" cy="3312368"/>
            <a:chOff x="1547664" y="2564904"/>
            <a:chExt cx="6984776" cy="3312368"/>
          </a:xfrm>
        </p:grpSpPr>
        <p:sp>
          <p:nvSpPr>
            <p:cNvPr id="4" name="矩形 3"/>
            <p:cNvSpPr/>
            <p:nvPr/>
          </p:nvSpPr>
          <p:spPr>
            <a:xfrm>
              <a:off x="1547664" y="2564904"/>
              <a:ext cx="6984776" cy="3312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2708920"/>
              <a:ext cx="3495675" cy="12954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726590" y="4365104"/>
              <a:ext cx="53244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具有两个特点：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</a:rPr>
                <a:t>function</a:t>
              </a:r>
              <a:r>
                <a:rPr lang="zh-CN" altLang="en-US" dirty="0">
                  <a:solidFill>
                    <a:schemeClr val="bg1"/>
                  </a:solidFill>
                </a:rPr>
                <a:t>关键字后跟一个星号（</a:t>
              </a:r>
              <a:r>
                <a:rPr lang="en-US" altLang="zh-CN" dirty="0">
                  <a:solidFill>
                    <a:schemeClr val="bg1"/>
                  </a:solidFill>
                </a:rPr>
                <a:t>*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函数体内通过</a:t>
              </a:r>
              <a:r>
                <a:rPr lang="en-US" altLang="zh-CN" dirty="0" err="1">
                  <a:solidFill>
                    <a:schemeClr val="bg1"/>
                  </a:solidFill>
                </a:rPr>
                <a:t>yeild</a:t>
              </a:r>
              <a:r>
                <a:rPr lang="zh-CN" altLang="en-US" dirty="0">
                  <a:solidFill>
                    <a:schemeClr val="bg1"/>
                  </a:solidFill>
                </a:rPr>
                <a:t>关键字定义遍历的值。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899592" y="2924944"/>
            <a:ext cx="7669895" cy="439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07" y="3111306"/>
            <a:ext cx="4229100" cy="1981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2195" y="5229200"/>
            <a:ext cx="66247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</a:rPr>
              <a:t>每次调用比那里器</a:t>
            </a:r>
            <a:r>
              <a:rPr lang="en-US" altLang="zh-CN" sz="1400" dirty="0">
                <a:solidFill>
                  <a:schemeClr val="bg1"/>
                </a:solidFill>
              </a:rPr>
              <a:t>next()</a:t>
            </a:r>
            <a:r>
              <a:rPr lang="zh-CN" altLang="en-US" sz="1400" dirty="0">
                <a:solidFill>
                  <a:schemeClr val="bg1"/>
                </a:solidFill>
              </a:rPr>
              <a:t>方法时，就从函数头部或上一次停下来的地方开始执行，直到下一条</a:t>
            </a:r>
            <a:r>
              <a:rPr lang="en-US" altLang="zh-CN" sz="1400" dirty="0" err="1">
                <a:solidFill>
                  <a:schemeClr val="bg1"/>
                </a:solidFill>
              </a:rPr>
              <a:t>yeild</a:t>
            </a:r>
            <a:r>
              <a:rPr lang="zh-CN" altLang="en-US" sz="1400" dirty="0">
                <a:solidFill>
                  <a:schemeClr val="bg1"/>
                </a:solidFill>
              </a:rPr>
              <a:t>语句位置。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</a:rPr>
              <a:t>当遍历结束时返回</a:t>
            </a:r>
            <a:r>
              <a:rPr lang="en-US" altLang="zh-CN" sz="1400" dirty="0">
                <a:solidFill>
                  <a:schemeClr val="bg1"/>
                </a:solidFill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yeild</a:t>
            </a:r>
            <a:r>
              <a:rPr lang="zh-CN" altLang="en-US" sz="1400" dirty="0">
                <a:solidFill>
                  <a:schemeClr val="bg1"/>
                </a:solidFill>
              </a:rPr>
              <a:t>语句跟</a:t>
            </a:r>
            <a:r>
              <a:rPr lang="en-US" altLang="zh-CN" sz="1400" dirty="0">
                <a:solidFill>
                  <a:schemeClr val="bg1"/>
                </a:solidFill>
              </a:rPr>
              <a:t>return</a:t>
            </a:r>
            <a:r>
              <a:rPr lang="zh-CN" altLang="en-US" sz="1400" dirty="0">
                <a:solidFill>
                  <a:schemeClr val="bg1"/>
                </a:solidFill>
              </a:rPr>
              <a:t>有点像，都是返回紧跟后面表达式的值。区别在于，</a:t>
            </a:r>
            <a:r>
              <a:rPr lang="en-US" altLang="zh-CN" sz="1400" dirty="0">
                <a:solidFill>
                  <a:schemeClr val="bg1"/>
                </a:solidFill>
              </a:rPr>
              <a:t>yield</a:t>
            </a:r>
            <a:r>
              <a:rPr lang="zh-CN" altLang="en-US" sz="1400" dirty="0">
                <a:solidFill>
                  <a:schemeClr val="bg1"/>
                </a:solidFill>
              </a:rPr>
              <a:t>使函数暂停执行，下次再从改位置继续执行，而</a:t>
            </a:r>
            <a:r>
              <a:rPr lang="en-US" altLang="zh-CN" sz="1400" dirty="0">
                <a:solidFill>
                  <a:schemeClr val="bg1"/>
                </a:solidFill>
              </a:rPr>
              <a:t>return</a:t>
            </a:r>
            <a:r>
              <a:rPr lang="zh-CN" altLang="en-US" sz="1400" dirty="0">
                <a:solidFill>
                  <a:schemeClr val="bg1"/>
                </a:solidFill>
              </a:rPr>
              <a:t>不具备这些能力。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592" y="3501008"/>
            <a:ext cx="7669895" cy="335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761" y="3915742"/>
            <a:ext cx="4972050" cy="2085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99592" y="4221088"/>
            <a:ext cx="6287339" cy="2448272"/>
            <a:chOff x="899592" y="4221088"/>
            <a:chExt cx="6287339" cy="2448272"/>
          </a:xfrm>
        </p:grpSpPr>
        <p:sp>
          <p:nvSpPr>
            <p:cNvPr id="13" name="矩形 12"/>
            <p:cNvSpPr/>
            <p:nvPr/>
          </p:nvSpPr>
          <p:spPr>
            <a:xfrm>
              <a:off x="899592" y="4221088"/>
              <a:ext cx="6287339" cy="2448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261" y="4309666"/>
              <a:ext cx="4305300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6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  <p:bldP spid="11" grpId="0" animBg="1"/>
      <p:bldP spid="1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91264" cy="1080120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js</a:t>
            </a:r>
            <a:r>
              <a:rPr lang="zh-CN" altLang="en-US" sz="3600" dirty="0"/>
              <a:t>中要如何才能使异步操作变成同步操</a:t>
            </a:r>
            <a:r>
              <a:rPr lang="zh-CN" altLang="en-US" sz="3600" dirty="0" smtClean="0"/>
              <a:t>作？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212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3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——Promise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Promise</a:t>
            </a:r>
            <a:r>
              <a:rPr lang="zh-CN" altLang="en-US" sz="1800" dirty="0" smtClean="0"/>
              <a:t>规范了异步操作的状态和方法。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状</a:t>
            </a:r>
            <a:r>
              <a:rPr lang="zh-CN" altLang="en-US" sz="1400" dirty="0" smtClean="0"/>
              <a:t>态：</a:t>
            </a:r>
            <a:r>
              <a:rPr lang="en-US" altLang="zh-CN" sz="1400" dirty="0" smtClean="0"/>
              <a:t>pending</a:t>
            </a:r>
            <a:r>
              <a:rPr lang="zh-CN" altLang="en-US" sz="1400" dirty="0" smtClean="0"/>
              <a:t>（进行中），</a:t>
            </a:r>
            <a:r>
              <a:rPr lang="en-US" altLang="zh-CN" sz="1400" dirty="0" smtClean="0"/>
              <a:t>resolved</a:t>
            </a:r>
            <a:r>
              <a:rPr lang="zh-CN" altLang="en-US" sz="1400" dirty="0" smtClean="0"/>
              <a:t>（已完成），</a:t>
            </a:r>
            <a:r>
              <a:rPr lang="en-US" altLang="zh-CN" sz="1400" dirty="0" smtClean="0"/>
              <a:t>rejected</a:t>
            </a:r>
            <a:r>
              <a:rPr lang="zh-CN" altLang="en-US" sz="1400" dirty="0" smtClean="0"/>
              <a:t>（已失败）。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方</a:t>
            </a:r>
            <a:r>
              <a:rPr lang="zh-CN" altLang="en-US" sz="1400" dirty="0" smtClean="0"/>
              <a:t>法：</a:t>
            </a:r>
            <a:r>
              <a:rPr lang="en-US" altLang="zh-CN" sz="1400" dirty="0" smtClean="0"/>
              <a:t>resolve</a:t>
            </a:r>
            <a:r>
              <a:rPr lang="zh-CN" altLang="en-US" sz="1400" dirty="0" smtClean="0"/>
              <a:t>（成功），</a:t>
            </a:r>
            <a:r>
              <a:rPr lang="en-US" altLang="zh-CN" sz="1400" dirty="0" smtClean="0"/>
              <a:t>reject</a:t>
            </a:r>
            <a:r>
              <a:rPr lang="zh-CN" altLang="en-US" sz="1400" dirty="0" smtClean="0"/>
              <a:t>（失败）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如何实现这个接口。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链式操作。如果</a:t>
            </a:r>
            <a:r>
              <a:rPr lang="en-US" altLang="zh-CN" sz="1800" dirty="0" smtClean="0"/>
              <a:t>then</a:t>
            </a:r>
            <a:r>
              <a:rPr lang="zh-CN" altLang="en-US" sz="1800" dirty="0" smtClean="0"/>
              <a:t>返回的是一个新的</a:t>
            </a:r>
            <a:r>
              <a:rPr lang="en-US" altLang="zh-CN" sz="1800" dirty="0" smtClean="0"/>
              <a:t>promise</a:t>
            </a:r>
            <a:r>
              <a:rPr lang="zh-CN" altLang="en-US" sz="1800" dirty="0" smtClean="0"/>
              <a:t>对象，可采用链式写法。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en-US" altLang="zh-CN" sz="1800" dirty="0" err="1" smtClean="0"/>
              <a:t>cathch</a:t>
            </a:r>
            <a:r>
              <a:rPr lang="zh-CN" altLang="en-US" sz="1800" dirty="0" smtClean="0"/>
              <a:t>方法捕获错误。</a:t>
            </a:r>
            <a:endParaRPr lang="en-US" altLang="zh-CN" sz="18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837655" y="1284459"/>
            <a:ext cx="7128792" cy="5193870"/>
            <a:chOff x="837655" y="1284459"/>
            <a:chExt cx="7128792" cy="5193870"/>
          </a:xfrm>
        </p:grpSpPr>
        <p:sp>
          <p:nvSpPr>
            <p:cNvPr id="4" name="矩形 3"/>
            <p:cNvSpPr/>
            <p:nvPr/>
          </p:nvSpPr>
          <p:spPr>
            <a:xfrm>
              <a:off x="837655" y="1293753"/>
              <a:ext cx="7128792" cy="5184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637" y="1284459"/>
              <a:ext cx="5238750" cy="15906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637" y="3023417"/>
              <a:ext cx="4229100" cy="96202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12237" y="4008626"/>
              <a:ext cx="561662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Promise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是一个构造函数，生成</a:t>
              </a:r>
              <a:r>
                <a:rPr lang="en-US" altLang="zh-CN" sz="1400" dirty="0">
                  <a:solidFill>
                    <a:schemeClr val="bg1"/>
                  </a:solidFill>
                </a:rPr>
                <a:t>promise</a:t>
              </a:r>
              <a:r>
                <a:rPr lang="zh-CN" altLang="en-US" sz="1400" dirty="0">
                  <a:solidFill>
                    <a:schemeClr val="bg1"/>
                  </a:solidFill>
                </a:rPr>
                <a:t>实例，该实例具备上述规范。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Promise</a:t>
              </a:r>
              <a:r>
                <a:rPr lang="zh-CN" altLang="en-US" sz="1400" dirty="0">
                  <a:solidFill>
                    <a:schemeClr val="bg1"/>
                  </a:solidFill>
                </a:rPr>
                <a:t>构造函数接受一个函数作为参数，该函数有</a:t>
              </a:r>
              <a:r>
                <a:rPr lang="en-US" altLang="zh-CN" sz="1400" dirty="0">
                  <a:solidFill>
                    <a:schemeClr val="bg1"/>
                  </a:solidFill>
                </a:rPr>
                <a:t>resolve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reject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方法两个参数，这两个方法都是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js</a:t>
              </a:r>
              <a:r>
                <a:rPr lang="zh-CN" altLang="en-US" sz="1400" dirty="0">
                  <a:solidFill>
                    <a:schemeClr val="bg1"/>
                  </a:solidFill>
                </a:rPr>
                <a:t>内核生成的。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如果异步操作成功，则运行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resolve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promise</a:t>
              </a:r>
              <a:r>
                <a:rPr lang="zh-CN" altLang="en-US" sz="1400" dirty="0">
                  <a:solidFill>
                    <a:schemeClr val="bg1"/>
                  </a:solidFill>
                </a:rPr>
                <a:t>对象状态由</a:t>
              </a:r>
              <a:r>
                <a:rPr lang="en-US" altLang="zh-CN" sz="1400" dirty="0">
                  <a:solidFill>
                    <a:schemeClr val="bg1"/>
                  </a:solidFill>
                </a:rPr>
                <a:t>pending</a:t>
              </a:r>
              <a:r>
                <a:rPr lang="zh-CN" altLang="en-US" sz="1400" dirty="0">
                  <a:solidFill>
                    <a:schemeClr val="bg1"/>
                  </a:solidFill>
                </a:rPr>
                <a:t>变为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resolved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如果异步操作失败，则运行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reject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promise</a:t>
              </a:r>
              <a:r>
                <a:rPr lang="zh-CN" altLang="en-US" sz="1400" dirty="0">
                  <a:solidFill>
                    <a:schemeClr val="bg1"/>
                  </a:solidFill>
                </a:rPr>
                <a:t>对象由</a:t>
              </a:r>
              <a:r>
                <a:rPr lang="en-US" altLang="zh-CN" sz="1400" dirty="0">
                  <a:solidFill>
                    <a:schemeClr val="bg1"/>
                  </a:solidFill>
                </a:rPr>
                <a:t>pending</a:t>
              </a:r>
              <a:r>
                <a:rPr lang="zh-CN" altLang="en-US" sz="1400" dirty="0">
                  <a:solidFill>
                    <a:schemeClr val="bg1"/>
                  </a:solidFill>
                </a:rPr>
                <a:t>变为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rejected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Promise</a:t>
              </a:r>
              <a:r>
                <a:rPr lang="zh-CN" altLang="en-US" sz="1400" dirty="0">
                  <a:solidFill>
                    <a:schemeClr val="bg1"/>
                  </a:solidFill>
                </a:rPr>
                <a:t>对象生成后，可以使用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then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方法分别指定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resolve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reject</a:t>
              </a:r>
              <a:r>
                <a:rPr lang="zh-CN" altLang="en-US" sz="1400" dirty="0">
                  <a:solidFill>
                    <a:schemeClr val="bg1"/>
                  </a:solidFill>
                </a:rPr>
                <a:t>回调。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7655" y="3141653"/>
            <a:ext cx="6696744" cy="2468638"/>
            <a:chOff x="5428774" y="2809904"/>
            <a:chExt cx="6696744" cy="2468638"/>
          </a:xfrm>
        </p:grpSpPr>
        <p:sp>
          <p:nvSpPr>
            <p:cNvPr id="9" name="矩形 8"/>
            <p:cNvSpPr/>
            <p:nvPr/>
          </p:nvSpPr>
          <p:spPr>
            <a:xfrm>
              <a:off x="5428774" y="2809904"/>
              <a:ext cx="6696744" cy="2468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4313" y="3082056"/>
              <a:ext cx="5010150" cy="129540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15343" y="3501008"/>
            <a:ext cx="6742205" cy="3477944"/>
            <a:chOff x="5656790" y="398200"/>
            <a:chExt cx="6742205" cy="3477944"/>
          </a:xfrm>
        </p:grpSpPr>
        <p:sp>
          <p:nvSpPr>
            <p:cNvPr id="12" name="矩形 11"/>
            <p:cNvSpPr/>
            <p:nvPr/>
          </p:nvSpPr>
          <p:spPr>
            <a:xfrm>
              <a:off x="5879102" y="398200"/>
              <a:ext cx="6519893" cy="3477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7978" y="715313"/>
              <a:ext cx="5229225" cy="147637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656790" y="2582218"/>
              <a:ext cx="5770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promise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的错误具有“冒泡”性质，错误会一致传下去，知道捕获为止。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若最终都没有捕获错误，则在实例结束抛出错误。实例化过程中遇到的错误则不进行抛出。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——Promise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en-US" altLang="zh-CN" sz="1800" dirty="0" err="1" smtClean="0"/>
              <a:t>Promise.all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将多个异步包装成一个新的</a:t>
            </a:r>
            <a:r>
              <a:rPr lang="en-US" altLang="zh-CN" sz="1400" dirty="0" smtClean="0"/>
              <a:t>Promise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当这些对象都操作成功后，状态才变成</a:t>
            </a:r>
            <a:r>
              <a:rPr lang="en-US" altLang="zh-CN" sz="1400" dirty="0" smtClean="0"/>
              <a:t>resolved</a:t>
            </a:r>
            <a:r>
              <a:rPr lang="zh-CN" altLang="en-US" sz="1400" dirty="0" smtClean="0"/>
              <a:t>，只要其中一个失败，状态就变成</a:t>
            </a:r>
            <a:r>
              <a:rPr lang="en-US" altLang="zh-CN" sz="1400" dirty="0" smtClean="0"/>
              <a:t>rejected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Promise.race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只</a:t>
            </a:r>
            <a:r>
              <a:rPr lang="zh-CN" altLang="en-US" sz="1400" dirty="0" smtClean="0"/>
              <a:t>要其中一个完成就完成。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en-US" altLang="zh-CN" sz="1800" dirty="0" err="1" smtClean="0"/>
              <a:t>Promise.resolve</a:t>
            </a:r>
            <a:r>
              <a:rPr lang="en-US" altLang="zh-CN" sz="1800" dirty="0" smtClean="0"/>
              <a:t>()</a:t>
            </a:r>
          </a:p>
          <a:p>
            <a:pPr lvl="1"/>
            <a:r>
              <a:rPr lang="zh-CN" altLang="en-US" sz="1400" dirty="0" smtClean="0"/>
              <a:t>将对象转换成</a:t>
            </a:r>
            <a:r>
              <a:rPr lang="en-US" altLang="zh-CN" sz="1400" dirty="0" smtClean="0"/>
              <a:t>Promise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如</a:t>
            </a:r>
            <a:r>
              <a:rPr lang="zh-CN" altLang="en-US" sz="1400" dirty="0" smtClean="0"/>
              <a:t>果对象不具备</a:t>
            </a:r>
            <a:r>
              <a:rPr lang="en-US" altLang="zh-CN" sz="1400" dirty="0" smtClean="0"/>
              <a:t>then</a:t>
            </a:r>
            <a:r>
              <a:rPr lang="zh-CN" altLang="en-US" sz="1400" dirty="0" smtClean="0"/>
              <a:t>方法，则返回一个新的</a:t>
            </a:r>
            <a:r>
              <a:rPr lang="en-US" altLang="zh-CN" sz="1400" dirty="0" smtClean="0"/>
              <a:t>Promise</a:t>
            </a:r>
            <a:r>
              <a:rPr lang="zh-CN" altLang="en-US" sz="1400" dirty="0" smtClean="0"/>
              <a:t>对象，其状态为</a:t>
            </a:r>
            <a:r>
              <a:rPr lang="en-US" altLang="zh-CN" sz="1400" dirty="0" smtClean="0"/>
              <a:t>resolved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Promise.reject</a:t>
            </a:r>
            <a:r>
              <a:rPr lang="en-US" altLang="zh-CN" sz="1800" dirty="0" smtClean="0"/>
              <a:t>()</a:t>
            </a:r>
          </a:p>
          <a:p>
            <a:pPr lvl="1"/>
            <a:r>
              <a:rPr lang="zh-CN" altLang="en-US" sz="1400" dirty="0"/>
              <a:t>返</a:t>
            </a:r>
            <a:r>
              <a:rPr lang="zh-CN" altLang="en-US" sz="1400" dirty="0" smtClean="0"/>
              <a:t>回一个新的</a:t>
            </a:r>
            <a:r>
              <a:rPr lang="en-US" altLang="zh-CN" sz="1400" dirty="0" smtClean="0"/>
              <a:t>promise</a:t>
            </a:r>
            <a:r>
              <a:rPr lang="zh-CN" altLang="en-US" sz="1400" dirty="0" smtClean="0"/>
              <a:t>对象，该实例状态为</a:t>
            </a:r>
            <a:r>
              <a:rPr lang="en-US" altLang="zh-CN" sz="1400" dirty="0" smtClean="0"/>
              <a:t>rejected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2492896"/>
            <a:ext cx="7200800" cy="2160240"/>
            <a:chOff x="827584" y="2492896"/>
            <a:chExt cx="7200800" cy="2160240"/>
          </a:xfrm>
        </p:grpSpPr>
        <p:sp>
          <p:nvSpPr>
            <p:cNvPr id="4" name="矩形 3"/>
            <p:cNvSpPr/>
            <p:nvPr/>
          </p:nvSpPr>
          <p:spPr>
            <a:xfrm>
              <a:off x="827584" y="2492896"/>
              <a:ext cx="7200800" cy="216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2708920"/>
              <a:ext cx="3181350" cy="342900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899592" y="4005064"/>
            <a:ext cx="66967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32800"/>
            <a:ext cx="4972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有了统一的接口，那么就能使原本异步的操作变成同步操作。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err="1"/>
              <a:t>a</a:t>
            </a:r>
            <a:r>
              <a:rPr lang="en-US" altLang="zh-CN" sz="1800" dirty="0" err="1" smtClean="0"/>
              <a:t>sync</a:t>
            </a:r>
            <a:r>
              <a:rPr lang="zh-CN" altLang="en-US" sz="1800" dirty="0" smtClean="0"/>
              <a:t>关键字表明函数内部有异步操作。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该</a:t>
            </a:r>
            <a:r>
              <a:rPr lang="zh-CN" altLang="en-US" sz="1800" dirty="0" smtClean="0"/>
              <a:t>异步操作应为</a:t>
            </a:r>
            <a:r>
              <a:rPr lang="en-US" altLang="zh-CN" sz="1800" dirty="0" smtClean="0"/>
              <a:t>promise</a:t>
            </a:r>
            <a:r>
              <a:rPr lang="zh-CN" altLang="en-US" sz="1800" dirty="0" smtClean="0"/>
              <a:t>对象，并用</a:t>
            </a:r>
            <a:r>
              <a:rPr lang="en-US" altLang="zh-CN" sz="1800" dirty="0" smtClean="0"/>
              <a:t>await</a:t>
            </a:r>
            <a:r>
              <a:rPr lang="zh-CN" altLang="en-US" sz="1800" dirty="0" smtClean="0"/>
              <a:t>关键字注明。</a:t>
            </a: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827584" y="2780928"/>
            <a:ext cx="712879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47316"/>
            <a:ext cx="4038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Module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3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Module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ES6</a:t>
            </a:r>
            <a:r>
              <a:rPr lang="zh-CN" altLang="en-US" sz="1800" dirty="0" smtClean="0"/>
              <a:t>实现了模块功能，试图解决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在代码依赖和部署上的问题，取代现有的</a:t>
            </a:r>
            <a:r>
              <a:rPr lang="en-US" altLang="zh-CN" sz="1800" dirty="0" smtClean="0"/>
              <a:t>AMD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CommonJs</a:t>
            </a:r>
            <a:r>
              <a:rPr lang="zh-CN" altLang="en-US" sz="1800" dirty="0" smtClean="0"/>
              <a:t>规范，成为浏览器和服务器端通过的模块化解决方案。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模</a:t>
            </a:r>
            <a:r>
              <a:rPr lang="zh-CN" altLang="en-US" sz="1800" dirty="0" smtClean="0"/>
              <a:t>块功能有两个关键词：</a:t>
            </a:r>
            <a:r>
              <a:rPr lang="en-US" altLang="zh-CN" sz="1800" dirty="0" smtClean="0"/>
              <a:t>export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import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400" dirty="0"/>
              <a:t>e</a:t>
            </a:r>
            <a:r>
              <a:rPr lang="en-US" altLang="zh-CN" sz="1400" dirty="0" smtClean="0"/>
              <a:t>xport</a:t>
            </a:r>
            <a:r>
              <a:rPr lang="zh-CN" altLang="en-US" sz="1400" dirty="0" smtClean="0"/>
              <a:t>用于定义模块的对外接口。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Import</a:t>
            </a:r>
            <a:r>
              <a:rPr lang="zh-CN" altLang="en-US" sz="1400" dirty="0" smtClean="0"/>
              <a:t>用于引入其他模块的功能。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ES6</a:t>
            </a:r>
            <a:r>
              <a:rPr lang="zh-CN" altLang="en-US" sz="1800" dirty="0" smtClean="0"/>
              <a:t>规定一个独立的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文件即为一个模块。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各</a:t>
            </a:r>
            <a:r>
              <a:rPr lang="zh-CN" altLang="en-US" sz="1400" dirty="0" smtClean="0"/>
              <a:t>个模块间作用域屏蔽。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允</a:t>
            </a:r>
            <a:r>
              <a:rPr lang="zh-CN" altLang="en-US" sz="1400" dirty="0" smtClean="0"/>
              <a:t>许一个文件调用另一个文件。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*一个简单的模块就是一个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文件，里面用</a:t>
            </a:r>
            <a:r>
              <a:rPr lang="en-US" altLang="zh-CN" sz="1800" dirty="0" smtClean="0"/>
              <a:t>export</a:t>
            </a:r>
            <a:r>
              <a:rPr lang="zh-CN" altLang="en-US" sz="1800" dirty="0" smtClean="0"/>
              <a:t>输出接口。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*使用</a:t>
            </a:r>
            <a:r>
              <a:rPr lang="en-US" altLang="zh-CN" sz="1800" dirty="0" smtClean="0"/>
              <a:t>export</a:t>
            </a:r>
            <a:r>
              <a:rPr lang="zh-CN" altLang="en-US" sz="1800" dirty="0" smtClean="0"/>
              <a:t>定义模块后，其他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文件可使用</a:t>
            </a:r>
            <a:r>
              <a:rPr lang="en-US" altLang="zh-CN" sz="1800" dirty="0" smtClean="0"/>
              <a:t>import</a:t>
            </a:r>
            <a:r>
              <a:rPr lang="zh-CN" altLang="en-US" sz="1800" dirty="0" smtClean="0"/>
              <a:t>关键字加载文件。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*通过</a:t>
            </a:r>
            <a:r>
              <a:rPr lang="en-US" altLang="zh-CN" sz="1800" dirty="0" smtClean="0"/>
              <a:t>export default</a:t>
            </a:r>
            <a:r>
              <a:rPr lang="zh-CN" altLang="en-US" sz="1800" dirty="0" smtClean="0"/>
              <a:t>指定默认方法。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*模块的继承。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endParaRPr lang="en-US" altLang="zh-CN" sz="18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865485" y="1614959"/>
            <a:ext cx="6840760" cy="3888432"/>
            <a:chOff x="865485" y="1614959"/>
            <a:chExt cx="6840760" cy="3888432"/>
          </a:xfrm>
        </p:grpSpPr>
        <p:sp>
          <p:nvSpPr>
            <p:cNvPr id="4" name="矩形 3"/>
            <p:cNvSpPr/>
            <p:nvPr/>
          </p:nvSpPr>
          <p:spPr>
            <a:xfrm>
              <a:off x="865485" y="1614959"/>
              <a:ext cx="6840760" cy="3888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501" y="1830983"/>
              <a:ext cx="5210175" cy="8667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09501" y="2913782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另一种写法：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509" y="3506261"/>
              <a:ext cx="4533900" cy="11049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11142" y="1074326"/>
            <a:ext cx="6031854" cy="3197031"/>
            <a:chOff x="3843913" y="3324872"/>
            <a:chExt cx="6031854" cy="3197031"/>
          </a:xfrm>
        </p:grpSpPr>
        <p:sp>
          <p:nvSpPr>
            <p:cNvPr id="9" name="矩形 8"/>
            <p:cNvSpPr/>
            <p:nvPr/>
          </p:nvSpPr>
          <p:spPr>
            <a:xfrm>
              <a:off x="4115127" y="3324872"/>
              <a:ext cx="5760640" cy="3197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6356" y="3460142"/>
              <a:ext cx="4810125" cy="11906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1592" y="5762071"/>
              <a:ext cx="4552950" cy="33337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3843913" y="4815340"/>
              <a:ext cx="51845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sz="1400" dirty="0">
                  <a:solidFill>
                    <a:schemeClr val="bg1"/>
                  </a:solidFill>
                </a:rPr>
                <a:t>类的解构赋值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 lvl="1"/>
              <a:endParaRPr lang="en-US" altLang="zh-CN" sz="1400" dirty="0">
                <a:solidFill>
                  <a:schemeClr val="bg1"/>
                </a:solidFill>
              </a:endParaRPr>
            </a:p>
            <a:p>
              <a:pPr lvl="1"/>
              <a:r>
                <a:rPr lang="zh-CN" altLang="en-US" sz="1400" dirty="0">
                  <a:solidFill>
                    <a:schemeClr val="bg1"/>
                  </a:solidFill>
                </a:rPr>
                <a:t>如果想为输入的属性方法更改一个名字，可使用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as</a:t>
              </a:r>
              <a:r>
                <a:rPr lang="zh-CN" altLang="en-US" sz="1400" dirty="0">
                  <a:solidFill>
                    <a:schemeClr val="bg1"/>
                  </a:solidFill>
                </a:rPr>
                <a:t>关键字。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5485" y="358894"/>
            <a:ext cx="7450931" cy="6294733"/>
            <a:chOff x="865485" y="358894"/>
            <a:chExt cx="7450931" cy="6294733"/>
          </a:xfrm>
        </p:grpSpPr>
        <p:sp>
          <p:nvSpPr>
            <p:cNvPr id="14" name="矩形 13"/>
            <p:cNvSpPr/>
            <p:nvPr/>
          </p:nvSpPr>
          <p:spPr>
            <a:xfrm>
              <a:off x="865485" y="358894"/>
              <a:ext cx="7450931" cy="629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8084" y="483704"/>
              <a:ext cx="3314700" cy="77152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09501" y="1438602"/>
              <a:ext cx="63076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用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户在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import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模块的时候，必须精确的知道模块中属性和方法的名称，使用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default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关键字，用户无需查询手册，可给属性、方法任意指定名称。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7412" y="2422000"/>
              <a:ext cx="3857625" cy="67627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6292" y="3405523"/>
              <a:ext cx="4619625" cy="2857500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861898" y="1014812"/>
            <a:ext cx="6370811" cy="3881917"/>
            <a:chOff x="861898" y="1014812"/>
            <a:chExt cx="6370811" cy="3881917"/>
          </a:xfrm>
        </p:grpSpPr>
        <p:sp>
          <p:nvSpPr>
            <p:cNvPr id="20" name="矩形 19"/>
            <p:cNvSpPr/>
            <p:nvPr/>
          </p:nvSpPr>
          <p:spPr>
            <a:xfrm>
              <a:off x="861898" y="1014812"/>
              <a:ext cx="6370811" cy="388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3671" y="2135613"/>
              <a:ext cx="4162425" cy="1323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2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的部署和转换实现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8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</a:t>
            </a:r>
            <a:r>
              <a:rPr lang="en-US" altLang="zh-CN" sz="3600" dirty="0" smtClean="0"/>
              <a:t>et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const</a:t>
            </a:r>
            <a:r>
              <a:rPr lang="zh-CN" altLang="en-US" sz="3600" dirty="0" smtClean="0"/>
              <a:t>关键字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095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3600" dirty="0"/>
              <a:t>关键字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——let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*let</a:t>
            </a:r>
            <a:r>
              <a:rPr lang="zh-CN" altLang="en-US" sz="1800" dirty="0" smtClean="0"/>
              <a:t>跟</a:t>
            </a:r>
            <a:r>
              <a:rPr lang="en-US" altLang="zh-CN" sz="1800" dirty="0" err="1" smtClean="0"/>
              <a:t>var</a:t>
            </a:r>
            <a:r>
              <a:rPr lang="zh-CN" altLang="en-US" sz="1800" dirty="0" smtClean="0"/>
              <a:t>类似，但</a:t>
            </a:r>
            <a:r>
              <a:rPr lang="en-US" altLang="zh-CN" sz="1800" dirty="0" smtClean="0"/>
              <a:t>let</a:t>
            </a:r>
            <a:r>
              <a:rPr lang="zh-CN" altLang="en-US" sz="1800" dirty="0"/>
              <a:t>关键</a:t>
            </a:r>
            <a:r>
              <a:rPr lang="zh-CN" altLang="en-US" sz="1800" dirty="0" smtClean="0"/>
              <a:t>字使变量只在块级作用域内有。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不允许相同作用域内用</a:t>
            </a:r>
            <a:r>
              <a:rPr lang="en-US" altLang="zh-CN" sz="1800" dirty="0" smtClean="0"/>
              <a:t>let</a:t>
            </a:r>
            <a:r>
              <a:rPr lang="zh-CN" altLang="en-US" sz="1800" dirty="0" smtClean="0"/>
              <a:t>重复声明变量。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函数本身的作用域在其所在的块级作用域内。</a:t>
            </a:r>
            <a:endParaRPr lang="en-US" altLang="zh-CN" sz="18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1988840"/>
            <a:ext cx="7272808" cy="3312368"/>
            <a:chOff x="899592" y="1988840"/>
            <a:chExt cx="7272808" cy="3312368"/>
          </a:xfrm>
        </p:grpSpPr>
        <p:sp>
          <p:nvSpPr>
            <p:cNvPr id="4" name="矩形 3"/>
            <p:cNvSpPr/>
            <p:nvPr/>
          </p:nvSpPr>
          <p:spPr>
            <a:xfrm>
              <a:off x="899592" y="1988840"/>
              <a:ext cx="7272808" cy="3312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132856"/>
              <a:ext cx="3943350" cy="124777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99592" y="2348880"/>
            <a:ext cx="7272808" cy="3168352"/>
            <a:chOff x="899592" y="2348880"/>
            <a:chExt cx="7272808" cy="3168352"/>
          </a:xfrm>
        </p:grpSpPr>
        <p:sp>
          <p:nvSpPr>
            <p:cNvPr id="7" name="矩形 6"/>
            <p:cNvSpPr/>
            <p:nvPr/>
          </p:nvSpPr>
          <p:spPr>
            <a:xfrm>
              <a:off x="899592" y="2348880"/>
              <a:ext cx="7272808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967" y="2708784"/>
              <a:ext cx="3543300" cy="1952625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99592" y="2636912"/>
            <a:ext cx="7344816" cy="3168352"/>
            <a:chOff x="899592" y="2636912"/>
            <a:chExt cx="7344816" cy="3168352"/>
          </a:xfrm>
        </p:grpSpPr>
        <p:sp>
          <p:nvSpPr>
            <p:cNvPr id="10" name="矩形 9"/>
            <p:cNvSpPr/>
            <p:nvPr/>
          </p:nvSpPr>
          <p:spPr>
            <a:xfrm>
              <a:off x="899592" y="2636912"/>
              <a:ext cx="7344816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5483" y="2931046"/>
              <a:ext cx="5410200" cy="161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2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3600" dirty="0"/>
              <a:t>关键字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定义常量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重新赋值不会报错，只会默默失败。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作用域跟</a:t>
            </a:r>
            <a:r>
              <a:rPr lang="en-US" altLang="zh-CN" sz="1800" dirty="0" smtClean="0"/>
              <a:t>let</a:t>
            </a:r>
            <a:r>
              <a:rPr lang="zh-CN" altLang="en-US" sz="1800" dirty="0" smtClean="0"/>
              <a:t>相同。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4181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解构赋值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 smtClean="0"/>
              <a:t>数组的解构赋值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对象的解构赋值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解构赋值的用途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813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解构赋值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数组的解构赋值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dirty="0"/>
              <a:t>*</a:t>
            </a:r>
            <a:r>
              <a:rPr lang="zh-CN" altLang="en-US" sz="1800" dirty="0" smtClean="0"/>
              <a:t>定义变量形式的改变。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解构赋值就是模式匹配。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*一些嵌套数组的例子。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*解构不成功时，值为</a:t>
            </a:r>
            <a:r>
              <a:rPr lang="en-US" altLang="zh-CN" sz="1800" dirty="0" err="1" smtClean="0"/>
              <a:t>undefinded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对</a:t>
            </a:r>
            <a:r>
              <a:rPr lang="en-US" altLang="zh-CN" sz="1800" dirty="0" smtClean="0"/>
              <a:t>undefined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null</a:t>
            </a:r>
            <a:r>
              <a:rPr lang="zh-CN" altLang="en-US" sz="1800" dirty="0" smtClean="0"/>
              <a:t>解构会报错，因为</a:t>
            </a:r>
            <a:r>
              <a:rPr lang="en-US" altLang="zh-CN" sz="1800" dirty="0" smtClean="0"/>
              <a:t>undefined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null</a:t>
            </a:r>
            <a:r>
              <a:rPr lang="zh-CN" altLang="en-US" sz="1800" dirty="0" smtClean="0"/>
              <a:t>不能转换成对象。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*解构允许指定默认值。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899592" y="1916832"/>
            <a:ext cx="8435280" cy="3672408"/>
            <a:chOff x="354360" y="1988840"/>
            <a:chExt cx="8435280" cy="3672408"/>
          </a:xfrm>
        </p:grpSpPr>
        <p:sp>
          <p:nvSpPr>
            <p:cNvPr id="13" name="矩形 12"/>
            <p:cNvSpPr/>
            <p:nvPr/>
          </p:nvSpPr>
          <p:spPr>
            <a:xfrm>
              <a:off x="354360" y="1988840"/>
              <a:ext cx="8435280" cy="367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2348880"/>
              <a:ext cx="5924550" cy="1704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8" name="组合 17"/>
          <p:cNvGrpSpPr/>
          <p:nvPr/>
        </p:nvGrpSpPr>
        <p:grpSpPr>
          <a:xfrm>
            <a:off x="899592" y="2592909"/>
            <a:ext cx="8466112" cy="4032448"/>
            <a:chOff x="354360" y="1988840"/>
            <a:chExt cx="8466112" cy="4032448"/>
          </a:xfrm>
        </p:grpSpPr>
        <p:sp>
          <p:nvSpPr>
            <p:cNvPr id="16" name="矩形 15"/>
            <p:cNvSpPr/>
            <p:nvPr/>
          </p:nvSpPr>
          <p:spPr>
            <a:xfrm>
              <a:off x="354360" y="1988840"/>
              <a:ext cx="8466112" cy="403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452" y="2022784"/>
              <a:ext cx="5915025" cy="3762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1" name="组合 20"/>
          <p:cNvGrpSpPr/>
          <p:nvPr/>
        </p:nvGrpSpPr>
        <p:grpSpPr>
          <a:xfrm>
            <a:off x="899592" y="2852936"/>
            <a:ext cx="8466112" cy="4032448"/>
            <a:chOff x="354360" y="1896046"/>
            <a:chExt cx="8466112" cy="4032448"/>
          </a:xfrm>
        </p:grpSpPr>
        <p:sp>
          <p:nvSpPr>
            <p:cNvPr id="19" name="矩形 18"/>
            <p:cNvSpPr/>
            <p:nvPr/>
          </p:nvSpPr>
          <p:spPr>
            <a:xfrm>
              <a:off x="354360" y="1896046"/>
              <a:ext cx="8466112" cy="403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014" y="3097277"/>
              <a:ext cx="6057900" cy="771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4" name="组合 23"/>
          <p:cNvGrpSpPr/>
          <p:nvPr/>
        </p:nvGrpSpPr>
        <p:grpSpPr>
          <a:xfrm>
            <a:off x="915008" y="3805474"/>
            <a:ext cx="8435280" cy="4032448"/>
            <a:chOff x="354360" y="1988840"/>
            <a:chExt cx="8435280" cy="4032448"/>
          </a:xfrm>
        </p:grpSpPr>
        <p:sp>
          <p:nvSpPr>
            <p:cNvPr id="22" name="矩形 21"/>
            <p:cNvSpPr/>
            <p:nvPr/>
          </p:nvSpPr>
          <p:spPr>
            <a:xfrm>
              <a:off x="354360" y="1988840"/>
              <a:ext cx="8435280" cy="403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355" y="2402664"/>
              <a:ext cx="5886450" cy="1152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1722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解构赋值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的解构赋值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*</a:t>
            </a:r>
            <a:r>
              <a:rPr lang="zh-CN" altLang="en-US" sz="1800" dirty="0" smtClean="0"/>
              <a:t>定义变量形式的改变。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也能嵌套。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*也能默认。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*对声明的变量赋值要非常小心。</a:t>
            </a:r>
            <a:endParaRPr lang="en-US" altLang="zh-CN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2000191"/>
            <a:ext cx="7067128" cy="2592288"/>
            <a:chOff x="457200" y="1916832"/>
            <a:chExt cx="7067128" cy="2592288"/>
          </a:xfrm>
        </p:grpSpPr>
        <p:sp>
          <p:nvSpPr>
            <p:cNvPr id="4" name="矩形 3"/>
            <p:cNvSpPr/>
            <p:nvPr/>
          </p:nvSpPr>
          <p:spPr>
            <a:xfrm>
              <a:off x="457200" y="1916832"/>
              <a:ext cx="7067128" cy="259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2204864"/>
              <a:ext cx="5943600" cy="95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9" name="组合 8"/>
          <p:cNvGrpSpPr/>
          <p:nvPr/>
        </p:nvGrpSpPr>
        <p:grpSpPr>
          <a:xfrm>
            <a:off x="899592" y="2648263"/>
            <a:ext cx="7067128" cy="1944216"/>
            <a:chOff x="899592" y="2636912"/>
            <a:chExt cx="7067128" cy="1944216"/>
          </a:xfrm>
        </p:grpSpPr>
        <p:sp>
          <p:nvSpPr>
            <p:cNvPr id="7" name="矩形 6"/>
            <p:cNvSpPr/>
            <p:nvPr/>
          </p:nvSpPr>
          <p:spPr>
            <a:xfrm>
              <a:off x="899592" y="2636912"/>
              <a:ext cx="7067128" cy="1944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2922091"/>
              <a:ext cx="2486025" cy="1190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3" name="组合 12"/>
          <p:cNvGrpSpPr/>
          <p:nvPr/>
        </p:nvGrpSpPr>
        <p:grpSpPr>
          <a:xfrm>
            <a:off x="899592" y="2933442"/>
            <a:ext cx="7067128" cy="3204072"/>
            <a:chOff x="899592" y="2922091"/>
            <a:chExt cx="7067128" cy="3204072"/>
          </a:xfrm>
        </p:grpSpPr>
        <p:sp>
          <p:nvSpPr>
            <p:cNvPr id="10" name="矩形 9"/>
            <p:cNvSpPr/>
            <p:nvPr/>
          </p:nvSpPr>
          <p:spPr>
            <a:xfrm>
              <a:off x="899592" y="2922091"/>
              <a:ext cx="7067128" cy="320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3161457"/>
              <a:ext cx="5514975" cy="1019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2581" y="4352082"/>
              <a:ext cx="5600700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24603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2054</Words>
  <Application>Microsoft Office PowerPoint</Application>
  <PresentationFormat>全屏显示(4:3)</PresentationFormat>
  <Paragraphs>206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ES6简介</vt:lpstr>
      <vt:lpstr>主要内容</vt:lpstr>
      <vt:lpstr>Javascript、ES5、ES6的关系</vt:lpstr>
      <vt:lpstr>let和const关键字</vt:lpstr>
      <vt:lpstr>let和const关键字——let</vt:lpstr>
      <vt:lpstr>let和const关键字——const</vt:lpstr>
      <vt:lpstr>解构赋值</vt:lpstr>
      <vt:lpstr>解构赋值——数组的解构赋值</vt:lpstr>
      <vt:lpstr>解构赋值——对象的解构赋值</vt:lpstr>
      <vt:lpstr>解构赋值——实际应用</vt:lpstr>
      <vt:lpstr>模板字符串</vt:lpstr>
      <vt:lpstr>函数的扩展</vt:lpstr>
      <vt:lpstr>函数的扩展——函数参数的默认值</vt:lpstr>
      <vt:lpstr>函数的扩展——rest参数</vt:lpstr>
      <vt:lpstr>函数的扩展——扩展操作符</vt:lpstr>
      <vt:lpstr>函数的扩展——箭头函数</vt:lpstr>
      <vt:lpstr>对象的扩展</vt:lpstr>
      <vt:lpstr>对象的扩展——增强对象的写法</vt:lpstr>
      <vt:lpstr>对象的扩展——Symbol</vt:lpstr>
      <vt:lpstr>对象的扩展——Proxy</vt:lpstr>
      <vt:lpstr>对象的扩展——class关键字</vt:lpstr>
      <vt:lpstr>新增数据结构</vt:lpstr>
      <vt:lpstr>新增数据结构——Set</vt:lpstr>
      <vt:lpstr>新增数据结构——Map</vt:lpstr>
      <vt:lpstr>新增数据结构——WeakMap</vt:lpstr>
      <vt:lpstr>遍历器和for…of循环</vt:lpstr>
      <vt:lpstr>遍历器和for…of循环——Iterator</vt:lpstr>
      <vt:lpstr>遍历器和for…of循环——for…of循环</vt:lpstr>
      <vt:lpstr>PowerPoint 演示文稿</vt:lpstr>
      <vt:lpstr>Generator函数</vt:lpstr>
      <vt:lpstr>js中要如何才能使异步操作变成同步操作？</vt:lpstr>
      <vt:lpstr>Promise对象和async函数</vt:lpstr>
      <vt:lpstr>Promise对象和async函数——Promise</vt:lpstr>
      <vt:lpstr>Promise对象和async函数——Promise</vt:lpstr>
      <vt:lpstr>Promise对象和async函数——async函数</vt:lpstr>
      <vt:lpstr>模块化Module</vt:lpstr>
      <vt:lpstr>模块化Module</vt:lpstr>
      <vt:lpstr>ES6的部署和转换实现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AutoBVT</cp:lastModifiedBy>
  <cp:revision>320</cp:revision>
  <dcterms:created xsi:type="dcterms:W3CDTF">2012-08-21T00:43:05Z</dcterms:created>
  <dcterms:modified xsi:type="dcterms:W3CDTF">2016-01-25T05:20:37Z</dcterms:modified>
</cp:coreProperties>
</file>