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8288000" cy="746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>
        <p:scale>
          <a:sx n="50" d="100"/>
          <a:sy n="50" d="100"/>
        </p:scale>
        <p:origin x="271" y="7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222129"/>
            <a:ext cx="13716000" cy="2599831"/>
          </a:xfrm>
        </p:spPr>
        <p:txBody>
          <a:bodyPr anchor="b"/>
          <a:lstStyle>
            <a:lvl1pPr algn="ctr">
              <a:defRPr sz="6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922219"/>
            <a:ext cx="13716000" cy="1802941"/>
          </a:xfrm>
        </p:spPr>
        <p:txBody>
          <a:bodyPr/>
          <a:lstStyle>
            <a:lvl1pPr marL="0" indent="0" algn="ctr">
              <a:buNone/>
              <a:defRPr sz="2613"/>
            </a:lvl1pPr>
            <a:lvl2pPr marL="497845" indent="0" algn="ctr">
              <a:buNone/>
              <a:defRPr sz="2178"/>
            </a:lvl2pPr>
            <a:lvl3pPr marL="995690" indent="0" algn="ctr">
              <a:buNone/>
              <a:defRPr sz="1960"/>
            </a:lvl3pPr>
            <a:lvl4pPr marL="1493535" indent="0" algn="ctr">
              <a:buNone/>
              <a:defRPr sz="1742"/>
            </a:lvl4pPr>
            <a:lvl5pPr marL="1991380" indent="0" algn="ctr">
              <a:buNone/>
              <a:defRPr sz="1742"/>
            </a:lvl5pPr>
            <a:lvl6pPr marL="2489225" indent="0" algn="ctr">
              <a:buNone/>
              <a:defRPr sz="1742"/>
            </a:lvl6pPr>
            <a:lvl7pPr marL="2987070" indent="0" algn="ctr">
              <a:buNone/>
              <a:defRPr sz="1742"/>
            </a:lvl7pPr>
            <a:lvl8pPr marL="3484916" indent="0" algn="ctr">
              <a:buNone/>
              <a:defRPr sz="1742"/>
            </a:lvl8pPr>
            <a:lvl9pPr marL="3982761" indent="0" algn="ctr">
              <a:buNone/>
              <a:defRPr sz="1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0AB3-556F-4819-BBFA-0EE750FD9AD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0B9A-7FE0-4209-91E5-C7E12D6FF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9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0AB3-556F-4819-BBFA-0EE750FD9AD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0B9A-7FE0-4209-91E5-C7E12D6FF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7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97580"/>
            <a:ext cx="3943350" cy="63284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97580"/>
            <a:ext cx="11601450" cy="63284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0AB3-556F-4819-BBFA-0EE750FD9AD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0B9A-7FE0-4209-91E5-C7E12D6FF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5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0AB3-556F-4819-BBFA-0EE750FD9AD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0B9A-7FE0-4209-91E5-C7E12D6FF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2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861715"/>
            <a:ext cx="15773400" cy="3106314"/>
          </a:xfrm>
        </p:spPr>
        <p:txBody>
          <a:bodyPr anchor="b"/>
          <a:lstStyle>
            <a:lvl1pPr>
              <a:defRPr sz="6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997416"/>
            <a:ext cx="15773400" cy="1633537"/>
          </a:xfrm>
        </p:spPr>
        <p:txBody>
          <a:bodyPr/>
          <a:lstStyle>
            <a:lvl1pPr marL="0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1pPr>
            <a:lvl2pPr marL="497845" indent="0">
              <a:buNone/>
              <a:defRPr sz="2178">
                <a:solidFill>
                  <a:schemeClr val="tx1">
                    <a:tint val="75000"/>
                  </a:schemeClr>
                </a:solidFill>
              </a:defRPr>
            </a:lvl2pPr>
            <a:lvl3pPr marL="99569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3pPr>
            <a:lvl4pPr marL="1493535" indent="0">
              <a:buNone/>
              <a:defRPr sz="1742">
                <a:solidFill>
                  <a:schemeClr val="tx1">
                    <a:tint val="75000"/>
                  </a:schemeClr>
                </a:solidFill>
              </a:defRPr>
            </a:lvl4pPr>
            <a:lvl5pPr marL="1991380" indent="0">
              <a:buNone/>
              <a:defRPr sz="1742">
                <a:solidFill>
                  <a:schemeClr val="tx1">
                    <a:tint val="75000"/>
                  </a:schemeClr>
                </a:solidFill>
              </a:defRPr>
            </a:lvl5pPr>
            <a:lvl6pPr marL="2489225" indent="0">
              <a:buNone/>
              <a:defRPr sz="1742">
                <a:solidFill>
                  <a:schemeClr val="tx1">
                    <a:tint val="75000"/>
                  </a:schemeClr>
                </a:solidFill>
              </a:defRPr>
            </a:lvl6pPr>
            <a:lvl7pPr marL="2987070" indent="0">
              <a:buNone/>
              <a:defRPr sz="1742">
                <a:solidFill>
                  <a:schemeClr val="tx1">
                    <a:tint val="75000"/>
                  </a:schemeClr>
                </a:solidFill>
              </a:defRPr>
            </a:lvl7pPr>
            <a:lvl8pPr marL="3484916" indent="0">
              <a:buNone/>
              <a:defRPr sz="1742">
                <a:solidFill>
                  <a:schemeClr val="tx1">
                    <a:tint val="75000"/>
                  </a:schemeClr>
                </a:solidFill>
              </a:defRPr>
            </a:lvl8pPr>
            <a:lvl9pPr marL="3982761" indent="0">
              <a:buNone/>
              <a:defRPr sz="1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0AB3-556F-4819-BBFA-0EE750FD9AD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0B9A-7FE0-4209-91E5-C7E12D6FF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5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987903"/>
            <a:ext cx="7772400" cy="4738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987903"/>
            <a:ext cx="7772400" cy="4738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0AB3-556F-4819-BBFA-0EE750FD9AD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0B9A-7FE0-4209-91E5-C7E12D6FF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3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97581"/>
            <a:ext cx="15773400" cy="14433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830600"/>
            <a:ext cx="7736681" cy="897149"/>
          </a:xfrm>
        </p:spPr>
        <p:txBody>
          <a:bodyPr anchor="b"/>
          <a:lstStyle>
            <a:lvl1pPr marL="0" indent="0">
              <a:buNone/>
              <a:defRPr sz="2613" b="1"/>
            </a:lvl1pPr>
            <a:lvl2pPr marL="497845" indent="0">
              <a:buNone/>
              <a:defRPr sz="2178" b="1"/>
            </a:lvl2pPr>
            <a:lvl3pPr marL="995690" indent="0">
              <a:buNone/>
              <a:defRPr sz="1960" b="1"/>
            </a:lvl3pPr>
            <a:lvl4pPr marL="1493535" indent="0">
              <a:buNone/>
              <a:defRPr sz="1742" b="1"/>
            </a:lvl4pPr>
            <a:lvl5pPr marL="1991380" indent="0">
              <a:buNone/>
              <a:defRPr sz="1742" b="1"/>
            </a:lvl5pPr>
            <a:lvl6pPr marL="2489225" indent="0">
              <a:buNone/>
              <a:defRPr sz="1742" b="1"/>
            </a:lvl6pPr>
            <a:lvl7pPr marL="2987070" indent="0">
              <a:buNone/>
              <a:defRPr sz="1742" b="1"/>
            </a:lvl7pPr>
            <a:lvl8pPr marL="3484916" indent="0">
              <a:buNone/>
              <a:defRPr sz="1742" b="1"/>
            </a:lvl8pPr>
            <a:lvl9pPr marL="3982761" indent="0">
              <a:buNone/>
              <a:defRPr sz="1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727748"/>
            <a:ext cx="7736681" cy="4012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830600"/>
            <a:ext cx="7774782" cy="897149"/>
          </a:xfrm>
        </p:spPr>
        <p:txBody>
          <a:bodyPr anchor="b"/>
          <a:lstStyle>
            <a:lvl1pPr marL="0" indent="0">
              <a:buNone/>
              <a:defRPr sz="2613" b="1"/>
            </a:lvl1pPr>
            <a:lvl2pPr marL="497845" indent="0">
              <a:buNone/>
              <a:defRPr sz="2178" b="1"/>
            </a:lvl2pPr>
            <a:lvl3pPr marL="995690" indent="0">
              <a:buNone/>
              <a:defRPr sz="1960" b="1"/>
            </a:lvl3pPr>
            <a:lvl4pPr marL="1493535" indent="0">
              <a:buNone/>
              <a:defRPr sz="1742" b="1"/>
            </a:lvl4pPr>
            <a:lvl5pPr marL="1991380" indent="0">
              <a:buNone/>
              <a:defRPr sz="1742" b="1"/>
            </a:lvl5pPr>
            <a:lvl6pPr marL="2489225" indent="0">
              <a:buNone/>
              <a:defRPr sz="1742" b="1"/>
            </a:lvl6pPr>
            <a:lvl7pPr marL="2987070" indent="0">
              <a:buNone/>
              <a:defRPr sz="1742" b="1"/>
            </a:lvl7pPr>
            <a:lvl8pPr marL="3484916" indent="0">
              <a:buNone/>
              <a:defRPr sz="1742" b="1"/>
            </a:lvl8pPr>
            <a:lvl9pPr marL="3982761" indent="0">
              <a:buNone/>
              <a:defRPr sz="1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727748"/>
            <a:ext cx="7774782" cy="4012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0AB3-556F-4819-BBFA-0EE750FD9AD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0B9A-7FE0-4209-91E5-C7E12D6FF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8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0AB3-556F-4819-BBFA-0EE750FD9AD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0B9A-7FE0-4209-91E5-C7E12D6FF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5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0AB3-556F-4819-BBFA-0EE750FD9AD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0B9A-7FE0-4209-91E5-C7E12D6FF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4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97840"/>
            <a:ext cx="5898356" cy="1742440"/>
          </a:xfrm>
        </p:spPr>
        <p:txBody>
          <a:bodyPr anchor="b"/>
          <a:lstStyle>
            <a:lvl1pPr>
              <a:defRPr sz="34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075197"/>
            <a:ext cx="9258300" cy="5306836"/>
          </a:xfrm>
        </p:spPr>
        <p:txBody>
          <a:bodyPr/>
          <a:lstStyle>
            <a:lvl1pPr>
              <a:defRPr sz="3484"/>
            </a:lvl1pPr>
            <a:lvl2pPr>
              <a:defRPr sz="3049"/>
            </a:lvl2pPr>
            <a:lvl3pPr>
              <a:defRPr sz="2613"/>
            </a:lvl3pPr>
            <a:lvl4pPr>
              <a:defRPr sz="2178"/>
            </a:lvl4pPr>
            <a:lvl5pPr>
              <a:defRPr sz="2178"/>
            </a:lvl5pPr>
            <a:lvl6pPr>
              <a:defRPr sz="2178"/>
            </a:lvl6pPr>
            <a:lvl7pPr>
              <a:defRPr sz="2178"/>
            </a:lvl7pPr>
            <a:lvl8pPr>
              <a:defRPr sz="2178"/>
            </a:lvl8pPr>
            <a:lvl9pPr>
              <a:defRPr sz="21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240280"/>
            <a:ext cx="5898356" cy="4150396"/>
          </a:xfrm>
        </p:spPr>
        <p:txBody>
          <a:bodyPr/>
          <a:lstStyle>
            <a:lvl1pPr marL="0" indent="0">
              <a:buNone/>
              <a:defRPr sz="1742"/>
            </a:lvl1pPr>
            <a:lvl2pPr marL="497845" indent="0">
              <a:buNone/>
              <a:defRPr sz="1524"/>
            </a:lvl2pPr>
            <a:lvl3pPr marL="995690" indent="0">
              <a:buNone/>
              <a:defRPr sz="1307"/>
            </a:lvl3pPr>
            <a:lvl4pPr marL="1493535" indent="0">
              <a:buNone/>
              <a:defRPr sz="1089"/>
            </a:lvl4pPr>
            <a:lvl5pPr marL="1991380" indent="0">
              <a:buNone/>
              <a:defRPr sz="1089"/>
            </a:lvl5pPr>
            <a:lvl6pPr marL="2489225" indent="0">
              <a:buNone/>
              <a:defRPr sz="1089"/>
            </a:lvl6pPr>
            <a:lvl7pPr marL="2987070" indent="0">
              <a:buNone/>
              <a:defRPr sz="1089"/>
            </a:lvl7pPr>
            <a:lvl8pPr marL="3484916" indent="0">
              <a:buNone/>
              <a:defRPr sz="1089"/>
            </a:lvl8pPr>
            <a:lvl9pPr marL="3982761" indent="0">
              <a:buNone/>
              <a:defRPr sz="10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0AB3-556F-4819-BBFA-0EE750FD9AD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0B9A-7FE0-4209-91E5-C7E12D6FF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5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97840"/>
            <a:ext cx="5898356" cy="1742440"/>
          </a:xfrm>
        </p:spPr>
        <p:txBody>
          <a:bodyPr anchor="b"/>
          <a:lstStyle>
            <a:lvl1pPr>
              <a:defRPr sz="34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075197"/>
            <a:ext cx="9258300" cy="5306836"/>
          </a:xfrm>
        </p:spPr>
        <p:txBody>
          <a:bodyPr anchor="t"/>
          <a:lstStyle>
            <a:lvl1pPr marL="0" indent="0">
              <a:buNone/>
              <a:defRPr sz="3484"/>
            </a:lvl1pPr>
            <a:lvl2pPr marL="497845" indent="0">
              <a:buNone/>
              <a:defRPr sz="3049"/>
            </a:lvl2pPr>
            <a:lvl3pPr marL="995690" indent="0">
              <a:buNone/>
              <a:defRPr sz="2613"/>
            </a:lvl3pPr>
            <a:lvl4pPr marL="1493535" indent="0">
              <a:buNone/>
              <a:defRPr sz="2178"/>
            </a:lvl4pPr>
            <a:lvl5pPr marL="1991380" indent="0">
              <a:buNone/>
              <a:defRPr sz="2178"/>
            </a:lvl5pPr>
            <a:lvl6pPr marL="2489225" indent="0">
              <a:buNone/>
              <a:defRPr sz="2178"/>
            </a:lvl6pPr>
            <a:lvl7pPr marL="2987070" indent="0">
              <a:buNone/>
              <a:defRPr sz="2178"/>
            </a:lvl7pPr>
            <a:lvl8pPr marL="3484916" indent="0">
              <a:buNone/>
              <a:defRPr sz="2178"/>
            </a:lvl8pPr>
            <a:lvl9pPr marL="3982761" indent="0">
              <a:buNone/>
              <a:defRPr sz="21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240280"/>
            <a:ext cx="5898356" cy="4150396"/>
          </a:xfrm>
        </p:spPr>
        <p:txBody>
          <a:bodyPr/>
          <a:lstStyle>
            <a:lvl1pPr marL="0" indent="0">
              <a:buNone/>
              <a:defRPr sz="1742"/>
            </a:lvl1pPr>
            <a:lvl2pPr marL="497845" indent="0">
              <a:buNone/>
              <a:defRPr sz="1524"/>
            </a:lvl2pPr>
            <a:lvl3pPr marL="995690" indent="0">
              <a:buNone/>
              <a:defRPr sz="1307"/>
            </a:lvl3pPr>
            <a:lvl4pPr marL="1493535" indent="0">
              <a:buNone/>
              <a:defRPr sz="1089"/>
            </a:lvl4pPr>
            <a:lvl5pPr marL="1991380" indent="0">
              <a:buNone/>
              <a:defRPr sz="1089"/>
            </a:lvl5pPr>
            <a:lvl6pPr marL="2489225" indent="0">
              <a:buNone/>
              <a:defRPr sz="1089"/>
            </a:lvl6pPr>
            <a:lvl7pPr marL="2987070" indent="0">
              <a:buNone/>
              <a:defRPr sz="1089"/>
            </a:lvl7pPr>
            <a:lvl8pPr marL="3484916" indent="0">
              <a:buNone/>
              <a:defRPr sz="1089"/>
            </a:lvl8pPr>
            <a:lvl9pPr marL="3982761" indent="0">
              <a:buNone/>
              <a:defRPr sz="10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0AB3-556F-4819-BBFA-0EE750FD9AD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0B9A-7FE0-4209-91E5-C7E12D6FF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3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97581"/>
            <a:ext cx="15773400" cy="1443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987903"/>
            <a:ext cx="15773400" cy="473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921359"/>
            <a:ext cx="4114800" cy="397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40AB3-556F-4819-BBFA-0EE750FD9AD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921359"/>
            <a:ext cx="6172200" cy="397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921359"/>
            <a:ext cx="4114800" cy="397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00B9A-7FE0-4209-91E5-C7E12D6FF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1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95690" rtl="0" eaLnBrk="1" latinLnBrk="0" hangingPunct="1">
        <a:lnSpc>
          <a:spcPct val="90000"/>
        </a:lnSpc>
        <a:spcBef>
          <a:spcPct val="0"/>
        </a:spcBef>
        <a:buNone/>
        <a:defRPr sz="47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8923" indent="-248923" algn="l" defTabSz="995690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049" kern="1200">
          <a:solidFill>
            <a:schemeClr val="tx1"/>
          </a:solidFill>
          <a:latin typeface="+mn-lt"/>
          <a:ea typeface="+mn-ea"/>
          <a:cs typeface="+mn-cs"/>
        </a:defRPr>
      </a:lvl1pPr>
      <a:lvl2pPr marL="746768" indent="-248923" algn="l" defTabSz="99569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690" rtl="0" eaLnBrk="1" latinLnBrk="0" hangingPunct="1"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196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196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196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196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CEEA78-FA82-27F5-5D3B-EECA1CC14F8E}"/>
              </a:ext>
            </a:extLst>
          </p:cNvPr>
          <p:cNvSpPr/>
          <p:nvPr/>
        </p:nvSpPr>
        <p:spPr>
          <a:xfrm>
            <a:off x="109717" y="1994462"/>
            <a:ext cx="2134742" cy="13342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/>
              <a:t>Compliance Monitoring and Reporting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EAE672-1726-6C11-B501-C9A8C3C88A31}"/>
              </a:ext>
            </a:extLst>
          </p:cNvPr>
          <p:cNvSpPr/>
          <p:nvPr/>
        </p:nvSpPr>
        <p:spPr>
          <a:xfrm>
            <a:off x="109717" y="3595839"/>
            <a:ext cx="2134742" cy="13342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/>
              <a:t>Process Automation and Orchestration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7925B8-8429-4112-34C0-BB40006FD97C}"/>
              </a:ext>
            </a:extLst>
          </p:cNvPr>
          <p:cNvSpPr/>
          <p:nvPr/>
        </p:nvSpPr>
        <p:spPr>
          <a:xfrm>
            <a:off x="109717" y="5197216"/>
            <a:ext cx="2134742" cy="13342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/>
              <a:t>Cybersecurity Data Fusion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D0400-FC30-8815-DDBB-5505AEC7908B}"/>
              </a:ext>
            </a:extLst>
          </p:cNvPr>
          <p:cNvSpPr txBox="1"/>
          <p:nvPr/>
        </p:nvSpPr>
        <p:spPr>
          <a:xfrm>
            <a:off x="5823458" y="599315"/>
            <a:ext cx="4588809" cy="40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11" b="1" dirty="0"/>
              <a:t>“</a:t>
            </a:r>
            <a:r>
              <a:rPr lang="en-US" sz="2011" b="1" dirty="0" err="1"/>
              <a:t>ato</a:t>
            </a:r>
            <a:r>
              <a:rPr lang="en-US" sz="2011" b="1" dirty="0"/>
              <a:t>-as-code”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DA7ED-505E-5EC2-7FF8-C9FF67EC6465}"/>
              </a:ext>
            </a:extLst>
          </p:cNvPr>
          <p:cNvSpPr txBox="1"/>
          <p:nvPr/>
        </p:nvSpPr>
        <p:spPr>
          <a:xfrm>
            <a:off x="72237" y="1310950"/>
            <a:ext cx="2226162" cy="40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11" dirty="0"/>
              <a:t>Foundational Pillars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20303-6371-4DA5-00E2-68BE3F0ADA8F}"/>
              </a:ext>
            </a:extLst>
          </p:cNvPr>
          <p:cNvSpPr txBox="1"/>
          <p:nvPr/>
        </p:nvSpPr>
        <p:spPr>
          <a:xfrm>
            <a:off x="2050322" y="1280934"/>
            <a:ext cx="2922718" cy="711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11" dirty="0"/>
              <a:t>Enabling Technology/ Standard (s)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FA1C65-5FD9-14DE-21CE-AD9E37D19821}"/>
              </a:ext>
            </a:extLst>
          </p:cNvPr>
          <p:cNvCxnSpPr>
            <a:cxnSpLocks/>
          </p:cNvCxnSpPr>
          <p:nvPr/>
        </p:nvCxnSpPr>
        <p:spPr>
          <a:xfrm>
            <a:off x="621346" y="3462703"/>
            <a:ext cx="10109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9034E0-F480-2C58-63E4-28CFA6535D50}"/>
              </a:ext>
            </a:extLst>
          </p:cNvPr>
          <p:cNvCxnSpPr>
            <a:cxnSpLocks/>
          </p:cNvCxnSpPr>
          <p:nvPr/>
        </p:nvCxnSpPr>
        <p:spPr>
          <a:xfrm>
            <a:off x="621346" y="5091142"/>
            <a:ext cx="10109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0568B6B-D414-4E1F-C121-6A693284C639}"/>
              </a:ext>
            </a:extLst>
          </p:cNvPr>
          <p:cNvSpPr/>
          <p:nvPr/>
        </p:nvSpPr>
        <p:spPr>
          <a:xfrm>
            <a:off x="2495897" y="1994462"/>
            <a:ext cx="1711160" cy="133428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/>
              <a:t>OSCAL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3BEFD86-1868-FF53-D564-3CEC6311EBED}"/>
              </a:ext>
            </a:extLst>
          </p:cNvPr>
          <p:cNvSpPr/>
          <p:nvPr/>
        </p:nvSpPr>
        <p:spPr>
          <a:xfrm>
            <a:off x="2495897" y="5213869"/>
            <a:ext cx="1711160" cy="133428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/>
              <a:t>OCSF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F4B92C-FE0F-4DC1-F5F8-3CE26289BE54}"/>
              </a:ext>
            </a:extLst>
          </p:cNvPr>
          <p:cNvSpPr/>
          <p:nvPr/>
        </p:nvSpPr>
        <p:spPr>
          <a:xfrm>
            <a:off x="2495897" y="3585430"/>
            <a:ext cx="1711160" cy="133428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/>
              <a:t>“Low-Code/No-Code”/ DevSecOps</a:t>
            </a:r>
          </a:p>
        </p:txBody>
      </p:sp>
      <p:sp>
        <p:nvSpPr>
          <p:cNvPr id="19" name="Flowchart: Extract 18">
            <a:extLst>
              <a:ext uri="{FF2B5EF4-FFF2-40B4-BE49-F238E27FC236}">
                <a16:creationId xmlns:a16="http://schemas.microsoft.com/office/drawing/2014/main" id="{AE39C533-F497-BC52-A5EF-1BA2DDABCA88}"/>
              </a:ext>
            </a:extLst>
          </p:cNvPr>
          <p:cNvSpPr/>
          <p:nvPr/>
        </p:nvSpPr>
        <p:spPr>
          <a:xfrm rot="5400000">
            <a:off x="3451758" y="4064076"/>
            <a:ext cx="2271051" cy="470828"/>
          </a:xfrm>
          <a:prstGeom prst="flowChartExtra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1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E7B7945-65FF-95A9-F420-A083F659B58F}"/>
              </a:ext>
            </a:extLst>
          </p:cNvPr>
          <p:cNvSpPr/>
          <p:nvPr/>
        </p:nvSpPr>
        <p:spPr>
          <a:xfrm>
            <a:off x="4866553" y="1959582"/>
            <a:ext cx="2525020" cy="46146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1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325E7E-2323-D03B-5E81-EF6F688BA08E}"/>
              </a:ext>
            </a:extLst>
          </p:cNvPr>
          <p:cNvSpPr txBox="1"/>
          <p:nvPr/>
        </p:nvSpPr>
        <p:spPr>
          <a:xfrm>
            <a:off x="4954980" y="1221964"/>
            <a:ext cx="1939424" cy="711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11" dirty="0"/>
              <a:t>Level 1: </a:t>
            </a:r>
          </a:p>
          <a:p>
            <a:pPr algn="ctr"/>
            <a:r>
              <a:rPr lang="en-US" sz="2011" dirty="0"/>
              <a:t>AD-HOC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39530A-F679-B460-2837-0EC0544332ED}"/>
              </a:ext>
            </a:extLst>
          </p:cNvPr>
          <p:cNvSpPr/>
          <p:nvPr/>
        </p:nvSpPr>
        <p:spPr>
          <a:xfrm>
            <a:off x="7650610" y="1976797"/>
            <a:ext cx="2525019" cy="4614672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1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C465E9-865B-2CD7-3268-4EE954E317A0}"/>
              </a:ext>
            </a:extLst>
          </p:cNvPr>
          <p:cNvSpPr txBox="1"/>
          <p:nvPr/>
        </p:nvSpPr>
        <p:spPr>
          <a:xfrm>
            <a:off x="7504757" y="1233367"/>
            <a:ext cx="2321776" cy="711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11" dirty="0"/>
              <a:t>Level 2: IMPLEMENTING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D79EE6F-9871-A2FA-F063-ABE18F7EFE84}"/>
              </a:ext>
            </a:extLst>
          </p:cNvPr>
          <p:cNvSpPr/>
          <p:nvPr/>
        </p:nvSpPr>
        <p:spPr>
          <a:xfrm>
            <a:off x="10404744" y="1976797"/>
            <a:ext cx="2436567" cy="4614672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1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0E1848-A5F8-FEF3-C723-03591C4EC3D8}"/>
              </a:ext>
            </a:extLst>
          </p:cNvPr>
          <p:cNvSpPr txBox="1"/>
          <p:nvPr/>
        </p:nvSpPr>
        <p:spPr>
          <a:xfrm>
            <a:off x="10404745" y="1221964"/>
            <a:ext cx="2321776" cy="711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11" dirty="0"/>
              <a:t>Level 3: INTEGRATED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2935B4F-74E6-EE0B-0D59-7681803C9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10994"/>
              </p:ext>
            </p:extLst>
          </p:nvPr>
        </p:nvGraphicFramePr>
        <p:xfrm>
          <a:off x="5196750" y="2335398"/>
          <a:ext cx="1942595" cy="3834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4">
                  <a:extLst>
                    <a:ext uri="{9D8B030D-6E8A-4147-A177-3AD203B41FA5}">
                      <a16:colId xmlns:a16="http://schemas.microsoft.com/office/drawing/2014/main" val="120541515"/>
                    </a:ext>
                  </a:extLst>
                </a:gridCol>
                <a:gridCol w="1661931">
                  <a:extLst>
                    <a:ext uri="{9D8B030D-6E8A-4147-A177-3AD203B41FA5}">
                      <a16:colId xmlns:a16="http://schemas.microsoft.com/office/drawing/2014/main" val="317000284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METRICS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472730"/>
                  </a:ext>
                </a:extLst>
              </a:tr>
              <a:tr h="7500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Manual creation, editing, &amp; verification of security documents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422"/>
                  </a:ext>
                </a:extLst>
              </a:tr>
              <a:tr h="5292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Artifacts are collected in a decentralized manner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774174"/>
                  </a:ext>
                </a:extLst>
              </a:tr>
              <a:tr h="796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Plans of Actions &amp; Milestones (POA&amp;Ms) are recorded and tracked manually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172168"/>
                  </a:ext>
                </a:extLst>
              </a:tr>
              <a:tr h="391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Wet signatures, manual routing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357183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Reporting is conducted manually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4904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6</a:t>
                      </a: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 centralized data lake does not exist</a:t>
                      </a: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31143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B3C40BC-CA79-D2CA-43A2-303F19BAB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92484"/>
              </p:ext>
            </p:extLst>
          </p:nvPr>
        </p:nvGraphicFramePr>
        <p:xfrm>
          <a:off x="7861424" y="2061193"/>
          <a:ext cx="2116281" cy="4454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139">
                  <a:extLst>
                    <a:ext uri="{9D8B030D-6E8A-4147-A177-3AD203B41FA5}">
                      <a16:colId xmlns:a16="http://schemas.microsoft.com/office/drawing/2014/main" val="2740181256"/>
                    </a:ext>
                  </a:extLst>
                </a:gridCol>
                <a:gridCol w="1891142">
                  <a:extLst>
                    <a:ext uri="{9D8B030D-6E8A-4147-A177-3AD203B41FA5}">
                      <a16:colId xmlns:a16="http://schemas.microsoft.com/office/drawing/2014/main" val="162020253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#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METRICS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229860"/>
                  </a:ext>
                </a:extLst>
              </a:tr>
              <a:tr h="9991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Explore the use OSCAL to digitize the SSP, SAP, and SAR which includes the Organization Baseline and Overlays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50457"/>
                  </a:ext>
                </a:extLst>
              </a:tr>
              <a:tr h="796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Some artifacts and outputs are stored in OSCAL format to facilitate automated decision making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836413"/>
                  </a:ext>
                </a:extLst>
              </a:tr>
              <a:tr h="391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Automated POAM Generation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209886"/>
                  </a:ext>
                </a:extLst>
              </a:tr>
              <a:tr h="5942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Automated routing of approval &amp; digital signatures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43362"/>
                  </a:ext>
                </a:extLst>
              </a:tr>
              <a:tr h="796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Automated reporting and analytics enabled by a standardized cybersecurity data model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044508"/>
                  </a:ext>
                </a:extLst>
              </a:tr>
              <a:tr h="5600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Ongoing Authorization with Some Manual Attestation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675" marR="66675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69941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92A60E3-5AC7-081B-0A94-7AA09E009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733922"/>
              </p:ext>
            </p:extLst>
          </p:nvPr>
        </p:nvGraphicFramePr>
        <p:xfrm>
          <a:off x="10528151" y="2201767"/>
          <a:ext cx="2226613" cy="39822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7964">
                  <a:extLst>
                    <a:ext uri="{9D8B030D-6E8A-4147-A177-3AD203B41FA5}">
                      <a16:colId xmlns:a16="http://schemas.microsoft.com/office/drawing/2014/main" val="2178751826"/>
                    </a:ext>
                  </a:extLst>
                </a:gridCol>
                <a:gridCol w="1748649">
                  <a:extLst>
                    <a:ext uri="{9D8B030D-6E8A-4147-A177-3AD203B41FA5}">
                      <a16:colId xmlns:a16="http://schemas.microsoft.com/office/drawing/2014/main" val="3755268165"/>
                    </a:ext>
                  </a:extLst>
                </a:gridCol>
              </a:tblGrid>
              <a:tr h="1648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METRICS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979580"/>
                  </a:ext>
                </a:extLst>
              </a:tr>
              <a:tr h="9905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Organization Provides Enterprise Capabilities &amp; Software in Preapproved Format with Leveraged Controls the Software Provides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89864"/>
                  </a:ext>
                </a:extLst>
              </a:tr>
              <a:tr h="9151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Security Compliance Baseline Information is Integrated into the Compliance Process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63577"/>
                  </a:ext>
                </a:extLst>
              </a:tr>
              <a:tr h="6101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Compliance information is automatically published to relying parties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388924"/>
                  </a:ext>
                </a:extLst>
              </a:tr>
              <a:tr h="11322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Alert-Based Ongoing Authorization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833060"/>
                  </a:ext>
                </a:extLst>
              </a:tr>
            </a:tbl>
          </a:graphicData>
        </a:graphic>
      </p:graphicFrame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C3C0D64-38DB-314B-4A33-EB98DEDE8120}"/>
              </a:ext>
            </a:extLst>
          </p:cNvPr>
          <p:cNvSpPr/>
          <p:nvPr/>
        </p:nvSpPr>
        <p:spPr>
          <a:xfrm>
            <a:off x="13070426" y="1992154"/>
            <a:ext cx="2436567" cy="4614672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1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9B21F9-FE69-3898-9768-8DE7C73E92AB}"/>
              </a:ext>
            </a:extLst>
          </p:cNvPr>
          <p:cNvSpPr txBox="1"/>
          <p:nvPr/>
        </p:nvSpPr>
        <p:spPr>
          <a:xfrm>
            <a:off x="13070427" y="1237321"/>
            <a:ext cx="2321776" cy="711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11" dirty="0"/>
              <a:t>Level 4: </a:t>
            </a:r>
          </a:p>
          <a:p>
            <a:pPr algn="ctr"/>
            <a:r>
              <a:rPr lang="en-US" sz="2011" dirty="0"/>
              <a:t>MEASURED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9FA921B-2C03-E47B-A5AD-94C5B1F57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463947"/>
              </p:ext>
            </p:extLst>
          </p:nvPr>
        </p:nvGraphicFramePr>
        <p:xfrm>
          <a:off x="13221598" y="2208181"/>
          <a:ext cx="2122122" cy="40872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5534">
                  <a:extLst>
                    <a:ext uri="{9D8B030D-6E8A-4147-A177-3AD203B41FA5}">
                      <a16:colId xmlns:a16="http://schemas.microsoft.com/office/drawing/2014/main" val="3211437841"/>
                    </a:ext>
                  </a:extLst>
                </a:gridCol>
                <a:gridCol w="1666588">
                  <a:extLst>
                    <a:ext uri="{9D8B030D-6E8A-4147-A177-3AD203B41FA5}">
                      <a16:colId xmlns:a16="http://schemas.microsoft.com/office/drawing/2014/main" val="1785678729"/>
                    </a:ext>
                  </a:extLst>
                </a:gridCol>
              </a:tblGrid>
              <a:tr h="3215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METRICS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052890"/>
                  </a:ext>
                </a:extLst>
              </a:tr>
              <a:tr h="9551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Integration with the Business and Acquisition Tools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840592"/>
                  </a:ext>
                </a:extLst>
              </a:tr>
              <a:tr h="12805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Performance Benchmarking Across Teams &amp; Organizations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802993"/>
                  </a:ext>
                </a:extLst>
              </a:tr>
              <a:tr h="6298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Assess risk across all Infrastructure Types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74326"/>
                  </a:ext>
                </a:extLst>
              </a:tr>
              <a:tr h="9002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Live Dashboards with Risk Information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317738"/>
                  </a:ext>
                </a:extLst>
              </a:tr>
            </a:tbl>
          </a:graphicData>
        </a:graphic>
      </p:graphicFrame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6C4FBF1-1566-A33B-3825-9C3DC6F9B7B8}"/>
              </a:ext>
            </a:extLst>
          </p:cNvPr>
          <p:cNvSpPr/>
          <p:nvPr/>
        </p:nvSpPr>
        <p:spPr>
          <a:xfrm>
            <a:off x="15705863" y="1992154"/>
            <a:ext cx="2436567" cy="4614672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1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66BD4D-2E27-71B3-9654-19D9499F3CB5}"/>
              </a:ext>
            </a:extLst>
          </p:cNvPr>
          <p:cNvSpPr txBox="1"/>
          <p:nvPr/>
        </p:nvSpPr>
        <p:spPr>
          <a:xfrm>
            <a:off x="15705864" y="1237321"/>
            <a:ext cx="2321776" cy="711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11" dirty="0"/>
              <a:t>Level 5: </a:t>
            </a:r>
          </a:p>
          <a:p>
            <a:pPr algn="ctr"/>
            <a:r>
              <a:rPr lang="en-US" sz="2011" dirty="0"/>
              <a:t>OPTIMIZED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72C53BA-513A-DB83-23DA-F370994EE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02819"/>
              </p:ext>
            </p:extLst>
          </p:nvPr>
        </p:nvGraphicFramePr>
        <p:xfrm>
          <a:off x="15914496" y="2474630"/>
          <a:ext cx="2019300" cy="3230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0379">
                  <a:extLst>
                    <a:ext uri="{9D8B030D-6E8A-4147-A177-3AD203B41FA5}">
                      <a16:colId xmlns:a16="http://schemas.microsoft.com/office/drawing/2014/main" val="3661587264"/>
                    </a:ext>
                  </a:extLst>
                </a:gridCol>
                <a:gridCol w="1578921">
                  <a:extLst>
                    <a:ext uri="{9D8B030D-6E8A-4147-A177-3AD203B41FA5}">
                      <a16:colId xmlns:a16="http://schemas.microsoft.com/office/drawing/2014/main" val="26305339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METRICS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46138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Continuous ATO (C-ATO)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2947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Intelligently Predict System Risk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907328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Identify Risk Based on Collective Intelligence Across all Systems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768821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Automated Data Call Responses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45359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Policy as Code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97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38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</TotalTime>
  <Words>280</Words>
  <Application>Microsoft Office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Pal</dc:creator>
  <cp:lastModifiedBy>Gaurav Pal</cp:lastModifiedBy>
  <cp:revision>1</cp:revision>
  <dcterms:created xsi:type="dcterms:W3CDTF">2023-09-21T01:47:54Z</dcterms:created>
  <dcterms:modified xsi:type="dcterms:W3CDTF">2023-09-21T02:37:42Z</dcterms:modified>
</cp:coreProperties>
</file>