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83" r:id="rId3"/>
    <p:sldId id="297" r:id="rId4"/>
    <p:sldId id="315" r:id="rId5"/>
    <p:sldId id="285" r:id="rId6"/>
    <p:sldId id="286" r:id="rId7"/>
    <p:sldId id="287" r:id="rId8"/>
    <p:sldId id="288" r:id="rId9"/>
    <p:sldId id="289" r:id="rId10"/>
    <p:sldId id="290" r:id="rId11"/>
    <p:sldId id="339" r:id="rId12"/>
    <p:sldId id="340" r:id="rId13"/>
    <p:sldId id="304" r:id="rId14"/>
    <p:sldId id="328" r:id="rId15"/>
    <p:sldId id="329" r:id="rId16"/>
    <p:sldId id="333" r:id="rId17"/>
    <p:sldId id="573" r:id="rId18"/>
    <p:sldId id="574" r:id="rId19"/>
    <p:sldId id="575" r:id="rId20"/>
    <p:sldId id="292" r:id="rId21"/>
    <p:sldId id="291" r:id="rId22"/>
    <p:sldId id="302" r:id="rId23"/>
    <p:sldId id="300" r:id="rId24"/>
    <p:sldId id="301" r:id="rId25"/>
    <p:sldId id="580" r:id="rId26"/>
    <p:sldId id="299" r:id="rId27"/>
    <p:sldId id="316" r:id="rId28"/>
    <p:sldId id="305" r:id="rId29"/>
    <p:sldId id="311" r:id="rId30"/>
    <p:sldId id="332" r:id="rId31"/>
    <p:sldId id="309" r:id="rId32"/>
    <p:sldId id="308" r:id="rId33"/>
    <p:sldId id="321" r:id="rId34"/>
    <p:sldId id="576" r:id="rId35"/>
    <p:sldId id="578" r:id="rId36"/>
    <p:sldId id="577" r:id="rId37"/>
    <p:sldId id="572" r:id="rId38"/>
    <p:sldId id="319" r:id="rId39"/>
    <p:sldId id="317" r:id="rId40"/>
    <p:sldId id="579" r:id="rId41"/>
    <p:sldId id="582" r:id="rId42"/>
    <p:sldId id="325" r:id="rId43"/>
    <p:sldId id="327" r:id="rId44"/>
    <p:sldId id="581" r:id="rId45"/>
    <p:sldId id="583" r:id="rId46"/>
    <p:sldId id="306" r:id="rId47"/>
    <p:sldId id="307" r:id="rId48"/>
    <p:sldId id="320" r:id="rId49"/>
    <p:sldId id="415" r:id="rId50"/>
    <p:sldId id="318" r:id="rId51"/>
    <p:sldId id="284" r:id="rId52"/>
    <p:sldId id="257" r:id="rId53"/>
    <p:sldId id="296" r:id="rId54"/>
    <p:sldId id="263" r:id="rId55"/>
    <p:sldId id="265" r:id="rId56"/>
    <p:sldId id="298" r:id="rId57"/>
    <p:sldId id="295" r:id="rId58"/>
    <p:sldId id="279" r:id="rId59"/>
    <p:sldId id="330" r:id="rId60"/>
    <p:sldId id="331" r:id="rId61"/>
    <p:sldId id="334" r:id="rId62"/>
    <p:sldId id="335" r:id="rId63"/>
    <p:sldId id="336" r:id="rId64"/>
    <p:sldId id="337" r:id="rId65"/>
    <p:sldId id="338" r:id="rId66"/>
    <p:sldId id="570" r:id="rId67"/>
    <p:sldId id="571" r:id="rId68"/>
    <p:sldId id="501" r:id="rId69"/>
    <p:sldId id="502" r:id="rId70"/>
    <p:sldId id="503" r:id="rId7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D648-5BE6-4F0E-B95A-9027B22335D2}" type="datetimeFigureOut">
              <a:rPr lang="de-CH" smtClean="0"/>
              <a:pPr/>
              <a:t>18.03.2025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CE3FE-EA94-47B6-86FC-B92FD5CF4B5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86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1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D6AD-F884-A571-D11C-AE25610CE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A012C2-EDAA-A946-5D7F-B7F3E031C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187230-975B-3A60-B96C-1BB1C97DA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C609BA-AF99-B81B-C6A5-22DF1CCE0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69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57DBD-C4D5-BBDF-3D67-7ED69123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01AC46-547F-A780-5477-7C12604E7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45B079A-A9CA-69F1-124A-1723F7480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FE2289-F761-BFA4-C452-17136A6CA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99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EA5A-C6D8-188D-06FC-81324EC5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7AB5EF-B394-E694-9FDD-4744FA24C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E65BF4-38F3-8AA6-13F3-18D82CED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5F4804-D270-9E3C-8247-14901D5BA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2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ACE4-D0B8-8483-5948-67E555428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F8DB4FD-2646-1BF7-7B11-20EF1895C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A61C7C5-6338-E9FA-5D9D-FB0BE731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9430D-15DF-E6C8-0F6F-14220F5F1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489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51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fsource.com/documentation/manual/tutorials/30_cip/10_lamp" TargetMode="External"/><Relationship Id="rId2" Type="http://schemas.openxmlformats.org/officeDocument/2006/relationships/hyperlink" Target="https://github.com/actifsour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2363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Actifsource CIP</a:t>
            </a:r>
            <a:br>
              <a:rPr lang="en-US" b="1" dirty="0"/>
            </a:br>
            <a:r>
              <a:rPr lang="en-US" b="1" dirty="0" err="1"/>
              <a:t>Architektur</a:t>
            </a:r>
            <a:r>
              <a:rPr lang="en-US" b="1" dirty="0"/>
              <a:t> </a:t>
            </a:r>
            <a:r>
              <a:rPr lang="en-US" b="1" dirty="0" err="1"/>
              <a:t>für</a:t>
            </a:r>
            <a:r>
              <a:rPr lang="en-US" b="1" dirty="0"/>
              <a:t> Embedded-</a:t>
            </a:r>
            <a:r>
              <a:rPr lang="en-US" b="1" dirty="0" err="1"/>
              <a:t>Systeme</a:t>
            </a:r>
            <a:br>
              <a:rPr lang="en-US" sz="2000" b="1" dirty="0"/>
            </a:br>
            <a:endParaRPr lang="en-US" dirty="0"/>
          </a:p>
        </p:txBody>
      </p:sp>
      <p:pic>
        <p:nvPicPr>
          <p:cNvPr id="5" name="Grafik 4" descr="globe.png"/>
          <p:cNvPicPr>
            <a:picLocks noChangeAspect="1"/>
          </p:cNvPicPr>
          <p:nvPr/>
        </p:nvPicPr>
        <p:blipFill rotWithShape="1">
          <a:blip r:embed="rId2" cstate="print"/>
          <a:srcRect t="-1" r="14139" b="-7831"/>
          <a:stretch/>
        </p:blipFill>
        <p:spPr>
          <a:xfrm>
            <a:off x="1" y="2830559"/>
            <a:ext cx="2878372" cy="4342857"/>
          </a:xfrm>
          <a:prstGeom prst="rect">
            <a:avLst/>
          </a:prstGeom>
        </p:spPr>
      </p:pic>
      <p:pic>
        <p:nvPicPr>
          <p:cNvPr id="6" name="Grafik 5" descr="actifSource_3d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5617" y="5814954"/>
            <a:ext cx="2638415" cy="1034611"/>
          </a:xfrm>
          <a:prstGeom prst="rect">
            <a:avLst/>
          </a:prstGeom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/>
              <a:t>Actifsource</a:t>
            </a:r>
            <a:r>
              <a:rPr lang="en-US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61111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Pulse Cast und Message </a:t>
            </a:r>
            <a:r>
              <a:rPr lang="de-CH" sz="3600" dirty="0" err="1"/>
              <a:t>Passing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56184"/>
            <a:ext cx="8229600" cy="2044824"/>
          </a:xfrm>
        </p:spPr>
        <p:txBody>
          <a:bodyPr>
            <a:normAutofit fontScale="62500" lnSpcReduction="20000"/>
          </a:bodyPr>
          <a:lstStyle/>
          <a:p>
            <a:r>
              <a:rPr lang="de-CH" b="1" dirty="0"/>
              <a:t>Interface</a:t>
            </a:r>
          </a:p>
          <a:p>
            <a:pPr lvl="1"/>
            <a:r>
              <a:rPr lang="de-CH" dirty="0"/>
              <a:t>Jeder Channel definiert seine Messages.</a:t>
            </a:r>
          </a:p>
          <a:p>
            <a:pPr lvl="1"/>
            <a:r>
              <a:rPr lang="de-CH" dirty="0"/>
              <a:t>Jeder Prozesse definiert seine Messages über </a:t>
            </a:r>
            <a:r>
              <a:rPr lang="de-CH" dirty="0" err="1"/>
              <a:t>Inport</a:t>
            </a:r>
            <a:r>
              <a:rPr lang="de-CH" dirty="0"/>
              <a:t> und </a:t>
            </a:r>
            <a:r>
              <a:rPr lang="de-CH" dirty="0" err="1"/>
              <a:t>Outport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Jeder Prozesse definiert </a:t>
            </a:r>
            <a:r>
              <a:rPr lang="de-CH" dirty="0" err="1"/>
              <a:t>Inpulses</a:t>
            </a:r>
            <a:r>
              <a:rPr lang="de-CH" dirty="0"/>
              <a:t> und Outpulses.</a:t>
            </a:r>
          </a:p>
          <a:p>
            <a:r>
              <a:rPr lang="de-CH" b="1" dirty="0"/>
              <a:t>Translation</a:t>
            </a:r>
          </a:p>
          <a:p>
            <a:pPr lvl="1"/>
            <a:r>
              <a:rPr lang="de-CH" dirty="0"/>
              <a:t>Die Übersetzung von Messages geschieht via Message Translation.</a:t>
            </a:r>
          </a:p>
          <a:p>
            <a:pPr lvl="1"/>
            <a:r>
              <a:rPr lang="de-CH" dirty="0"/>
              <a:t>Die Übersetzung von Pulses geschieht via Pulse Translation.</a:t>
            </a:r>
          </a:p>
        </p:txBody>
      </p:sp>
      <p:sp>
        <p:nvSpPr>
          <p:cNvPr id="4" name="Rechteck 3"/>
          <p:cNvSpPr/>
          <p:nvPr/>
        </p:nvSpPr>
        <p:spPr>
          <a:xfrm>
            <a:off x="2945024" y="3645024"/>
            <a:ext cx="4075248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4816119" y="4177575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10" name="Gerade Verbindung mit Pfeil 9"/>
          <p:cNvCxnSpPr>
            <a:stCxn id="9" idx="6"/>
            <a:endCxn id="7" idx="1"/>
          </p:cNvCxnSpPr>
          <p:nvPr/>
        </p:nvCxnSpPr>
        <p:spPr>
          <a:xfrm flipV="1">
            <a:off x="5032143" y="4285586"/>
            <a:ext cx="44488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94" idx="3"/>
          </p:cNvCxnSpPr>
          <p:nvPr/>
        </p:nvCxnSpPr>
        <p:spPr>
          <a:xfrm flipH="1" flipV="1">
            <a:off x="4232911" y="4285586"/>
            <a:ext cx="583208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3612933" y="4992279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22" name="Gerade Verbindung mit Pfeil 21"/>
          <p:cNvCxnSpPr>
            <a:stCxn id="21" idx="5"/>
            <a:endCxn id="8" idx="1"/>
          </p:cNvCxnSpPr>
          <p:nvPr/>
        </p:nvCxnSpPr>
        <p:spPr>
          <a:xfrm>
            <a:off x="3797321" y="5176667"/>
            <a:ext cx="614845" cy="389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1" idx="0"/>
            <a:endCxn id="94" idx="2"/>
          </p:cNvCxnSpPr>
          <p:nvPr/>
        </p:nvCxnSpPr>
        <p:spPr>
          <a:xfrm flipV="1">
            <a:off x="3720945" y="4501610"/>
            <a:ext cx="1" cy="4906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5880978" y="4992279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0" name="Gerade Verbindung mit Pfeil 29"/>
          <p:cNvCxnSpPr>
            <a:stCxn id="29" idx="0"/>
            <a:endCxn id="7" idx="2"/>
          </p:cNvCxnSpPr>
          <p:nvPr/>
        </p:nvCxnSpPr>
        <p:spPr>
          <a:xfrm flipV="1">
            <a:off x="5988990" y="4501610"/>
            <a:ext cx="0" cy="49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9" idx="3"/>
            <a:endCxn id="8" idx="3"/>
          </p:cNvCxnSpPr>
          <p:nvPr/>
        </p:nvCxnSpPr>
        <p:spPr>
          <a:xfrm flipH="1">
            <a:off x="5436096" y="5176667"/>
            <a:ext cx="476518" cy="389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cken des Rechtecks auf der gleichen Seite schneiden 16"/>
          <p:cNvSpPr/>
          <p:nvPr/>
        </p:nvSpPr>
        <p:spPr>
          <a:xfrm rot="16200000">
            <a:off x="3028583" y="4260974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Flussdiagramm: Verbindungsstelle 39"/>
          <p:cNvSpPr/>
          <p:nvPr/>
        </p:nvSpPr>
        <p:spPr>
          <a:xfrm>
            <a:off x="1569166" y="4008432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41" name="Gerade Verbindung mit Pfeil 40"/>
          <p:cNvCxnSpPr>
            <a:stCxn id="42" idx="0"/>
            <a:endCxn id="17" idx="3"/>
          </p:cNvCxnSpPr>
          <p:nvPr/>
        </p:nvCxnSpPr>
        <p:spPr>
          <a:xfrm>
            <a:off x="2592921" y="4296465"/>
            <a:ext cx="5450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Sechseck 41"/>
          <p:cNvSpPr/>
          <p:nvPr/>
        </p:nvSpPr>
        <p:spPr>
          <a:xfrm>
            <a:off x="2448905" y="4224457"/>
            <a:ext cx="144016" cy="144016"/>
          </a:xfrm>
          <a:prstGeom prst="hexagon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3" name="Gerade Verbindung mit Pfeil 42"/>
          <p:cNvCxnSpPr>
            <a:stCxn id="40" idx="6"/>
            <a:endCxn id="42" idx="3"/>
          </p:cNvCxnSpPr>
          <p:nvPr/>
        </p:nvCxnSpPr>
        <p:spPr>
          <a:xfrm>
            <a:off x="2145230" y="4296464"/>
            <a:ext cx="303675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4412166" y="5349937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Proc2</a:t>
            </a:r>
          </a:p>
        </p:txBody>
      </p:sp>
      <p:cxnSp>
        <p:nvCxnSpPr>
          <p:cNvPr id="72" name="Gerade Verbindung mit Pfeil 71"/>
          <p:cNvCxnSpPr>
            <a:stCxn id="73" idx="0"/>
            <a:endCxn id="78" idx="2"/>
          </p:cNvCxnSpPr>
          <p:nvPr/>
        </p:nvCxnSpPr>
        <p:spPr>
          <a:xfrm>
            <a:off x="7292811" y="4285587"/>
            <a:ext cx="5357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Sechseck 72"/>
          <p:cNvSpPr/>
          <p:nvPr/>
        </p:nvSpPr>
        <p:spPr>
          <a:xfrm>
            <a:off x="7148795" y="4213579"/>
            <a:ext cx="144016" cy="144016"/>
          </a:xfrm>
          <a:prstGeom prst="hexagon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/>
          <p:cNvCxnSpPr>
            <a:stCxn id="71" idx="3"/>
            <a:endCxn id="73" idx="3"/>
          </p:cNvCxnSpPr>
          <p:nvPr/>
        </p:nvCxnSpPr>
        <p:spPr>
          <a:xfrm>
            <a:off x="6571936" y="4285587"/>
            <a:ext cx="576859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Flussdiagramm: Verbindungsstelle 77"/>
          <p:cNvSpPr/>
          <p:nvPr/>
        </p:nvSpPr>
        <p:spPr>
          <a:xfrm>
            <a:off x="7828565" y="3997555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sp>
        <p:nvSpPr>
          <p:cNvPr id="71" name="Ecken des Rechtecks auf der gleichen Seite schneiden 70"/>
          <p:cNvSpPr/>
          <p:nvPr/>
        </p:nvSpPr>
        <p:spPr>
          <a:xfrm rot="5400000">
            <a:off x="6391538" y="4250096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477025" y="406956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208981" y="406956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Proc1</a:t>
            </a:r>
          </a:p>
        </p:txBody>
      </p: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381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Prozess (State, </a:t>
            </a:r>
            <a:r>
              <a:rPr lang="de-CH" sz="3600" dirty="0" err="1"/>
              <a:t>Superstate</a:t>
            </a:r>
            <a:r>
              <a:rPr lang="de-CH" sz="36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2160240"/>
          </a:xfrm>
        </p:spPr>
        <p:txBody>
          <a:bodyPr>
            <a:noAutofit/>
          </a:bodyPr>
          <a:lstStyle/>
          <a:p>
            <a:r>
              <a:rPr lang="de-CH" sz="2400" dirty="0"/>
              <a:t>State/</a:t>
            </a:r>
            <a:r>
              <a:rPr lang="de-CH" sz="2400" dirty="0" err="1"/>
              <a:t>Superstate</a:t>
            </a:r>
            <a:r>
              <a:rPr lang="de-CH" sz="2400" dirty="0"/>
              <a:t> können beliebig verschachtelt werden. </a:t>
            </a:r>
          </a:p>
          <a:p>
            <a:r>
              <a:rPr lang="de-CH" sz="2400" dirty="0"/>
              <a:t>In jedem </a:t>
            </a:r>
            <a:r>
              <a:rPr lang="de-CH" sz="2400" dirty="0" err="1"/>
              <a:t>Superstate</a:t>
            </a:r>
            <a:r>
              <a:rPr lang="de-CH" sz="2400" dirty="0"/>
              <a:t> muss sich mindestens ein State/</a:t>
            </a:r>
            <a:r>
              <a:rPr lang="de-CH" sz="2400" dirty="0" err="1"/>
              <a:t>Superstate</a:t>
            </a:r>
            <a:r>
              <a:rPr lang="de-CH" sz="2400" dirty="0"/>
              <a:t> befinden.</a:t>
            </a:r>
          </a:p>
          <a:p>
            <a:r>
              <a:rPr lang="de-CH" sz="2400" dirty="0"/>
              <a:t>In jedem </a:t>
            </a:r>
            <a:r>
              <a:rPr lang="de-CH" sz="2400" dirty="0" err="1"/>
              <a:t>Superstate</a:t>
            </a:r>
            <a:r>
              <a:rPr lang="de-CH" sz="2400" dirty="0"/>
              <a:t> wird ein neuer Initialzustand definiert. Dieser Zustand kann ein State oder </a:t>
            </a:r>
            <a:r>
              <a:rPr lang="de-CH" sz="2400" dirty="0" err="1"/>
              <a:t>Superstate</a:t>
            </a:r>
            <a:r>
              <a:rPr lang="de-CH" sz="2400" dirty="0"/>
              <a:t> sein.</a:t>
            </a:r>
          </a:p>
        </p:txBody>
      </p:sp>
    </p:spTree>
    <p:extLst>
      <p:ext uri="{BB962C8B-B14F-4D97-AF65-F5344CB8AC3E}">
        <p14:creationId xmlns:p14="http://schemas.microsoft.com/office/powerpoint/2010/main" val="113838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Architektur: CIP</a:t>
            </a:r>
            <a:br>
              <a:rPr lang="de-CH" dirty="0"/>
            </a:br>
            <a:r>
              <a:rPr lang="de-CH" sz="3600" dirty="0"/>
              <a:t>Prozess (State, </a:t>
            </a:r>
            <a:r>
              <a:rPr lang="de-CH" sz="3600" dirty="0" err="1"/>
              <a:t>Superstate</a:t>
            </a:r>
            <a:r>
              <a:rPr lang="de-CH" sz="36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2494828"/>
          </a:xfrm>
        </p:spPr>
        <p:txBody>
          <a:bodyPr>
            <a:noAutofit/>
          </a:bodyPr>
          <a:lstStyle/>
          <a:p>
            <a:r>
              <a:rPr lang="de-CH" sz="2400" dirty="0"/>
              <a:t>Jeder </a:t>
            </a:r>
            <a:r>
              <a:rPr lang="de-CH" sz="2400" dirty="0" err="1"/>
              <a:t>Superstate</a:t>
            </a:r>
            <a:r>
              <a:rPr lang="de-CH" sz="2400" dirty="0"/>
              <a:t> kann zugeklappt werden (Show/</a:t>
            </a:r>
            <a:r>
              <a:rPr lang="de-CH" sz="2400" dirty="0" err="1"/>
              <a:t>Hide</a:t>
            </a:r>
            <a:r>
              <a:rPr lang="de-CH" sz="2400" dirty="0"/>
              <a:t>). </a:t>
            </a:r>
          </a:p>
          <a:p>
            <a:r>
              <a:rPr lang="de-CH" sz="2400" dirty="0"/>
              <a:t>Jeder </a:t>
            </a:r>
            <a:r>
              <a:rPr lang="de-CH" sz="2400" dirty="0" err="1"/>
              <a:t>Superstate</a:t>
            </a:r>
            <a:r>
              <a:rPr lang="de-CH" sz="2400" dirty="0"/>
              <a:t> besitzt ein eigenes Diagramm. In diesem Diagramm können die beinhalteten State/</a:t>
            </a:r>
            <a:r>
              <a:rPr lang="de-CH" sz="2400" dirty="0" err="1"/>
              <a:t>Superstate</a:t>
            </a:r>
            <a:r>
              <a:rPr lang="de-CH" sz="2400" dirty="0"/>
              <a:t> dargestellt sein.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2051720" y="4642077"/>
            <a:ext cx="2804332" cy="309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CA3D01F-D290-4C0F-982B-1FF252794966}"/>
              </a:ext>
            </a:extLst>
          </p:cNvPr>
          <p:cNvGrpSpPr/>
          <p:nvPr/>
        </p:nvGrpSpPr>
        <p:grpSpPr>
          <a:xfrm>
            <a:off x="4856052" y="3871600"/>
            <a:ext cx="3888432" cy="2160240"/>
            <a:chOff x="4856052" y="3979612"/>
            <a:chExt cx="3888432" cy="21602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72" y="3998138"/>
              <a:ext cx="3654792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BED526C-D97A-4207-875A-004D67AB1124}"/>
                </a:ext>
              </a:extLst>
            </p:cNvPr>
            <p:cNvSpPr/>
            <p:nvPr/>
          </p:nvSpPr>
          <p:spPr>
            <a:xfrm>
              <a:off x="4856052" y="3979612"/>
              <a:ext cx="3888432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A03206E-2662-4787-A91F-14DE5939DB67}"/>
              </a:ext>
            </a:extLst>
          </p:cNvPr>
          <p:cNvGrpSpPr/>
          <p:nvPr/>
        </p:nvGrpSpPr>
        <p:grpSpPr>
          <a:xfrm>
            <a:off x="323528" y="3871600"/>
            <a:ext cx="3816424" cy="2160240"/>
            <a:chOff x="323528" y="3871600"/>
            <a:chExt cx="3816424" cy="21602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34" y="4255718"/>
              <a:ext cx="3425700" cy="176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1F18B27-0287-4FD2-ABAF-1BDAB1B0FCBB}"/>
                </a:ext>
              </a:extLst>
            </p:cNvPr>
            <p:cNvSpPr/>
            <p:nvPr/>
          </p:nvSpPr>
          <p:spPr>
            <a:xfrm>
              <a:off x="323528" y="3871600"/>
              <a:ext cx="3816424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01440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5076056" y="4049452"/>
            <a:ext cx="3168352" cy="2232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 err="1"/>
              <a:t>Process.Mode</a:t>
            </a:r>
            <a:endParaRPr lang="de-CH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(Transition)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2232248"/>
          </a:xfrm>
        </p:spPr>
        <p:txBody>
          <a:bodyPr>
            <a:noAutofit/>
          </a:bodyPr>
          <a:lstStyle/>
          <a:p>
            <a:r>
              <a:rPr lang="de-CH" sz="2700" dirty="0"/>
              <a:t>Transitionen sind eigene Objekte.</a:t>
            </a:r>
          </a:p>
          <a:p>
            <a:r>
              <a:rPr lang="de-CH" sz="2700" dirty="0"/>
              <a:t>Eine Transition wird durch einen </a:t>
            </a:r>
            <a:r>
              <a:rPr lang="de-CH" sz="2700" dirty="0" err="1"/>
              <a:t>Inpuls</a:t>
            </a:r>
            <a:r>
              <a:rPr lang="de-CH" sz="2700" dirty="0"/>
              <a:t> oder durch eine Message über einen </a:t>
            </a:r>
            <a:r>
              <a:rPr lang="de-CH" sz="2700" dirty="0" err="1"/>
              <a:t>Inport</a:t>
            </a:r>
            <a:r>
              <a:rPr lang="de-CH" sz="2700" dirty="0"/>
              <a:t> ausgelöst.</a:t>
            </a:r>
          </a:p>
          <a:p>
            <a:r>
              <a:rPr lang="de-CH" sz="2700" dirty="0"/>
              <a:t>Eine Transition kann sowohl </a:t>
            </a:r>
            <a:r>
              <a:rPr lang="de-CH" sz="2700" dirty="0" err="1"/>
              <a:t>Outpulse</a:t>
            </a:r>
            <a:r>
              <a:rPr lang="de-CH" sz="2700" dirty="0"/>
              <a:t> als auch Messages über </a:t>
            </a:r>
            <a:r>
              <a:rPr lang="de-CH" sz="2700" dirty="0" err="1"/>
              <a:t>Outports</a:t>
            </a:r>
            <a:r>
              <a:rPr lang="de-CH" sz="2700" dirty="0"/>
              <a:t> auslösen.</a:t>
            </a:r>
          </a:p>
        </p:txBody>
      </p:sp>
      <p:sp>
        <p:nvSpPr>
          <p:cNvPr id="4" name="Flussdiagramm: Verbindungsstelle 3"/>
          <p:cNvSpPr/>
          <p:nvPr/>
        </p:nvSpPr>
        <p:spPr>
          <a:xfrm>
            <a:off x="5292080" y="5229198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5" name="Flussdiagramm: Verbindungsstelle 4"/>
          <p:cNvSpPr/>
          <p:nvPr/>
        </p:nvSpPr>
        <p:spPr>
          <a:xfrm>
            <a:off x="7596336" y="5229199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grpSp>
        <p:nvGrpSpPr>
          <p:cNvPr id="7" name="Gruppieren 19"/>
          <p:cNvGrpSpPr/>
          <p:nvPr/>
        </p:nvGrpSpPr>
        <p:grpSpPr>
          <a:xfrm>
            <a:off x="6192181" y="4733528"/>
            <a:ext cx="1080120" cy="1143745"/>
            <a:chOff x="4067944" y="4733528"/>
            <a:chExt cx="1080120" cy="1143745"/>
          </a:xfrm>
        </p:grpSpPr>
        <p:sp>
          <p:nvSpPr>
            <p:cNvPr id="6" name="Rechteck 5"/>
            <p:cNvSpPr/>
            <p:nvPr/>
          </p:nvSpPr>
          <p:spPr>
            <a:xfrm>
              <a:off x="4355976" y="4733528"/>
              <a:ext cx="792088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Extension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067944" y="4733528"/>
              <a:ext cx="28803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 err="1"/>
                <a:t>Id</a:t>
              </a:r>
              <a:endParaRPr lang="de-CH" sz="10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4067944" y="5021560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Input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4067944" y="5301208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 err="1"/>
                <a:t>Outpulse</a:t>
              </a:r>
              <a:endParaRPr lang="de-CH" sz="10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067944" y="5589241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Message</a:t>
              </a:r>
            </a:p>
          </p:txBody>
        </p:sp>
      </p:grpSp>
      <p:cxnSp>
        <p:nvCxnSpPr>
          <p:cNvPr id="13" name="Gerade Verbindung mit Pfeil 12"/>
          <p:cNvCxnSpPr>
            <a:stCxn id="4" idx="6"/>
          </p:cNvCxnSpPr>
          <p:nvPr/>
        </p:nvCxnSpPr>
        <p:spPr>
          <a:xfrm>
            <a:off x="5765477" y="5445223"/>
            <a:ext cx="46270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3"/>
            <a:endCxn id="5" idx="2"/>
          </p:cNvCxnSpPr>
          <p:nvPr/>
        </p:nvCxnSpPr>
        <p:spPr>
          <a:xfrm>
            <a:off x="7272301" y="5445224"/>
            <a:ext cx="3240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949" y="4005064"/>
            <a:ext cx="369602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(Transition)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0C75F6-ED12-4849-B29B-5F6D00F8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86614"/>
            <a:ext cx="7343775" cy="30861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7DDEBC9-3482-4E32-92E7-957DEEA7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1368152"/>
          </a:xfrm>
        </p:spPr>
        <p:txBody>
          <a:bodyPr>
            <a:noAutofit/>
          </a:bodyPr>
          <a:lstStyle/>
          <a:p>
            <a:r>
              <a:rPr lang="de-CH" sz="1600" dirty="0"/>
              <a:t>Mögliche Transitionen: </a:t>
            </a:r>
            <a:br>
              <a:rPr lang="de-CH" sz="1600" dirty="0"/>
            </a:br>
            <a:r>
              <a:rPr lang="de-CH" sz="1600" dirty="0"/>
              <a:t>	State -&gt; State</a:t>
            </a:r>
            <a:br>
              <a:rPr lang="de-CH" sz="1600" dirty="0"/>
            </a:br>
            <a:r>
              <a:rPr lang="de-CH" sz="1600" dirty="0"/>
              <a:t>	State -&gt; </a:t>
            </a:r>
            <a:r>
              <a:rPr lang="de-CH" sz="1600" dirty="0" err="1"/>
              <a:t>Superstate</a:t>
            </a:r>
            <a:br>
              <a:rPr lang="de-CH" sz="1600" dirty="0"/>
            </a:br>
            <a:r>
              <a:rPr lang="de-CH" sz="1600" dirty="0"/>
              <a:t>	</a:t>
            </a:r>
            <a:r>
              <a:rPr lang="de-CH" sz="1600" dirty="0" err="1"/>
              <a:t>Superstate</a:t>
            </a:r>
            <a:r>
              <a:rPr lang="de-CH" sz="1600" dirty="0"/>
              <a:t> -&gt; State</a:t>
            </a:r>
            <a:br>
              <a:rPr lang="de-CH" sz="1600" dirty="0"/>
            </a:br>
            <a:r>
              <a:rPr lang="de-CH" sz="1600" dirty="0"/>
              <a:t>	</a:t>
            </a:r>
            <a:r>
              <a:rPr lang="de-CH" sz="1600" dirty="0" err="1"/>
              <a:t>Superstate</a:t>
            </a:r>
            <a:r>
              <a:rPr lang="de-CH" sz="1600" dirty="0"/>
              <a:t> -&gt; </a:t>
            </a:r>
            <a:r>
              <a:rPr lang="de-CH" sz="1600" dirty="0" err="1"/>
              <a:t>Superstate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14452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(Entry/Exit-Action)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71613"/>
            <a:ext cx="80010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3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2170"/>
            <a:ext cx="50174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(Do-Action)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2160240"/>
          </a:xfrm>
        </p:spPr>
        <p:txBody>
          <a:bodyPr>
            <a:noAutofit/>
          </a:bodyPr>
          <a:lstStyle/>
          <a:p>
            <a:r>
              <a:rPr lang="de-CH" sz="2400" dirty="0"/>
              <a:t>Jeder State oder </a:t>
            </a:r>
            <a:r>
              <a:rPr lang="de-CH" sz="2400" dirty="0" err="1"/>
              <a:t>Superstate</a:t>
            </a:r>
            <a:r>
              <a:rPr lang="de-CH" sz="2400" dirty="0"/>
              <a:t> kann einen oder mehrere Do-Action besitzen.</a:t>
            </a:r>
          </a:p>
          <a:p>
            <a:r>
              <a:rPr lang="de-CH" sz="2400" dirty="0"/>
              <a:t>Eine Do-Action wird über einen Input ausgeführt und endet wieder beim gleichen Zustand, ohne Entry oder Exit-Actions auszuführen.</a:t>
            </a:r>
          </a:p>
        </p:txBody>
      </p:sp>
    </p:spTree>
    <p:extLst>
      <p:ext uri="{BB962C8B-B14F-4D97-AF65-F5344CB8AC3E}">
        <p14:creationId xmlns:p14="http://schemas.microsoft.com/office/powerpoint/2010/main" val="171104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C0DA-008F-24C3-8B46-E87FAB95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0C939-38C6-8C2C-836B-227D427F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(Deep </a:t>
            </a:r>
            <a:r>
              <a:rPr lang="de-CH" sz="3600" dirty="0" err="1"/>
              <a:t>Historystate</a:t>
            </a:r>
            <a:r>
              <a:rPr lang="de-CH" sz="36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23387-1052-FD1C-C480-C4CF285D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2160240"/>
          </a:xfrm>
        </p:spPr>
        <p:txBody>
          <a:bodyPr>
            <a:noAutofit/>
          </a:bodyPr>
          <a:lstStyle/>
          <a:p>
            <a:r>
              <a:rPr lang="de-CH" sz="2400" dirty="0"/>
              <a:t>Jeder </a:t>
            </a:r>
            <a:r>
              <a:rPr lang="de-CH" sz="2400" dirty="0" err="1"/>
              <a:t>Superstate</a:t>
            </a:r>
            <a:r>
              <a:rPr lang="de-CH" sz="2400" dirty="0"/>
              <a:t> kann einen </a:t>
            </a:r>
            <a:r>
              <a:rPr lang="de-CH" sz="2400" dirty="0" err="1"/>
              <a:t>Historystate</a:t>
            </a:r>
            <a:r>
              <a:rPr lang="de-CH" sz="2400" dirty="0"/>
              <a:t> besitzen.</a:t>
            </a:r>
          </a:p>
          <a:p>
            <a:r>
              <a:rPr lang="de-CH" sz="2400" dirty="0"/>
              <a:t>Beim Verlassen dieses </a:t>
            </a:r>
            <a:r>
              <a:rPr lang="de-CH" sz="2400" dirty="0" err="1"/>
              <a:t>Superstates</a:t>
            </a:r>
            <a:r>
              <a:rPr lang="de-CH" sz="2400" dirty="0"/>
              <a:t> wird der Deep </a:t>
            </a:r>
            <a:r>
              <a:rPr lang="de-CH" sz="2400" dirty="0" err="1"/>
              <a:t>Historystate</a:t>
            </a:r>
            <a:r>
              <a:rPr lang="de-CH" sz="2400" dirty="0"/>
              <a:t> gespeichert.</a:t>
            </a:r>
          </a:p>
          <a:p>
            <a:r>
              <a:rPr lang="de-CH" sz="2400" dirty="0"/>
              <a:t>Beim Betreten des </a:t>
            </a:r>
            <a:r>
              <a:rPr lang="de-CH" sz="2400" dirty="0" err="1"/>
              <a:t>Historystate</a:t>
            </a:r>
            <a:r>
              <a:rPr lang="de-CH" sz="2400" dirty="0"/>
              <a:t> wird der gespeicherte State wieder hergestellt, mit allen involvierten Entry-Actions.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8D371A-C180-9A44-00E7-303164DD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50974"/>
            <a:ext cx="4910100" cy="3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6EEB-495B-0EF2-9A12-423A25BB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67F26-18CF-CC1C-B25E-3573BA6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(Redirect </a:t>
            </a:r>
            <a:r>
              <a:rPr lang="de-CH" sz="3600" dirty="0" err="1"/>
              <a:t>Historystate</a:t>
            </a:r>
            <a:r>
              <a:rPr lang="de-CH" sz="36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A84E9-3F73-FAA1-A1E0-31C52F80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1080120"/>
          </a:xfrm>
        </p:spPr>
        <p:txBody>
          <a:bodyPr>
            <a:noAutofit/>
          </a:bodyPr>
          <a:lstStyle/>
          <a:p>
            <a:r>
              <a:rPr lang="de-CH" sz="2400" dirty="0"/>
              <a:t>Diese Erweiterung ermöglicht es, für spezifische </a:t>
            </a:r>
            <a:r>
              <a:rPr lang="de-CH" sz="2400" dirty="0" err="1"/>
              <a:t>Superstates</a:t>
            </a:r>
            <a:r>
              <a:rPr lang="de-CH" sz="2400" dirty="0"/>
              <a:t> das Verhalten (ähnlich) des </a:t>
            </a:r>
            <a:r>
              <a:rPr lang="de-CH" sz="2400" dirty="0" err="1"/>
              <a:t>Shallow</a:t>
            </a:r>
            <a:r>
              <a:rPr lang="de-CH" sz="2400" dirty="0"/>
              <a:t> </a:t>
            </a:r>
            <a:r>
              <a:rPr lang="de-CH" sz="2400" dirty="0" err="1"/>
              <a:t>Historystate</a:t>
            </a:r>
            <a:r>
              <a:rPr lang="de-CH" sz="2400" dirty="0"/>
              <a:t> zu erzwingen.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DD8CAC-E827-12A5-7D3B-F3958572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32050"/>
            <a:ext cx="5760640" cy="36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8740-54F0-04AD-D668-2B19F79F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43C68-046E-1D5B-DCC1-A2DA5F3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Prozess (</a:t>
            </a:r>
            <a:r>
              <a:rPr lang="de-CH" sz="3600" dirty="0" err="1"/>
              <a:t>Historystate</a:t>
            </a:r>
            <a:r>
              <a:rPr lang="de-CH" sz="3600" dirty="0"/>
              <a:t> Entry-Action)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E29E6-2261-1B81-137F-A23815CA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1143000"/>
          </a:xfrm>
        </p:spPr>
        <p:txBody>
          <a:bodyPr>
            <a:noAutofit/>
          </a:bodyPr>
          <a:lstStyle/>
          <a:p>
            <a:r>
              <a:rPr lang="de-CH" sz="2400" dirty="0"/>
              <a:t>Durch diese Erweiterung können die Entry-Actions, die auf dem </a:t>
            </a:r>
            <a:r>
              <a:rPr lang="de-CH" sz="2400" dirty="0" err="1"/>
              <a:t>Superstate</a:t>
            </a:r>
            <a:r>
              <a:rPr lang="de-CH" sz="2400" dirty="0"/>
              <a:t> definiert sind, überschrieben werden.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98FCE5-F626-1788-5EB5-B8EE6740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72821"/>
            <a:ext cx="5904656" cy="38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Domain-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44216"/>
            <a:ext cx="8350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008113"/>
          </a:xfrm>
        </p:spPr>
        <p:txBody>
          <a:bodyPr>
            <a:normAutofit/>
          </a:bodyPr>
          <a:lstStyle/>
          <a:p>
            <a:r>
              <a:rPr lang="de-CH" sz="2700" dirty="0"/>
              <a:t>Der Mode (Verhalten) eines Prozesses wird durch die Zustände von anderen Prozessen bestimmt.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708920"/>
            <a:ext cx="3744416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cxnSp>
        <p:nvCxnSpPr>
          <p:cNvPr id="9" name="Gerade Verbindung mit Pfeil 8"/>
          <p:cNvCxnSpPr>
            <a:stCxn id="20" idx="2"/>
            <a:endCxn id="16" idx="0"/>
          </p:cNvCxnSpPr>
          <p:nvPr/>
        </p:nvCxnSpPr>
        <p:spPr>
          <a:xfrm>
            <a:off x="1975758" y="3933056"/>
            <a:ext cx="11863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0" idx="0"/>
            <a:endCxn id="45" idx="2"/>
          </p:cNvCxnSpPr>
          <p:nvPr/>
        </p:nvCxnSpPr>
        <p:spPr>
          <a:xfrm flipV="1">
            <a:off x="1975758" y="3501008"/>
            <a:ext cx="11863" cy="14401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475656" y="407707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Slave</a:t>
            </a:r>
          </a:p>
          <a:p>
            <a:pPr algn="ctr"/>
            <a:r>
              <a:rPr lang="de-CH" sz="1400" dirty="0" err="1"/>
              <a:t>Process</a:t>
            </a:r>
            <a:r>
              <a:rPr lang="de-CH" sz="1400" dirty="0"/>
              <a:t> 1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131840" y="3068960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Error</a:t>
            </a:r>
          </a:p>
          <a:p>
            <a:pPr algn="ctr"/>
            <a:r>
              <a:rPr lang="de-CH" sz="1400" dirty="0"/>
              <a:t>Handler</a:t>
            </a:r>
          </a:p>
        </p:txBody>
      </p:sp>
      <p:sp>
        <p:nvSpPr>
          <p:cNvPr id="20" name="Flussdiagramm: Zusammenführen 19"/>
          <p:cNvSpPr/>
          <p:nvPr/>
        </p:nvSpPr>
        <p:spPr>
          <a:xfrm>
            <a:off x="1691680" y="3645024"/>
            <a:ext cx="568155" cy="288032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Abgerundetes Rechteck 44"/>
          <p:cNvSpPr/>
          <p:nvPr/>
        </p:nvSpPr>
        <p:spPr>
          <a:xfrm>
            <a:off x="1475656" y="3068960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Controller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131840" y="5373216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Slave</a:t>
            </a:r>
          </a:p>
          <a:p>
            <a:pPr algn="ctr"/>
            <a:r>
              <a:rPr lang="de-CH" sz="1400" dirty="0" err="1"/>
              <a:t>Process</a:t>
            </a:r>
            <a:r>
              <a:rPr lang="de-CH" sz="1400" dirty="0"/>
              <a:t> 2</a:t>
            </a:r>
          </a:p>
        </p:txBody>
      </p:sp>
      <p:sp>
        <p:nvSpPr>
          <p:cNvPr id="13" name="Flussdiagramm: Zusammenführen 12"/>
          <p:cNvSpPr/>
          <p:nvPr/>
        </p:nvSpPr>
        <p:spPr>
          <a:xfrm>
            <a:off x="3347864" y="4941168"/>
            <a:ext cx="568155" cy="288032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Gerade Verbindung mit Pfeil 20"/>
          <p:cNvCxnSpPr>
            <a:stCxn id="13" idx="2"/>
            <a:endCxn id="12" idx="0"/>
          </p:cNvCxnSpPr>
          <p:nvPr/>
        </p:nvCxnSpPr>
        <p:spPr>
          <a:xfrm>
            <a:off x="3631942" y="5229200"/>
            <a:ext cx="11863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3" idx="0"/>
            <a:endCxn id="16" idx="2"/>
          </p:cNvCxnSpPr>
          <p:nvPr/>
        </p:nvCxnSpPr>
        <p:spPr>
          <a:xfrm flipH="1" flipV="1">
            <a:off x="1987621" y="4509120"/>
            <a:ext cx="1644321" cy="43204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2"/>
            <a:endCxn id="13" idx="0"/>
          </p:cNvCxnSpPr>
          <p:nvPr/>
        </p:nvCxnSpPr>
        <p:spPr>
          <a:xfrm flipH="1">
            <a:off x="3631942" y="3501008"/>
            <a:ext cx="11863" cy="144016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509120"/>
            <a:ext cx="39992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itel 1"/>
          <p:cNvSpPr txBox="1">
            <a:spLocks/>
          </p:cNvSpPr>
          <p:nvPr/>
        </p:nvSpPr>
        <p:spPr>
          <a:xfrm>
            <a:off x="4788024" y="3933056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Mode-Table</a:t>
            </a:r>
          </a:p>
        </p:txBody>
      </p: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bgerundetes Rechteck 52"/>
          <p:cNvSpPr/>
          <p:nvPr/>
        </p:nvSpPr>
        <p:spPr>
          <a:xfrm>
            <a:off x="3194302" y="3140968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1133846" y="5013173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Proc1.Mode1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5317390" y="5013173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Proc1.Mode2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612775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Jeder Prozess definiert seine Zustände.</a:t>
            </a:r>
          </a:p>
          <a:p>
            <a:r>
              <a:rPr lang="de-CH" dirty="0"/>
              <a:t>Die Zustands-Übergange werden in den Modes festgelegt.</a:t>
            </a:r>
          </a:p>
          <a:p>
            <a:r>
              <a:rPr lang="de-CH" dirty="0"/>
              <a:t>Modes werden für unterschiedliche Modi der Steuerung verwendet.</a:t>
            </a:r>
          </a:p>
          <a:p>
            <a:pPr lvl="1"/>
            <a:r>
              <a:rPr lang="de-CH" dirty="0"/>
              <a:t>Normal, Kalibrieren, Einfahren, Ausfahren, Fehler</a:t>
            </a:r>
          </a:p>
        </p:txBody>
      </p:sp>
      <p:sp>
        <p:nvSpPr>
          <p:cNvPr id="5" name="Flussdiagramm: Verbindungsstelle 4"/>
          <p:cNvSpPr/>
          <p:nvPr/>
        </p:nvSpPr>
        <p:spPr>
          <a:xfrm>
            <a:off x="3335846" y="400073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6" name="Flussdiagramm: Verbindungsstelle 5"/>
          <p:cNvSpPr/>
          <p:nvPr/>
        </p:nvSpPr>
        <p:spPr>
          <a:xfrm>
            <a:off x="5600350" y="4000738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4505776" y="350100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1275390" y="602128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3539894" y="602128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11" name="Flussdiagramm: Verbindungsstelle 10"/>
          <p:cNvSpPr/>
          <p:nvPr/>
        </p:nvSpPr>
        <p:spPr>
          <a:xfrm>
            <a:off x="2445320" y="552155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sp>
        <p:nvSpPr>
          <p:cNvPr id="13" name="Flussdiagramm: Verbindungsstelle 12"/>
          <p:cNvSpPr/>
          <p:nvPr/>
        </p:nvSpPr>
        <p:spPr>
          <a:xfrm>
            <a:off x="5458934" y="602128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14" name="Flussdiagramm: Verbindungsstelle 13"/>
          <p:cNvSpPr/>
          <p:nvPr/>
        </p:nvSpPr>
        <p:spPr>
          <a:xfrm>
            <a:off x="7723438" y="602128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15" name="Flussdiagramm: Verbindungsstelle 14"/>
          <p:cNvSpPr/>
          <p:nvPr/>
        </p:nvSpPr>
        <p:spPr>
          <a:xfrm>
            <a:off x="6628864" y="552155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cxnSp>
        <p:nvCxnSpPr>
          <p:cNvPr id="16" name="Gerade Verbindung mit Pfeil 15"/>
          <p:cNvCxnSpPr>
            <a:stCxn id="9" idx="6"/>
            <a:endCxn id="10" idx="2"/>
          </p:cNvCxnSpPr>
          <p:nvPr/>
        </p:nvCxnSpPr>
        <p:spPr>
          <a:xfrm>
            <a:off x="1748787" y="6237311"/>
            <a:ext cx="179110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0" idx="0"/>
            <a:endCxn id="11" idx="6"/>
          </p:cNvCxnSpPr>
          <p:nvPr/>
        </p:nvCxnSpPr>
        <p:spPr>
          <a:xfrm rot="16200000" flipV="1">
            <a:off x="3205802" y="5450496"/>
            <a:ext cx="283706" cy="85787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1" idx="5"/>
            <a:endCxn id="10" idx="1"/>
          </p:cNvCxnSpPr>
          <p:nvPr/>
        </p:nvCxnSpPr>
        <p:spPr>
          <a:xfrm rot="16200000" flipH="1">
            <a:off x="3132192" y="5607530"/>
            <a:ext cx="194226" cy="759831"/>
          </a:xfrm>
          <a:prstGeom prst="bentConnector3">
            <a:avLst>
              <a:gd name="adj1" fmla="val 10127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2"/>
            <a:endCxn id="9" idx="7"/>
          </p:cNvCxnSpPr>
          <p:nvPr/>
        </p:nvCxnSpPr>
        <p:spPr>
          <a:xfrm flipH="1">
            <a:off x="1679460" y="5737581"/>
            <a:ext cx="765860" cy="3469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3" idx="5"/>
            <a:endCxn id="14" idx="3"/>
          </p:cNvCxnSpPr>
          <p:nvPr/>
        </p:nvCxnSpPr>
        <p:spPr>
          <a:xfrm>
            <a:off x="5863004" y="6390063"/>
            <a:ext cx="1929761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4" idx="1"/>
            <a:endCxn id="13" idx="7"/>
          </p:cNvCxnSpPr>
          <p:nvPr/>
        </p:nvCxnSpPr>
        <p:spPr>
          <a:xfrm flipH="1" flipV="1">
            <a:off x="5863004" y="6084558"/>
            <a:ext cx="1929761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2"/>
            <a:endCxn id="13" idx="0"/>
          </p:cNvCxnSpPr>
          <p:nvPr/>
        </p:nvCxnSpPr>
        <p:spPr>
          <a:xfrm flipH="1">
            <a:off x="5695633" y="5737581"/>
            <a:ext cx="933231" cy="2837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 Beispiel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3528" y="1772816"/>
            <a:ext cx="2160240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39552" y="3140968"/>
            <a:ext cx="1023930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Door</a:t>
            </a:r>
            <a:endParaRPr lang="de-CH" sz="1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3140968"/>
            <a:ext cx="792088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/>
              <a:t>Button</a:t>
            </a:r>
          </a:p>
        </p:txBody>
      </p:sp>
      <p:sp>
        <p:nvSpPr>
          <p:cNvPr id="7" name="Flussdiagramm: Zusammenführen 6"/>
          <p:cNvSpPr/>
          <p:nvPr/>
        </p:nvSpPr>
        <p:spPr>
          <a:xfrm>
            <a:off x="827584" y="2780928"/>
            <a:ext cx="432048" cy="216024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539552" y="2132856"/>
            <a:ext cx="1023930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/>
              <a:t>Operation</a:t>
            </a:r>
          </a:p>
        </p:txBody>
      </p:sp>
      <p:cxnSp>
        <p:nvCxnSpPr>
          <p:cNvPr id="9" name="Gerade Verbindung mit Pfeil 8"/>
          <p:cNvCxnSpPr>
            <a:stCxn id="7" idx="0"/>
            <a:endCxn id="8" idx="2"/>
          </p:cNvCxnSpPr>
          <p:nvPr/>
        </p:nvCxnSpPr>
        <p:spPr>
          <a:xfrm flipV="1">
            <a:off x="1043608" y="2515808"/>
            <a:ext cx="7909" cy="26512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5" idx="0"/>
          </p:cNvCxnSpPr>
          <p:nvPr/>
        </p:nvCxnSpPr>
        <p:spPr>
          <a:xfrm>
            <a:off x="1043608" y="2996952"/>
            <a:ext cx="7909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37" y="1916832"/>
            <a:ext cx="17422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844824"/>
            <a:ext cx="1584176" cy="8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1783" y="4365104"/>
            <a:ext cx="310234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2079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/>
        </p:nvSpPr>
        <p:spPr>
          <a:xfrm>
            <a:off x="6514256" y="1556792"/>
            <a:ext cx="18021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000" b="1" dirty="0">
                <a:latin typeface="+mj-lt"/>
                <a:ea typeface="+mj-ea"/>
                <a:cs typeface="+mj-cs"/>
              </a:rPr>
              <a:t>Button</a:t>
            </a:r>
            <a:endParaRPr kumimoji="0" lang="de-CH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6228184" y="3861048"/>
            <a:ext cx="24482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Door</a:t>
            </a:r>
            <a:r>
              <a:rPr kumimoji="0" lang="de-CH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forced</a:t>
            </a:r>
            <a:r>
              <a:rPr lang="de-CH" sz="1900" b="1" dirty="0" err="1">
                <a:latin typeface="+mj-lt"/>
                <a:ea typeface="+mj-ea"/>
                <a:cs typeface="+mj-cs"/>
              </a:rPr>
              <a:t>Opening</a:t>
            </a:r>
            <a:endParaRPr kumimoji="0" lang="de-CH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347864" y="1579166"/>
            <a:ext cx="1802160" cy="337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</a:t>
            </a: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3203848" y="3861048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Door</a:t>
            </a:r>
            <a:r>
              <a:rPr kumimoji="0" lang="de-CH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de-CH" sz="19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19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userControl</a:t>
            </a:r>
            <a:endParaRPr kumimoji="0" lang="de-CH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717032"/>
            <a:ext cx="2160240" cy="131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4: State </a:t>
            </a:r>
            <a:r>
              <a:rPr lang="de-CH" sz="3600" dirty="0" err="1"/>
              <a:t>Inspection</a:t>
            </a:r>
            <a:endParaRPr lang="de-CH" dirty="0"/>
          </a:p>
        </p:txBody>
      </p:sp>
      <p:sp>
        <p:nvSpPr>
          <p:cNvPr id="4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Das Gate (boolescher Wert) eines Prozesses wird durch die Zustände von anderen Prozessen bestimmt.</a:t>
            </a:r>
          </a:p>
        </p:txBody>
      </p:sp>
      <p:sp>
        <p:nvSpPr>
          <p:cNvPr id="45" name="Inhaltsplatzhalter 2"/>
          <p:cNvSpPr txBox="1">
            <a:spLocks/>
          </p:cNvSpPr>
          <p:nvPr/>
        </p:nvSpPr>
        <p:spPr>
          <a:xfrm>
            <a:off x="4644008" y="2852936"/>
            <a:ext cx="230425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Truth</a:t>
            </a:r>
            <a:r>
              <a:rPr kumimoji="0" lang="de-CH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de-CH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</a:t>
            </a: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96A17A-24C2-E86B-17DD-2261C217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12976"/>
            <a:ext cx="3638550" cy="1562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8ADEF7-907B-9BF9-2D13-CA58F444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12976"/>
            <a:ext cx="3990975" cy="21050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59703E9-9489-3C47-BC7A-094F563991A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3768" y="4094026"/>
            <a:ext cx="2160240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 Beispiel</a:t>
            </a:r>
            <a:br>
              <a:rPr lang="de-CH" sz="3600" dirty="0"/>
            </a:br>
            <a:r>
              <a:rPr lang="de-CH" sz="3600" dirty="0"/>
              <a:t>4: State </a:t>
            </a:r>
            <a:r>
              <a:rPr lang="de-CH" sz="3600" dirty="0" err="1"/>
              <a:t>Inspection</a:t>
            </a:r>
            <a:r>
              <a:rPr lang="de-CH" sz="3600" dirty="0"/>
              <a:t> 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07625" y="3356992"/>
            <a:ext cx="1096023" cy="41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de-CH" sz="1900" b="1" dirty="0"/>
              <a:t>Switch: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148064" y="1268760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BlueLamp</a:t>
            </a:r>
            <a:endParaRPr lang="de-CH" sz="19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76056" y="3789040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RedLamp</a:t>
            </a:r>
            <a:endParaRPr lang="de-CH" sz="19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55576" y="134076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Indicator</a:t>
            </a:r>
            <a:endParaRPr lang="de-CH" sz="1900" b="1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23528" y="4869160"/>
            <a:ext cx="936104" cy="41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de-CH" sz="1900" b="1" dirty="0"/>
              <a:t>Gate: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5B88CA-C27C-16DB-E263-903C8C5A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2" y="5200228"/>
            <a:ext cx="1485900" cy="11811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06D702E-2C31-5F1F-AE10-290C846D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1" y="3692324"/>
            <a:ext cx="4333875" cy="1133475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FBE27D4B-6C0C-98D0-5D34-37A68F20B3CD}"/>
              </a:ext>
            </a:extLst>
          </p:cNvPr>
          <p:cNvSpPr txBox="1">
            <a:spLocks/>
          </p:cNvSpPr>
          <p:nvPr/>
        </p:nvSpPr>
        <p:spPr>
          <a:xfrm>
            <a:off x="2910323" y="4873642"/>
            <a:ext cx="79540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400" dirty="0"/>
              <a:t>Gate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787D2B4-8C41-D26D-B54F-B30010C2F336}"/>
              </a:ext>
            </a:extLst>
          </p:cNvPr>
          <p:cNvSpPr txBox="1">
            <a:spLocks/>
          </p:cNvSpPr>
          <p:nvPr/>
        </p:nvSpPr>
        <p:spPr>
          <a:xfrm>
            <a:off x="3537327" y="4869160"/>
            <a:ext cx="1087907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400" dirty="0" err="1"/>
              <a:t>Conditions</a:t>
            </a:r>
            <a:endParaRPr lang="de-CH" sz="14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18BFEAA-1490-47AE-700D-07A801A90A59}"/>
              </a:ext>
            </a:extLst>
          </p:cNvPr>
          <p:cNvCxnSpPr>
            <a:cxnSpLocks/>
          </p:cNvCxnSpPr>
          <p:nvPr/>
        </p:nvCxnSpPr>
        <p:spPr>
          <a:xfrm flipV="1">
            <a:off x="3177288" y="4796989"/>
            <a:ext cx="221632" cy="1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A85AAB5-7E3C-858A-FF48-DDE77D4D918F}"/>
              </a:ext>
            </a:extLst>
          </p:cNvPr>
          <p:cNvCxnSpPr>
            <a:cxnSpLocks/>
          </p:cNvCxnSpPr>
          <p:nvPr/>
        </p:nvCxnSpPr>
        <p:spPr>
          <a:xfrm flipH="1" flipV="1">
            <a:off x="3645340" y="4802125"/>
            <a:ext cx="276409" cy="1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06D1F07B-8DCC-50FC-580C-5DA2D446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7" y="1640769"/>
            <a:ext cx="3406502" cy="1647537"/>
          </a:xfrm>
          <a:prstGeom prst="rect">
            <a:avLst/>
          </a:prstGeom>
        </p:spPr>
      </p:pic>
      <p:pic>
        <p:nvPicPr>
          <p:cNvPr id="9216" name="Grafik 9215">
            <a:extLst>
              <a:ext uri="{FF2B5EF4-FFF2-40B4-BE49-F238E27FC236}">
                <a16:creationId xmlns:a16="http://schemas.microsoft.com/office/drawing/2014/main" id="{7941C3CA-FF99-E673-C077-D5562DB0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270585"/>
            <a:ext cx="2160240" cy="1587449"/>
          </a:xfrm>
          <a:prstGeom prst="rect">
            <a:avLst/>
          </a:prstGeom>
        </p:spPr>
      </p:pic>
      <p:pic>
        <p:nvPicPr>
          <p:cNvPr id="9221" name="Grafik 9220">
            <a:extLst>
              <a:ext uri="{FF2B5EF4-FFF2-40B4-BE49-F238E27FC236}">
                <a16:creationId xmlns:a16="http://schemas.microsoft.com/office/drawing/2014/main" id="{F04C80A7-2AFF-A712-A127-C1DE9EEF5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907" y="1679908"/>
            <a:ext cx="2536554" cy="16475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612F5-E526-5427-5961-1FE3CB9E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F4789-202F-C42C-CA29-DD59A802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4: </a:t>
            </a:r>
            <a:r>
              <a:rPr lang="de-CH" sz="3600" dirty="0" err="1"/>
              <a:t>Inquiry</a:t>
            </a:r>
            <a:r>
              <a:rPr lang="de-CH" sz="3600" dirty="0"/>
              <a:t> </a:t>
            </a:r>
            <a:r>
              <a:rPr lang="de-CH" sz="3600" dirty="0" err="1"/>
              <a:t>Inspection</a:t>
            </a:r>
            <a:endParaRPr lang="de-CH" dirty="0"/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9099796-AD62-FA31-6305-E6FE68BB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30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Die </a:t>
            </a:r>
            <a:r>
              <a:rPr lang="de-DE" dirty="0" err="1"/>
              <a:t>Inquiries</a:t>
            </a:r>
            <a:r>
              <a:rPr lang="de-DE" dirty="0"/>
              <a:t> eines Prozesses können von anderen Prozessen z.B. in </a:t>
            </a:r>
            <a:r>
              <a:rPr lang="de-DE" dirty="0" err="1"/>
              <a:t>Conditions</a:t>
            </a:r>
            <a:r>
              <a:rPr lang="de-DE" dirty="0"/>
              <a:t> verwendet werden.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2EC153-FEDC-6385-A08F-AA03631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979919"/>
            <a:ext cx="3638550" cy="15621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C8826A-1A9A-FC8C-47FE-2C8959C6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" y="4928655"/>
            <a:ext cx="3219450" cy="12096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16DE20A-A916-7649-3053-01AB4095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28655"/>
            <a:ext cx="3257550" cy="102870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E2830E0-9283-BC45-3AC8-0AE980DE704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395347" y="3861048"/>
            <a:ext cx="1168541" cy="106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D49D6D-531C-6866-4A1B-40E39937646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436096" y="3861048"/>
            <a:ext cx="764679" cy="106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CIP-Architektur im Überblick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422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4797152"/>
            <a:ext cx="8229600" cy="182879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2800" dirty="0"/>
              <a:t>Message </a:t>
            </a:r>
            <a:r>
              <a:rPr lang="de-CH" sz="2800" dirty="0" err="1"/>
              <a:t>Passing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Pulse Cast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Mode </a:t>
            </a:r>
            <a:r>
              <a:rPr lang="de-CH" sz="2800" dirty="0" err="1"/>
              <a:t>Control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State </a:t>
            </a:r>
            <a:r>
              <a:rPr lang="de-CH" sz="2800" dirty="0" err="1"/>
              <a:t>Inspection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Timer</a:t>
            </a:r>
            <a:r>
              <a:rPr lang="de-CH" dirty="0"/>
              <a:t>, Chain und Auto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Context</a:t>
            </a:r>
            <a:r>
              <a:rPr lang="de-CH" dirty="0"/>
              <a:t> Error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Process</a:t>
            </a:r>
            <a:r>
              <a:rPr lang="de-CH" dirty="0"/>
              <a:t>/Channel Array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CIP-Libraries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Variable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Operation und </a:t>
            </a:r>
            <a:r>
              <a:rPr lang="de-CH" dirty="0" err="1"/>
              <a:t>Condition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Code </a:t>
            </a:r>
            <a:r>
              <a:rPr lang="de-CH" dirty="0" err="1"/>
              <a:t>Snippet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 err="1"/>
              <a:t>Timer</a:t>
            </a:r>
            <a:r>
              <a:rPr lang="de-CH" dirty="0"/>
              <a:t>, Chain und Auto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2132856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Prozess kann durch einen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erweitert werden. 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kann über das SET TIMER (T) Symbol einer Transition zusammen mit einem DELAY gestartet werden. Das Stoppen erfolgt über das Symbol STOP TIMER (S).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abgelaufener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aktiviert den externen Aufruf des TIMEUP_ Trigger.</a:t>
            </a:r>
            <a:br>
              <a:rPr kumimoji="0" lang="de-CH" sz="6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CH" sz="6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Prozess kann durch einen Chain erweitert werden.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Chain kann über das SET CHAIN (C) Symbol über eine Transition gestartet werden. Ein Set Chain aktiviert den externen Aufruf des CHAIN_ Trigger.</a:t>
            </a:r>
            <a:br>
              <a:rPr kumimoji="0" lang="de-CH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CH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 Aktivieren</a:t>
            </a:r>
            <a:r>
              <a:rPr kumimoji="0" lang="de-CH" sz="6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Auto-Extension</a:t>
            </a:r>
            <a:r>
              <a:rPr kumimoji="0" lang="de-CH" sz="6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erfolgt automatisch und aktiviert den externen Aufruf des AUTO_ Trigger.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de-CH" dirty="0"/>
            </a:br>
            <a:r>
              <a:rPr lang="de-CH" dirty="0"/>
              <a:t>Ausschaltverzögerung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204864"/>
            <a:ext cx="4320480" cy="27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3312368" cy="18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966165"/>
            <a:ext cx="2989312" cy="163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331640" y="1700808"/>
            <a:ext cx="1008112" cy="43204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de-CH" sz="2200" dirty="0"/>
              <a:t>Button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796136" y="1700808"/>
            <a:ext cx="8640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200" dirty="0" err="1"/>
              <a:t>La</a:t>
            </a:r>
            <a:r>
              <a:rPr lang="de-CH" sz="2400" dirty="0" err="1"/>
              <a:t>mp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87624" y="4509120"/>
            <a:ext cx="144016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200" dirty="0"/>
              <a:t>Pulse-Cast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Generische Problembereiche bei der Embedded System Entwicklung</a:t>
            </a:r>
            <a:br>
              <a:rPr lang="de-CH" dirty="0"/>
            </a:b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3943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0" y="2060848"/>
            <a:ext cx="4114800" cy="3312368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Steuersoftware</a:t>
            </a:r>
            <a:r>
              <a:rPr lang="de-CH" sz="2800" dirty="0"/>
              <a:t>: </a:t>
            </a:r>
            <a:br>
              <a:rPr lang="de-CH" sz="2800" dirty="0"/>
            </a:br>
            <a:r>
              <a:rPr lang="de-CH" sz="2800" dirty="0"/>
              <a:t>CIP-Methode</a:t>
            </a:r>
          </a:p>
          <a:p>
            <a:r>
              <a:rPr lang="de-CH" sz="2800" dirty="0">
                <a:solidFill>
                  <a:srgbClr val="00B0F0"/>
                </a:solidFill>
              </a:rPr>
              <a:t>Verbindungssoftware</a:t>
            </a:r>
            <a:r>
              <a:rPr lang="de-CH" sz="2800" dirty="0"/>
              <a:t>: DEC-Methode</a:t>
            </a:r>
          </a:p>
          <a:p>
            <a:r>
              <a:rPr lang="de-CH" sz="2800" dirty="0">
                <a:solidFill>
                  <a:srgbClr val="92D050"/>
                </a:solidFill>
              </a:rPr>
              <a:t>Ausführungssoftware</a:t>
            </a:r>
            <a:r>
              <a:rPr lang="de-CH" sz="2800" dirty="0"/>
              <a:t>: DEC-Methode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de-CH" dirty="0"/>
            </a:b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0DF798-F1AC-4269-9522-15E51034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789040"/>
            <a:ext cx="6943725" cy="2647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BD1F0C-3D8A-4910-8509-AE1CDCD0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700808"/>
            <a:ext cx="1924050" cy="1133475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47FDD22-E186-45E5-90BD-2B2EF0FD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023" y="1415681"/>
            <a:ext cx="1584176" cy="47921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de-CH" sz="2200" dirty="0"/>
              <a:t>Ohne Chain: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A4F58FA-426F-4A10-8B38-B53FE191C631}"/>
              </a:ext>
            </a:extLst>
          </p:cNvPr>
          <p:cNvSpPr txBox="1">
            <a:spLocks/>
          </p:cNvSpPr>
          <p:nvPr/>
        </p:nvSpPr>
        <p:spPr>
          <a:xfrm>
            <a:off x="1979712" y="2701174"/>
            <a:ext cx="1584176" cy="266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Operation 40ms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985E687-F97C-481C-9025-73FA291B51C3}"/>
              </a:ext>
            </a:extLst>
          </p:cNvPr>
          <p:cNvSpPr txBox="1">
            <a:spLocks/>
          </p:cNvSpPr>
          <p:nvPr/>
        </p:nvSpPr>
        <p:spPr>
          <a:xfrm>
            <a:off x="1270074" y="3400949"/>
            <a:ext cx="1584176" cy="47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Mit Chain: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1E67EF5-A649-4217-8663-82D44CAD95F5}"/>
              </a:ext>
            </a:extLst>
          </p:cNvPr>
          <p:cNvSpPr txBox="1">
            <a:spLocks/>
          </p:cNvSpPr>
          <p:nvPr/>
        </p:nvSpPr>
        <p:spPr>
          <a:xfrm>
            <a:off x="1951517" y="4833798"/>
            <a:ext cx="1072670" cy="266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Operation 10ms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074C6255-5BA7-4687-9E94-0F29B03C5483}"/>
              </a:ext>
            </a:extLst>
          </p:cNvPr>
          <p:cNvSpPr txBox="1">
            <a:spLocks/>
          </p:cNvSpPr>
          <p:nvPr/>
        </p:nvSpPr>
        <p:spPr>
          <a:xfrm>
            <a:off x="3925019" y="4833058"/>
            <a:ext cx="1072670" cy="266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Operation 10ms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AC5D427-CA18-40A5-BBBE-F8E9FCBB5C9D}"/>
              </a:ext>
            </a:extLst>
          </p:cNvPr>
          <p:cNvSpPr txBox="1">
            <a:spLocks/>
          </p:cNvSpPr>
          <p:nvPr/>
        </p:nvSpPr>
        <p:spPr>
          <a:xfrm>
            <a:off x="6004170" y="4812286"/>
            <a:ext cx="1072670" cy="266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Operation 10ms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0003E8D-98A9-4024-9AFD-90B6CBE2065A}"/>
              </a:ext>
            </a:extLst>
          </p:cNvPr>
          <p:cNvSpPr txBox="1">
            <a:spLocks/>
          </p:cNvSpPr>
          <p:nvPr/>
        </p:nvSpPr>
        <p:spPr>
          <a:xfrm>
            <a:off x="3925019" y="6237312"/>
            <a:ext cx="1072670" cy="266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de-CH" sz="2200" dirty="0"/>
              <a:t>Operation 10ms</a:t>
            </a:r>
          </a:p>
        </p:txBody>
      </p:sp>
    </p:spTree>
    <p:extLst>
      <p:ext uri="{BB962C8B-B14F-4D97-AF65-F5344CB8AC3E}">
        <p14:creationId xmlns:p14="http://schemas.microsoft.com/office/powerpoint/2010/main" val="3774753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dirty="0" err="1"/>
              <a:t>Context</a:t>
            </a:r>
            <a:r>
              <a:rPr lang="de-CH" dirty="0"/>
              <a:t> Error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en-US" sz="2700" dirty="0" err="1"/>
              <a:t>Ein</a:t>
            </a:r>
            <a:r>
              <a:rPr lang="en-US" sz="2700" dirty="0"/>
              <a:t> Context Error </a:t>
            </a:r>
            <a:r>
              <a:rPr lang="en-US" sz="2700" dirty="0" err="1"/>
              <a:t>wird</a:t>
            </a:r>
            <a:r>
              <a:rPr lang="en-US" sz="2700" dirty="0"/>
              <a:t> </a:t>
            </a:r>
            <a:r>
              <a:rPr lang="en-US" sz="2700" dirty="0" err="1"/>
              <a:t>generiert</a:t>
            </a:r>
            <a:r>
              <a:rPr lang="en-US" sz="2700" dirty="0"/>
              <a:t>, </a:t>
            </a:r>
            <a:r>
              <a:rPr lang="en-US" sz="2700" dirty="0" err="1"/>
              <a:t>wenn</a:t>
            </a:r>
            <a:r>
              <a:rPr lang="en-US" sz="2700" dirty="0"/>
              <a:t> </a:t>
            </a:r>
            <a:r>
              <a:rPr lang="en-US" sz="2700" dirty="0" err="1"/>
              <a:t>eine</a:t>
            </a:r>
            <a:r>
              <a:rPr lang="en-US" sz="2700" dirty="0"/>
              <a:t> Channel-Message </a:t>
            </a:r>
            <a:r>
              <a:rPr lang="en-US" sz="2700" dirty="0" err="1"/>
              <a:t>nicht</a:t>
            </a:r>
            <a:r>
              <a:rPr lang="en-US" sz="2700" dirty="0"/>
              <a:t> </a:t>
            </a:r>
            <a:r>
              <a:rPr lang="en-US" sz="2700" dirty="0" err="1"/>
              <a:t>vom</a:t>
            </a:r>
            <a:r>
              <a:rPr lang="en-US" sz="2700" dirty="0"/>
              <a:t> Receiver Process </a:t>
            </a:r>
            <a:r>
              <a:rPr lang="en-US" sz="2700" dirty="0" err="1"/>
              <a:t>erwartet</a:t>
            </a:r>
            <a:r>
              <a:rPr lang="en-US" sz="2700" dirty="0"/>
              <a:t> </a:t>
            </a:r>
            <a:r>
              <a:rPr lang="en-US" sz="2700" dirty="0" err="1"/>
              <a:t>wird</a:t>
            </a:r>
            <a:r>
              <a:rPr lang="en-US" sz="2700" dirty="0"/>
              <a:t>.</a:t>
            </a:r>
          </a:p>
          <a:p>
            <a:r>
              <a:rPr lang="en-US" sz="2700" dirty="0"/>
              <a:t>Kann für das </a:t>
            </a:r>
            <a:r>
              <a:rPr lang="en-US" sz="2700" dirty="0" err="1"/>
              <a:t>Auffinden</a:t>
            </a:r>
            <a:r>
              <a:rPr lang="en-US" sz="2700" dirty="0"/>
              <a:t> von </a:t>
            </a:r>
            <a:r>
              <a:rPr lang="en-US" sz="2700" dirty="0" err="1"/>
              <a:t>Modellierungs</a:t>
            </a:r>
            <a:r>
              <a:rPr lang="en-US" sz="2700" dirty="0"/>
              <a:t>- </a:t>
            </a:r>
            <a:r>
              <a:rPr lang="en-US" sz="2700" dirty="0" err="1"/>
              <a:t>oder</a:t>
            </a:r>
            <a:r>
              <a:rPr lang="en-US" sz="2700" dirty="0"/>
              <a:t> </a:t>
            </a:r>
            <a:r>
              <a:rPr lang="en-US" sz="2700" dirty="0" err="1"/>
              <a:t>Prozessfehlern</a:t>
            </a:r>
            <a:r>
              <a:rPr lang="en-US" sz="2700" dirty="0"/>
              <a:t>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Kann</a:t>
            </a:r>
            <a:r>
              <a:rPr lang="en-US" sz="2700" dirty="0"/>
              <a:t> in den Code-Options </a:t>
            </a:r>
            <a:r>
              <a:rPr lang="en-US" sz="2700" dirty="0" err="1"/>
              <a:t>eingeschaltet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73434"/>
            <a:ext cx="3312368" cy="18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1115616" y="4797152"/>
            <a:ext cx="100811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Prozess- und Channel-Arrays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4968552" cy="15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30945"/>
            <a:ext cx="6231640" cy="186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76064"/>
          </a:xfrm>
        </p:spPr>
        <p:txBody>
          <a:bodyPr>
            <a:normAutofit/>
          </a:bodyPr>
          <a:lstStyle/>
          <a:p>
            <a:r>
              <a:rPr lang="de-CH" sz="2700" dirty="0"/>
              <a:t>N-Dimensional Prozess- und Channel-Array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627784" y="4797152"/>
            <a:ext cx="136815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Pulse-Cast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979712" y="2492896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CIP-Libraries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088232"/>
          </a:xfrm>
        </p:spPr>
        <p:txBody>
          <a:bodyPr>
            <a:normAutofit lnSpcReduction="10000"/>
          </a:bodyPr>
          <a:lstStyle/>
          <a:p>
            <a:r>
              <a:rPr lang="de-CH" sz="2700" dirty="0"/>
              <a:t>Durch CIP-Libraries können CIP-Komponenten wiederverwendet werden. </a:t>
            </a:r>
          </a:p>
          <a:p>
            <a:r>
              <a:rPr lang="de-CH" sz="2700" dirty="0"/>
              <a:t>Es können Prozesse, Prozess-Gruppen und Clusters als Komponenten wiederverwendet oder erweitert werden.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7861" y="4138013"/>
            <a:ext cx="1576726" cy="279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2200" dirty="0"/>
              <a:t>Library-</a:t>
            </a: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Prozess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3995936" y="4138013"/>
            <a:ext cx="1556768" cy="279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2200" dirty="0"/>
              <a:t>Library-</a:t>
            </a: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F67F6FC-9868-FEA0-3C8F-212C147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07" y="4368041"/>
            <a:ext cx="1952625" cy="20193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1137684-69A7-D8FC-3A67-2465F34C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1" y="4417247"/>
            <a:ext cx="1400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73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5A94-1143-5787-21DF-B8AB4C83C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CB5D-E031-47B9-BE4F-0323E784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sz="4400" dirty="0"/>
              <a:t>Library-</a:t>
            </a:r>
            <a:r>
              <a:rPr lang="de-CH" dirty="0"/>
              <a:t>Prozess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1300E6-7A2F-FB05-2FE1-9962C0DE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43" y="2708920"/>
            <a:ext cx="4122019" cy="303679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16451FE-8B89-3F8D-D69B-7129EC0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64" y="3746160"/>
            <a:ext cx="1504950" cy="13335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01E3E22-0F5A-D0B7-BD02-252230547C4A}"/>
              </a:ext>
            </a:extLst>
          </p:cNvPr>
          <p:cNvSpPr txBox="1"/>
          <p:nvPr/>
        </p:nvSpPr>
        <p:spPr>
          <a:xfrm>
            <a:off x="827584" y="1667562"/>
            <a:ext cx="7704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2000" dirty="0"/>
              <a:t>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Der Prozess definiert seine Schnittstellen und sein Verhalten.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Der Prozess definiert sein </a:t>
            </a:r>
            <a:r>
              <a:rPr lang="de-CH" sz="2000" dirty="0" err="1"/>
              <a:t>Modifier</a:t>
            </a:r>
            <a:r>
              <a:rPr lang="de-CH" sz="2000" dirty="0"/>
              <a:t> (Final, Abstract, …)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55DF4F0-F39F-B41E-57BE-DD2F53874D63}"/>
              </a:ext>
            </a:extLst>
          </p:cNvPr>
          <p:cNvSpPr txBox="1">
            <a:spLocks/>
          </p:cNvSpPr>
          <p:nvPr/>
        </p:nvSpPr>
        <p:spPr>
          <a:xfrm>
            <a:off x="232026" y="4784172"/>
            <a:ext cx="1139738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2200" dirty="0"/>
              <a:t>Verwendung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ADFD59F-6567-B65E-ADE3-C3F11828356F}"/>
              </a:ext>
            </a:extLst>
          </p:cNvPr>
          <p:cNvSpPr txBox="1">
            <a:spLocks/>
          </p:cNvSpPr>
          <p:nvPr/>
        </p:nvSpPr>
        <p:spPr>
          <a:xfrm>
            <a:off x="362299" y="3881157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17BE5DC-6CA4-C34F-4ED7-CAC916D66210}"/>
              </a:ext>
            </a:extLst>
          </p:cNvPr>
          <p:cNvCxnSpPr>
            <a:cxnSpLocks/>
          </p:cNvCxnSpPr>
          <p:nvPr/>
        </p:nvCxnSpPr>
        <p:spPr>
          <a:xfrm>
            <a:off x="2876714" y="4077072"/>
            <a:ext cx="90319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DAD6-A5CE-80AF-DECE-C612FC5D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54B68-9BC2-165D-33DD-65AA3F1B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Library-Prozess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77C01A-0CEB-53D6-E05B-83070258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7" y="2296176"/>
            <a:ext cx="4757911" cy="324461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6B5989C-39E4-871A-B673-2265BC97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58" y="3230302"/>
            <a:ext cx="1504950" cy="1333500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5FF0D70-1A63-9BD1-5B37-27CDA371D35D}"/>
              </a:ext>
            </a:extLst>
          </p:cNvPr>
          <p:cNvSpPr txBox="1">
            <a:spLocks/>
          </p:cNvSpPr>
          <p:nvPr/>
        </p:nvSpPr>
        <p:spPr>
          <a:xfrm>
            <a:off x="354062" y="3356992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968CD1D-E239-F032-EEF0-0556AE67E22D}"/>
              </a:ext>
            </a:extLst>
          </p:cNvPr>
          <p:cNvCxnSpPr>
            <a:cxnSpLocks/>
          </p:cNvCxnSpPr>
          <p:nvPr/>
        </p:nvCxnSpPr>
        <p:spPr>
          <a:xfrm flipV="1">
            <a:off x="2771800" y="4077072"/>
            <a:ext cx="5760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DA874BF-42DD-5288-8800-CFCA756C0228}"/>
              </a:ext>
            </a:extLst>
          </p:cNvPr>
          <p:cNvSpPr txBox="1">
            <a:spLocks/>
          </p:cNvSpPr>
          <p:nvPr/>
        </p:nvSpPr>
        <p:spPr>
          <a:xfrm>
            <a:off x="179512" y="4221088"/>
            <a:ext cx="1139738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2200" dirty="0"/>
              <a:t>Verwendung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7F6751-59E9-E5E3-87F2-A2A8A481843A}"/>
              </a:ext>
            </a:extLst>
          </p:cNvPr>
          <p:cNvSpPr txBox="1"/>
          <p:nvPr/>
        </p:nvSpPr>
        <p:spPr>
          <a:xfrm>
            <a:off x="876277" y="1543937"/>
            <a:ext cx="7859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2000" dirty="0"/>
              <a:t>Verwendung: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Ein erweiterter Prozess enthält alle vom erweiterten Prozess definierten Eigenschaften.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Erweitern durch States und Transitionen.</a:t>
            </a:r>
          </a:p>
        </p:txBody>
      </p:sp>
    </p:spTree>
    <p:extLst>
      <p:ext uri="{BB962C8B-B14F-4D97-AF65-F5344CB8AC3E}">
        <p14:creationId xmlns:p14="http://schemas.microsoft.com/office/powerpoint/2010/main" val="180521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F34E1-762B-EE1A-98DA-1E65CBE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078C7-04AB-A2EE-3EB9-9155B66F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Library-Prozess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85C118-834E-DE5B-E415-B846691F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81" y="2216440"/>
            <a:ext cx="4406826" cy="30307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0569416-1136-AC6F-8923-42AA2D3D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71" y="3194298"/>
            <a:ext cx="1504950" cy="133350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5B8554A-C2B1-F7C1-DAE5-3CE8FD40E565}"/>
              </a:ext>
            </a:extLst>
          </p:cNvPr>
          <p:cNvCxnSpPr>
            <a:cxnSpLocks/>
          </p:cNvCxnSpPr>
          <p:nvPr/>
        </p:nvCxnSpPr>
        <p:spPr>
          <a:xfrm flipV="1">
            <a:off x="2660791" y="3789040"/>
            <a:ext cx="104278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965E7EC-83C3-77AB-B141-4C6A33A5B4F2}"/>
              </a:ext>
            </a:extLst>
          </p:cNvPr>
          <p:cNvSpPr txBox="1">
            <a:spLocks/>
          </p:cNvSpPr>
          <p:nvPr/>
        </p:nvSpPr>
        <p:spPr>
          <a:xfrm>
            <a:off x="354062" y="3356992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89E8FD24-82A4-B75E-49FD-4FA0FCD92D8D}"/>
              </a:ext>
            </a:extLst>
          </p:cNvPr>
          <p:cNvSpPr txBox="1">
            <a:spLocks/>
          </p:cNvSpPr>
          <p:nvPr/>
        </p:nvSpPr>
        <p:spPr>
          <a:xfrm>
            <a:off x="179512" y="4221088"/>
            <a:ext cx="1139738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2200" dirty="0"/>
              <a:t>Verwendung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F59691-E86D-5AAE-B93B-DD3986BE9D2B}"/>
              </a:ext>
            </a:extLst>
          </p:cNvPr>
          <p:cNvSpPr txBox="1"/>
          <p:nvPr/>
        </p:nvSpPr>
        <p:spPr>
          <a:xfrm>
            <a:off x="876277" y="1543937"/>
            <a:ext cx="78592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2000" dirty="0"/>
              <a:t>Verwendung: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Transitionen überschreiben.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Variable-</a:t>
            </a:r>
            <a:r>
              <a:rPr lang="de-CH" sz="2000" dirty="0" err="1"/>
              <a:t>Initializer</a:t>
            </a:r>
            <a:r>
              <a:rPr lang="de-CH" sz="2000" dirty="0"/>
              <a:t> überschreiben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Function</a:t>
            </a:r>
            <a:r>
              <a:rPr lang="de-CH" sz="2000" dirty="0"/>
              <a:t>-Definition überschreiben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81650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F0BB-0B5F-16A8-D20E-939D2C19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4DBB2-889C-DC88-D9B2-45B78289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Library-Group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3C85876-6F94-3831-7E17-98A69D96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5122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sz="2700" dirty="0"/>
              <a:t>Eine Library-Group kann unterschiedlich verwendet werden:</a:t>
            </a:r>
          </a:p>
          <a:p>
            <a:r>
              <a:rPr lang="de-CH" sz="2700" dirty="0"/>
              <a:t>Cluster Library-Group</a:t>
            </a:r>
          </a:p>
          <a:p>
            <a:r>
              <a:rPr lang="de-CH" sz="2700" dirty="0"/>
              <a:t>Prozess Library-Group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5C2181-FE96-661C-B5FF-1297847E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80" y="3672757"/>
            <a:ext cx="4752528" cy="93051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2CC39D-26BF-AE6C-AE5D-DEADEBA8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57" y="5375722"/>
            <a:ext cx="4052991" cy="13053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B4CC29B-99BC-71EF-8D4A-9BADB79B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17" y="4004616"/>
            <a:ext cx="1462274" cy="1512205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B4877D9-B5C9-53CB-9F69-7BDF1CBFA2B3}"/>
              </a:ext>
            </a:extLst>
          </p:cNvPr>
          <p:cNvSpPr txBox="1">
            <a:spLocks/>
          </p:cNvSpPr>
          <p:nvPr/>
        </p:nvSpPr>
        <p:spPr>
          <a:xfrm>
            <a:off x="1071799" y="3809992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A8E2F9-B3EF-F4C6-FED6-2FAE142B0B93}"/>
              </a:ext>
            </a:extLst>
          </p:cNvPr>
          <p:cNvSpPr txBox="1">
            <a:spLocks/>
          </p:cNvSpPr>
          <p:nvPr/>
        </p:nvSpPr>
        <p:spPr>
          <a:xfrm>
            <a:off x="3998776" y="5146731"/>
            <a:ext cx="3836978" cy="278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1400" dirty="0"/>
              <a:t>Verwendung: Prozess Library-Group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2F0E7F5-80FB-FA83-D533-3CD658C61EC7}"/>
              </a:ext>
            </a:extLst>
          </p:cNvPr>
          <p:cNvSpPr txBox="1">
            <a:spLocks/>
          </p:cNvSpPr>
          <p:nvPr/>
        </p:nvSpPr>
        <p:spPr>
          <a:xfrm>
            <a:off x="3989175" y="3388595"/>
            <a:ext cx="4125010" cy="38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1400" dirty="0"/>
              <a:t>Verwendung: Cluster Library-Group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88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Variable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en-US" sz="2700" dirty="0" err="1"/>
              <a:t>Prozesse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</a:t>
            </a:r>
            <a:r>
              <a:rPr lang="en-US" sz="2700" dirty="0" err="1"/>
              <a:t>durch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 </a:t>
            </a:r>
            <a:r>
              <a:rPr lang="en-US" sz="2700" dirty="0" err="1"/>
              <a:t>erweitert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Diese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Operations, Conditions </a:t>
            </a:r>
            <a:r>
              <a:rPr lang="en-US" sz="2700" dirty="0" err="1"/>
              <a:t>oder</a:t>
            </a:r>
            <a:r>
              <a:rPr lang="en-US" sz="2700" dirty="0"/>
              <a:t> Functions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28215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Operation und </a:t>
            </a:r>
            <a:r>
              <a:rPr lang="de-CH" dirty="0" err="1"/>
              <a:t>Condition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en-US" sz="2700" dirty="0"/>
              <a:t>Das CIP-Model </a:t>
            </a:r>
            <a:r>
              <a:rPr lang="en-US" sz="2700" dirty="0" err="1"/>
              <a:t>kann</a:t>
            </a:r>
            <a:r>
              <a:rPr lang="en-US" sz="2700" dirty="0"/>
              <a:t> </a:t>
            </a:r>
            <a:r>
              <a:rPr lang="en-US" sz="2700" dirty="0" err="1"/>
              <a:t>durch</a:t>
            </a:r>
            <a:r>
              <a:rPr lang="en-US" sz="2700" dirty="0"/>
              <a:t> Operations und Conditions </a:t>
            </a:r>
            <a:r>
              <a:rPr lang="en-US" sz="2700" dirty="0" err="1"/>
              <a:t>erweitert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  <a:r>
              <a:rPr lang="en-US" sz="2700" dirty="0" err="1"/>
              <a:t>Diese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den </a:t>
            </a:r>
            <a:r>
              <a:rPr lang="en-US" sz="2700" dirty="0" err="1"/>
              <a:t>Transitionen</a:t>
            </a:r>
            <a:r>
              <a:rPr lang="en-US" sz="2700" dirty="0"/>
              <a:t>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</a:p>
          <a:p>
            <a:r>
              <a:rPr lang="en-US" sz="2700" dirty="0" err="1"/>
              <a:t>Diese</a:t>
            </a:r>
            <a:r>
              <a:rPr lang="en-US" sz="2700" dirty="0"/>
              <a:t> Operations und Conditions </a:t>
            </a:r>
            <a:r>
              <a:rPr lang="en-US" sz="2700" dirty="0" err="1"/>
              <a:t>werden</a:t>
            </a:r>
            <a:r>
              <a:rPr lang="en-US" sz="2700" dirty="0"/>
              <a:t> in der </a:t>
            </a:r>
            <a:r>
              <a:rPr lang="en-US" sz="2700" dirty="0" err="1"/>
              <a:t>entsprechenden</a:t>
            </a:r>
            <a:r>
              <a:rPr lang="en-US" sz="2700" dirty="0"/>
              <a:t> </a:t>
            </a:r>
            <a:r>
              <a:rPr lang="en-US" sz="2700" dirty="0" err="1"/>
              <a:t>Zielsprache</a:t>
            </a:r>
            <a:r>
              <a:rPr lang="en-US" sz="2700" dirty="0"/>
              <a:t> </a:t>
            </a:r>
            <a:r>
              <a:rPr lang="en-US" sz="2700" dirty="0" err="1"/>
              <a:t>z.B</a:t>
            </a:r>
            <a:r>
              <a:rPr lang="en-US" sz="2700" dirty="0"/>
              <a:t> C/C++ </a:t>
            </a:r>
            <a:r>
              <a:rPr lang="en-US" sz="2700" dirty="0" err="1"/>
              <a:t>oder</a:t>
            </a:r>
            <a:r>
              <a:rPr lang="en-US" sz="2700" dirty="0"/>
              <a:t> Code Snippet </a:t>
            </a:r>
            <a:r>
              <a:rPr lang="en-US" sz="2700" dirty="0" err="1"/>
              <a:t>definiert</a:t>
            </a:r>
            <a:r>
              <a:rPr lang="en-US" sz="2700" dirty="0"/>
              <a:t>.</a:t>
            </a:r>
          </a:p>
          <a:p>
            <a:r>
              <a:rPr lang="en-US" sz="2700" dirty="0"/>
              <a:t>Operations und Conditions </a:t>
            </a:r>
            <a:r>
              <a:rPr lang="en-US" sz="2700" dirty="0" err="1"/>
              <a:t>werden</a:t>
            </a:r>
            <a:r>
              <a:rPr lang="en-US" sz="2700" dirty="0"/>
              <a:t> </a:t>
            </a:r>
            <a:r>
              <a:rPr lang="en-US" sz="2700" dirty="0" err="1"/>
              <a:t>automatisch</a:t>
            </a:r>
            <a:r>
              <a:rPr lang="en-US" sz="2700" dirty="0"/>
              <a:t> in den </a:t>
            </a:r>
            <a:r>
              <a:rPr lang="en-US" sz="2700" dirty="0" err="1"/>
              <a:t>generierten</a:t>
            </a:r>
            <a:r>
              <a:rPr lang="en-US" sz="2700" dirty="0"/>
              <a:t> Code </a:t>
            </a:r>
            <a:r>
              <a:rPr lang="en-US" sz="2700" dirty="0" err="1"/>
              <a:t>eingefügt</a:t>
            </a:r>
            <a:r>
              <a:rPr lang="en-US" sz="2700" dirty="0"/>
              <a:t> (inserted inline).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CIP-Methode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</a:t>
            </a:r>
            <a:r>
              <a:rPr lang="de-CH" sz="3200" dirty="0" err="1"/>
              <a:t>Extensions</a:t>
            </a:r>
            <a:endParaRPr lang="de-CH" sz="3200" dirty="0"/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CIP-Shell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CIP-Methode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CA9FC-3ABA-471A-627E-861EB0A9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34C744B1-2D2D-80C7-1D34-6F6217C4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8" y="2628800"/>
            <a:ext cx="4188385" cy="35446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141600-94F3-9FF3-5841-9A2C707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Beispiel: Variable, Operation und </a:t>
            </a:r>
            <a:r>
              <a:rPr lang="de-CH" dirty="0" err="1"/>
              <a:t>Condition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B84062-04D6-B142-CB03-6BB16EF4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97" y="2708920"/>
            <a:ext cx="3675633" cy="324036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652A86F-0BBF-D393-7B15-41B24887B3EE}"/>
              </a:ext>
            </a:extLst>
          </p:cNvPr>
          <p:cNvCxnSpPr>
            <a:cxnSpLocks/>
          </p:cNvCxnSpPr>
          <p:nvPr/>
        </p:nvCxnSpPr>
        <p:spPr>
          <a:xfrm flipH="1">
            <a:off x="2123728" y="4293096"/>
            <a:ext cx="3888432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9D4ACB-0CB5-6D5F-060F-6F69CAE8295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3653136"/>
            <a:ext cx="3528392" cy="1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7675DD3-689A-EE5B-8CEC-D212316E0A2A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4794157"/>
            <a:ext cx="3559156" cy="96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7EA30C1-6E4D-045F-CD50-17EEC931F869}"/>
              </a:ext>
            </a:extLst>
          </p:cNvPr>
          <p:cNvSpPr txBox="1">
            <a:spLocks/>
          </p:cNvSpPr>
          <p:nvPr/>
        </p:nvSpPr>
        <p:spPr>
          <a:xfrm>
            <a:off x="3563888" y="2996952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ED62471-7EFD-1C2D-5D98-FCAB00D7F635}"/>
              </a:ext>
            </a:extLst>
          </p:cNvPr>
          <p:cNvCxnSpPr>
            <a:cxnSpLocks/>
          </p:cNvCxnSpPr>
          <p:nvPr/>
        </p:nvCxnSpPr>
        <p:spPr>
          <a:xfrm flipH="1">
            <a:off x="3779912" y="3212976"/>
            <a:ext cx="72008" cy="31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0DA6FA7-62CC-2E34-4FA7-2774FAB76672}"/>
              </a:ext>
            </a:extLst>
          </p:cNvPr>
          <p:cNvSpPr txBox="1">
            <a:spLocks/>
          </p:cNvSpPr>
          <p:nvPr/>
        </p:nvSpPr>
        <p:spPr>
          <a:xfrm>
            <a:off x="4944797" y="2420888"/>
            <a:ext cx="2579531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Prozess </a:t>
            </a:r>
            <a:r>
              <a:rPr kumimoji="0" lang="de-CH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56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3B79-302D-CA81-A215-FBFA97561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E510C-9123-C70D-1095-E2794ACD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Transition </a:t>
            </a:r>
            <a:r>
              <a:rPr lang="de-CH" dirty="0" err="1"/>
              <a:t>Operations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3FE7D5-2C3A-71F0-29E0-64507598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3587644" cy="315685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7131055-70A5-9A70-3BCE-75B2A066E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88840"/>
            <a:ext cx="5040560" cy="184963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FB8CCB8-AA07-C72F-41B5-0F0DD773CA9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39752" y="2913657"/>
            <a:ext cx="1656184" cy="73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19DC3CD-C5D2-D96C-A0C5-E39A679E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164" y="4149080"/>
            <a:ext cx="4847636" cy="2376264"/>
          </a:xfrm>
        </p:spPr>
        <p:txBody>
          <a:bodyPr>
            <a:normAutofit/>
          </a:bodyPr>
          <a:lstStyle/>
          <a:p>
            <a:r>
              <a:rPr lang="en-US" sz="1700" b="1" dirty="0"/>
              <a:t>Before writing: </a:t>
            </a:r>
            <a:r>
              <a:rPr lang="en-US" sz="1700" dirty="0" err="1"/>
              <a:t>Diese</a:t>
            </a:r>
            <a:r>
              <a:rPr lang="en-US" sz="1700" dirty="0"/>
              <a:t> Operation </a:t>
            </a:r>
            <a:r>
              <a:rPr lang="en-US" sz="1700" dirty="0" err="1"/>
              <a:t>wird</a:t>
            </a:r>
            <a:r>
              <a:rPr lang="en-US" sz="1700" dirty="0"/>
              <a:t> </a:t>
            </a:r>
            <a:r>
              <a:rPr lang="en-US" sz="1700" dirty="0" err="1"/>
              <a:t>abgearbeitet</a:t>
            </a:r>
            <a:r>
              <a:rPr lang="en-US" sz="1700" dirty="0"/>
              <a:t>, bevor </a:t>
            </a:r>
            <a:r>
              <a:rPr lang="en-US" sz="1700" dirty="0" err="1"/>
              <a:t>eine</a:t>
            </a:r>
            <a:r>
              <a:rPr lang="en-US" sz="1700" dirty="0"/>
              <a:t> Message </a:t>
            </a:r>
            <a:r>
              <a:rPr lang="en-US" sz="1700" dirty="0" err="1"/>
              <a:t>oder</a:t>
            </a:r>
            <a:r>
              <a:rPr lang="en-US" sz="1700" dirty="0"/>
              <a:t> </a:t>
            </a:r>
            <a:r>
              <a:rPr lang="en-US" sz="1700" dirty="0" err="1"/>
              <a:t>ein</a:t>
            </a:r>
            <a:r>
              <a:rPr lang="en-US" sz="1700" dirty="0"/>
              <a:t> Pulse </a:t>
            </a:r>
            <a:r>
              <a:rPr lang="en-US" sz="1700" dirty="0" err="1"/>
              <a:t>abgesendet</a:t>
            </a:r>
            <a:r>
              <a:rPr lang="en-US" sz="1700" dirty="0"/>
              <a:t> </a:t>
            </a:r>
            <a:r>
              <a:rPr lang="en-US" sz="1700" dirty="0" err="1"/>
              <a:t>wird</a:t>
            </a:r>
            <a:r>
              <a:rPr lang="en-US" sz="1700" dirty="0"/>
              <a:t>. </a:t>
            </a:r>
          </a:p>
          <a:p>
            <a:r>
              <a:rPr lang="en-US" sz="1700" b="1" dirty="0"/>
              <a:t>After writing: </a:t>
            </a:r>
            <a:r>
              <a:rPr lang="en-US" sz="1700" dirty="0" err="1"/>
              <a:t>Diese</a:t>
            </a:r>
            <a:r>
              <a:rPr lang="en-US" sz="1700" dirty="0"/>
              <a:t> Operation </a:t>
            </a:r>
            <a:r>
              <a:rPr lang="en-US" sz="1700" dirty="0" err="1"/>
              <a:t>wird</a:t>
            </a:r>
            <a:r>
              <a:rPr lang="en-US" sz="1700" dirty="0"/>
              <a:t> </a:t>
            </a:r>
            <a:r>
              <a:rPr lang="en-US" sz="1700" dirty="0" err="1"/>
              <a:t>nach</a:t>
            </a:r>
            <a:r>
              <a:rPr lang="en-US" sz="1700" dirty="0"/>
              <a:t> dem </a:t>
            </a:r>
            <a:r>
              <a:rPr lang="en-US" sz="1700" dirty="0" err="1"/>
              <a:t>Absenden</a:t>
            </a:r>
            <a:r>
              <a:rPr lang="en-US" sz="1700" dirty="0"/>
              <a:t> </a:t>
            </a:r>
            <a:r>
              <a:rPr lang="en-US" sz="1700" dirty="0" err="1"/>
              <a:t>aller</a:t>
            </a:r>
            <a:r>
              <a:rPr lang="en-US" sz="1700" dirty="0"/>
              <a:t> Messages </a:t>
            </a:r>
            <a:r>
              <a:rPr lang="en-US" sz="1700" dirty="0" err="1"/>
              <a:t>ausgeführt</a:t>
            </a:r>
            <a:r>
              <a:rPr lang="en-US" sz="1700" dirty="0"/>
              <a:t>.</a:t>
            </a:r>
          </a:p>
          <a:p>
            <a:r>
              <a:rPr lang="en-US" sz="1700" b="1" dirty="0"/>
              <a:t>Writing:</a:t>
            </a:r>
            <a:r>
              <a:rPr lang="en-US" sz="1700" dirty="0"/>
              <a:t> </a:t>
            </a:r>
            <a:r>
              <a:rPr lang="en-US" sz="1700" dirty="0" err="1"/>
              <a:t>Diese</a:t>
            </a:r>
            <a:r>
              <a:rPr lang="en-US" sz="1700" dirty="0"/>
              <a:t> Operation </a:t>
            </a:r>
            <a:r>
              <a:rPr lang="en-US" sz="1700" dirty="0" err="1"/>
              <a:t>wird</a:t>
            </a:r>
            <a:r>
              <a:rPr lang="en-US" sz="1700" dirty="0"/>
              <a:t> </a:t>
            </a:r>
            <a:r>
              <a:rPr lang="en-US" sz="1700" dirty="0" err="1"/>
              <a:t>vor</a:t>
            </a:r>
            <a:r>
              <a:rPr lang="en-US" sz="1700" dirty="0"/>
              <a:t> dem </a:t>
            </a:r>
            <a:r>
              <a:rPr lang="en-US" sz="1700" dirty="0" err="1"/>
              <a:t>Absenden</a:t>
            </a:r>
            <a:r>
              <a:rPr lang="en-US" sz="1700" dirty="0"/>
              <a:t> der </a:t>
            </a:r>
            <a:r>
              <a:rPr lang="en-US" sz="1700" dirty="0" err="1"/>
              <a:t>zugewiesenen</a:t>
            </a:r>
            <a:r>
              <a:rPr lang="en-US" sz="1700" dirty="0"/>
              <a:t> Message </a:t>
            </a:r>
            <a:r>
              <a:rPr lang="en-US" sz="1700" dirty="0" err="1"/>
              <a:t>ausgeführt</a:t>
            </a:r>
            <a:r>
              <a:rPr lang="en-US" sz="1700" dirty="0"/>
              <a:t>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0264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Code </a:t>
            </a:r>
            <a:r>
              <a:rPr lang="de-CH" dirty="0" err="1"/>
              <a:t>Snippet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628801"/>
            <a:ext cx="7848872" cy="1440159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/>
              <a:t>Operations und </a:t>
            </a:r>
            <a:r>
              <a:rPr lang="en-US" sz="2700" dirty="0" err="1"/>
              <a:t>Conditons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der </a:t>
            </a:r>
            <a:r>
              <a:rPr lang="en-US" sz="2700" dirty="0" err="1"/>
              <a:t>Sprache</a:t>
            </a:r>
            <a:r>
              <a:rPr lang="en-US" sz="2700" dirty="0"/>
              <a:t> </a:t>
            </a:r>
            <a:r>
              <a:rPr lang="en-US" sz="2700" dirty="0" err="1"/>
              <a:t>cMinus</a:t>
            </a:r>
            <a:r>
              <a:rPr lang="en-US" sz="2700" dirty="0"/>
              <a:t> </a:t>
            </a:r>
            <a:r>
              <a:rPr lang="en-US" sz="2700" dirty="0" err="1"/>
              <a:t>editiert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</a:p>
          <a:p>
            <a:r>
              <a:rPr lang="en-US" sz="2700" dirty="0"/>
              <a:t>Das </a:t>
            </a:r>
            <a:r>
              <a:rPr lang="en-US" sz="2700" dirty="0" err="1"/>
              <a:t>Einhalten</a:t>
            </a:r>
            <a:r>
              <a:rPr lang="en-US" sz="2700" dirty="0"/>
              <a:t> der </a:t>
            </a:r>
            <a:r>
              <a:rPr lang="en-US" sz="2700" dirty="0" err="1"/>
              <a:t>korrekten</a:t>
            </a:r>
            <a:r>
              <a:rPr lang="en-US" sz="2700" dirty="0"/>
              <a:t> </a:t>
            </a:r>
            <a:r>
              <a:rPr lang="en-US" sz="2700" dirty="0" err="1"/>
              <a:t>cMinus</a:t>
            </a:r>
            <a:r>
              <a:rPr lang="en-US" sz="2700" dirty="0"/>
              <a:t>-Syntax, </a:t>
            </a:r>
            <a:r>
              <a:rPr lang="en-US" sz="2700" dirty="0" err="1"/>
              <a:t>wird</a:t>
            </a:r>
            <a:r>
              <a:rPr lang="en-US" sz="2700" dirty="0"/>
              <a:t> </a:t>
            </a:r>
            <a:r>
              <a:rPr lang="en-US" sz="2700" dirty="0" err="1"/>
              <a:t>zur</a:t>
            </a:r>
            <a:r>
              <a:rPr lang="en-US" sz="2700" dirty="0"/>
              <a:t> </a:t>
            </a:r>
            <a:r>
              <a:rPr lang="en-US" sz="2700" dirty="0" err="1"/>
              <a:t>Laufzeit</a:t>
            </a:r>
            <a:r>
              <a:rPr lang="en-US" sz="2700" dirty="0"/>
              <a:t> </a:t>
            </a:r>
            <a:r>
              <a:rPr lang="en-US" sz="2700" dirty="0" err="1"/>
              <a:t>validiert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Im</a:t>
            </a:r>
            <a:r>
              <a:rPr lang="en-US" sz="2700" dirty="0"/>
              <a:t> Code Snippet </a:t>
            </a:r>
            <a:r>
              <a:rPr lang="en-US" sz="2700" dirty="0" err="1"/>
              <a:t>können</a:t>
            </a:r>
            <a:r>
              <a:rPr lang="en-US" sz="2700" dirty="0"/>
              <a:t> </a:t>
            </a:r>
            <a:r>
              <a:rPr lang="en-US" sz="2700" dirty="0" err="1"/>
              <a:t>definierte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, Functions, Inquiry und Gates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Bei</a:t>
            </a:r>
            <a:r>
              <a:rPr lang="en-US" sz="2700" dirty="0"/>
              <a:t> der </a:t>
            </a:r>
            <a:r>
              <a:rPr lang="en-US" sz="2700" dirty="0" err="1"/>
              <a:t>Generierung</a:t>
            </a:r>
            <a:r>
              <a:rPr lang="en-US" sz="2700" dirty="0"/>
              <a:t> </a:t>
            </a:r>
            <a:r>
              <a:rPr lang="en-US" sz="2700" dirty="0" err="1"/>
              <a:t>wird</a:t>
            </a:r>
            <a:r>
              <a:rPr lang="en-US" sz="2700" dirty="0"/>
              <a:t> das Code Snippet in das </a:t>
            </a:r>
            <a:r>
              <a:rPr lang="en-US" sz="2700" dirty="0" err="1"/>
              <a:t>cMinus</a:t>
            </a:r>
            <a:r>
              <a:rPr lang="en-US" sz="2700" dirty="0"/>
              <a:t>-Model </a:t>
            </a:r>
            <a:r>
              <a:rPr lang="en-US" sz="2700" dirty="0" err="1"/>
              <a:t>transformiert</a:t>
            </a:r>
            <a:r>
              <a:rPr lang="en-US" sz="2700" dirty="0"/>
              <a:t>, </a:t>
            </a:r>
            <a:r>
              <a:rPr lang="en-US" sz="2700" dirty="0" err="1"/>
              <a:t>aus</a:t>
            </a:r>
            <a:r>
              <a:rPr lang="en-US" sz="2700" dirty="0"/>
              <a:t> </a:t>
            </a:r>
            <a:r>
              <a:rPr lang="en-US" sz="2700" dirty="0" err="1"/>
              <a:t>welchem</a:t>
            </a:r>
            <a:r>
              <a:rPr lang="en-US" sz="2700" dirty="0"/>
              <a:t> </a:t>
            </a:r>
            <a:r>
              <a:rPr lang="en-US" sz="2700" dirty="0" err="1"/>
              <a:t>über</a:t>
            </a:r>
            <a:r>
              <a:rPr lang="en-US" sz="2700" dirty="0"/>
              <a:t> </a:t>
            </a:r>
            <a:r>
              <a:rPr lang="en-US" sz="2700" dirty="0" err="1"/>
              <a:t>ein</a:t>
            </a:r>
            <a:r>
              <a:rPr lang="en-US" sz="2700" dirty="0"/>
              <a:t> Template, der </a:t>
            </a:r>
            <a:r>
              <a:rPr lang="en-US" sz="2700" dirty="0" err="1"/>
              <a:t>gewünschte</a:t>
            </a:r>
            <a:r>
              <a:rPr lang="en-US" sz="2700" dirty="0"/>
              <a:t> Code (C/C++) </a:t>
            </a:r>
            <a:r>
              <a:rPr lang="en-US" sz="2700" dirty="0" err="1"/>
              <a:t>entsteht</a:t>
            </a:r>
            <a:r>
              <a:rPr lang="en-US" sz="2700" dirty="0"/>
              <a:t>.  </a:t>
            </a:r>
          </a:p>
          <a:p>
            <a:endParaRPr lang="de-CH" dirty="0"/>
          </a:p>
        </p:txBody>
      </p:sp>
      <p:pic>
        <p:nvPicPr>
          <p:cNvPr id="5" name="Grafik 4" descr="C:\Users\severin\Dropbox\actifsource\Documentation\003 CodeSnippet\Pictures\snippet_examp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501008"/>
            <a:ext cx="3207385" cy="325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46723"/>
            <a:ext cx="2771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899592" y="321297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427984" y="321297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190576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 err="1"/>
              <a:t>cMinus</a:t>
            </a:r>
            <a:r>
              <a:rPr lang="de-CH" dirty="0"/>
              <a:t> Model (Code </a:t>
            </a:r>
            <a:r>
              <a:rPr lang="de-CH" dirty="0" err="1"/>
              <a:t>Snippet</a:t>
            </a:r>
            <a:r>
              <a:rPr lang="de-CH" dirty="0"/>
              <a:t> 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7"/>
            <a:ext cx="6668304" cy="38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24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80589-56CD-A003-9A76-6A9F63F6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82A12-11AD-8FCB-4719-63118D14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sz="4400" dirty="0"/>
              <a:t>Message/Pulse Daten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08FE40-1612-9CFB-C524-F971D92D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28" y="4238269"/>
            <a:ext cx="6063580" cy="12713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928ACA-99CE-A8C7-5B9C-DF45AC796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45" y="3085885"/>
            <a:ext cx="1340391" cy="8523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ED6F12-DAB8-9327-B30E-ADE5796EA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270" y="3027565"/>
            <a:ext cx="1175091" cy="88513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3B3F5FB-312E-9BAB-4353-6AE4810D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596" y="3035959"/>
            <a:ext cx="1416271" cy="876739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92DBE2A-3DFC-EB22-31E3-B42F865430F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28841" y="3938198"/>
            <a:ext cx="0" cy="93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803D50C-9F03-572D-EFDD-10578A251AA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36816" y="3912698"/>
            <a:ext cx="0" cy="102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F3EAB12-B6B7-2CE2-4101-5FDCA7E7FEC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682731" y="3912698"/>
            <a:ext cx="1" cy="9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2635BA9-4352-8CB8-3F02-9F68A28F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8802"/>
            <a:ext cx="7848872" cy="70355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Messages und Pulse </a:t>
            </a:r>
            <a:r>
              <a:rPr lang="en-US" sz="2000" dirty="0" err="1"/>
              <a:t>können</a:t>
            </a:r>
            <a:r>
              <a:rPr lang="en-US" sz="2000" dirty="0"/>
              <a:t> Daten </a:t>
            </a:r>
            <a:r>
              <a:rPr lang="en-US" sz="2000" dirty="0" err="1"/>
              <a:t>beinhalten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Diese</a:t>
            </a:r>
            <a:r>
              <a:rPr lang="en-US" sz="2000" dirty="0"/>
              <a:t> Daten </a:t>
            </a:r>
            <a:r>
              <a:rPr lang="en-US" sz="2000" dirty="0" err="1"/>
              <a:t>können</a:t>
            </a:r>
            <a:r>
              <a:rPr lang="en-US" sz="2000" dirty="0"/>
              <a:t> in Operations und Conditions </a:t>
            </a:r>
            <a:r>
              <a:rPr lang="en-US" sz="2000" dirty="0" err="1"/>
              <a:t>verwendet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41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75C71-2EA0-1273-B65D-4FFB7992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3D25A-07D2-8A5E-96C1-2DB4DFB9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sz="4400" dirty="0"/>
              <a:t>Message/Pulse Daten</a:t>
            </a:r>
            <a:endParaRPr lang="de-CH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B276D27-FC43-CD59-077E-92E3A743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1" y="2774902"/>
            <a:ext cx="2027706" cy="146714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A656297-683F-4FCD-1C7F-2221C3669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0" y="4757637"/>
            <a:ext cx="3630961" cy="9960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E89022-BFE3-CD74-01E6-649C055DD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18" y="4797152"/>
            <a:ext cx="3492574" cy="9565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0D8EE51-4884-25B9-B58B-FD30D4E83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179" y="2038883"/>
            <a:ext cx="3644356" cy="242505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AAB0A2-8CBF-1F94-C14C-94C6F5B5956E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339752" y="3645024"/>
            <a:ext cx="85689" cy="111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8FC4F-C51C-7B02-90F4-1363C5F0331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588224" y="3933056"/>
            <a:ext cx="48081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6E9E8132-5A2A-66B3-11F4-D65E771B554C}"/>
              </a:ext>
            </a:extLst>
          </p:cNvPr>
          <p:cNvSpPr txBox="1">
            <a:spLocks/>
          </p:cNvSpPr>
          <p:nvPr/>
        </p:nvSpPr>
        <p:spPr>
          <a:xfrm>
            <a:off x="4597085" y="1878470"/>
            <a:ext cx="2579531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Prozess </a:t>
            </a:r>
            <a:r>
              <a:rPr kumimoji="0" lang="de-CH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84EAE79-A755-A9E8-6396-DFB113900AEF}"/>
              </a:ext>
            </a:extLst>
          </p:cNvPr>
          <p:cNvSpPr txBox="1">
            <a:spLocks/>
          </p:cNvSpPr>
          <p:nvPr/>
        </p:nvSpPr>
        <p:spPr>
          <a:xfrm>
            <a:off x="1259632" y="1878470"/>
            <a:ext cx="2579531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Prozess Button</a:t>
            </a:r>
          </a:p>
        </p:txBody>
      </p:sp>
    </p:spTree>
    <p:extLst>
      <p:ext uri="{BB962C8B-B14F-4D97-AF65-F5344CB8AC3E}">
        <p14:creationId xmlns:p14="http://schemas.microsoft.com/office/powerpoint/2010/main" val="1123336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 Shell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166360" cy="22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34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1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67544" y="4221088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</a:t>
            </a:r>
            <a:r>
              <a:rPr lang="de-CH" sz="2400" dirty="0"/>
              <a:t>generierte C-Code für eine CIP Shell besteht aus einer Kompilationseinheit, welche die Schnittstellenobjekte IN_ und OUT_ enthält.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sz="2400" dirty="0"/>
              <a:t>Der Code für die CIP Shell besteht aus Verbunden (</a:t>
            </a:r>
            <a:r>
              <a:rPr lang="de-CH" sz="2400" dirty="0" err="1"/>
              <a:t>struct</a:t>
            </a:r>
            <a:r>
              <a:rPr lang="de-CH" sz="2400" dirty="0"/>
              <a:t>) von </a:t>
            </a:r>
            <a:r>
              <a:rPr lang="de-CH" sz="2400" dirty="0" err="1"/>
              <a:t>Funktionspointern</a:t>
            </a:r>
            <a:r>
              <a:rPr lang="de-CH" sz="2400" dirty="0"/>
              <a:t>, die erst zur Laufzeit des Systems initialisiert werden.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CIP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4258816" cy="20882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de-CH" sz="1800" b="1" dirty="0"/>
              <a:t>/* Input Interface Type */</a:t>
            </a:r>
          </a:p>
          <a:p>
            <a:pPr>
              <a:buNone/>
            </a:pPr>
            <a:r>
              <a:rPr lang="de-CH" sz="1800" dirty="0" err="1"/>
              <a:t>struct</a:t>
            </a:r>
            <a:r>
              <a:rPr lang="de-CH" sz="1800" dirty="0"/>
              <a:t> </a:t>
            </a:r>
            <a:r>
              <a:rPr lang="de-CH" sz="1800" dirty="0" err="1"/>
              <a:t>tIN_Unit</a:t>
            </a:r>
            <a:endParaRPr lang="de-CH" sz="1800" dirty="0"/>
          </a:p>
          <a:p>
            <a:pPr>
              <a:buNone/>
            </a:pPr>
            <a:r>
              <a:rPr lang="de-CH" sz="1800" dirty="0"/>
              <a:t>{</a:t>
            </a:r>
          </a:p>
          <a:p>
            <a:pPr>
              <a:buNone/>
            </a:pPr>
            <a:r>
              <a:rPr lang="de-CH" sz="1800" dirty="0"/>
              <a:t>  </a:t>
            </a:r>
            <a:r>
              <a:rPr lang="de-CH" sz="1800" dirty="0" err="1"/>
              <a:t>void</a:t>
            </a:r>
            <a:r>
              <a:rPr lang="de-CH" sz="1800" dirty="0"/>
              <a:t> (*</a:t>
            </a:r>
            <a:r>
              <a:rPr lang="de-CH" sz="1800" dirty="0" err="1"/>
              <a:t>ButtonEvents_Push</a:t>
            </a:r>
            <a:r>
              <a:rPr lang="de-CH" sz="1800" dirty="0"/>
              <a:t>)(</a:t>
            </a:r>
            <a:r>
              <a:rPr lang="de-CH" sz="1800" dirty="0" err="1"/>
              <a:t>void</a:t>
            </a:r>
            <a:r>
              <a:rPr lang="de-CH" sz="1800" dirty="0"/>
              <a:t>);</a:t>
            </a:r>
          </a:p>
          <a:p>
            <a:pPr>
              <a:buNone/>
            </a:pPr>
            <a:r>
              <a:rPr lang="de-CH" sz="1800" dirty="0"/>
              <a:t>  </a:t>
            </a:r>
            <a:r>
              <a:rPr lang="de-CH" sz="1800" dirty="0" err="1"/>
              <a:t>void</a:t>
            </a:r>
            <a:r>
              <a:rPr lang="de-CH" sz="1800" dirty="0"/>
              <a:t> (*</a:t>
            </a:r>
            <a:r>
              <a:rPr lang="de-CH" sz="1800" dirty="0" err="1"/>
              <a:t>ButtonEvents_Release</a:t>
            </a:r>
            <a:r>
              <a:rPr lang="de-CH" sz="1800" dirty="0"/>
              <a:t>)(</a:t>
            </a:r>
            <a:r>
              <a:rPr lang="de-CH" sz="1800" dirty="0" err="1"/>
              <a:t>void</a:t>
            </a:r>
            <a:r>
              <a:rPr lang="de-CH" sz="1800" dirty="0"/>
              <a:t>);</a:t>
            </a:r>
          </a:p>
          <a:p>
            <a:pPr>
              <a:buNone/>
            </a:pPr>
            <a:r>
              <a:rPr lang="de-CH" sz="1800" dirty="0"/>
              <a:t>};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788024" y="1268760"/>
            <a:ext cx="4248472" cy="2088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Output Interface Type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tOUT_Unit</a:t>
            </a:r>
            <a:endParaRPr kumimoji="0" lang="de-CH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(*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LampActions_Bright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(*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LampActions_Dark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5" name="Rechteck 4"/>
          <p:cNvSpPr/>
          <p:nvPr/>
        </p:nvSpPr>
        <p:spPr>
          <a:xfrm>
            <a:off x="467544" y="3429000"/>
            <a:ext cx="856895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b="1" dirty="0"/>
              <a:t>/* Trigger Interface Type */</a:t>
            </a:r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tTRG_Unit</a:t>
            </a:r>
            <a:endParaRPr lang="de-CH" dirty="0"/>
          </a:p>
          <a:p>
            <a:r>
              <a:rPr lang="de-CH" dirty="0"/>
              <a:t>{</a:t>
            </a:r>
          </a:p>
          <a:p>
            <a:r>
              <a:rPr lang="en-US" dirty="0"/>
              <a:t>  void (*TICK_) (void);/* increment CIP MACHINE time */</a:t>
            </a:r>
          </a:p>
          <a:p>
            <a:r>
              <a:rPr lang="en-US" dirty="0"/>
              <a:t>  void (*STEP_) (void);/*  trigger CIP MACHINE transition */</a:t>
            </a:r>
          </a:p>
          <a:p>
            <a:r>
              <a:rPr lang="en-US" dirty="0"/>
              <a:t>  void (*CHAIN_) (void);/* trigger pending chain CIP MACHINE transition */</a:t>
            </a:r>
          </a:p>
          <a:p>
            <a:r>
              <a:rPr lang="en-US" dirty="0"/>
              <a:t>  void (*TIMEUP_) (void);/* trigger pending </a:t>
            </a:r>
            <a:r>
              <a:rPr lang="en-US" dirty="0" err="1"/>
              <a:t>timeup</a:t>
            </a:r>
            <a:r>
              <a:rPr lang="en-US" dirty="0"/>
              <a:t> */</a:t>
            </a:r>
          </a:p>
          <a:p>
            <a:r>
              <a:rPr lang="en-US" dirty="0"/>
              <a:t>  void (*READ_) (void);/* trigger CIP MACHINE to read from internal message buffer */</a:t>
            </a:r>
          </a:p>
          <a:p>
            <a:r>
              <a:rPr lang="en-US" dirty="0"/>
              <a:t>  void (*AUTO_) (void);/* trigger pending auto CIP MACHINE transition */</a:t>
            </a:r>
          </a:p>
          <a:p>
            <a:r>
              <a:rPr lang="en-US" b="1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tPENDING</a:t>
            </a:r>
            <a:r>
              <a:rPr lang="en-US" dirty="0"/>
              <a:t>_ PENDING_;/* information on pending transitions */</a:t>
            </a:r>
          </a:p>
          <a:p>
            <a:r>
              <a:rPr lang="de-CH" dirty="0"/>
              <a:t>};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2700" dirty="0"/>
              <a:t>Erfassen der Anforderungen des Systems </a:t>
            </a:r>
            <a:br>
              <a:rPr lang="de-CH" sz="2700" dirty="0"/>
            </a:br>
            <a:r>
              <a:rPr lang="de-CH" sz="2700" dirty="0"/>
              <a:t>(Die externen Prozesse verstehen).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Definieren der Channels, welche mit der Aussenwelt kommunizieren.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Modellieren der Prozess-Agenten </a:t>
            </a:r>
            <a:br>
              <a:rPr lang="de-CH" sz="2700" dirty="0"/>
            </a:br>
            <a:r>
              <a:rPr lang="de-CH" sz="2700" dirty="0"/>
              <a:t>(Abbilder der Wirklichkeit z.B. Button, Motor…).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Interaktionen zwischen den Prozess-Agenten modellieren. Dies erfolgt über Pulse </a:t>
            </a:r>
            <a:r>
              <a:rPr lang="de-CH" sz="2700" dirty="0" err="1"/>
              <a:t>Translations</a:t>
            </a:r>
            <a:r>
              <a:rPr lang="de-CH" sz="2700" dirty="0"/>
              <a:t> und zusätzliche </a:t>
            </a:r>
            <a:r>
              <a:rPr lang="de-CH" sz="2700" dirty="0" err="1"/>
              <a:t>Control</a:t>
            </a:r>
            <a:r>
              <a:rPr lang="de-CH" sz="2700" dirty="0"/>
              <a:t>-Prozesse.</a:t>
            </a:r>
            <a:endParaRPr lang="de-CH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CIP-Methode</a:t>
            </a:r>
            <a:endParaRPr lang="de-CH" sz="369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6605" y="1844825"/>
            <a:ext cx="8300671" cy="331236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CH" sz="5539" b="1" dirty="0" err="1"/>
              <a:t>Actifsource</a:t>
            </a:r>
            <a:r>
              <a:rPr lang="de-CH" sz="5539" b="1" dirty="0"/>
              <a:t> Übungen</a:t>
            </a:r>
          </a:p>
          <a:p>
            <a:pPr marL="0" indent="0" algn="ctr">
              <a:buNone/>
            </a:pPr>
            <a:r>
              <a:rPr lang="de-CH" sz="4800" dirty="0">
                <a:hlinkClick r:id="rId2"/>
              </a:rPr>
              <a:t>https://github.com/actifsource</a:t>
            </a:r>
            <a:endParaRPr lang="de-CH" sz="4800" dirty="0"/>
          </a:p>
          <a:p>
            <a:pPr algn="ctr"/>
            <a:endParaRPr lang="de-CH" sz="5539" dirty="0"/>
          </a:p>
          <a:p>
            <a:pPr marL="0" indent="0" algn="ctr">
              <a:buNone/>
            </a:pPr>
            <a:r>
              <a:rPr lang="de-CH" sz="5500" b="1" dirty="0"/>
              <a:t>Tutorial: </a:t>
            </a:r>
            <a:r>
              <a:rPr lang="de-CH" sz="5500" b="1" dirty="0" err="1"/>
              <a:t>Statemachine-Lamp</a:t>
            </a:r>
            <a:endParaRPr lang="de-CH" sz="5500" dirty="0"/>
          </a:p>
          <a:p>
            <a:pPr marL="0" indent="0" algn="ctr">
              <a:buNone/>
            </a:pPr>
            <a:r>
              <a:rPr lang="de-CH" sz="5500" dirty="0">
                <a:hlinkClick r:id="rId3"/>
              </a:rPr>
              <a:t>https://www.actifsource.com/documentation/manual/tutorials/30_cip/10_lamp</a:t>
            </a:r>
            <a:endParaRPr lang="de-CH" sz="5500" dirty="0"/>
          </a:p>
          <a:p>
            <a:endParaRPr lang="de-CH" sz="5500" dirty="0"/>
          </a:p>
          <a:p>
            <a:pPr marL="0" indent="0" algn="ctr">
              <a:buNone/>
            </a:pPr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22090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CIP Methodik wurde von Prof. Dr. Hugo Fierz an der ETH Zürich entwickelt.</a:t>
            </a:r>
          </a:p>
          <a:p>
            <a:r>
              <a:rPr lang="de-CH" dirty="0"/>
              <a:t>Das Ziel ist der Entwurf Echtzeit-fähiger, deterministischer Embedded-Systeme.</a:t>
            </a:r>
          </a:p>
          <a:p>
            <a:r>
              <a:rPr lang="de-CH" dirty="0"/>
              <a:t>CIP = </a:t>
            </a:r>
            <a:r>
              <a:rPr lang="de-CH" dirty="0" err="1"/>
              <a:t>Communicating</a:t>
            </a:r>
            <a:r>
              <a:rPr lang="de-CH" dirty="0"/>
              <a:t> </a:t>
            </a:r>
            <a:r>
              <a:rPr lang="de-CH" dirty="0" err="1"/>
              <a:t>Interacting</a:t>
            </a:r>
            <a:r>
              <a:rPr lang="de-CH" dirty="0"/>
              <a:t> </a:t>
            </a:r>
            <a:r>
              <a:rPr lang="de-CH" dirty="0" err="1"/>
              <a:t>Processes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1469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DEC-Methode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DEC-Architektur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Generische Ausführungsarchitektur einer Embedded Unit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DEC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Autofit/>
          </a:bodyPr>
          <a:lstStyle/>
          <a:p>
            <a:r>
              <a:rPr lang="de-CH" sz="2700" dirty="0"/>
              <a:t>Die Verbindungssoftware wird mit der DEC-Methode (Domain-</a:t>
            </a:r>
            <a:r>
              <a:rPr lang="de-CH" sz="2700" dirty="0" err="1"/>
              <a:t>oriented</a:t>
            </a:r>
            <a:r>
              <a:rPr lang="de-CH" sz="2700" dirty="0"/>
              <a:t> Embedded Connection) als parallele Datenflussmaschinen spezifiziert, welche die Reaktiven Maschinen über drei Layer mit den Signalschnittstellen der Sensoren (Input Path) und Aktoren (Output Path) verbinden.</a:t>
            </a:r>
          </a:p>
          <a:p>
            <a:r>
              <a:rPr lang="de-CH" sz="2700" dirty="0"/>
              <a:t>DEC = Domain-</a:t>
            </a:r>
            <a:r>
              <a:rPr lang="de-CH" sz="2700" dirty="0" err="1"/>
              <a:t>oriented</a:t>
            </a:r>
            <a:r>
              <a:rPr lang="de-CH" sz="2700" dirty="0"/>
              <a:t> Embedded Connection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de-CH" sz="2700" dirty="0"/>
              <a:t>Embedded-Systeme kriegen Signale von der Umwelt, verarbeiten diese und lösen neue Signale aus.</a:t>
            </a:r>
          </a:p>
        </p:txBody>
      </p:sp>
      <p:sp>
        <p:nvSpPr>
          <p:cNvPr id="4" name="Rechteck 3"/>
          <p:cNvSpPr/>
          <p:nvPr/>
        </p:nvSpPr>
        <p:spPr>
          <a:xfrm>
            <a:off x="3275856" y="3212976"/>
            <a:ext cx="2664296" cy="1642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Embedded</a:t>
            </a:r>
          </a:p>
          <a:p>
            <a:pPr algn="ctr"/>
            <a:r>
              <a:rPr lang="de-CH" dirty="0"/>
              <a:t>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851920" y="5145833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 nach unten 5"/>
          <p:cNvSpPr/>
          <p:nvPr/>
        </p:nvSpPr>
        <p:spPr>
          <a:xfrm>
            <a:off x="5040052" y="5145833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955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Input/Output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700" dirty="0"/>
              <a:t>Das Einlesen der Signale soll strukturiert erfolgen.</a:t>
            </a:r>
          </a:p>
          <a:p>
            <a:pPr lvl="1"/>
            <a:r>
              <a:rPr lang="de-CH" sz="2700" b="1" dirty="0" err="1"/>
              <a:t>InputPath</a:t>
            </a:r>
            <a:r>
              <a:rPr lang="de-CH" sz="2700" b="1" dirty="0"/>
              <a:t>: </a:t>
            </a:r>
            <a:r>
              <a:rPr lang="de-CH" sz="2700" dirty="0"/>
              <a:t>Liest Signale von der Umwelt.</a:t>
            </a:r>
          </a:p>
          <a:p>
            <a:pPr lvl="1"/>
            <a:r>
              <a:rPr lang="de-CH" sz="2700" b="1" dirty="0" err="1"/>
              <a:t>OutputPath</a:t>
            </a:r>
            <a:r>
              <a:rPr lang="de-CH" sz="2700" b="1" dirty="0"/>
              <a:t>: </a:t>
            </a:r>
            <a:r>
              <a:rPr lang="de-CH" sz="2700" dirty="0"/>
              <a:t>Schreibt Signale an die Umwelt.</a:t>
            </a:r>
          </a:p>
        </p:txBody>
      </p:sp>
      <p:sp>
        <p:nvSpPr>
          <p:cNvPr id="4" name="Rechteck 3"/>
          <p:cNvSpPr/>
          <p:nvPr/>
        </p:nvSpPr>
        <p:spPr>
          <a:xfrm>
            <a:off x="3203848" y="3861048"/>
            <a:ext cx="2664296" cy="2304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79911" y="4857800"/>
            <a:ext cx="603245" cy="1307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Input</a:t>
            </a:r>
          </a:p>
          <a:p>
            <a:pPr algn="ctr"/>
            <a:r>
              <a:rPr lang="de-CH" dirty="0"/>
              <a:t>Path</a:t>
            </a:r>
          </a:p>
        </p:txBody>
      </p:sp>
      <p:sp>
        <p:nvSpPr>
          <p:cNvPr id="8" name="Rechteck 7"/>
          <p:cNvSpPr/>
          <p:nvPr/>
        </p:nvSpPr>
        <p:spPr>
          <a:xfrm>
            <a:off x="4716016" y="4857800"/>
            <a:ext cx="612067" cy="13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Output</a:t>
            </a:r>
          </a:p>
          <a:p>
            <a:pPr algn="ctr"/>
            <a:r>
              <a:rPr lang="de-CH" dirty="0"/>
              <a:t>Path</a:t>
            </a:r>
          </a:p>
        </p:txBody>
      </p:sp>
      <p:sp>
        <p:nvSpPr>
          <p:cNvPr id="9" name="Rechteck 8"/>
          <p:cNvSpPr/>
          <p:nvPr/>
        </p:nvSpPr>
        <p:spPr>
          <a:xfrm>
            <a:off x="3419872" y="3993705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cxnSp>
        <p:nvCxnSpPr>
          <p:cNvPr id="10" name="Gerade Verbindung mit Pfeil 9"/>
          <p:cNvCxnSpPr>
            <a:stCxn id="7" idx="0"/>
            <a:endCxn id="9" idx="2"/>
          </p:cNvCxnSpPr>
          <p:nvPr/>
        </p:nvCxnSpPr>
        <p:spPr>
          <a:xfrm flipV="1">
            <a:off x="4081534" y="4497761"/>
            <a:ext cx="454462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8" idx="0"/>
          </p:cNvCxnSpPr>
          <p:nvPr/>
        </p:nvCxnSpPr>
        <p:spPr>
          <a:xfrm>
            <a:off x="4535996" y="4497761"/>
            <a:ext cx="486054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67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Input/Output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70975" cy="4781127"/>
          </a:xfrm>
        </p:spPr>
        <p:txBody>
          <a:bodyPr>
            <a:normAutofit/>
          </a:bodyPr>
          <a:lstStyle/>
          <a:p>
            <a:r>
              <a:rPr lang="de-CH" dirty="0"/>
              <a:t>Input- und Output-Pfade sind in drei Layer unterteilt.</a:t>
            </a:r>
          </a:p>
        </p:txBody>
      </p:sp>
      <p:sp>
        <p:nvSpPr>
          <p:cNvPr id="4" name="Rechteck 3"/>
          <p:cNvSpPr/>
          <p:nvPr/>
        </p:nvSpPr>
        <p:spPr>
          <a:xfrm>
            <a:off x="5160534" y="1784175"/>
            <a:ext cx="3249184" cy="36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376558" y="2780927"/>
            <a:ext cx="1232959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897551" y="2780927"/>
            <a:ext cx="1201296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376557" y="1916832"/>
            <a:ext cx="2722289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cxnSp>
        <p:nvCxnSpPr>
          <p:cNvPr id="8" name="Gerade Verbindung mit Pfeil 7"/>
          <p:cNvCxnSpPr>
            <a:stCxn id="5" idx="0"/>
            <a:endCxn id="7" idx="2"/>
          </p:cNvCxnSpPr>
          <p:nvPr/>
        </p:nvCxnSpPr>
        <p:spPr>
          <a:xfrm flipV="1">
            <a:off x="5993038" y="2420888"/>
            <a:ext cx="744664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7" idx="2"/>
            <a:endCxn id="6" idx="0"/>
          </p:cNvCxnSpPr>
          <p:nvPr/>
        </p:nvCxnSpPr>
        <p:spPr>
          <a:xfrm>
            <a:off x="6737702" y="2420888"/>
            <a:ext cx="760497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462055" y="4448471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Input</a:t>
            </a:r>
          </a:p>
          <a:p>
            <a:pPr algn="ctr"/>
            <a:r>
              <a:rPr lang="de-CH" sz="1600" dirty="0"/>
              <a:t>Driver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462055" y="3695708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Input</a:t>
            </a:r>
          </a:p>
          <a:p>
            <a:pPr algn="ctr"/>
            <a:r>
              <a:rPr lang="de-CH" sz="1600" dirty="0"/>
              <a:t>Handler</a:t>
            </a:r>
          </a:p>
        </p:txBody>
      </p:sp>
      <p:sp>
        <p:nvSpPr>
          <p:cNvPr id="20" name="Rechteck 19"/>
          <p:cNvSpPr/>
          <p:nvPr/>
        </p:nvSpPr>
        <p:spPr>
          <a:xfrm>
            <a:off x="5457390" y="2954306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Event</a:t>
            </a:r>
          </a:p>
          <a:p>
            <a:pPr algn="ctr"/>
            <a:r>
              <a:rPr lang="de-CH" sz="1600" dirty="0" err="1"/>
              <a:t>Detection</a:t>
            </a:r>
            <a:endParaRPr lang="de-CH" sz="1600" dirty="0"/>
          </a:p>
        </p:txBody>
      </p:sp>
      <p:sp>
        <p:nvSpPr>
          <p:cNvPr id="22" name="Rechteck 21"/>
          <p:cNvSpPr/>
          <p:nvPr/>
        </p:nvSpPr>
        <p:spPr>
          <a:xfrm>
            <a:off x="6961906" y="4437110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Output</a:t>
            </a:r>
          </a:p>
          <a:p>
            <a:pPr algn="ctr"/>
            <a:r>
              <a:rPr lang="de-CH" sz="1600" dirty="0"/>
              <a:t>Driver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6961906" y="3684347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Output</a:t>
            </a:r>
          </a:p>
          <a:p>
            <a:pPr algn="ctr"/>
            <a:r>
              <a:rPr lang="de-CH" sz="1600" dirty="0"/>
              <a:t>Handler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6957241" y="2942945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Action</a:t>
            </a:r>
          </a:p>
          <a:p>
            <a:pPr algn="ctr"/>
            <a:r>
              <a:rPr lang="de-CH" sz="1600" dirty="0"/>
              <a:t>Initiation</a:t>
            </a:r>
          </a:p>
        </p:txBody>
      </p:sp>
      <p:sp>
        <p:nvSpPr>
          <p:cNvPr id="26" name="Pfeil nach unten 25"/>
          <p:cNvSpPr/>
          <p:nvPr/>
        </p:nvSpPr>
        <p:spPr>
          <a:xfrm rot="10800000">
            <a:off x="5813018" y="5568804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>
            <a:off x="7306063" y="5568805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267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00808"/>
            <a:ext cx="4170975" cy="4781127"/>
          </a:xfrm>
        </p:spPr>
        <p:txBody>
          <a:bodyPr>
            <a:normAutofit/>
          </a:bodyPr>
          <a:lstStyle/>
          <a:p>
            <a:r>
              <a:rPr lang="de-CH" dirty="0" err="1"/>
              <a:t>InputDriver</a:t>
            </a:r>
            <a:r>
              <a:rPr lang="de-CH" dirty="0"/>
              <a:t> (ID)</a:t>
            </a:r>
          </a:p>
          <a:p>
            <a:pPr lvl="1"/>
            <a:r>
              <a:rPr lang="de-CH" sz="2400" dirty="0"/>
              <a:t>Liest Daten von I/O Pins oder von einem Bus</a:t>
            </a:r>
          </a:p>
          <a:p>
            <a:r>
              <a:rPr lang="de-CH" dirty="0" err="1"/>
              <a:t>InputHandler</a:t>
            </a:r>
            <a:r>
              <a:rPr lang="de-CH" dirty="0"/>
              <a:t> (IH)</a:t>
            </a:r>
          </a:p>
          <a:p>
            <a:pPr lvl="1"/>
            <a:r>
              <a:rPr lang="de-CH" sz="2400" dirty="0"/>
              <a:t>Holt Daten vom Driver ab und bereitet sie auf</a:t>
            </a:r>
          </a:p>
          <a:p>
            <a:r>
              <a:rPr lang="de-CH" dirty="0" err="1"/>
              <a:t>EventDetection</a:t>
            </a:r>
            <a:r>
              <a:rPr lang="de-CH" dirty="0"/>
              <a:t> (ED)</a:t>
            </a:r>
          </a:p>
          <a:p>
            <a:pPr lvl="1"/>
            <a:r>
              <a:rPr lang="de-CH" sz="2400" dirty="0"/>
              <a:t>Erzeugt eine Event Message und leitet dieses an die State Engine weiter</a:t>
            </a:r>
          </a:p>
          <a:p>
            <a:pPr lvl="1"/>
            <a:endParaRPr lang="de-CH" sz="2400" dirty="0"/>
          </a:p>
        </p:txBody>
      </p:sp>
      <p:sp>
        <p:nvSpPr>
          <p:cNvPr id="69" name="Rechteck 68"/>
          <p:cNvSpPr/>
          <p:nvPr/>
        </p:nvSpPr>
        <p:spPr>
          <a:xfrm>
            <a:off x="4427984" y="1700808"/>
            <a:ext cx="4536504" cy="4608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70" name="Gerade Verbindung mit Pfeil 69"/>
          <p:cNvCxnSpPr>
            <a:stCxn id="79" idx="0"/>
            <a:endCxn id="77" idx="2"/>
          </p:cNvCxnSpPr>
          <p:nvPr/>
        </p:nvCxnSpPr>
        <p:spPr>
          <a:xfrm flipV="1">
            <a:off x="6125465" y="2420888"/>
            <a:ext cx="1036001" cy="86789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85" idx="0"/>
            <a:endCxn id="77" idx="2"/>
          </p:cNvCxnSpPr>
          <p:nvPr/>
        </p:nvCxnSpPr>
        <p:spPr>
          <a:xfrm flipV="1">
            <a:off x="7151150" y="2420888"/>
            <a:ext cx="10316" cy="8566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91" idx="0"/>
            <a:endCxn id="77" idx="2"/>
          </p:cNvCxnSpPr>
          <p:nvPr/>
        </p:nvCxnSpPr>
        <p:spPr>
          <a:xfrm flipH="1" flipV="1">
            <a:off x="7161466" y="2420888"/>
            <a:ext cx="1052231" cy="85156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4656872" y="3345633"/>
            <a:ext cx="720080" cy="2459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de-CH" dirty="0" err="1"/>
              <a:t>Scheduling</a:t>
            </a:r>
            <a:endParaRPr lang="de-CH" dirty="0"/>
          </a:p>
        </p:txBody>
      </p:sp>
      <p:sp>
        <p:nvSpPr>
          <p:cNvPr id="77" name="Rechteck 76"/>
          <p:cNvSpPr/>
          <p:nvPr/>
        </p:nvSpPr>
        <p:spPr>
          <a:xfrm>
            <a:off x="5635890" y="1916832"/>
            <a:ext cx="3051151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sp>
        <p:nvSpPr>
          <p:cNvPr id="78" name="Flussdiagramm: Dokument 77"/>
          <p:cNvSpPr/>
          <p:nvPr/>
        </p:nvSpPr>
        <p:spPr>
          <a:xfrm>
            <a:off x="7371024" y="2496797"/>
            <a:ext cx="1316017" cy="658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Event</a:t>
            </a:r>
          </a:p>
          <a:p>
            <a:pPr algn="ctr"/>
            <a:r>
              <a:rPr lang="de-CH" dirty="0"/>
              <a:t>Message</a:t>
            </a:r>
          </a:p>
        </p:txBody>
      </p:sp>
      <p:sp>
        <p:nvSpPr>
          <p:cNvPr id="79" name="Rechteck 78"/>
          <p:cNvSpPr/>
          <p:nvPr/>
        </p:nvSpPr>
        <p:spPr>
          <a:xfrm>
            <a:off x="5652120" y="3288786"/>
            <a:ext cx="946690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5710517" y="357869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81" name="Rechteck 80"/>
          <p:cNvSpPr/>
          <p:nvPr/>
        </p:nvSpPr>
        <p:spPr>
          <a:xfrm>
            <a:off x="5710517" y="4343293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82" name="Rechteck 81"/>
          <p:cNvSpPr/>
          <p:nvPr/>
        </p:nvSpPr>
        <p:spPr>
          <a:xfrm>
            <a:off x="5710517" y="505595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85" name="Rechteck 84"/>
          <p:cNvSpPr/>
          <p:nvPr/>
        </p:nvSpPr>
        <p:spPr>
          <a:xfrm>
            <a:off x="6677805" y="3277525"/>
            <a:ext cx="946690" cy="2459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86" name="Rechteck 85"/>
          <p:cNvSpPr/>
          <p:nvPr/>
        </p:nvSpPr>
        <p:spPr>
          <a:xfrm>
            <a:off x="6752432" y="357869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87" name="Rechteck 86"/>
          <p:cNvSpPr/>
          <p:nvPr/>
        </p:nvSpPr>
        <p:spPr>
          <a:xfrm>
            <a:off x="6752432" y="4343293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88" name="Rechteck 87"/>
          <p:cNvSpPr/>
          <p:nvPr/>
        </p:nvSpPr>
        <p:spPr>
          <a:xfrm>
            <a:off x="6752432" y="505595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91" name="Rechteck 90"/>
          <p:cNvSpPr/>
          <p:nvPr/>
        </p:nvSpPr>
        <p:spPr>
          <a:xfrm>
            <a:off x="7740352" y="3272454"/>
            <a:ext cx="946690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92" name="Rechteck 91"/>
          <p:cNvSpPr/>
          <p:nvPr/>
        </p:nvSpPr>
        <p:spPr>
          <a:xfrm>
            <a:off x="7814979" y="3573621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93" name="Rechteck 92"/>
          <p:cNvSpPr/>
          <p:nvPr/>
        </p:nvSpPr>
        <p:spPr>
          <a:xfrm>
            <a:off x="7814979" y="433822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94" name="Rechteck 93"/>
          <p:cNvSpPr/>
          <p:nvPr/>
        </p:nvSpPr>
        <p:spPr>
          <a:xfrm>
            <a:off x="7814979" y="5050881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26" name="Pfeil nach unten 25"/>
          <p:cNvSpPr/>
          <p:nvPr/>
        </p:nvSpPr>
        <p:spPr>
          <a:xfrm rot="10800000">
            <a:off x="5940152" y="5805264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393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Drei-Layer Architektur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45228" cy="486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Unit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209473" cy="38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72087"/>
            <a:ext cx="7560840" cy="13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39552" y="5229200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Unit Controller: Quasi-</a:t>
            </a:r>
            <a:r>
              <a:rPr kumimoji="0" lang="de-CH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Periodic</a:t>
            </a:r>
            <a:r>
              <a:rPr kumimoji="0" lang="de-CH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2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Cycles</a:t>
            </a:r>
            <a:endParaRPr kumimoji="0" lang="de-CH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Besten Dank für Ihre Aufmerksamkeit</a:t>
            </a:r>
          </a:p>
        </p:txBody>
      </p:sp>
      <p:pic>
        <p:nvPicPr>
          <p:cNvPr id="1026" name="Picture 2" descr="D:\Daten\actifsource\Admin\Logo\actifsource_sphe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91100"/>
            <a:ext cx="95250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83A6C3-538E-4F77-8B2C-440EB570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65" y="2023864"/>
            <a:ext cx="2352675" cy="3962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8F8B5D-CABC-47CF-B7B2-7BBF4848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1457325" cy="3552825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4684FAA-7D0C-4743-B6D2-72152DBE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559" y="1916832"/>
            <a:ext cx="3600400" cy="504056"/>
          </a:xfrm>
        </p:spPr>
        <p:txBody>
          <a:bodyPr>
            <a:normAutofit/>
          </a:bodyPr>
          <a:lstStyle/>
          <a:p>
            <a:pPr lvl="1"/>
            <a:r>
              <a:rPr lang="de-CH" sz="2000" dirty="0"/>
              <a:t>Communication-</a:t>
            </a:r>
            <a:r>
              <a:rPr lang="de-CH" sz="2000" dirty="0" err="1"/>
              <a:t>Diagram</a:t>
            </a:r>
            <a:endParaRPr lang="de-CH" sz="20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24E262E-88FF-443F-9E35-A87824E80F9B}"/>
              </a:ext>
            </a:extLst>
          </p:cNvPr>
          <p:cNvSpPr txBox="1">
            <a:spLocks/>
          </p:cNvSpPr>
          <p:nvPr/>
        </p:nvSpPr>
        <p:spPr>
          <a:xfrm>
            <a:off x="1459559" y="2564904"/>
            <a:ext cx="3600400" cy="12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000" dirty="0" err="1"/>
              <a:t>PulseCast-Diagram</a:t>
            </a:r>
            <a:endParaRPr lang="de-CH" sz="2000" dirty="0"/>
          </a:p>
          <a:p>
            <a:pPr lvl="1"/>
            <a:r>
              <a:rPr lang="de-CH" sz="2000" dirty="0" err="1"/>
              <a:t>Inspection-Diagram</a:t>
            </a:r>
            <a:endParaRPr lang="de-CH" sz="2000" dirty="0"/>
          </a:p>
          <a:p>
            <a:pPr lvl="1"/>
            <a:r>
              <a:rPr lang="de-CH" sz="2000" dirty="0" err="1"/>
              <a:t>ModeControl-Diagram</a:t>
            </a:r>
            <a:endParaRPr lang="de-CH" sz="200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7B81289-B26C-4FF5-9A41-4D96A8DA216C}"/>
              </a:ext>
            </a:extLst>
          </p:cNvPr>
          <p:cNvSpPr txBox="1">
            <a:spLocks/>
          </p:cNvSpPr>
          <p:nvPr/>
        </p:nvSpPr>
        <p:spPr>
          <a:xfrm>
            <a:off x="1547664" y="4675667"/>
            <a:ext cx="36004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000" dirty="0"/>
              <a:t>State-</a:t>
            </a:r>
            <a:r>
              <a:rPr lang="de-CH" sz="2000" dirty="0" err="1"/>
              <a:t>Diagram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2376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700" dirty="0"/>
              <a:t>Ein CIP-System wird durch Event Messages getrieben und reagiert mit Action Messages (reaktiv).</a:t>
            </a:r>
          </a:p>
        </p:txBody>
      </p:sp>
      <p:sp>
        <p:nvSpPr>
          <p:cNvPr id="4" name="Rechteck 3"/>
          <p:cNvSpPr/>
          <p:nvPr/>
        </p:nvSpPr>
        <p:spPr>
          <a:xfrm>
            <a:off x="3131840" y="3429000"/>
            <a:ext cx="2722289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131840" y="4229324"/>
            <a:ext cx="1125997" cy="13681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CH" sz="1600" dirty="0"/>
              <a:t>Event</a:t>
            </a:r>
          </a:p>
          <a:p>
            <a:pPr algn="ctr"/>
            <a:r>
              <a:rPr lang="de-CH" sz="1600" dirty="0"/>
              <a:t>Message</a:t>
            </a:r>
          </a:p>
        </p:txBody>
      </p:sp>
      <p:sp>
        <p:nvSpPr>
          <p:cNvPr id="6" name="Pfeil nach unten 5"/>
          <p:cNvSpPr/>
          <p:nvPr/>
        </p:nvSpPr>
        <p:spPr>
          <a:xfrm>
            <a:off x="4728132" y="4236668"/>
            <a:ext cx="1125997" cy="13681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sz="1600" dirty="0"/>
              <a:t>Action</a:t>
            </a:r>
          </a:p>
          <a:p>
            <a:pPr algn="ctr"/>
            <a:r>
              <a:rPr lang="de-CH" sz="16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417404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524DFC-5ECE-4E03-848A-CF44AE07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32856"/>
            <a:ext cx="8963025" cy="35052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AE0C23D-8AC9-41E2-8DE5-5DA7FC6B5A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Implementation: </a:t>
            </a:r>
            <a:br>
              <a:rPr lang="de-CH" dirty="0"/>
            </a:br>
            <a:r>
              <a:rPr lang="de-CH" dirty="0"/>
              <a:t>Multi Cluster </a:t>
            </a:r>
            <a:r>
              <a:rPr lang="de-CH" dirty="0" err="1"/>
              <a:t>Cip</a:t>
            </a:r>
            <a:r>
              <a:rPr lang="de-CH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161661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570571-57E3-4A16-8CDD-4F7C87A3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1944216" cy="194861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33622D0-C127-42CE-B8F3-5DE74BA393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Implementation: </a:t>
            </a:r>
            <a:br>
              <a:rPr lang="de-CH" dirty="0"/>
            </a:br>
            <a:r>
              <a:rPr lang="de-CH" dirty="0" err="1"/>
              <a:t>ClusterA</a:t>
            </a:r>
            <a:r>
              <a:rPr lang="de-CH" dirty="0"/>
              <a:t>/B gleicher Task (Unit)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33F67AD-8D09-40A3-BCBA-38AD33A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1" y="3923769"/>
            <a:ext cx="2448272" cy="504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CH" sz="2000" dirty="0" err="1"/>
              <a:t>ClusterA</a:t>
            </a:r>
            <a:r>
              <a:rPr lang="de-CH" sz="2000" dirty="0"/>
              <a:t> und B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3221D15-4040-4C39-B2CB-89FE3A6F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818142"/>
            <a:ext cx="3771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4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570571-57E3-4A16-8CDD-4F7C87A3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14613"/>
            <a:ext cx="1240929" cy="1243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D260D-3249-4E41-91C8-D9142E74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1240929" cy="124373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33622D0-C127-42CE-B8F3-5DE74BA393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Implementation: </a:t>
            </a:r>
            <a:br>
              <a:rPr lang="de-CH" dirty="0"/>
            </a:br>
            <a:r>
              <a:rPr lang="de-CH" dirty="0" err="1"/>
              <a:t>ClusterA</a:t>
            </a:r>
            <a:r>
              <a:rPr lang="de-CH" dirty="0"/>
              <a:t>/B unterschiedliche Tasks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162537-7885-49A4-8E2E-1C255A69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7" y="3075582"/>
            <a:ext cx="3384376" cy="35780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C395CF-24FE-480F-ACE6-B08517A34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727" y="3075315"/>
            <a:ext cx="3384376" cy="357800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4D9CB4D-35C7-4803-92F9-DCB805E6433E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2788593" y="2336482"/>
            <a:ext cx="1209583" cy="165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lussdiagramm: Verbindungsstelle 77">
            <a:extLst>
              <a:ext uri="{FF2B5EF4-FFF2-40B4-BE49-F238E27FC236}">
                <a16:creationId xmlns:a16="http://schemas.microsoft.com/office/drawing/2014/main" id="{D2B60F87-C0BC-431F-B3FB-4FD4D2F7E4E3}"/>
              </a:ext>
            </a:extLst>
          </p:cNvPr>
          <p:cNvSpPr/>
          <p:nvPr/>
        </p:nvSpPr>
        <p:spPr>
          <a:xfrm>
            <a:off x="3998176" y="2292247"/>
            <a:ext cx="418422" cy="418802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66EB19-A4C4-470B-A1CF-609F8271DE04}"/>
              </a:ext>
            </a:extLst>
          </p:cNvPr>
          <p:cNvCxnSpPr>
            <a:cxnSpLocks/>
            <a:stCxn id="12" idx="6"/>
            <a:endCxn id="9" idx="1"/>
          </p:cNvCxnSpPr>
          <p:nvPr/>
        </p:nvCxnSpPr>
        <p:spPr>
          <a:xfrm flipV="1">
            <a:off x="4416598" y="2322677"/>
            <a:ext cx="1379538" cy="178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ungsstelle 77">
            <a:extLst>
              <a:ext uri="{FF2B5EF4-FFF2-40B4-BE49-F238E27FC236}">
                <a16:creationId xmlns:a16="http://schemas.microsoft.com/office/drawing/2014/main" id="{B8E13216-AAE9-4C6E-B908-349539958677}"/>
              </a:ext>
            </a:extLst>
          </p:cNvPr>
          <p:cNvSpPr/>
          <p:nvPr/>
        </p:nvSpPr>
        <p:spPr>
          <a:xfrm>
            <a:off x="3998176" y="1615842"/>
            <a:ext cx="418422" cy="46700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451521F-1A3F-4606-A4C8-51BD8645C1D2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416598" y="1849344"/>
            <a:ext cx="1379538" cy="233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34B155-9FFA-4E2C-B4C6-25713BA673D8}"/>
              </a:ext>
            </a:extLst>
          </p:cNvPr>
          <p:cNvCxnSpPr>
            <a:cxnSpLocks/>
          </p:cNvCxnSpPr>
          <p:nvPr/>
        </p:nvCxnSpPr>
        <p:spPr>
          <a:xfrm flipH="1">
            <a:off x="2788593" y="1847775"/>
            <a:ext cx="1208872" cy="3272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8867F745-B06D-4FF5-908C-0FF32143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8" y="1865979"/>
            <a:ext cx="1451546" cy="30903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de-CH" sz="2000" dirty="0" err="1"/>
              <a:t>ClusterA</a:t>
            </a:r>
            <a:endParaRPr lang="de-CH" sz="200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6C1A349A-55BB-40F2-97DD-A4CD13171D23}"/>
              </a:ext>
            </a:extLst>
          </p:cNvPr>
          <p:cNvSpPr txBox="1">
            <a:spLocks/>
          </p:cNvSpPr>
          <p:nvPr/>
        </p:nvSpPr>
        <p:spPr>
          <a:xfrm>
            <a:off x="6516216" y="1856877"/>
            <a:ext cx="1451546" cy="309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 err="1"/>
              <a:t>ClusterB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961128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570571-57E3-4A16-8CDD-4F7C87A3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1944216" cy="194861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33622D0-C127-42CE-B8F3-5DE74BA393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Implementation: </a:t>
            </a:r>
            <a:br>
              <a:rPr lang="de-CH" dirty="0"/>
            </a:br>
            <a:r>
              <a:rPr lang="de-CH" dirty="0" err="1"/>
              <a:t>ClusterA</a:t>
            </a:r>
            <a:r>
              <a:rPr lang="de-CH" dirty="0"/>
              <a:t>/B gleicher Task, own Queue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33F67AD-8D09-40A3-BCBA-38AD33A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1" y="3923769"/>
            <a:ext cx="2648348" cy="5133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CH" sz="2000" dirty="0" err="1"/>
              <a:t>ClusterA</a:t>
            </a:r>
            <a:r>
              <a:rPr lang="de-CH" sz="2000" dirty="0"/>
              <a:t> und 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CF2AC0-E158-43DA-B758-440D9725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00808"/>
            <a:ext cx="39433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3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33622D0-C127-42CE-B8F3-5DE74BA393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Race-Condition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endParaRPr lang="de-CH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33F67AD-8D09-40A3-BCBA-38AD33A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934" y="1188937"/>
            <a:ext cx="1800200" cy="504056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de-CH" sz="2000" dirty="0"/>
              <a:t>Wirklichkeit</a:t>
            </a:r>
          </a:p>
          <a:p>
            <a:pPr marL="457200" lvl="1" indent="0">
              <a:buNone/>
            </a:pPr>
            <a:endParaRPr lang="de-CH" sz="20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9FEA20-521A-4EE4-A8B6-23231A185CD3}"/>
              </a:ext>
            </a:extLst>
          </p:cNvPr>
          <p:cNvCxnSpPr>
            <a:cxnSpLocks/>
          </p:cNvCxnSpPr>
          <p:nvPr/>
        </p:nvCxnSpPr>
        <p:spPr>
          <a:xfrm>
            <a:off x="2281191" y="1533426"/>
            <a:ext cx="0" cy="34431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BD6269-3D60-45F4-BBE3-DA6223C239D8}"/>
              </a:ext>
            </a:extLst>
          </p:cNvPr>
          <p:cNvCxnSpPr>
            <a:cxnSpLocks/>
          </p:cNvCxnSpPr>
          <p:nvPr/>
        </p:nvCxnSpPr>
        <p:spPr>
          <a:xfrm>
            <a:off x="6732240" y="1509423"/>
            <a:ext cx="0" cy="34431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40683A5-D875-4375-90E4-3BCDE46AFFAA}"/>
              </a:ext>
            </a:extLst>
          </p:cNvPr>
          <p:cNvSpPr txBox="1">
            <a:spLocks/>
          </p:cNvSpPr>
          <p:nvPr/>
        </p:nvSpPr>
        <p:spPr>
          <a:xfrm>
            <a:off x="5752982" y="1149383"/>
            <a:ext cx="18002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Software</a:t>
            </a:r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CA24D4-59FE-47C5-900B-99C6CB05D4AB}"/>
              </a:ext>
            </a:extLst>
          </p:cNvPr>
          <p:cNvSpPr txBox="1">
            <a:spLocks/>
          </p:cNvSpPr>
          <p:nvPr/>
        </p:nvSpPr>
        <p:spPr>
          <a:xfrm>
            <a:off x="1516646" y="4760540"/>
            <a:ext cx="764546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[t]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C7CED25-E2B1-42DA-8F84-318AF0F549A8}"/>
              </a:ext>
            </a:extLst>
          </p:cNvPr>
          <p:cNvSpPr txBox="1">
            <a:spLocks/>
          </p:cNvSpPr>
          <p:nvPr/>
        </p:nvSpPr>
        <p:spPr>
          <a:xfrm>
            <a:off x="5967694" y="4753305"/>
            <a:ext cx="764546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[t]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B10481-575F-4E5A-AF26-4EBE5788836F}"/>
              </a:ext>
            </a:extLst>
          </p:cNvPr>
          <p:cNvCxnSpPr>
            <a:cxnSpLocks/>
          </p:cNvCxnSpPr>
          <p:nvPr/>
        </p:nvCxnSpPr>
        <p:spPr>
          <a:xfrm>
            <a:off x="2281191" y="1692993"/>
            <a:ext cx="4451049" cy="4044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8CBC95-9966-4298-AF2C-E75B014B4336}"/>
              </a:ext>
            </a:extLst>
          </p:cNvPr>
          <p:cNvCxnSpPr>
            <a:cxnSpLocks/>
          </p:cNvCxnSpPr>
          <p:nvPr/>
        </p:nvCxnSpPr>
        <p:spPr>
          <a:xfrm flipH="1">
            <a:off x="2281191" y="2220415"/>
            <a:ext cx="4451049" cy="60429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FE94D0C-FCD2-4532-A213-20191B51AEA7}"/>
              </a:ext>
            </a:extLst>
          </p:cNvPr>
          <p:cNvSpPr txBox="1">
            <a:spLocks/>
          </p:cNvSpPr>
          <p:nvPr/>
        </p:nvSpPr>
        <p:spPr>
          <a:xfrm>
            <a:off x="3606615" y="1533426"/>
            <a:ext cx="1800200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Push</a:t>
            </a:r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1326A33-2792-4FB0-A1CB-2743C27CD1DC}"/>
              </a:ext>
            </a:extLst>
          </p:cNvPr>
          <p:cNvSpPr txBox="1"/>
          <p:nvPr/>
        </p:nvSpPr>
        <p:spPr>
          <a:xfrm>
            <a:off x="3911695" y="2066969"/>
            <a:ext cx="132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A: </a:t>
            </a:r>
            <a:r>
              <a:rPr lang="de-CH" dirty="0" err="1"/>
              <a:t>MotRaise</a:t>
            </a:r>
            <a:endParaRPr lang="de-CH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834EFCA-190C-4B30-AE22-555F9298B4B2}"/>
              </a:ext>
            </a:extLst>
          </p:cNvPr>
          <p:cNvCxnSpPr>
            <a:cxnSpLocks/>
          </p:cNvCxnSpPr>
          <p:nvPr/>
        </p:nvCxnSpPr>
        <p:spPr>
          <a:xfrm>
            <a:off x="2281190" y="3033554"/>
            <a:ext cx="4451049" cy="4044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E3B0A2E3-4897-461B-9DB8-6234D6C64B08}"/>
              </a:ext>
            </a:extLst>
          </p:cNvPr>
          <p:cNvSpPr txBox="1">
            <a:spLocks/>
          </p:cNvSpPr>
          <p:nvPr/>
        </p:nvSpPr>
        <p:spPr>
          <a:xfrm>
            <a:off x="3649667" y="2842047"/>
            <a:ext cx="1800200" cy="404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</a:t>
            </a:r>
            <a:r>
              <a:rPr lang="de-CH" sz="2000" dirty="0" err="1"/>
              <a:t>AlarmOn</a:t>
            </a:r>
            <a:endParaRPr lang="de-CH" sz="2000" dirty="0"/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7809918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33622D0-C127-42CE-B8F3-5DE74BA393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Race-Condition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endParaRPr lang="de-CH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33F67AD-8D09-40A3-BCBA-38AD33A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934" y="1188937"/>
            <a:ext cx="1800200" cy="504056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de-CH" sz="2000" dirty="0"/>
              <a:t>Wirklichkeit</a:t>
            </a:r>
          </a:p>
          <a:p>
            <a:pPr marL="457200" lvl="1" indent="0">
              <a:buNone/>
            </a:pPr>
            <a:endParaRPr lang="de-CH" sz="20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9FEA20-521A-4EE4-A8B6-23231A185CD3}"/>
              </a:ext>
            </a:extLst>
          </p:cNvPr>
          <p:cNvCxnSpPr>
            <a:cxnSpLocks/>
          </p:cNvCxnSpPr>
          <p:nvPr/>
        </p:nvCxnSpPr>
        <p:spPr>
          <a:xfrm>
            <a:off x="2281191" y="1533426"/>
            <a:ext cx="0" cy="34431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BD6269-3D60-45F4-BBE3-DA6223C239D8}"/>
              </a:ext>
            </a:extLst>
          </p:cNvPr>
          <p:cNvCxnSpPr>
            <a:cxnSpLocks/>
          </p:cNvCxnSpPr>
          <p:nvPr/>
        </p:nvCxnSpPr>
        <p:spPr>
          <a:xfrm>
            <a:off x="6732240" y="1509423"/>
            <a:ext cx="0" cy="34431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40683A5-D875-4375-90E4-3BCDE46AFFAA}"/>
              </a:ext>
            </a:extLst>
          </p:cNvPr>
          <p:cNvSpPr txBox="1">
            <a:spLocks/>
          </p:cNvSpPr>
          <p:nvPr/>
        </p:nvSpPr>
        <p:spPr>
          <a:xfrm>
            <a:off x="5752982" y="1149383"/>
            <a:ext cx="18002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Software</a:t>
            </a:r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CA24D4-59FE-47C5-900B-99C6CB05D4AB}"/>
              </a:ext>
            </a:extLst>
          </p:cNvPr>
          <p:cNvSpPr txBox="1">
            <a:spLocks/>
          </p:cNvSpPr>
          <p:nvPr/>
        </p:nvSpPr>
        <p:spPr>
          <a:xfrm>
            <a:off x="1516646" y="4760540"/>
            <a:ext cx="764546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[t]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C7CED25-E2B1-42DA-8F84-318AF0F549A8}"/>
              </a:ext>
            </a:extLst>
          </p:cNvPr>
          <p:cNvSpPr txBox="1">
            <a:spLocks/>
          </p:cNvSpPr>
          <p:nvPr/>
        </p:nvSpPr>
        <p:spPr>
          <a:xfrm>
            <a:off x="5967694" y="4753305"/>
            <a:ext cx="764546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[t]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B10481-575F-4E5A-AF26-4EBE5788836F}"/>
              </a:ext>
            </a:extLst>
          </p:cNvPr>
          <p:cNvCxnSpPr>
            <a:cxnSpLocks/>
          </p:cNvCxnSpPr>
          <p:nvPr/>
        </p:nvCxnSpPr>
        <p:spPr>
          <a:xfrm>
            <a:off x="2281191" y="1692993"/>
            <a:ext cx="4451049" cy="4044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8CBC95-9966-4298-AF2C-E75B014B4336}"/>
              </a:ext>
            </a:extLst>
          </p:cNvPr>
          <p:cNvCxnSpPr>
            <a:cxnSpLocks/>
          </p:cNvCxnSpPr>
          <p:nvPr/>
        </p:nvCxnSpPr>
        <p:spPr>
          <a:xfrm flipH="1">
            <a:off x="2281191" y="2271322"/>
            <a:ext cx="4449311" cy="500577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FE94D0C-FCD2-4532-A213-20191B51AEA7}"/>
              </a:ext>
            </a:extLst>
          </p:cNvPr>
          <p:cNvSpPr txBox="1">
            <a:spLocks/>
          </p:cNvSpPr>
          <p:nvPr/>
        </p:nvSpPr>
        <p:spPr>
          <a:xfrm>
            <a:off x="2202034" y="1442172"/>
            <a:ext cx="1800200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Push</a:t>
            </a:r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1326A33-2792-4FB0-A1CB-2743C27CD1DC}"/>
              </a:ext>
            </a:extLst>
          </p:cNvPr>
          <p:cNvSpPr txBox="1"/>
          <p:nvPr/>
        </p:nvSpPr>
        <p:spPr>
          <a:xfrm>
            <a:off x="5092677" y="2372155"/>
            <a:ext cx="132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A: </a:t>
            </a:r>
            <a:r>
              <a:rPr lang="de-CH" dirty="0" err="1"/>
              <a:t>MotRaise</a:t>
            </a:r>
            <a:endParaRPr lang="de-CH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834EFCA-190C-4B30-AE22-555F9298B4B2}"/>
              </a:ext>
            </a:extLst>
          </p:cNvPr>
          <p:cNvCxnSpPr>
            <a:cxnSpLocks/>
          </p:cNvCxnSpPr>
          <p:nvPr/>
        </p:nvCxnSpPr>
        <p:spPr>
          <a:xfrm>
            <a:off x="2281189" y="3704617"/>
            <a:ext cx="4451049" cy="4044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E3B0A2E3-4897-461B-9DB8-6234D6C64B08}"/>
              </a:ext>
            </a:extLst>
          </p:cNvPr>
          <p:cNvSpPr txBox="1">
            <a:spLocks/>
          </p:cNvSpPr>
          <p:nvPr/>
        </p:nvSpPr>
        <p:spPr>
          <a:xfrm>
            <a:off x="2487204" y="4215010"/>
            <a:ext cx="1800200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A: </a:t>
            </a:r>
            <a:r>
              <a:rPr lang="de-CH" sz="2000" dirty="0" err="1"/>
              <a:t>MotOff</a:t>
            </a:r>
            <a:endParaRPr lang="de-CH" sz="2000" dirty="0"/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9FEC2D7-B4D2-4559-A465-E8C2EBE1B7DA}"/>
              </a:ext>
            </a:extLst>
          </p:cNvPr>
          <p:cNvCxnSpPr>
            <a:cxnSpLocks/>
          </p:cNvCxnSpPr>
          <p:nvPr/>
        </p:nvCxnSpPr>
        <p:spPr>
          <a:xfrm>
            <a:off x="2281189" y="2941508"/>
            <a:ext cx="4449313" cy="3050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FCB707-D618-4950-9B55-65E509A91619}"/>
              </a:ext>
            </a:extLst>
          </p:cNvPr>
          <p:cNvCxnSpPr>
            <a:cxnSpLocks/>
          </p:cNvCxnSpPr>
          <p:nvPr/>
        </p:nvCxnSpPr>
        <p:spPr>
          <a:xfrm flipH="1">
            <a:off x="2279453" y="3803448"/>
            <a:ext cx="4451049" cy="60429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E94EB2C-E6FA-4777-BFEE-EF995406C2E4}"/>
              </a:ext>
            </a:extLst>
          </p:cNvPr>
          <p:cNvSpPr txBox="1">
            <a:spLocks/>
          </p:cNvSpPr>
          <p:nvPr/>
        </p:nvSpPr>
        <p:spPr>
          <a:xfrm>
            <a:off x="2457293" y="2665029"/>
            <a:ext cx="2047137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</a:t>
            </a:r>
            <a:r>
              <a:rPr lang="de-CH" sz="2000" dirty="0" err="1"/>
              <a:t>LeaveGrnd</a:t>
            </a:r>
            <a:endParaRPr lang="de-CH" sz="2000" dirty="0"/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589C8EB-392F-48FA-BF39-B8121019430D}"/>
              </a:ext>
            </a:extLst>
          </p:cNvPr>
          <p:cNvCxnSpPr>
            <a:cxnSpLocks/>
          </p:cNvCxnSpPr>
          <p:nvPr/>
        </p:nvCxnSpPr>
        <p:spPr>
          <a:xfrm>
            <a:off x="2279453" y="3264146"/>
            <a:ext cx="4451049" cy="4044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4C483C4-7CFF-433D-973E-5AA6CFA512EC}"/>
              </a:ext>
            </a:extLst>
          </p:cNvPr>
          <p:cNvSpPr txBox="1">
            <a:spLocks/>
          </p:cNvSpPr>
          <p:nvPr/>
        </p:nvSpPr>
        <p:spPr>
          <a:xfrm>
            <a:off x="2488314" y="3438959"/>
            <a:ext cx="2047137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</a:t>
            </a:r>
            <a:r>
              <a:rPr lang="de-CH" sz="2000" dirty="0" err="1"/>
              <a:t>ReachTop</a:t>
            </a:r>
            <a:endParaRPr lang="de-CH" sz="2000" dirty="0"/>
          </a:p>
          <a:p>
            <a:pPr marL="457200" lvl="1" indent="0">
              <a:buFont typeface="Arial" pitchFamily="34" charset="0"/>
              <a:buNone/>
            </a:pPr>
            <a:endParaRPr lang="de-CH" sz="20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A33CE0B-6B5D-4458-9F74-E1B6D424627D}"/>
              </a:ext>
            </a:extLst>
          </p:cNvPr>
          <p:cNvSpPr txBox="1">
            <a:spLocks/>
          </p:cNvSpPr>
          <p:nvPr/>
        </p:nvSpPr>
        <p:spPr>
          <a:xfrm>
            <a:off x="2487204" y="3030977"/>
            <a:ext cx="2047137" cy="40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CH" sz="2000" dirty="0"/>
              <a:t>E: </a:t>
            </a:r>
            <a:r>
              <a:rPr lang="de-CH" sz="2000" dirty="0" err="1"/>
              <a:t>AlarmOn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2263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32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CIP: Unit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766" y="1628800"/>
            <a:ext cx="8317510" cy="1268449"/>
          </a:xfrm>
        </p:spPr>
        <p:txBody>
          <a:bodyPr>
            <a:normAutofit/>
          </a:bodyPr>
          <a:lstStyle/>
          <a:p>
            <a:pPr lvl="1"/>
            <a:r>
              <a:rPr lang="de-CH" sz="2215" dirty="0"/>
              <a:t>Ausführbar </a:t>
            </a:r>
            <a:r>
              <a:rPr lang="de-CH" sz="2215" dirty="0" err="1"/>
              <a:t>Localhost</a:t>
            </a:r>
            <a:endParaRPr lang="de-CH" sz="2215" dirty="0"/>
          </a:p>
          <a:p>
            <a:pPr lvl="1"/>
            <a:r>
              <a:rPr lang="de-CH" sz="2215" dirty="0"/>
              <a:t>Ausführbar auf </a:t>
            </a:r>
            <a:r>
              <a:rPr lang="de-CH" sz="2215" dirty="0" err="1"/>
              <a:t>Build</a:t>
            </a:r>
            <a:r>
              <a:rPr lang="de-CH" sz="2215" dirty="0"/>
              <a:t>-Server (Bamboo/Jenkins…)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6B52DA-555F-4D97-95CA-C75E9FE7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3" y="3096655"/>
            <a:ext cx="6726115" cy="26904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8F976-0704-48E7-A40C-21D88F7697D2}"/>
              </a:ext>
            </a:extLst>
          </p:cNvPr>
          <p:cNvSpPr txBox="1"/>
          <p:nvPr/>
        </p:nvSpPr>
        <p:spPr>
          <a:xfrm>
            <a:off x="251520" y="5787101"/>
            <a:ext cx="8136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CH" sz="1100" dirty="0"/>
              <a:t>https://raw.github.com/xgsa/cdt-tests-runner/tests_runner_demo/testsrunner/org.eclipse.cdt.testsrunner-updatesite/site.xml</a:t>
            </a:r>
          </a:p>
        </p:txBody>
      </p:sp>
    </p:spTree>
    <p:extLst>
      <p:ext uri="{BB962C8B-B14F-4D97-AF65-F5344CB8AC3E}">
        <p14:creationId xmlns:p14="http://schemas.microsoft.com/office/powerpoint/2010/main" val="2422146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32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CIP: Animation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CCDEBA-D95E-4C90-A0EF-BC388A9B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63" y="1833197"/>
            <a:ext cx="7325886" cy="3988777"/>
          </a:xfrm>
        </p:spPr>
      </p:pic>
    </p:spTree>
    <p:extLst>
      <p:ext uri="{BB962C8B-B14F-4D97-AF65-F5344CB8AC3E}">
        <p14:creationId xmlns:p14="http://schemas.microsoft.com/office/powerpoint/2010/main" val="23655263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32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CIP: Animation (Variante 1</a:t>
            </a:r>
            <a:r>
              <a:rPr lang="de-CH" sz="3323" dirty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1381492" y="1710098"/>
            <a:ext cx="5849265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5" name="Rechteck 4"/>
          <p:cNvSpPr/>
          <p:nvPr/>
        </p:nvSpPr>
        <p:spPr>
          <a:xfrm>
            <a:off x="4138172" y="2863658"/>
            <a:ext cx="2913113" cy="3084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6" name="Rechteck 5"/>
          <p:cNvSpPr/>
          <p:nvPr/>
        </p:nvSpPr>
        <p:spPr>
          <a:xfrm>
            <a:off x="1516734" y="2873534"/>
            <a:ext cx="2283582" cy="3064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7" name="Rechteck 6"/>
          <p:cNvSpPr/>
          <p:nvPr/>
        </p:nvSpPr>
        <p:spPr>
          <a:xfrm>
            <a:off x="5511768" y="2006900"/>
            <a:ext cx="1258338" cy="7311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Browser</a:t>
            </a:r>
          </a:p>
        </p:txBody>
      </p:sp>
      <p:sp>
        <p:nvSpPr>
          <p:cNvPr id="8" name="Inhaltsplatzhalter 2"/>
          <p:cNvSpPr>
            <a:spLocks noGrp="1"/>
          </p:cNvSpPr>
          <p:nvPr/>
        </p:nvSpPr>
        <p:spPr>
          <a:xfrm>
            <a:off x="1447961" y="1789548"/>
            <a:ext cx="655450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46" dirty="0"/>
              <a:t>PC</a:t>
            </a:r>
          </a:p>
        </p:txBody>
      </p:sp>
      <p:sp>
        <p:nvSpPr>
          <p:cNvPr id="9" name="Rechteck 8"/>
          <p:cNvSpPr/>
          <p:nvPr/>
        </p:nvSpPr>
        <p:spPr>
          <a:xfrm>
            <a:off x="5449073" y="3515879"/>
            <a:ext cx="1383728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Web-Server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29484" y="3523889"/>
            <a:ext cx="1019589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Snapshot und Records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679166" y="3837001"/>
            <a:ext cx="1035588" cy="698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292" dirty="0" err="1"/>
              <a:t>Cip</a:t>
            </a:r>
            <a:r>
              <a:rPr lang="de-CH" sz="1292" dirty="0"/>
              <a:t>-Code</a:t>
            </a:r>
          </a:p>
        </p:txBody>
      </p:sp>
      <p:sp>
        <p:nvSpPr>
          <p:cNvPr id="13" name="Rechteck 12"/>
          <p:cNvSpPr/>
          <p:nvPr/>
        </p:nvSpPr>
        <p:spPr>
          <a:xfrm>
            <a:off x="5594729" y="4991266"/>
            <a:ext cx="1092417" cy="825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Web-Page (</a:t>
            </a:r>
            <a:r>
              <a:rPr lang="de-CH" sz="1477" dirty="0" err="1"/>
              <a:t>html</a:t>
            </a:r>
            <a:r>
              <a:rPr lang="de-CH" sz="1477" dirty="0"/>
              <a:t>)</a:t>
            </a:r>
          </a:p>
        </p:txBody>
      </p:sp>
      <p:cxnSp>
        <p:nvCxnSpPr>
          <p:cNvPr id="14" name="Gerade Verbindung mit Pfeil 13"/>
          <p:cNvCxnSpPr>
            <a:stCxn id="11" idx="1"/>
            <a:endCxn id="18" idx="3"/>
          </p:cNvCxnSpPr>
          <p:nvPr/>
        </p:nvCxnSpPr>
        <p:spPr>
          <a:xfrm flipH="1">
            <a:off x="3545052" y="4194486"/>
            <a:ext cx="88443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9" idx="0"/>
          </p:cNvCxnSpPr>
          <p:nvPr/>
        </p:nvCxnSpPr>
        <p:spPr>
          <a:xfrm>
            <a:off x="6140937" y="2738058"/>
            <a:ext cx="0" cy="77782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13" idx="0"/>
          </p:cNvCxnSpPr>
          <p:nvPr/>
        </p:nvCxnSpPr>
        <p:spPr>
          <a:xfrm>
            <a:off x="6140937" y="4857072"/>
            <a:ext cx="0" cy="134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2714754" y="3845014"/>
            <a:ext cx="830298" cy="698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292" dirty="0"/>
              <a:t>Socket</a:t>
            </a: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206178" y="2957067"/>
            <a:ext cx="1112838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46" dirty="0"/>
              <a:t>Server</a:t>
            </a:r>
          </a:p>
        </p:txBody>
      </p:sp>
      <p:sp>
        <p:nvSpPr>
          <p:cNvPr id="21" name="Rechteck 20"/>
          <p:cNvSpPr/>
          <p:nvPr/>
        </p:nvSpPr>
        <p:spPr>
          <a:xfrm>
            <a:off x="4393069" y="4991266"/>
            <a:ext cx="1092417" cy="825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 err="1"/>
              <a:t>UnitTest</a:t>
            </a:r>
            <a:r>
              <a:rPr lang="de-CH" sz="1477" dirty="0"/>
              <a:t>-Files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940632" y="4857071"/>
            <a:ext cx="0" cy="134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8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32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CIP: Animation (Variante 2</a:t>
            </a:r>
            <a:r>
              <a:rPr lang="de-CH" sz="3323" dirty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985640" y="1783372"/>
            <a:ext cx="3471947" cy="4104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5" name="Rechteck 4"/>
          <p:cNvSpPr/>
          <p:nvPr/>
        </p:nvSpPr>
        <p:spPr>
          <a:xfrm>
            <a:off x="6287769" y="1986713"/>
            <a:ext cx="1129972" cy="873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Browser</a:t>
            </a:r>
          </a:p>
        </p:txBody>
      </p:sp>
      <p:sp>
        <p:nvSpPr>
          <p:cNvPr id="6" name="Inhaltsplatzhalter 2"/>
          <p:cNvSpPr>
            <a:spLocks noGrp="1"/>
          </p:cNvSpPr>
          <p:nvPr/>
        </p:nvSpPr>
        <p:spPr>
          <a:xfrm>
            <a:off x="4985640" y="1783372"/>
            <a:ext cx="598220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46" dirty="0"/>
              <a:t>PC</a:t>
            </a:r>
          </a:p>
        </p:txBody>
      </p:sp>
      <p:sp>
        <p:nvSpPr>
          <p:cNvPr id="7" name="Rechteck 6"/>
          <p:cNvSpPr/>
          <p:nvPr/>
        </p:nvSpPr>
        <p:spPr>
          <a:xfrm>
            <a:off x="6221300" y="3364669"/>
            <a:ext cx="1262910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Web-Server</a:t>
            </a:r>
          </a:p>
        </p:txBody>
      </p:sp>
      <p:sp>
        <p:nvSpPr>
          <p:cNvPr id="8" name="Rechteck 7"/>
          <p:cNvSpPr/>
          <p:nvPr/>
        </p:nvSpPr>
        <p:spPr>
          <a:xfrm>
            <a:off x="5170220" y="3364670"/>
            <a:ext cx="1051080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Snapshot und Records</a:t>
            </a:r>
          </a:p>
        </p:txBody>
      </p:sp>
      <p:sp>
        <p:nvSpPr>
          <p:cNvPr id="9" name="Rechteck 8"/>
          <p:cNvSpPr/>
          <p:nvPr/>
        </p:nvSpPr>
        <p:spPr>
          <a:xfrm>
            <a:off x="6354238" y="4949775"/>
            <a:ext cx="997034" cy="825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Web-Page (</a:t>
            </a:r>
            <a:r>
              <a:rPr lang="de-CH" sz="1477" dirty="0" err="1"/>
              <a:t>html</a:t>
            </a:r>
            <a:r>
              <a:rPr lang="de-CH" sz="1477" dirty="0"/>
              <a:t>)</a:t>
            </a:r>
          </a:p>
        </p:txBody>
      </p:sp>
      <p:cxnSp>
        <p:nvCxnSpPr>
          <p:cNvPr id="10" name="Gerade Verbindung mit Pfeil 9"/>
          <p:cNvCxnSpPr>
            <a:stCxn id="5" idx="2"/>
            <a:endCxn id="7" idx="0"/>
          </p:cNvCxnSpPr>
          <p:nvPr/>
        </p:nvCxnSpPr>
        <p:spPr>
          <a:xfrm>
            <a:off x="6852755" y="2860235"/>
            <a:ext cx="0" cy="50443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6852755" y="4705862"/>
            <a:ext cx="0" cy="2439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86413" y="1783372"/>
            <a:ext cx="2658757" cy="4104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091953" y="3703234"/>
            <a:ext cx="1375168" cy="698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292" dirty="0" err="1"/>
              <a:t>Cip</a:t>
            </a:r>
            <a:r>
              <a:rPr lang="de-CH" sz="1292" dirty="0"/>
              <a:t>-Code</a:t>
            </a:r>
          </a:p>
          <a:p>
            <a:pPr algn="ctr"/>
            <a:r>
              <a:rPr lang="de-CH" sz="1292" dirty="0"/>
              <a:t>(</a:t>
            </a:r>
            <a:r>
              <a:rPr lang="de-CH" sz="1292" dirty="0" err="1"/>
              <a:t>Ringbuffer</a:t>
            </a:r>
            <a:r>
              <a:rPr lang="de-CH" sz="1292" dirty="0"/>
              <a:t>)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3"/>
          </p:cNvCxnSpPr>
          <p:nvPr/>
        </p:nvCxnSpPr>
        <p:spPr>
          <a:xfrm flipH="1">
            <a:off x="2467120" y="4035267"/>
            <a:ext cx="2703100" cy="1743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Inhaltsplatzhalter 2"/>
          <p:cNvSpPr txBox="1">
            <a:spLocks/>
          </p:cNvSpPr>
          <p:nvPr/>
        </p:nvSpPr>
        <p:spPr>
          <a:xfrm>
            <a:off x="3345170" y="3629646"/>
            <a:ext cx="1640470" cy="351135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46" dirty="0"/>
              <a:t>z.B. CAN Bus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686413" y="1783372"/>
            <a:ext cx="909312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46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3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1:</a:t>
            </a:r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3600" dirty="0"/>
              <a:t>Message </a:t>
            </a:r>
            <a:r>
              <a:rPr lang="de-CH" sz="3600" dirty="0" err="1"/>
              <a:t>Passing</a:t>
            </a:r>
            <a:r>
              <a:rPr lang="de-CH" sz="3600" dirty="0"/>
              <a:t> </a:t>
            </a:r>
            <a:endParaRPr lang="de-C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de-CH" sz="2700" dirty="0"/>
              <a:t>Messages werden über Channels (asynchron) entgegen genommen, resp. verschickt.</a:t>
            </a:r>
          </a:p>
        </p:txBody>
      </p:sp>
      <p:sp>
        <p:nvSpPr>
          <p:cNvPr id="4" name="Rechteck 3"/>
          <p:cNvSpPr/>
          <p:nvPr/>
        </p:nvSpPr>
        <p:spPr>
          <a:xfrm>
            <a:off x="3131840" y="2924943"/>
            <a:ext cx="2885229" cy="810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222048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3131840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3707904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Ch2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4283968" y="3447783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Ch3</a:t>
            </a:r>
          </a:p>
        </p:txBody>
      </p:sp>
      <p:sp>
        <p:nvSpPr>
          <p:cNvPr id="11" name="Flussdiagramm: Verbindungsstelle 10"/>
          <p:cNvSpPr/>
          <p:nvPr/>
        </p:nvSpPr>
        <p:spPr>
          <a:xfrm>
            <a:off x="4860032" y="3447783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Ch4</a:t>
            </a:r>
          </a:p>
        </p:txBody>
      </p:sp>
      <p:sp>
        <p:nvSpPr>
          <p:cNvPr id="12" name="Flussdiagramm: Verbindungsstelle 11"/>
          <p:cNvSpPr/>
          <p:nvPr/>
        </p:nvSpPr>
        <p:spPr>
          <a:xfrm>
            <a:off x="5441005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Ch5</a:t>
            </a:r>
          </a:p>
        </p:txBody>
      </p:sp>
      <p:sp>
        <p:nvSpPr>
          <p:cNvPr id="13" name="Pfeil nach unten 12"/>
          <p:cNvSpPr/>
          <p:nvPr/>
        </p:nvSpPr>
        <p:spPr>
          <a:xfrm rot="10800000">
            <a:off x="3798112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4" name="Pfeil nach unten 13"/>
          <p:cNvSpPr/>
          <p:nvPr/>
        </p:nvSpPr>
        <p:spPr>
          <a:xfrm rot="10800000">
            <a:off x="4374176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5" name="Pfeil nach unten 14"/>
          <p:cNvSpPr/>
          <p:nvPr/>
        </p:nvSpPr>
        <p:spPr>
          <a:xfrm>
            <a:off x="5531213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6" name="Pfeil nach unten 15"/>
          <p:cNvSpPr/>
          <p:nvPr/>
        </p:nvSpPr>
        <p:spPr>
          <a:xfrm>
            <a:off x="4950240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921362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32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CIP: Animation (Variante 3</a:t>
            </a:r>
            <a:r>
              <a:rPr lang="de-CH" sz="3323" dirty="0"/>
              <a:t>)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34843" y="3595367"/>
            <a:ext cx="945166" cy="398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292" dirty="0"/>
              <a:t>Proc1</a:t>
            </a:r>
          </a:p>
        </p:txBody>
      </p:sp>
      <p:sp>
        <p:nvSpPr>
          <p:cNvPr id="5" name="Rechteck 4"/>
          <p:cNvSpPr/>
          <p:nvPr/>
        </p:nvSpPr>
        <p:spPr>
          <a:xfrm>
            <a:off x="486341" y="1742285"/>
            <a:ext cx="4719294" cy="4104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6" name="Inhaltsplatzhalter 2"/>
          <p:cNvSpPr>
            <a:spLocks noGrp="1"/>
          </p:cNvSpPr>
          <p:nvPr/>
        </p:nvSpPr>
        <p:spPr>
          <a:xfrm>
            <a:off x="481981" y="1700808"/>
            <a:ext cx="1098028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46" dirty="0"/>
              <a:t>Target</a:t>
            </a:r>
          </a:p>
        </p:txBody>
      </p:sp>
      <p:sp>
        <p:nvSpPr>
          <p:cNvPr id="7" name="Rechteck 6"/>
          <p:cNvSpPr/>
          <p:nvPr/>
        </p:nvSpPr>
        <p:spPr>
          <a:xfrm>
            <a:off x="3700506" y="3323582"/>
            <a:ext cx="1262910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Web-Server</a:t>
            </a:r>
          </a:p>
        </p:txBody>
      </p:sp>
      <p:sp>
        <p:nvSpPr>
          <p:cNvPr id="9" name="Rechteck 8"/>
          <p:cNvSpPr/>
          <p:nvPr/>
        </p:nvSpPr>
        <p:spPr>
          <a:xfrm>
            <a:off x="2644401" y="3323583"/>
            <a:ext cx="1056105" cy="134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Snapshot und Records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61753" y="3644705"/>
            <a:ext cx="1259370" cy="698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292" dirty="0" err="1"/>
              <a:t>Cip</a:t>
            </a:r>
            <a:r>
              <a:rPr lang="de-CH" sz="1292" dirty="0"/>
              <a:t>-Code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33444" y="4908687"/>
            <a:ext cx="997034" cy="825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Web-Page (</a:t>
            </a:r>
            <a:r>
              <a:rPr lang="de-CH" sz="1477" dirty="0" err="1"/>
              <a:t>html</a:t>
            </a:r>
            <a:r>
              <a:rPr lang="de-CH" sz="1477" dirty="0"/>
              <a:t>)</a:t>
            </a:r>
          </a:p>
        </p:txBody>
      </p:sp>
      <p:cxnSp>
        <p:nvCxnSpPr>
          <p:cNvPr id="12" name="Gerade Verbindung mit Pfeil 11"/>
          <p:cNvCxnSpPr>
            <a:stCxn id="9" idx="1"/>
            <a:endCxn id="10" idx="3"/>
          </p:cNvCxnSpPr>
          <p:nvPr/>
        </p:nvCxnSpPr>
        <p:spPr>
          <a:xfrm flipH="1" flipV="1">
            <a:off x="2121122" y="3994177"/>
            <a:ext cx="523279" cy="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11" idx="0"/>
          </p:cNvCxnSpPr>
          <p:nvPr/>
        </p:nvCxnSpPr>
        <p:spPr>
          <a:xfrm>
            <a:off x="4331961" y="4664775"/>
            <a:ext cx="0" cy="2439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6269138" y="1791870"/>
            <a:ext cx="2392881" cy="4104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1662" dirty="0"/>
          </a:p>
        </p:txBody>
      </p:sp>
      <p:sp>
        <p:nvSpPr>
          <p:cNvPr id="16" name="Rechteck 15"/>
          <p:cNvSpPr/>
          <p:nvPr/>
        </p:nvSpPr>
        <p:spPr>
          <a:xfrm>
            <a:off x="6900592" y="3557420"/>
            <a:ext cx="1129972" cy="8735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77" dirty="0"/>
              <a:t>Browser</a:t>
            </a:r>
          </a:p>
        </p:txBody>
      </p:sp>
      <p:cxnSp>
        <p:nvCxnSpPr>
          <p:cNvPr id="17" name="Gerade Verbindung mit Pfeil 16"/>
          <p:cNvCxnSpPr>
            <a:stCxn id="16" idx="1"/>
            <a:endCxn id="7" idx="3"/>
          </p:cNvCxnSpPr>
          <p:nvPr/>
        </p:nvCxnSpPr>
        <p:spPr>
          <a:xfrm flipH="1" flipV="1">
            <a:off x="4963416" y="3994179"/>
            <a:ext cx="1937177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Inhaltsplatzhalter 2"/>
          <p:cNvSpPr txBox="1">
            <a:spLocks/>
          </p:cNvSpPr>
          <p:nvPr/>
        </p:nvSpPr>
        <p:spPr>
          <a:xfrm>
            <a:off x="5272104" y="3701109"/>
            <a:ext cx="1129972" cy="331910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46" dirty="0"/>
              <a:t>Ethernet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6269138" y="1791870"/>
            <a:ext cx="598220" cy="43470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46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34675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1:</a:t>
            </a:r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3600" dirty="0"/>
              <a:t>Message </a:t>
            </a:r>
            <a:r>
              <a:rPr lang="de-CH" sz="3600" dirty="0" err="1"/>
              <a:t>Passing</a:t>
            </a:r>
            <a:r>
              <a:rPr lang="de-CH" sz="3600" dirty="0"/>
              <a:t> </a:t>
            </a:r>
            <a:endParaRPr lang="de-C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Die CIP Methode erlaubt den Entwurf von verteilten Applikationen durch das Clustering eines Systems.</a:t>
            </a:r>
          </a:p>
          <a:p>
            <a:r>
              <a:rPr lang="de-CH" dirty="0"/>
              <a:t>Jeder Cluster kann auf einem eigenen Prozessor laufen.</a:t>
            </a:r>
          </a:p>
          <a:p>
            <a:r>
              <a:rPr lang="de-CH" dirty="0"/>
              <a:t>Clusters kommunizieren ebenfalls über Channels.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34195" y="3706443"/>
            <a:ext cx="5688632" cy="23868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4590479" y="416763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9" name="Gerade Verbindung mit Pfeil 8"/>
          <p:cNvCxnSpPr>
            <a:stCxn id="15" idx="0"/>
            <a:endCxn id="7" idx="2"/>
          </p:cNvCxnSpPr>
          <p:nvPr/>
        </p:nvCxnSpPr>
        <p:spPr>
          <a:xfrm>
            <a:off x="4211960" y="4455666"/>
            <a:ext cx="3785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echseck 14"/>
          <p:cNvSpPr/>
          <p:nvPr/>
        </p:nvSpPr>
        <p:spPr>
          <a:xfrm>
            <a:off x="4067944" y="4383658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mit Pfeil 24"/>
          <p:cNvCxnSpPr>
            <a:stCxn id="5" idx="3"/>
            <a:endCxn id="15" idx="3"/>
          </p:cNvCxnSpPr>
          <p:nvPr/>
        </p:nvCxnSpPr>
        <p:spPr>
          <a:xfrm>
            <a:off x="3698763" y="4455666"/>
            <a:ext cx="36918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33" idx="0"/>
            <a:endCxn id="6" idx="1"/>
          </p:cNvCxnSpPr>
          <p:nvPr/>
        </p:nvCxnSpPr>
        <p:spPr>
          <a:xfrm>
            <a:off x="5524033" y="4455665"/>
            <a:ext cx="60537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chseck 32"/>
          <p:cNvSpPr/>
          <p:nvPr/>
        </p:nvSpPr>
        <p:spPr>
          <a:xfrm>
            <a:off x="5380017" y="4383657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4" name="Gerade Verbindung mit Pfeil 33"/>
          <p:cNvCxnSpPr>
            <a:stCxn id="7" idx="6"/>
            <a:endCxn id="33" idx="3"/>
          </p:cNvCxnSpPr>
          <p:nvPr/>
        </p:nvCxnSpPr>
        <p:spPr>
          <a:xfrm flipV="1">
            <a:off x="5166543" y="4455665"/>
            <a:ext cx="213474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Flussdiagramm: Verbindungsstelle 38"/>
          <p:cNvSpPr/>
          <p:nvPr/>
        </p:nvSpPr>
        <p:spPr>
          <a:xfrm>
            <a:off x="2695221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43" name="Gerade Verbindung mit Pfeil 42"/>
          <p:cNvCxnSpPr>
            <a:stCxn id="44" idx="3"/>
            <a:endCxn id="5" idx="2"/>
          </p:cNvCxnSpPr>
          <p:nvPr/>
        </p:nvCxnSpPr>
        <p:spPr>
          <a:xfrm flipV="1">
            <a:off x="2983254" y="4834259"/>
            <a:ext cx="0" cy="4783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Sechseck 43"/>
          <p:cNvSpPr/>
          <p:nvPr/>
        </p:nvSpPr>
        <p:spPr>
          <a:xfrm rot="5400000">
            <a:off x="2911246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5" name="Gerade Verbindung mit Pfeil 44"/>
          <p:cNvCxnSpPr>
            <a:stCxn id="39" idx="0"/>
            <a:endCxn id="44" idx="0"/>
          </p:cNvCxnSpPr>
          <p:nvPr/>
        </p:nvCxnSpPr>
        <p:spPr>
          <a:xfrm flipV="1">
            <a:off x="2983253" y="5456585"/>
            <a:ext cx="1" cy="34867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Flussdiagramm: Verbindungsstelle 55"/>
          <p:cNvSpPr/>
          <p:nvPr/>
        </p:nvSpPr>
        <p:spPr>
          <a:xfrm>
            <a:off x="6129411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57" name="Gerade Verbindung mit Pfeil 56"/>
          <p:cNvCxnSpPr>
            <a:stCxn id="58" idx="3"/>
          </p:cNvCxnSpPr>
          <p:nvPr/>
        </p:nvCxnSpPr>
        <p:spPr>
          <a:xfrm flipH="1" flipV="1">
            <a:off x="6417443" y="4834259"/>
            <a:ext cx="1" cy="4783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Sechseck 57"/>
          <p:cNvSpPr/>
          <p:nvPr/>
        </p:nvSpPr>
        <p:spPr>
          <a:xfrm rot="5400000">
            <a:off x="6345436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 Verbindung mit Pfeil 58"/>
          <p:cNvCxnSpPr>
            <a:stCxn id="56" idx="0"/>
            <a:endCxn id="58" idx="0"/>
          </p:cNvCxnSpPr>
          <p:nvPr/>
        </p:nvCxnSpPr>
        <p:spPr>
          <a:xfrm flipV="1">
            <a:off x="6417443" y="5456585"/>
            <a:ext cx="1" cy="34867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Flussdiagramm: Verbindungsstelle 59"/>
          <p:cNvSpPr/>
          <p:nvPr/>
        </p:nvSpPr>
        <p:spPr>
          <a:xfrm>
            <a:off x="6984366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61" name="Gerade Verbindung mit Pfeil 60"/>
          <p:cNvCxnSpPr>
            <a:stCxn id="62" idx="3"/>
          </p:cNvCxnSpPr>
          <p:nvPr/>
        </p:nvCxnSpPr>
        <p:spPr>
          <a:xfrm flipH="1" flipV="1">
            <a:off x="7272398" y="4834259"/>
            <a:ext cx="1" cy="47831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Sechseck 61"/>
          <p:cNvSpPr/>
          <p:nvPr/>
        </p:nvSpPr>
        <p:spPr>
          <a:xfrm rot="5400000">
            <a:off x="7200391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 Verbindung mit Pfeil 62"/>
          <p:cNvCxnSpPr>
            <a:stCxn id="60" idx="0"/>
            <a:endCxn id="62" idx="0"/>
          </p:cNvCxnSpPr>
          <p:nvPr/>
        </p:nvCxnSpPr>
        <p:spPr>
          <a:xfrm flipV="1">
            <a:off x="7272398" y="5456585"/>
            <a:ext cx="1" cy="34867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267744" y="4077072"/>
            <a:ext cx="1431019" cy="757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6" name="Rechteck 5"/>
          <p:cNvSpPr/>
          <p:nvPr/>
        </p:nvSpPr>
        <p:spPr>
          <a:xfrm>
            <a:off x="6129411" y="4077072"/>
            <a:ext cx="1431019" cy="757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2914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2: Pulse Cast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1828800"/>
          </a:xfrm>
        </p:spPr>
        <p:txBody>
          <a:bodyPr>
            <a:noAutofit/>
          </a:bodyPr>
          <a:lstStyle/>
          <a:p>
            <a:r>
              <a:rPr lang="de-CH" sz="2700" dirty="0"/>
              <a:t>Jeder Cluster besteht aus beliebig vielen, interagierenden Prozessen.</a:t>
            </a:r>
          </a:p>
          <a:p>
            <a:r>
              <a:rPr lang="de-CH" sz="2700" dirty="0"/>
              <a:t>Prozesse kommunizieren untereinander mittels Pulsen (synchron).</a:t>
            </a:r>
          </a:p>
          <a:p>
            <a:r>
              <a:rPr lang="de-CH" sz="2700" dirty="0"/>
              <a:t>Run-</a:t>
            </a:r>
            <a:r>
              <a:rPr lang="de-CH" sz="2700" dirty="0" err="1"/>
              <a:t>to</a:t>
            </a:r>
            <a:r>
              <a:rPr lang="de-CH" sz="2700" dirty="0"/>
              <a:t>-</a:t>
            </a:r>
            <a:r>
              <a:rPr lang="de-CH" sz="2700" dirty="0" err="1"/>
              <a:t>Completion</a:t>
            </a:r>
            <a:endParaRPr lang="de-CH" sz="2700" dirty="0"/>
          </a:p>
        </p:txBody>
      </p:sp>
      <p:sp>
        <p:nvSpPr>
          <p:cNvPr id="4" name="Rechteck 3"/>
          <p:cNvSpPr/>
          <p:nvPr/>
        </p:nvSpPr>
        <p:spPr>
          <a:xfrm>
            <a:off x="2945024" y="4005064"/>
            <a:ext cx="4075248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4816119" y="4537615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10" name="Gerade Verbindung mit Pfeil 9"/>
          <p:cNvCxnSpPr>
            <a:stCxn id="9" idx="6"/>
            <a:endCxn id="7" idx="1"/>
          </p:cNvCxnSpPr>
          <p:nvPr/>
        </p:nvCxnSpPr>
        <p:spPr>
          <a:xfrm flipV="1">
            <a:off x="5032143" y="4645626"/>
            <a:ext cx="44488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94" idx="3"/>
          </p:cNvCxnSpPr>
          <p:nvPr/>
        </p:nvCxnSpPr>
        <p:spPr>
          <a:xfrm flipH="1" flipV="1">
            <a:off x="4232911" y="4645626"/>
            <a:ext cx="583208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3612933" y="5352319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22" name="Gerade Verbindung mit Pfeil 21"/>
          <p:cNvCxnSpPr>
            <a:stCxn id="21" idx="5"/>
            <a:endCxn id="8" idx="1"/>
          </p:cNvCxnSpPr>
          <p:nvPr/>
        </p:nvCxnSpPr>
        <p:spPr>
          <a:xfrm>
            <a:off x="3797321" y="5536707"/>
            <a:ext cx="614845" cy="389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1" idx="0"/>
            <a:endCxn id="94" idx="2"/>
          </p:cNvCxnSpPr>
          <p:nvPr/>
        </p:nvCxnSpPr>
        <p:spPr>
          <a:xfrm flipV="1">
            <a:off x="3720945" y="4861650"/>
            <a:ext cx="1" cy="4906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5880978" y="5352319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0" name="Gerade Verbindung mit Pfeil 29"/>
          <p:cNvCxnSpPr>
            <a:stCxn id="29" idx="0"/>
            <a:endCxn id="7" idx="2"/>
          </p:cNvCxnSpPr>
          <p:nvPr/>
        </p:nvCxnSpPr>
        <p:spPr>
          <a:xfrm flipV="1">
            <a:off x="5988990" y="4861650"/>
            <a:ext cx="0" cy="49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9" idx="3"/>
            <a:endCxn id="8" idx="3"/>
          </p:cNvCxnSpPr>
          <p:nvPr/>
        </p:nvCxnSpPr>
        <p:spPr>
          <a:xfrm flipH="1">
            <a:off x="5436096" y="5536707"/>
            <a:ext cx="476518" cy="389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cken des Rechtecks auf der gleichen Seite schneiden 16"/>
          <p:cNvSpPr/>
          <p:nvPr/>
        </p:nvSpPr>
        <p:spPr>
          <a:xfrm rot="16200000">
            <a:off x="3028583" y="4621014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4412166" y="5709977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Proc2</a:t>
            </a:r>
          </a:p>
        </p:txBody>
      </p:sp>
      <p:sp>
        <p:nvSpPr>
          <p:cNvPr id="71" name="Ecken des Rechtecks auf der gleichen Seite schneiden 70"/>
          <p:cNvSpPr/>
          <p:nvPr/>
        </p:nvSpPr>
        <p:spPr>
          <a:xfrm rot="5400000">
            <a:off x="6391538" y="4610136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477025" y="442960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208981" y="442960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Proc1</a:t>
            </a:r>
          </a:p>
        </p:txBody>
      </p:sp>
      <p:sp>
        <p:nvSpPr>
          <p:cNvPr id="28" name="Flussdiagramm: Verbindungsstelle 27"/>
          <p:cNvSpPr/>
          <p:nvPr/>
        </p:nvSpPr>
        <p:spPr>
          <a:xfrm>
            <a:off x="4067944" y="5229200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2" name="Gerade Verbindung mit Pfeil 31"/>
          <p:cNvCxnSpPr>
            <a:stCxn id="28" idx="1"/>
            <a:endCxn id="94" idx="2"/>
          </p:cNvCxnSpPr>
          <p:nvPr/>
        </p:nvCxnSpPr>
        <p:spPr>
          <a:xfrm flipH="1" flipV="1">
            <a:off x="3720946" y="4861650"/>
            <a:ext cx="378634" cy="399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1"/>
            <a:endCxn id="28" idx="5"/>
          </p:cNvCxnSpPr>
          <p:nvPr/>
        </p:nvCxnSpPr>
        <p:spPr>
          <a:xfrm flipH="1" flipV="1">
            <a:off x="4252332" y="5413588"/>
            <a:ext cx="159834" cy="5124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44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Microsoft Office PowerPoint</Application>
  <PresentationFormat>Bildschirmpräsentation (4:3)</PresentationFormat>
  <Paragraphs>408</Paragraphs>
  <Slides>70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3" baseType="lpstr">
      <vt:lpstr>Arial</vt:lpstr>
      <vt:lpstr>Calibri</vt:lpstr>
      <vt:lpstr>Larissa-Design</vt:lpstr>
      <vt:lpstr>Actifsource CIP Architektur für Embedded-Systeme </vt:lpstr>
      <vt:lpstr>Generic Domain-oriented Software Architecture</vt:lpstr>
      <vt:lpstr>Generische Problembereiche bei der Embedded System Entwicklung </vt:lpstr>
      <vt:lpstr>CIP-Methode</vt:lpstr>
      <vt:lpstr>Architektur: CIP</vt:lpstr>
      <vt:lpstr>Architektur: CIP</vt:lpstr>
      <vt:lpstr>Architektur: CIP 1: Message Passing </vt:lpstr>
      <vt:lpstr>Architektur: CIP 1: Message Passing </vt:lpstr>
      <vt:lpstr>Architektur: CIP 2: Pulse Cast</vt:lpstr>
      <vt:lpstr>Architektur: CIP Pulse Cast und Message Passing</vt:lpstr>
      <vt:lpstr>  Architektur: CIP Prozess (State, Superstate)</vt:lpstr>
      <vt:lpstr>  Architektur: CIP Prozess (State, Superstate)</vt:lpstr>
      <vt:lpstr>Architektur: CIP Prozess (Transition)</vt:lpstr>
      <vt:lpstr>Architektur: CIP Prozess (Transition)</vt:lpstr>
      <vt:lpstr>Architektur: CIP Prozess (Entry/Exit-Action)</vt:lpstr>
      <vt:lpstr>Architektur: CIP Prozess (Do-Action)</vt:lpstr>
      <vt:lpstr>Architektur: CIP Prozess (Deep Historystate)</vt:lpstr>
      <vt:lpstr>Architektur: CIP Prozess (Redirect Historystate)</vt:lpstr>
      <vt:lpstr>Architektur: CIP Prozess (Historystate Entry-Action)</vt:lpstr>
      <vt:lpstr>Architektur: CIP 3: Mode Control</vt:lpstr>
      <vt:lpstr>Architektur: CIP 3: Mode Control</vt:lpstr>
      <vt:lpstr>Architektur: CIP Beispiel 3: Mode Control</vt:lpstr>
      <vt:lpstr>Architektur: CIP 4: State Inspection</vt:lpstr>
      <vt:lpstr>Architektur: CIP Beispiel 4: State Inspection </vt:lpstr>
      <vt:lpstr>Architektur: CIP 4: Inquiry Inspection</vt:lpstr>
      <vt:lpstr>CIP-Architektur im Überblick</vt:lpstr>
      <vt:lpstr>CIP-Model Extensions</vt:lpstr>
      <vt:lpstr>Model Extensions:  Timer, Chain und Auto</vt:lpstr>
      <vt:lpstr>Timer Example Ausschaltverzögerung</vt:lpstr>
      <vt:lpstr>Chain Example </vt:lpstr>
      <vt:lpstr>Model Extensions:  Context Error</vt:lpstr>
      <vt:lpstr>Model Extensions:  Prozess- und Channel-Arrays</vt:lpstr>
      <vt:lpstr>Model Extensions:  CIP-Libraries</vt:lpstr>
      <vt:lpstr>CIP-Libraries:  Library-Prozess</vt:lpstr>
      <vt:lpstr>CIP-Libraries:  Library-Prozess</vt:lpstr>
      <vt:lpstr>CIP-Libraries:  Library-Prozess</vt:lpstr>
      <vt:lpstr>Model Extensions:  Library-Group</vt:lpstr>
      <vt:lpstr>Model Extensions:  Variable</vt:lpstr>
      <vt:lpstr>Model Extensions:  Operation und Condition</vt:lpstr>
      <vt:lpstr>Model Extensions:  Beispiel: Variable, Operation und Condition</vt:lpstr>
      <vt:lpstr>Model Extensions:  Transition Operations</vt:lpstr>
      <vt:lpstr>Model Extensions:  Code Snippet</vt:lpstr>
      <vt:lpstr>Model Extensions:  cMinus Model (Code Snippet )</vt:lpstr>
      <vt:lpstr>Model Extensions:  Message/Pulse Daten</vt:lpstr>
      <vt:lpstr>Model Extensions:  Message/Pulse Daten</vt:lpstr>
      <vt:lpstr>CIP Shell</vt:lpstr>
      <vt:lpstr>Example CIP Shell</vt:lpstr>
      <vt:lpstr>CIP-Methode</vt:lpstr>
      <vt:lpstr>CIP-Methode</vt:lpstr>
      <vt:lpstr>DEC-Methode</vt:lpstr>
      <vt:lpstr>Architektur: DEC</vt:lpstr>
      <vt:lpstr>Architektur: Übersicht</vt:lpstr>
      <vt:lpstr>Architektur: Input/Output Path</vt:lpstr>
      <vt:lpstr>Architektur: Input/Output Path</vt:lpstr>
      <vt:lpstr>Architektur: Input Path</vt:lpstr>
      <vt:lpstr>Drei-Layer Architektur</vt:lpstr>
      <vt:lpstr>Embedded Unit</vt:lpstr>
      <vt:lpstr>Besten Dank für Ihre Aufmerksamkeit</vt:lpstr>
      <vt:lpstr>Cip Diagram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CIP: Unit Test</vt:lpstr>
      <vt:lpstr>CIP: Animation</vt:lpstr>
      <vt:lpstr>CIP: Animation (Variante 1)</vt:lpstr>
      <vt:lpstr>CIP: Animation (Variante 2)</vt:lpstr>
      <vt:lpstr>CIP: Animation (Variante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Actifsource CIP Architektur für Embedded-Systeme</dc:title>
  <dc:creator>rc</dc:creator>
  <cp:lastModifiedBy>Grischa Rutishauser</cp:lastModifiedBy>
  <cp:revision>486</cp:revision>
  <dcterms:created xsi:type="dcterms:W3CDTF">2012-05-15T08:13:47Z</dcterms:created>
  <dcterms:modified xsi:type="dcterms:W3CDTF">2025-03-18T14:10:55Z</dcterms:modified>
</cp:coreProperties>
</file>