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83" r:id="rId3"/>
    <p:sldId id="297" r:id="rId4"/>
    <p:sldId id="315" r:id="rId5"/>
    <p:sldId id="285" r:id="rId6"/>
    <p:sldId id="286" r:id="rId7"/>
    <p:sldId id="287" r:id="rId8"/>
    <p:sldId id="288" r:id="rId9"/>
    <p:sldId id="289" r:id="rId10"/>
    <p:sldId id="290" r:id="rId11"/>
    <p:sldId id="304" r:id="rId12"/>
    <p:sldId id="328" r:id="rId13"/>
    <p:sldId id="329" r:id="rId14"/>
    <p:sldId id="292" r:id="rId15"/>
    <p:sldId id="291" r:id="rId16"/>
    <p:sldId id="302" r:id="rId17"/>
    <p:sldId id="300" r:id="rId18"/>
    <p:sldId id="301" r:id="rId19"/>
    <p:sldId id="299" r:id="rId20"/>
    <p:sldId id="316" r:id="rId21"/>
    <p:sldId id="305" r:id="rId22"/>
    <p:sldId id="311" r:id="rId23"/>
    <p:sldId id="309" r:id="rId24"/>
    <p:sldId id="308" r:id="rId25"/>
    <p:sldId id="321" r:id="rId26"/>
    <p:sldId id="322" r:id="rId27"/>
    <p:sldId id="323" r:id="rId28"/>
    <p:sldId id="326" r:id="rId29"/>
    <p:sldId id="324" r:id="rId30"/>
    <p:sldId id="319" r:id="rId31"/>
    <p:sldId id="317" r:id="rId32"/>
    <p:sldId id="325" r:id="rId33"/>
    <p:sldId id="327" r:id="rId34"/>
    <p:sldId id="306" r:id="rId35"/>
    <p:sldId id="307" r:id="rId36"/>
    <p:sldId id="320" r:id="rId37"/>
    <p:sldId id="318" r:id="rId38"/>
    <p:sldId id="284" r:id="rId39"/>
    <p:sldId id="257" r:id="rId40"/>
    <p:sldId id="296" r:id="rId41"/>
    <p:sldId id="263" r:id="rId42"/>
    <p:sldId id="265" r:id="rId43"/>
    <p:sldId id="298" r:id="rId44"/>
    <p:sldId id="295" r:id="rId45"/>
    <p:sldId id="279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04" autoAdjust="0"/>
    <p:restoredTop sz="94660"/>
  </p:normalViewPr>
  <p:slideViewPr>
    <p:cSldViewPr>
      <p:cViewPr varScale="1">
        <p:scale>
          <a:sx n="154" d="100"/>
          <a:sy n="154" d="100"/>
        </p:scale>
        <p:origin x="19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D648-5BE6-4F0E-B95A-9027B22335D2}" type="datetimeFigureOut">
              <a:rPr lang="de-CH" smtClean="0"/>
              <a:pPr/>
              <a:t>26.06.2020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CE3FE-EA94-47B6-86FC-B92FD5CF4B5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186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CE3FE-EA94-47B6-86FC-B92FD5CF4B57}" type="slidenum">
              <a:rPr lang="de-CH" smtClean="0"/>
              <a:pPr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51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26.06.2020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23636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Actifsource CIP</a:t>
            </a:r>
            <a:br>
              <a:rPr lang="en-US" b="1" dirty="0"/>
            </a:br>
            <a:r>
              <a:rPr lang="en-US" b="1" dirty="0" err="1"/>
              <a:t>Architektur</a:t>
            </a:r>
            <a:r>
              <a:rPr lang="en-US" b="1" dirty="0"/>
              <a:t> </a:t>
            </a:r>
            <a:r>
              <a:rPr lang="en-US" b="1" dirty="0" err="1"/>
              <a:t>für</a:t>
            </a:r>
            <a:r>
              <a:rPr lang="en-US" b="1" dirty="0"/>
              <a:t> Embedded-</a:t>
            </a:r>
            <a:r>
              <a:rPr lang="en-US" b="1" dirty="0" err="1"/>
              <a:t>Systeme</a:t>
            </a:r>
            <a:br>
              <a:rPr lang="en-US" sz="2000" b="1" dirty="0"/>
            </a:br>
            <a:endParaRPr lang="en-US" dirty="0"/>
          </a:p>
        </p:txBody>
      </p:sp>
      <p:pic>
        <p:nvPicPr>
          <p:cNvPr id="5" name="Grafik 4" descr="globe.png"/>
          <p:cNvPicPr>
            <a:picLocks noChangeAspect="1"/>
          </p:cNvPicPr>
          <p:nvPr/>
        </p:nvPicPr>
        <p:blipFill rotWithShape="1">
          <a:blip r:embed="rId2" cstate="print"/>
          <a:srcRect t="-1" r="14139" b="-7831"/>
          <a:stretch/>
        </p:blipFill>
        <p:spPr>
          <a:xfrm>
            <a:off x="1" y="2830559"/>
            <a:ext cx="2878372" cy="4342857"/>
          </a:xfrm>
          <a:prstGeom prst="rect">
            <a:avLst/>
          </a:prstGeom>
        </p:spPr>
      </p:pic>
      <p:pic>
        <p:nvPicPr>
          <p:cNvPr id="6" name="Grafik 5" descr="actifSource_3d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5617" y="5814954"/>
            <a:ext cx="2638415" cy="1034611"/>
          </a:xfrm>
          <a:prstGeom prst="rect">
            <a:avLst/>
          </a:prstGeom>
        </p:spPr>
      </p:pic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4478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err="1"/>
              <a:t>Actifsource</a:t>
            </a:r>
            <a:r>
              <a:rPr lang="en-US" dirty="0"/>
              <a:t> GmbH</a:t>
            </a:r>
          </a:p>
          <a:p>
            <a:r>
              <a:rPr lang="en-US" b="1" dirty="0" err="1"/>
              <a:t>Grischa</a:t>
            </a:r>
            <a:r>
              <a:rPr lang="en-US" b="1" dirty="0"/>
              <a:t> </a:t>
            </a:r>
            <a:r>
              <a:rPr lang="en-US" b="1" dirty="0" err="1"/>
              <a:t>Rutishauser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1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3600" dirty="0"/>
              <a:t>Pulse Cast und Message </a:t>
            </a:r>
            <a:r>
              <a:rPr lang="de-CH" sz="3600" dirty="0" err="1"/>
              <a:t>Passing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56184"/>
            <a:ext cx="8229600" cy="2044824"/>
          </a:xfrm>
        </p:spPr>
        <p:txBody>
          <a:bodyPr>
            <a:normAutofit fontScale="62500" lnSpcReduction="20000"/>
          </a:bodyPr>
          <a:lstStyle/>
          <a:p>
            <a:r>
              <a:rPr lang="de-CH" b="1" dirty="0"/>
              <a:t>Interface</a:t>
            </a:r>
          </a:p>
          <a:p>
            <a:pPr lvl="1"/>
            <a:r>
              <a:rPr lang="de-CH" dirty="0"/>
              <a:t>Jeder Channel definiert seine Messages.</a:t>
            </a:r>
          </a:p>
          <a:p>
            <a:pPr lvl="1"/>
            <a:r>
              <a:rPr lang="de-CH" dirty="0"/>
              <a:t>Jeder Prozesse definiert seine Messages über </a:t>
            </a:r>
            <a:r>
              <a:rPr lang="de-CH" dirty="0" err="1"/>
              <a:t>Inport</a:t>
            </a:r>
            <a:r>
              <a:rPr lang="de-CH" dirty="0"/>
              <a:t> und </a:t>
            </a:r>
            <a:r>
              <a:rPr lang="de-CH" dirty="0" err="1"/>
              <a:t>Outport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Jeder Prozesse definiert </a:t>
            </a:r>
            <a:r>
              <a:rPr lang="de-CH" dirty="0" err="1"/>
              <a:t>Inpulses</a:t>
            </a:r>
            <a:r>
              <a:rPr lang="de-CH" dirty="0"/>
              <a:t> und Outpulses.</a:t>
            </a:r>
          </a:p>
          <a:p>
            <a:r>
              <a:rPr lang="de-CH" b="1" dirty="0"/>
              <a:t>Translation</a:t>
            </a:r>
          </a:p>
          <a:p>
            <a:pPr lvl="1"/>
            <a:r>
              <a:rPr lang="de-CH" dirty="0"/>
              <a:t>Die Übersetzung von Messages geschieht via Message Translation.</a:t>
            </a:r>
          </a:p>
          <a:p>
            <a:pPr lvl="1"/>
            <a:r>
              <a:rPr lang="de-CH" dirty="0"/>
              <a:t>Die Übersetzung von Pulses geschieht via Pulse Translation.</a:t>
            </a:r>
          </a:p>
        </p:txBody>
      </p:sp>
      <p:sp>
        <p:nvSpPr>
          <p:cNvPr id="4" name="Rechteck 3"/>
          <p:cNvSpPr/>
          <p:nvPr/>
        </p:nvSpPr>
        <p:spPr>
          <a:xfrm>
            <a:off x="2945024" y="3645024"/>
            <a:ext cx="4075248" cy="2448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/>
              <a:t>Cluster 1</a:t>
            </a:r>
          </a:p>
        </p:txBody>
      </p:sp>
      <p:sp>
        <p:nvSpPr>
          <p:cNvPr id="9" name="Flussdiagramm: Verbindungsstelle 8"/>
          <p:cNvSpPr/>
          <p:nvPr/>
        </p:nvSpPr>
        <p:spPr>
          <a:xfrm>
            <a:off x="4816119" y="4177575"/>
            <a:ext cx="216024" cy="216024"/>
          </a:xfrm>
          <a:prstGeom prst="flowChartConnector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10" name="Gerade Verbindung mit Pfeil 9"/>
          <p:cNvCxnSpPr>
            <a:stCxn id="9" idx="6"/>
            <a:endCxn id="7" idx="1"/>
          </p:cNvCxnSpPr>
          <p:nvPr/>
        </p:nvCxnSpPr>
        <p:spPr>
          <a:xfrm flipV="1">
            <a:off x="5032143" y="4285586"/>
            <a:ext cx="44488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9" idx="2"/>
            <a:endCxn id="94" idx="3"/>
          </p:cNvCxnSpPr>
          <p:nvPr/>
        </p:nvCxnSpPr>
        <p:spPr>
          <a:xfrm flipH="1" flipV="1">
            <a:off x="4232911" y="4285586"/>
            <a:ext cx="583208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Flussdiagramm: Verbindungsstelle 20"/>
          <p:cNvSpPr/>
          <p:nvPr/>
        </p:nvSpPr>
        <p:spPr>
          <a:xfrm>
            <a:off x="3612933" y="4992279"/>
            <a:ext cx="216024" cy="216024"/>
          </a:xfrm>
          <a:prstGeom prst="flowChartConnector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22" name="Gerade Verbindung mit Pfeil 21"/>
          <p:cNvCxnSpPr>
            <a:stCxn id="21" idx="5"/>
            <a:endCxn id="8" idx="1"/>
          </p:cNvCxnSpPr>
          <p:nvPr/>
        </p:nvCxnSpPr>
        <p:spPr>
          <a:xfrm>
            <a:off x="3797321" y="5176667"/>
            <a:ext cx="614845" cy="3892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1" idx="0"/>
            <a:endCxn id="94" idx="2"/>
          </p:cNvCxnSpPr>
          <p:nvPr/>
        </p:nvCxnSpPr>
        <p:spPr>
          <a:xfrm flipV="1">
            <a:off x="3720945" y="4501610"/>
            <a:ext cx="1" cy="49066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5880978" y="4992279"/>
            <a:ext cx="216024" cy="216024"/>
          </a:xfrm>
          <a:prstGeom prst="flowChartConnector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30" name="Gerade Verbindung mit Pfeil 29"/>
          <p:cNvCxnSpPr>
            <a:stCxn id="29" idx="0"/>
            <a:endCxn id="7" idx="2"/>
          </p:cNvCxnSpPr>
          <p:nvPr/>
        </p:nvCxnSpPr>
        <p:spPr>
          <a:xfrm flipV="1">
            <a:off x="5988990" y="4501610"/>
            <a:ext cx="0" cy="49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9" idx="3"/>
            <a:endCxn id="8" idx="3"/>
          </p:cNvCxnSpPr>
          <p:nvPr/>
        </p:nvCxnSpPr>
        <p:spPr>
          <a:xfrm flipH="1">
            <a:off x="5436096" y="5176667"/>
            <a:ext cx="476518" cy="389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cken des Rechtecks auf der gleichen Seite schneiden 16"/>
          <p:cNvSpPr/>
          <p:nvPr/>
        </p:nvSpPr>
        <p:spPr>
          <a:xfrm rot="16200000">
            <a:off x="3028583" y="4260974"/>
            <a:ext cx="289814" cy="70981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Flussdiagramm: Verbindungsstelle 39"/>
          <p:cNvSpPr/>
          <p:nvPr/>
        </p:nvSpPr>
        <p:spPr>
          <a:xfrm>
            <a:off x="1569166" y="4008432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41" name="Gerade Verbindung mit Pfeil 40"/>
          <p:cNvCxnSpPr>
            <a:stCxn id="42" idx="0"/>
            <a:endCxn id="17" idx="3"/>
          </p:cNvCxnSpPr>
          <p:nvPr/>
        </p:nvCxnSpPr>
        <p:spPr>
          <a:xfrm>
            <a:off x="2592921" y="4296465"/>
            <a:ext cx="5450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Sechseck 41"/>
          <p:cNvSpPr/>
          <p:nvPr/>
        </p:nvSpPr>
        <p:spPr>
          <a:xfrm>
            <a:off x="2448905" y="4224457"/>
            <a:ext cx="144016" cy="144016"/>
          </a:xfrm>
          <a:prstGeom prst="hexagon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3" name="Gerade Verbindung mit Pfeil 42"/>
          <p:cNvCxnSpPr>
            <a:stCxn id="40" idx="6"/>
            <a:endCxn id="42" idx="3"/>
          </p:cNvCxnSpPr>
          <p:nvPr/>
        </p:nvCxnSpPr>
        <p:spPr>
          <a:xfrm>
            <a:off x="2145230" y="4296464"/>
            <a:ext cx="303675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4412166" y="5349937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Proc2</a:t>
            </a:r>
          </a:p>
        </p:txBody>
      </p:sp>
      <p:cxnSp>
        <p:nvCxnSpPr>
          <p:cNvPr id="72" name="Gerade Verbindung mit Pfeil 71"/>
          <p:cNvCxnSpPr>
            <a:stCxn id="73" idx="0"/>
            <a:endCxn id="78" idx="2"/>
          </p:cNvCxnSpPr>
          <p:nvPr/>
        </p:nvCxnSpPr>
        <p:spPr>
          <a:xfrm>
            <a:off x="7292811" y="4285587"/>
            <a:ext cx="53575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Sechseck 72"/>
          <p:cNvSpPr/>
          <p:nvPr/>
        </p:nvSpPr>
        <p:spPr>
          <a:xfrm>
            <a:off x="7148795" y="4213579"/>
            <a:ext cx="144016" cy="144016"/>
          </a:xfrm>
          <a:prstGeom prst="hexagon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4" name="Gerade Verbindung mit Pfeil 73"/>
          <p:cNvCxnSpPr>
            <a:stCxn id="71" idx="3"/>
            <a:endCxn id="73" idx="3"/>
          </p:cNvCxnSpPr>
          <p:nvPr/>
        </p:nvCxnSpPr>
        <p:spPr>
          <a:xfrm>
            <a:off x="6571936" y="4285587"/>
            <a:ext cx="576859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Flussdiagramm: Verbindungsstelle 77"/>
          <p:cNvSpPr/>
          <p:nvPr/>
        </p:nvSpPr>
        <p:spPr>
          <a:xfrm>
            <a:off x="7828565" y="3997555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sp>
        <p:nvSpPr>
          <p:cNvPr id="71" name="Ecken des Rechtecks auf der gleichen Seite schneiden 70"/>
          <p:cNvSpPr/>
          <p:nvPr/>
        </p:nvSpPr>
        <p:spPr>
          <a:xfrm rot="5400000">
            <a:off x="6391538" y="4250096"/>
            <a:ext cx="289814" cy="70981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5477025" y="4069562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Proc3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208981" y="4069562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Proc1</a:t>
            </a:r>
          </a:p>
        </p:txBody>
      </p:sp>
    </p:spTree>
    <p:extLst>
      <p:ext uri="{BB962C8B-B14F-4D97-AF65-F5344CB8AC3E}">
        <p14:creationId xmlns:p14="http://schemas.microsoft.com/office/powerpoint/2010/main" val="406884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bgerundetes Rechteck 27"/>
          <p:cNvSpPr/>
          <p:nvPr/>
        </p:nvSpPr>
        <p:spPr>
          <a:xfrm>
            <a:off x="5076056" y="4049452"/>
            <a:ext cx="3168352" cy="22322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sz="1400" dirty="0" err="1"/>
              <a:t>Process.Mode</a:t>
            </a:r>
            <a:endParaRPr lang="de-CH" sz="1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 err="1"/>
              <a:t>Process</a:t>
            </a:r>
            <a:r>
              <a:rPr lang="de-CH" sz="3600" dirty="0"/>
              <a:t> (State, Transition)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84784"/>
            <a:ext cx="8435280" cy="2232248"/>
          </a:xfrm>
        </p:spPr>
        <p:txBody>
          <a:bodyPr>
            <a:noAutofit/>
          </a:bodyPr>
          <a:lstStyle/>
          <a:p>
            <a:r>
              <a:rPr lang="de-CH" sz="2700" dirty="0"/>
              <a:t>Transitionen sind eigene Objekte.</a:t>
            </a:r>
          </a:p>
          <a:p>
            <a:r>
              <a:rPr lang="de-CH" sz="2700" dirty="0"/>
              <a:t>Eine Transition wird durch einen </a:t>
            </a:r>
            <a:r>
              <a:rPr lang="de-CH" sz="2700" dirty="0" err="1"/>
              <a:t>Inpuls</a:t>
            </a:r>
            <a:r>
              <a:rPr lang="de-CH" sz="2700" dirty="0"/>
              <a:t> oder durch eine Message über einen </a:t>
            </a:r>
            <a:r>
              <a:rPr lang="de-CH" sz="2700" dirty="0" err="1"/>
              <a:t>Inport</a:t>
            </a:r>
            <a:r>
              <a:rPr lang="de-CH" sz="2700" dirty="0"/>
              <a:t> ausgelöst.</a:t>
            </a:r>
          </a:p>
          <a:p>
            <a:r>
              <a:rPr lang="de-CH" sz="2700" dirty="0"/>
              <a:t>Eine Transition kann sowohl </a:t>
            </a:r>
            <a:r>
              <a:rPr lang="de-CH" sz="2700" dirty="0" err="1"/>
              <a:t>Outpulse</a:t>
            </a:r>
            <a:r>
              <a:rPr lang="de-CH" sz="2700" dirty="0"/>
              <a:t> als auch Messages über </a:t>
            </a:r>
            <a:r>
              <a:rPr lang="de-CH" sz="2700" dirty="0" err="1"/>
              <a:t>Outports</a:t>
            </a:r>
            <a:r>
              <a:rPr lang="de-CH" sz="2700" dirty="0"/>
              <a:t> auslösen.</a:t>
            </a:r>
          </a:p>
        </p:txBody>
      </p:sp>
      <p:sp>
        <p:nvSpPr>
          <p:cNvPr id="4" name="Flussdiagramm: Verbindungsstelle 3"/>
          <p:cNvSpPr/>
          <p:nvPr/>
        </p:nvSpPr>
        <p:spPr>
          <a:xfrm>
            <a:off x="5292080" y="5229198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S1</a:t>
            </a:r>
          </a:p>
        </p:txBody>
      </p:sp>
      <p:sp>
        <p:nvSpPr>
          <p:cNvPr id="5" name="Flussdiagramm: Verbindungsstelle 4"/>
          <p:cNvSpPr/>
          <p:nvPr/>
        </p:nvSpPr>
        <p:spPr>
          <a:xfrm>
            <a:off x="7596336" y="5229199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S2</a:t>
            </a:r>
          </a:p>
        </p:txBody>
      </p:sp>
      <p:grpSp>
        <p:nvGrpSpPr>
          <p:cNvPr id="7" name="Gruppieren 19"/>
          <p:cNvGrpSpPr/>
          <p:nvPr/>
        </p:nvGrpSpPr>
        <p:grpSpPr>
          <a:xfrm>
            <a:off x="6192181" y="4733528"/>
            <a:ext cx="1080120" cy="1143745"/>
            <a:chOff x="4067944" y="4733528"/>
            <a:chExt cx="1080120" cy="1143745"/>
          </a:xfrm>
        </p:grpSpPr>
        <p:sp>
          <p:nvSpPr>
            <p:cNvPr id="6" name="Rechteck 5"/>
            <p:cNvSpPr/>
            <p:nvPr/>
          </p:nvSpPr>
          <p:spPr>
            <a:xfrm>
              <a:off x="4355976" y="4733528"/>
              <a:ext cx="792088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50" dirty="0"/>
                <a:t>Extension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4067944" y="4733528"/>
              <a:ext cx="288032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50" dirty="0" err="1"/>
                <a:t>Id</a:t>
              </a:r>
              <a:endParaRPr lang="de-CH" sz="105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4067944" y="5021560"/>
              <a:ext cx="1080120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50" dirty="0"/>
                <a:t>Input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4067944" y="5301208"/>
              <a:ext cx="1080120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50" dirty="0" err="1"/>
                <a:t>Outpulse</a:t>
              </a:r>
              <a:endParaRPr lang="de-CH" sz="105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067944" y="5589241"/>
              <a:ext cx="1080120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50" dirty="0"/>
                <a:t>Message</a:t>
              </a:r>
            </a:p>
          </p:txBody>
        </p:sp>
      </p:grpSp>
      <p:cxnSp>
        <p:nvCxnSpPr>
          <p:cNvPr id="13" name="Gerade Verbindung mit Pfeil 12"/>
          <p:cNvCxnSpPr>
            <a:stCxn id="4" idx="6"/>
          </p:cNvCxnSpPr>
          <p:nvPr/>
        </p:nvCxnSpPr>
        <p:spPr>
          <a:xfrm>
            <a:off x="5765477" y="5445223"/>
            <a:ext cx="46270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3"/>
            <a:endCxn id="5" idx="2"/>
          </p:cNvCxnSpPr>
          <p:nvPr/>
        </p:nvCxnSpPr>
        <p:spPr>
          <a:xfrm>
            <a:off x="7272301" y="5445224"/>
            <a:ext cx="32403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949" y="4005064"/>
            <a:ext cx="369602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4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 err="1"/>
              <a:t>Process</a:t>
            </a:r>
            <a:r>
              <a:rPr lang="de-CH" sz="3600" dirty="0"/>
              <a:t> (</a:t>
            </a:r>
            <a:r>
              <a:rPr lang="de-CH" sz="3600" dirty="0" err="1"/>
              <a:t>SuperState</a:t>
            </a:r>
            <a:r>
              <a:rPr lang="de-CH" sz="3600" dirty="0"/>
              <a:t>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55656"/>
            <a:ext cx="53054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52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 err="1"/>
              <a:t>Process</a:t>
            </a:r>
            <a:r>
              <a:rPr lang="de-CH" sz="3600" dirty="0"/>
              <a:t> (Entry/Exit-Action)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71613"/>
            <a:ext cx="80010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93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3: Mode </a:t>
            </a:r>
            <a:r>
              <a:rPr lang="de-CH" sz="3600" dirty="0" err="1"/>
              <a:t>Control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1008113"/>
          </a:xfrm>
        </p:spPr>
        <p:txBody>
          <a:bodyPr>
            <a:normAutofit/>
          </a:bodyPr>
          <a:lstStyle/>
          <a:p>
            <a:r>
              <a:rPr lang="de-CH" sz="2700" dirty="0"/>
              <a:t>Der Mode (Verhalten) eines Prozesses wird durch die Zustände von anderen Prozessen bestimmt.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2708920"/>
            <a:ext cx="3744416" cy="3168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/>
              <a:t>Cluster 1</a:t>
            </a:r>
          </a:p>
        </p:txBody>
      </p:sp>
      <p:cxnSp>
        <p:nvCxnSpPr>
          <p:cNvPr id="9" name="Gerade Verbindung mit Pfeil 8"/>
          <p:cNvCxnSpPr>
            <a:stCxn id="20" idx="2"/>
            <a:endCxn id="16" idx="0"/>
          </p:cNvCxnSpPr>
          <p:nvPr/>
        </p:nvCxnSpPr>
        <p:spPr>
          <a:xfrm>
            <a:off x="1975758" y="3933056"/>
            <a:ext cx="11863" cy="144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0" idx="0"/>
            <a:endCxn id="45" idx="2"/>
          </p:cNvCxnSpPr>
          <p:nvPr/>
        </p:nvCxnSpPr>
        <p:spPr>
          <a:xfrm flipV="1">
            <a:off x="1975758" y="3501008"/>
            <a:ext cx="11863" cy="14401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475656" y="4077072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Slave</a:t>
            </a:r>
          </a:p>
          <a:p>
            <a:pPr algn="ctr"/>
            <a:r>
              <a:rPr lang="de-CH" sz="1400" dirty="0" err="1"/>
              <a:t>Process</a:t>
            </a:r>
            <a:r>
              <a:rPr lang="de-CH" sz="1400" dirty="0"/>
              <a:t> 1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131840" y="3068960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Error</a:t>
            </a:r>
          </a:p>
          <a:p>
            <a:pPr algn="ctr"/>
            <a:r>
              <a:rPr lang="de-CH" sz="1400" dirty="0"/>
              <a:t>Handler</a:t>
            </a:r>
          </a:p>
        </p:txBody>
      </p:sp>
      <p:sp>
        <p:nvSpPr>
          <p:cNvPr id="20" name="Flussdiagramm: Zusammenführen 19"/>
          <p:cNvSpPr/>
          <p:nvPr/>
        </p:nvSpPr>
        <p:spPr>
          <a:xfrm>
            <a:off x="1691680" y="3645024"/>
            <a:ext cx="568155" cy="288032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Abgerundetes Rechteck 44"/>
          <p:cNvSpPr/>
          <p:nvPr/>
        </p:nvSpPr>
        <p:spPr>
          <a:xfrm>
            <a:off x="1475656" y="3068960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Controller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131840" y="5373216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Slave</a:t>
            </a:r>
          </a:p>
          <a:p>
            <a:pPr algn="ctr"/>
            <a:r>
              <a:rPr lang="de-CH" sz="1400" dirty="0" err="1"/>
              <a:t>Process</a:t>
            </a:r>
            <a:r>
              <a:rPr lang="de-CH" sz="1400" dirty="0"/>
              <a:t> 2</a:t>
            </a:r>
          </a:p>
        </p:txBody>
      </p:sp>
      <p:sp>
        <p:nvSpPr>
          <p:cNvPr id="13" name="Flussdiagramm: Zusammenführen 12"/>
          <p:cNvSpPr/>
          <p:nvPr/>
        </p:nvSpPr>
        <p:spPr>
          <a:xfrm>
            <a:off x="3347864" y="4941168"/>
            <a:ext cx="568155" cy="288032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1" name="Gerade Verbindung mit Pfeil 20"/>
          <p:cNvCxnSpPr>
            <a:stCxn id="13" idx="2"/>
            <a:endCxn id="12" idx="0"/>
          </p:cNvCxnSpPr>
          <p:nvPr/>
        </p:nvCxnSpPr>
        <p:spPr>
          <a:xfrm>
            <a:off x="3631942" y="5229200"/>
            <a:ext cx="11863" cy="144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3" idx="0"/>
            <a:endCxn id="16" idx="2"/>
          </p:cNvCxnSpPr>
          <p:nvPr/>
        </p:nvCxnSpPr>
        <p:spPr>
          <a:xfrm flipH="1" flipV="1">
            <a:off x="1987621" y="4509120"/>
            <a:ext cx="1644321" cy="43204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9" idx="2"/>
            <a:endCxn id="13" idx="0"/>
          </p:cNvCxnSpPr>
          <p:nvPr/>
        </p:nvCxnSpPr>
        <p:spPr>
          <a:xfrm flipH="1">
            <a:off x="3631942" y="3501008"/>
            <a:ext cx="11863" cy="144016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509120"/>
            <a:ext cx="39992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itel 1"/>
          <p:cNvSpPr txBox="1">
            <a:spLocks/>
          </p:cNvSpPr>
          <p:nvPr/>
        </p:nvSpPr>
        <p:spPr>
          <a:xfrm>
            <a:off x="4788024" y="3933056"/>
            <a:ext cx="39604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Mode-Table</a:t>
            </a:r>
          </a:p>
        </p:txBody>
      </p:sp>
    </p:spTree>
    <p:extLst>
      <p:ext uri="{BB962C8B-B14F-4D97-AF65-F5344CB8AC3E}">
        <p14:creationId xmlns:p14="http://schemas.microsoft.com/office/powerpoint/2010/main" val="406884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bgerundetes Rechteck 52"/>
          <p:cNvSpPr/>
          <p:nvPr/>
        </p:nvSpPr>
        <p:spPr>
          <a:xfrm>
            <a:off x="3194302" y="3140968"/>
            <a:ext cx="309634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sz="1400" dirty="0"/>
              <a:t>Proc1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1133846" y="5013173"/>
            <a:ext cx="309634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sz="1400" dirty="0"/>
              <a:t>Proc1.Mode1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5317390" y="5013173"/>
            <a:ext cx="3096344" cy="15841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sz="1400" dirty="0"/>
              <a:t>Proc1.Mode2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3: Mode </a:t>
            </a:r>
            <a:r>
              <a:rPr lang="de-CH" sz="3600" dirty="0" err="1"/>
              <a:t>Control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612775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Jeder Prozess definiert seine Zustände.</a:t>
            </a:r>
          </a:p>
          <a:p>
            <a:r>
              <a:rPr lang="de-CH" dirty="0"/>
              <a:t>Die Zustands-Übergange werden in den Modes festgelegt.</a:t>
            </a:r>
          </a:p>
          <a:p>
            <a:r>
              <a:rPr lang="de-CH" dirty="0"/>
              <a:t>Modes werden für unterschiedliche Modi der Steuerung verwendet.</a:t>
            </a:r>
          </a:p>
          <a:p>
            <a:pPr lvl="1"/>
            <a:r>
              <a:rPr lang="de-CH" dirty="0"/>
              <a:t>Normal, Kalibrieren, Einfahren, Ausfahren, Fehler</a:t>
            </a:r>
          </a:p>
        </p:txBody>
      </p:sp>
      <p:sp>
        <p:nvSpPr>
          <p:cNvPr id="5" name="Flussdiagramm: Verbindungsstelle 4"/>
          <p:cNvSpPr/>
          <p:nvPr/>
        </p:nvSpPr>
        <p:spPr>
          <a:xfrm>
            <a:off x="3335846" y="4000737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S1</a:t>
            </a:r>
          </a:p>
        </p:txBody>
      </p:sp>
      <p:sp>
        <p:nvSpPr>
          <p:cNvPr id="6" name="Flussdiagramm: Verbindungsstelle 5"/>
          <p:cNvSpPr/>
          <p:nvPr/>
        </p:nvSpPr>
        <p:spPr>
          <a:xfrm>
            <a:off x="5600350" y="4000738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S2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4505776" y="3501007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S3</a:t>
            </a:r>
          </a:p>
        </p:txBody>
      </p:sp>
      <p:sp>
        <p:nvSpPr>
          <p:cNvPr id="9" name="Flussdiagramm: Verbindungsstelle 8"/>
          <p:cNvSpPr/>
          <p:nvPr/>
        </p:nvSpPr>
        <p:spPr>
          <a:xfrm>
            <a:off x="1275390" y="6021286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S1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3539894" y="6021287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S2</a:t>
            </a:r>
          </a:p>
        </p:txBody>
      </p:sp>
      <p:sp>
        <p:nvSpPr>
          <p:cNvPr id="11" name="Flussdiagramm: Verbindungsstelle 10"/>
          <p:cNvSpPr/>
          <p:nvPr/>
        </p:nvSpPr>
        <p:spPr>
          <a:xfrm>
            <a:off x="2445320" y="5521556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S3</a:t>
            </a:r>
          </a:p>
        </p:txBody>
      </p:sp>
      <p:sp>
        <p:nvSpPr>
          <p:cNvPr id="13" name="Flussdiagramm: Verbindungsstelle 12"/>
          <p:cNvSpPr/>
          <p:nvPr/>
        </p:nvSpPr>
        <p:spPr>
          <a:xfrm>
            <a:off x="5458934" y="6021286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S1</a:t>
            </a:r>
          </a:p>
        </p:txBody>
      </p:sp>
      <p:sp>
        <p:nvSpPr>
          <p:cNvPr id="14" name="Flussdiagramm: Verbindungsstelle 13"/>
          <p:cNvSpPr/>
          <p:nvPr/>
        </p:nvSpPr>
        <p:spPr>
          <a:xfrm>
            <a:off x="7723438" y="6021287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S2</a:t>
            </a:r>
          </a:p>
        </p:txBody>
      </p:sp>
      <p:sp>
        <p:nvSpPr>
          <p:cNvPr id="15" name="Flussdiagramm: Verbindungsstelle 14"/>
          <p:cNvSpPr/>
          <p:nvPr/>
        </p:nvSpPr>
        <p:spPr>
          <a:xfrm>
            <a:off x="6628864" y="5521556"/>
            <a:ext cx="473397" cy="432049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S3</a:t>
            </a:r>
          </a:p>
        </p:txBody>
      </p:sp>
      <p:cxnSp>
        <p:nvCxnSpPr>
          <p:cNvPr id="16" name="Gerade Verbindung mit Pfeil 15"/>
          <p:cNvCxnSpPr>
            <a:stCxn id="9" idx="6"/>
            <a:endCxn id="10" idx="2"/>
          </p:cNvCxnSpPr>
          <p:nvPr/>
        </p:nvCxnSpPr>
        <p:spPr>
          <a:xfrm>
            <a:off x="1748787" y="6237311"/>
            <a:ext cx="179110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0" idx="0"/>
            <a:endCxn id="11" idx="6"/>
          </p:cNvCxnSpPr>
          <p:nvPr/>
        </p:nvCxnSpPr>
        <p:spPr>
          <a:xfrm rot="16200000" flipV="1">
            <a:off x="3205802" y="5450496"/>
            <a:ext cx="283706" cy="85787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11" idx="5"/>
            <a:endCxn id="10" idx="1"/>
          </p:cNvCxnSpPr>
          <p:nvPr/>
        </p:nvCxnSpPr>
        <p:spPr>
          <a:xfrm rot="16200000" flipH="1">
            <a:off x="3132192" y="5607530"/>
            <a:ext cx="194226" cy="759831"/>
          </a:xfrm>
          <a:prstGeom prst="bentConnector3">
            <a:avLst>
              <a:gd name="adj1" fmla="val 101274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1" idx="2"/>
            <a:endCxn id="9" idx="7"/>
          </p:cNvCxnSpPr>
          <p:nvPr/>
        </p:nvCxnSpPr>
        <p:spPr>
          <a:xfrm flipH="1">
            <a:off x="1679460" y="5737581"/>
            <a:ext cx="765860" cy="3469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3" idx="5"/>
            <a:endCxn id="14" idx="3"/>
          </p:cNvCxnSpPr>
          <p:nvPr/>
        </p:nvCxnSpPr>
        <p:spPr>
          <a:xfrm>
            <a:off x="5863004" y="6390063"/>
            <a:ext cx="1929761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4" idx="1"/>
            <a:endCxn id="13" idx="7"/>
          </p:cNvCxnSpPr>
          <p:nvPr/>
        </p:nvCxnSpPr>
        <p:spPr>
          <a:xfrm flipH="1" flipV="1">
            <a:off x="5863004" y="6084558"/>
            <a:ext cx="1929761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5" idx="2"/>
            <a:endCxn id="13" idx="0"/>
          </p:cNvCxnSpPr>
          <p:nvPr/>
        </p:nvCxnSpPr>
        <p:spPr>
          <a:xfrm flipH="1">
            <a:off x="5695633" y="5737581"/>
            <a:ext cx="933231" cy="2837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4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 Beispiel</a:t>
            </a:r>
            <a:br>
              <a:rPr lang="de-CH" dirty="0"/>
            </a:br>
            <a:r>
              <a:rPr lang="de-CH" sz="3600" dirty="0"/>
              <a:t>3: Mode </a:t>
            </a:r>
            <a:r>
              <a:rPr lang="de-CH" sz="3600" dirty="0" err="1"/>
              <a:t>Control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23528" y="1772816"/>
            <a:ext cx="2160240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/>
              <a:t>Cluster 1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39552" y="3140968"/>
            <a:ext cx="1023930" cy="382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Door</a:t>
            </a:r>
            <a:endParaRPr lang="de-CH" sz="14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619672" y="3140968"/>
            <a:ext cx="792088" cy="382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/>
              <a:t>Button</a:t>
            </a:r>
          </a:p>
        </p:txBody>
      </p:sp>
      <p:sp>
        <p:nvSpPr>
          <p:cNvPr id="7" name="Flussdiagramm: Zusammenführen 6"/>
          <p:cNvSpPr/>
          <p:nvPr/>
        </p:nvSpPr>
        <p:spPr>
          <a:xfrm>
            <a:off x="827584" y="2780928"/>
            <a:ext cx="432048" cy="216024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539552" y="2132856"/>
            <a:ext cx="1023930" cy="382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/>
              <a:t>Operation</a:t>
            </a:r>
          </a:p>
        </p:txBody>
      </p:sp>
      <p:cxnSp>
        <p:nvCxnSpPr>
          <p:cNvPr id="9" name="Gerade Verbindung mit Pfeil 8"/>
          <p:cNvCxnSpPr>
            <a:stCxn id="7" idx="0"/>
            <a:endCxn id="8" idx="2"/>
          </p:cNvCxnSpPr>
          <p:nvPr/>
        </p:nvCxnSpPr>
        <p:spPr>
          <a:xfrm flipV="1">
            <a:off x="1043608" y="2515808"/>
            <a:ext cx="7909" cy="26512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5" idx="0"/>
          </p:cNvCxnSpPr>
          <p:nvPr/>
        </p:nvCxnSpPr>
        <p:spPr>
          <a:xfrm>
            <a:off x="1043608" y="2996952"/>
            <a:ext cx="7909" cy="144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37" y="1916832"/>
            <a:ext cx="174221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844824"/>
            <a:ext cx="1584176" cy="84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1783" y="4365104"/>
            <a:ext cx="310234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365104"/>
            <a:ext cx="32079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el 1"/>
          <p:cNvSpPr txBox="1">
            <a:spLocks/>
          </p:cNvSpPr>
          <p:nvPr/>
        </p:nvSpPr>
        <p:spPr>
          <a:xfrm>
            <a:off x="6514256" y="1556792"/>
            <a:ext cx="18021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000" b="1" dirty="0">
                <a:latin typeface="+mj-lt"/>
                <a:ea typeface="+mj-ea"/>
                <a:cs typeface="+mj-cs"/>
              </a:rPr>
              <a:t>Button</a:t>
            </a:r>
            <a:endParaRPr kumimoji="0" lang="de-CH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6228184" y="3861048"/>
            <a:ext cx="244827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Door</a:t>
            </a:r>
            <a:r>
              <a:rPr kumimoji="0" lang="de-CH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de-CH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forced</a:t>
            </a:r>
            <a:r>
              <a:rPr lang="de-CH" sz="1900" b="1" dirty="0" err="1">
                <a:latin typeface="+mj-lt"/>
                <a:ea typeface="+mj-ea"/>
                <a:cs typeface="+mj-cs"/>
              </a:rPr>
              <a:t>Opening</a:t>
            </a:r>
            <a:endParaRPr kumimoji="0" lang="de-CH" sz="1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3347864" y="1579166"/>
            <a:ext cx="1802160" cy="337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Operation</a:t>
            </a: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3203848" y="3861048"/>
            <a:ext cx="216024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Door</a:t>
            </a:r>
            <a:r>
              <a:rPr kumimoji="0" lang="de-CH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de-CH" sz="19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CH" sz="19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userControl</a:t>
            </a:r>
            <a:endParaRPr kumimoji="0" lang="de-CH" sz="1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717032"/>
            <a:ext cx="2160240" cy="131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/>
            </a:br>
            <a:r>
              <a:rPr lang="de-CH" sz="3600" dirty="0"/>
              <a:t>4: State </a:t>
            </a:r>
            <a:r>
              <a:rPr lang="de-CH" sz="3600" dirty="0" err="1"/>
              <a:t>Inspection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899592" y="3212976"/>
            <a:ext cx="3240360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/>
              <a:t>Cluster 1</a:t>
            </a:r>
          </a:p>
        </p:txBody>
      </p:sp>
      <p:cxnSp>
        <p:nvCxnSpPr>
          <p:cNvPr id="6" name="Gerade Verbindung mit Pfeil 5"/>
          <p:cNvCxnSpPr>
            <a:stCxn id="25" idx="3"/>
            <a:endCxn id="23" idx="1"/>
          </p:cNvCxnSpPr>
          <p:nvPr/>
        </p:nvCxnSpPr>
        <p:spPr>
          <a:xfrm>
            <a:off x="2771800" y="4077072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25" idx="1"/>
            <a:endCxn id="24" idx="3"/>
          </p:cNvCxnSpPr>
          <p:nvPr/>
        </p:nvCxnSpPr>
        <p:spPr>
          <a:xfrm flipH="1" flipV="1">
            <a:off x="2067538" y="3789040"/>
            <a:ext cx="344222" cy="28803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25" idx="1"/>
            <a:endCxn id="19" idx="3"/>
          </p:cNvCxnSpPr>
          <p:nvPr/>
        </p:nvCxnSpPr>
        <p:spPr>
          <a:xfrm flipH="1">
            <a:off x="2067538" y="4077072"/>
            <a:ext cx="344222" cy="28803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1043608" y="4149080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 err="1"/>
              <a:t>RedLamp</a:t>
            </a:r>
            <a:endParaRPr lang="de-CH" sz="14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987824" y="3861048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 err="1"/>
              <a:t>Indicator</a:t>
            </a:r>
            <a:endParaRPr lang="de-CH" sz="14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1043608" y="3573016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 err="1"/>
              <a:t>BlueLamp</a:t>
            </a:r>
            <a:endParaRPr lang="de-CH" sz="1400" dirty="0"/>
          </a:p>
        </p:txBody>
      </p:sp>
      <p:sp>
        <p:nvSpPr>
          <p:cNvPr id="25" name="Flussdiagramm: Verzweigung 24"/>
          <p:cNvSpPr/>
          <p:nvPr/>
        </p:nvSpPr>
        <p:spPr>
          <a:xfrm>
            <a:off x="2411760" y="3933056"/>
            <a:ext cx="360040" cy="288032"/>
          </a:xfrm>
          <a:prstGeom prst="flowChartDecision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85000" lnSpcReduction="10000"/>
          </a:bodyPr>
          <a:lstStyle/>
          <a:p>
            <a:r>
              <a:rPr lang="de-CH" dirty="0"/>
              <a:t>Das Gate (boolescher Wert) eines Prozesses wird durch die Zustände von andere Prozessen bestimmt.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56992"/>
            <a:ext cx="3028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Inhaltsplatzhalter 2"/>
          <p:cNvSpPr txBox="1">
            <a:spLocks/>
          </p:cNvSpPr>
          <p:nvPr/>
        </p:nvSpPr>
        <p:spPr>
          <a:xfrm>
            <a:off x="4644008" y="2852936"/>
            <a:ext cx="230425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Truth</a:t>
            </a:r>
            <a:r>
              <a:rPr kumimoji="0" lang="de-CH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de-CH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</a:t>
            </a:r>
            <a:endParaRPr kumimoji="0" lang="de-CH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>
          <a:xfrm>
            <a:off x="2339752" y="4149080"/>
            <a:ext cx="576064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sz="1600" dirty="0" err="1"/>
              <a:t>gate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de-C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 Beispiel</a:t>
            </a:r>
            <a:br>
              <a:rPr lang="de-CH" sz="3600" dirty="0"/>
            </a:br>
            <a:r>
              <a:rPr lang="de-CH" sz="3600" dirty="0"/>
              <a:t>4: State </a:t>
            </a:r>
            <a:r>
              <a:rPr lang="de-CH" sz="3600" dirty="0" err="1"/>
              <a:t>Inspection</a:t>
            </a:r>
            <a:r>
              <a:rPr lang="de-CH" sz="3600" dirty="0"/>
              <a:t>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429392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628800"/>
            <a:ext cx="270469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149080"/>
            <a:ext cx="2808312" cy="183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307625" y="3356992"/>
            <a:ext cx="1096023" cy="41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de-CH" sz="1900" b="1" dirty="0"/>
              <a:t>Switch: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5148064" y="1268760"/>
            <a:ext cx="24482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z="1900" b="1" dirty="0"/>
              <a:t>PROCESS </a:t>
            </a:r>
            <a:r>
              <a:rPr lang="de-CH" sz="1900" b="1" dirty="0" err="1"/>
              <a:t>BlueLamp</a:t>
            </a:r>
            <a:endParaRPr lang="de-CH" sz="19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76056" y="3789040"/>
            <a:ext cx="24482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z="1900" b="1" dirty="0"/>
              <a:t>PROCESS </a:t>
            </a:r>
            <a:r>
              <a:rPr lang="de-CH" sz="1900" b="1" dirty="0" err="1"/>
              <a:t>RedLamp</a:t>
            </a:r>
            <a:endParaRPr lang="de-CH" sz="19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755576" y="1340768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z="1900" b="1" dirty="0"/>
              <a:t>PROCESS </a:t>
            </a:r>
            <a:r>
              <a:rPr lang="de-CH" sz="1900" b="1" dirty="0" err="1"/>
              <a:t>Indicator</a:t>
            </a:r>
            <a:endParaRPr lang="de-CH" sz="19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630" y="3645024"/>
            <a:ext cx="31432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0922" y="5172794"/>
            <a:ext cx="3028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323528" y="4869160"/>
            <a:ext cx="936104" cy="413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r>
              <a:rPr lang="de-CH" sz="1900" b="1" dirty="0"/>
              <a:t>Gate: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CIP-Architektur im Überblick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44220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1560" y="4797152"/>
            <a:ext cx="8229600" cy="182879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sz="2800" dirty="0"/>
              <a:t>Message </a:t>
            </a:r>
            <a:r>
              <a:rPr lang="de-CH" sz="2800" dirty="0" err="1"/>
              <a:t>Passing</a:t>
            </a:r>
            <a:endParaRPr lang="de-CH" sz="2800" dirty="0"/>
          </a:p>
          <a:p>
            <a:pPr marL="514350" indent="-514350">
              <a:buFont typeface="+mj-lt"/>
              <a:buAutoNum type="arabicPeriod"/>
            </a:pPr>
            <a:r>
              <a:rPr lang="de-CH" sz="2800" dirty="0"/>
              <a:t>Pulse Cast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2800" dirty="0"/>
              <a:t>Mode </a:t>
            </a:r>
            <a:r>
              <a:rPr lang="de-CH" sz="2800" dirty="0" err="1"/>
              <a:t>Control</a:t>
            </a:r>
            <a:endParaRPr lang="de-CH" sz="2800" dirty="0"/>
          </a:p>
          <a:p>
            <a:pPr marL="514350" indent="-514350">
              <a:buFont typeface="+mj-lt"/>
              <a:buAutoNum type="arabicPeriod"/>
            </a:pPr>
            <a:r>
              <a:rPr lang="de-CH" sz="2800" dirty="0"/>
              <a:t>State </a:t>
            </a:r>
            <a:r>
              <a:rPr lang="de-CH" sz="2800" dirty="0" err="1"/>
              <a:t>Inspection</a:t>
            </a:r>
            <a:endParaRPr lang="de-CH" sz="2800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Domain-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Software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44216"/>
            <a:ext cx="8350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err="1"/>
              <a:t>Timer</a:t>
            </a:r>
            <a:r>
              <a:rPr lang="de-CH" dirty="0"/>
              <a:t>, Chain und Auto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Context</a:t>
            </a:r>
            <a:r>
              <a:rPr lang="de-CH" dirty="0"/>
              <a:t> Error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Process</a:t>
            </a:r>
            <a:r>
              <a:rPr lang="de-CH" dirty="0"/>
              <a:t>/Channel Array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CIP-Libraries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Variable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Operation und </a:t>
            </a:r>
            <a:r>
              <a:rPr lang="de-CH" dirty="0" err="1"/>
              <a:t>Condition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Code </a:t>
            </a:r>
            <a:r>
              <a:rPr lang="de-CH" dirty="0" err="1"/>
              <a:t>Snippet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 err="1"/>
              <a:t>Timer</a:t>
            </a:r>
            <a:r>
              <a:rPr lang="de-CH" dirty="0"/>
              <a:t>, Chain und Auto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2132856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CH" sz="6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TIMER-EXTENSION</a:t>
            </a:r>
            <a:b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 </a:t>
            </a:r>
            <a:r>
              <a:rPr kumimoji="0" lang="de-CH" sz="6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kann durch einen </a:t>
            </a:r>
            <a:r>
              <a:rPr kumimoji="0" lang="de-CH" sz="6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Timer</a:t>
            </a: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erweitert werden. </a:t>
            </a:r>
            <a:b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 </a:t>
            </a:r>
            <a:r>
              <a:rPr kumimoji="0" lang="de-CH" sz="6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Timer</a:t>
            </a: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kann über das SET TIMER (T) Symbol einer Transition zusammen mit einem DELAY gestartet werden. Das Stoppen erfolgt über das Symbol STOP TIMER (S).</a:t>
            </a:r>
            <a:b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 abgelaufener </a:t>
            </a:r>
            <a:r>
              <a:rPr kumimoji="0" lang="de-CH" sz="6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Timer</a:t>
            </a: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aktiviert den externen Aufruf des TIMEUP_ Trigger.</a:t>
            </a:r>
            <a:br>
              <a:rPr kumimoji="0" lang="de-CH" sz="6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CH" sz="6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CH" sz="6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CHAIN-EXTENSION</a:t>
            </a:r>
            <a:b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 </a:t>
            </a:r>
            <a:r>
              <a:rPr kumimoji="0" lang="de-CH" sz="6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kann durch einen Chain erweitert werden.</a:t>
            </a:r>
            <a:b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 Chain kann über das SET CHAIN (C) Symbol über eine Transition gestartet werden. Ein Set Chain aktiviert den externen Aufruf des CHAIN_ Trigger.</a:t>
            </a:r>
            <a:br>
              <a:rPr kumimoji="0" lang="de-CH" sz="4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CH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CH" sz="6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AUTO-EXTENSION</a:t>
            </a:r>
            <a:b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 Aktivieren</a:t>
            </a:r>
            <a:r>
              <a:rPr kumimoji="0" lang="de-CH" sz="6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der </a:t>
            </a:r>
            <a:r>
              <a:rPr kumimoji="0" lang="de-CH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Auto-Extension</a:t>
            </a:r>
            <a:r>
              <a:rPr kumimoji="0" lang="de-CH" sz="6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erfolgt automatisch und aktiviert den externen Aufruf des AUTO_ Trigger.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br>
              <a:rPr lang="de-CH" dirty="0"/>
            </a:br>
            <a:r>
              <a:rPr lang="de-CH" dirty="0"/>
              <a:t>Ausschaltverzögerung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204864"/>
            <a:ext cx="4320480" cy="276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060848"/>
            <a:ext cx="3312368" cy="186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966165"/>
            <a:ext cx="2989312" cy="163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1331640" y="1700808"/>
            <a:ext cx="1008112" cy="43204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de-CH" sz="2200" dirty="0"/>
              <a:t>Button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796136" y="1700808"/>
            <a:ext cx="86409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2200" dirty="0" err="1"/>
              <a:t>La</a:t>
            </a:r>
            <a:r>
              <a:rPr lang="de-CH" sz="2400" dirty="0" err="1"/>
              <a:t>mp</a:t>
            </a: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87624" y="4509120"/>
            <a:ext cx="144016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2200" dirty="0"/>
              <a:t>Pulse-Cast</a:t>
            </a: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dirty="0" err="1"/>
              <a:t>Context</a:t>
            </a:r>
            <a:r>
              <a:rPr lang="de-CH" dirty="0"/>
              <a:t> Error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en-US" sz="2700" dirty="0" err="1"/>
              <a:t>Ein</a:t>
            </a:r>
            <a:r>
              <a:rPr lang="en-US" sz="2700" dirty="0"/>
              <a:t> Context Error </a:t>
            </a:r>
            <a:r>
              <a:rPr lang="en-US" sz="2700" dirty="0" err="1"/>
              <a:t>wird</a:t>
            </a:r>
            <a:r>
              <a:rPr lang="en-US" sz="2700" dirty="0"/>
              <a:t> </a:t>
            </a:r>
            <a:r>
              <a:rPr lang="en-US" sz="2700" dirty="0" err="1"/>
              <a:t>generiert</a:t>
            </a:r>
            <a:r>
              <a:rPr lang="en-US" sz="2700" dirty="0"/>
              <a:t>, </a:t>
            </a:r>
            <a:r>
              <a:rPr lang="en-US" sz="2700" dirty="0" err="1"/>
              <a:t>wenn</a:t>
            </a:r>
            <a:r>
              <a:rPr lang="en-US" sz="2700" dirty="0"/>
              <a:t> </a:t>
            </a:r>
            <a:r>
              <a:rPr lang="en-US" sz="2700" dirty="0" err="1"/>
              <a:t>eine</a:t>
            </a:r>
            <a:r>
              <a:rPr lang="en-US" sz="2700" dirty="0"/>
              <a:t> Channel-Message </a:t>
            </a:r>
            <a:r>
              <a:rPr lang="en-US" sz="2700" dirty="0" err="1"/>
              <a:t>nicht</a:t>
            </a:r>
            <a:r>
              <a:rPr lang="en-US" sz="2700" dirty="0"/>
              <a:t> </a:t>
            </a:r>
            <a:r>
              <a:rPr lang="en-US" sz="2700" dirty="0" err="1"/>
              <a:t>vom</a:t>
            </a:r>
            <a:r>
              <a:rPr lang="en-US" sz="2700" dirty="0"/>
              <a:t> Receiver Process </a:t>
            </a:r>
            <a:r>
              <a:rPr lang="en-US" sz="2700" dirty="0" err="1"/>
              <a:t>erwartet</a:t>
            </a:r>
            <a:r>
              <a:rPr lang="en-US" sz="2700" dirty="0"/>
              <a:t> </a:t>
            </a:r>
            <a:r>
              <a:rPr lang="en-US" sz="2700" dirty="0" err="1"/>
              <a:t>wird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Kann</a:t>
            </a:r>
            <a:r>
              <a:rPr lang="en-US" sz="2700" dirty="0"/>
              <a:t> </a:t>
            </a:r>
            <a:r>
              <a:rPr lang="en-US" sz="2700" dirty="0" err="1"/>
              <a:t>für</a:t>
            </a:r>
            <a:r>
              <a:rPr lang="en-US" sz="2700" dirty="0"/>
              <a:t> das </a:t>
            </a:r>
            <a:r>
              <a:rPr lang="en-US" sz="2700" dirty="0" err="1"/>
              <a:t>Auffinden</a:t>
            </a:r>
            <a:r>
              <a:rPr lang="en-US" sz="2700" dirty="0"/>
              <a:t> von </a:t>
            </a:r>
            <a:r>
              <a:rPr lang="en-US" sz="2700" dirty="0" err="1"/>
              <a:t>Modellierungs</a:t>
            </a:r>
            <a:r>
              <a:rPr lang="en-US" sz="2700" dirty="0"/>
              <a:t>- </a:t>
            </a:r>
            <a:r>
              <a:rPr lang="en-US" sz="2700" dirty="0" err="1"/>
              <a:t>oder</a:t>
            </a:r>
            <a:r>
              <a:rPr lang="en-US" sz="2700" dirty="0"/>
              <a:t> </a:t>
            </a:r>
            <a:r>
              <a:rPr lang="en-US" sz="2700" dirty="0" err="1"/>
              <a:t>Prozessfehlern</a:t>
            </a:r>
            <a:r>
              <a:rPr lang="en-US" sz="2700" dirty="0"/>
              <a:t> </a:t>
            </a:r>
            <a:r>
              <a:rPr lang="en-US" sz="2700" dirty="0" err="1"/>
              <a:t>verwendet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Kann</a:t>
            </a:r>
            <a:r>
              <a:rPr lang="en-US" sz="2700" dirty="0"/>
              <a:t> in den Code-Options </a:t>
            </a:r>
            <a:r>
              <a:rPr lang="en-US" sz="2700" dirty="0" err="1"/>
              <a:t>eingeschaltet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873434"/>
            <a:ext cx="3312368" cy="186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1115616" y="4797152"/>
            <a:ext cx="100811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Prozess- und Channel-Arrays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52936"/>
            <a:ext cx="4968552" cy="158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30945"/>
            <a:ext cx="6231640" cy="186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76064"/>
          </a:xfrm>
        </p:spPr>
        <p:txBody>
          <a:bodyPr>
            <a:normAutofit/>
          </a:bodyPr>
          <a:lstStyle/>
          <a:p>
            <a:r>
              <a:rPr lang="de-CH" sz="2700" dirty="0"/>
              <a:t>N-Dimensional Prozess- und Channel-Array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2627784" y="4797152"/>
            <a:ext cx="136815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Pulse-Cast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979712" y="2492896"/>
            <a:ext cx="201622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CIP-Libraries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088232"/>
          </a:xfrm>
        </p:spPr>
        <p:txBody>
          <a:bodyPr>
            <a:normAutofit/>
          </a:bodyPr>
          <a:lstStyle/>
          <a:p>
            <a:r>
              <a:rPr lang="de-CH" sz="2700" dirty="0"/>
              <a:t>Durch CIP-Libraries können CIP-Komponenten wiederverwendet werden. </a:t>
            </a:r>
          </a:p>
          <a:p>
            <a:r>
              <a:rPr lang="de-CH" sz="2700" dirty="0"/>
              <a:t>Es können Prozesse, Prozess-Gruppen und Clusters als Komponenten wiederverwendet werden.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27584" y="4149080"/>
            <a:ext cx="1576726" cy="368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Prozess</a:t>
            </a:r>
            <a:r>
              <a:rPr lang="de-CH" sz="2200" dirty="0"/>
              <a:t>-</a:t>
            </a: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Instanz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450060"/>
            <a:ext cx="16287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8995"/>
            <a:ext cx="4248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2599922" y="4138013"/>
            <a:ext cx="1556768" cy="279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sz="2200" dirty="0"/>
              <a:t>Library-</a:t>
            </a: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</a:t>
            </a: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5652120" y="4140560"/>
            <a:ext cx="1368152" cy="278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Cluster-Instanz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13251"/>
            <a:ext cx="11049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173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CIP-Libraries: </a:t>
            </a:r>
            <a:br>
              <a:rPr lang="de-CH" dirty="0"/>
            </a:br>
            <a:r>
              <a:rPr lang="de-CH" dirty="0"/>
              <a:t>Prozess-Instanz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29208" y="1484784"/>
            <a:ext cx="8229600" cy="41831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sz="2700" dirty="0"/>
              <a:t>Definition:</a:t>
            </a:r>
          </a:p>
          <a:p>
            <a:r>
              <a:rPr lang="de-CH" sz="2700" dirty="0"/>
              <a:t>Eine Prozess definiert seine Schnittstellen und sein Verhalten.</a:t>
            </a:r>
          </a:p>
          <a:p>
            <a:pPr marL="0" indent="0">
              <a:buNone/>
            </a:pPr>
            <a:endParaRPr lang="de-CH" sz="2700" dirty="0"/>
          </a:p>
          <a:p>
            <a:pPr marL="0" indent="0">
              <a:buNone/>
            </a:pPr>
            <a:r>
              <a:rPr lang="de-CH" sz="2700" dirty="0"/>
              <a:t>Verwendung:</a:t>
            </a:r>
          </a:p>
          <a:p>
            <a:r>
              <a:rPr lang="de-CH" sz="2700" dirty="0"/>
              <a:t>Eine Prozess-Instanz ist eine Instanz eines Prozesses und enthält alle von diesem Prozess definierten Eigenschaften. In der Prozess-Instanz können folgende Eigenschaften spezifisch erweitert oder überschrieben werden:</a:t>
            </a:r>
          </a:p>
          <a:p>
            <a:pPr lvl="1"/>
            <a:r>
              <a:rPr lang="de-CH" sz="2300" dirty="0" err="1"/>
              <a:t>Process-Multiplicity</a:t>
            </a:r>
            <a:r>
              <a:rPr lang="de-CH" sz="2300" dirty="0"/>
              <a:t> erweitern</a:t>
            </a:r>
          </a:p>
          <a:p>
            <a:pPr lvl="1"/>
            <a:r>
              <a:rPr lang="de-CH" sz="2300" dirty="0" err="1"/>
              <a:t>Process-Selector</a:t>
            </a:r>
            <a:r>
              <a:rPr lang="de-CH" sz="2300" dirty="0"/>
              <a:t> für </a:t>
            </a:r>
            <a:r>
              <a:rPr lang="de-CH" sz="2300" dirty="0" err="1"/>
              <a:t>Process</a:t>
            </a:r>
            <a:r>
              <a:rPr lang="de-CH" sz="2300" dirty="0"/>
              <a:t> Array (</a:t>
            </a:r>
            <a:r>
              <a:rPr lang="de-CH" sz="2300" dirty="0" err="1"/>
              <a:t>ManySelector</a:t>
            </a:r>
            <a:r>
              <a:rPr lang="de-CH" sz="2300" dirty="0"/>
              <a:t>/</a:t>
            </a:r>
            <a:r>
              <a:rPr lang="de-CH" sz="2300" dirty="0" err="1"/>
              <a:t>NSelector</a:t>
            </a:r>
            <a:r>
              <a:rPr lang="de-CH" sz="2300" dirty="0"/>
              <a:t>) erweitern</a:t>
            </a:r>
          </a:p>
          <a:p>
            <a:pPr lvl="1"/>
            <a:r>
              <a:rPr lang="de-CH" sz="2300" dirty="0"/>
              <a:t>Variable-</a:t>
            </a:r>
            <a:r>
              <a:rPr lang="de-CH" sz="2300" dirty="0" err="1"/>
              <a:t>Initializer</a:t>
            </a:r>
            <a:r>
              <a:rPr lang="de-CH" sz="2300" dirty="0"/>
              <a:t> überschreiben </a:t>
            </a:r>
          </a:p>
          <a:p>
            <a:pPr lvl="1"/>
            <a:r>
              <a:rPr lang="de-CH" sz="2300" dirty="0" err="1"/>
              <a:t>Function</a:t>
            </a:r>
            <a:r>
              <a:rPr lang="de-CH" sz="2300" dirty="0"/>
              <a:t>-Definition überschreiben</a:t>
            </a:r>
          </a:p>
          <a:p>
            <a:r>
              <a:rPr lang="de-CH" sz="2700" dirty="0"/>
              <a:t>Prozess-Instanzen können in Clusters und Library-Groups verwendet werden.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57855"/>
            <a:ext cx="11049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1" y="5981668"/>
            <a:ext cx="1047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Inhaltsplatzhalter 2"/>
          <p:cNvSpPr txBox="1">
            <a:spLocks/>
          </p:cNvSpPr>
          <p:nvPr/>
        </p:nvSpPr>
        <p:spPr>
          <a:xfrm>
            <a:off x="1730222" y="5693636"/>
            <a:ext cx="930569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3583781" y="5679811"/>
            <a:ext cx="1139738" cy="278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de-CH" sz="2200" dirty="0"/>
              <a:t>Verwendung</a:t>
            </a: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420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CIP-Libraries: </a:t>
            </a:r>
            <a:br>
              <a:rPr lang="de-CH" dirty="0"/>
            </a:br>
            <a:r>
              <a:rPr lang="de-CH" dirty="0"/>
              <a:t>Library-Group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516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700" dirty="0"/>
              <a:t>Es gibt zwei Ausprägungen einer Library-Group:</a:t>
            </a:r>
          </a:p>
          <a:p>
            <a:r>
              <a:rPr lang="de-CH" sz="2700" dirty="0"/>
              <a:t>Prozess Library-Group</a:t>
            </a:r>
          </a:p>
          <a:p>
            <a:r>
              <a:rPr lang="de-CH" sz="2700" dirty="0"/>
              <a:t>Cluster Library-Group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2378000" cy="112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512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CIP-Libraries: </a:t>
            </a:r>
            <a:br>
              <a:rPr lang="de-CH" dirty="0"/>
            </a:br>
            <a:r>
              <a:rPr lang="de-CH" dirty="0"/>
              <a:t>Prozess Library-Group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5160" y="1628800"/>
            <a:ext cx="8229600" cy="265360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sz="2700" dirty="0"/>
              <a:t>Definition:</a:t>
            </a:r>
          </a:p>
          <a:p>
            <a:r>
              <a:rPr lang="de-CH" sz="2700" dirty="0"/>
              <a:t>Eine Prozess Library-Group definiert eine synchrone Einheit.</a:t>
            </a:r>
          </a:p>
          <a:p>
            <a:r>
              <a:rPr lang="de-CH" sz="2700" dirty="0"/>
              <a:t>Diese Gruppe kann Prozesse, Prozess-Instanzen und weitere Prozess-Gruppen enthalten.</a:t>
            </a:r>
          </a:p>
          <a:p>
            <a:r>
              <a:rPr lang="de-CH" sz="2700" dirty="0"/>
              <a:t>Zusätzlich könne synchrone Interaktionen definiert werden </a:t>
            </a:r>
            <a:br>
              <a:rPr lang="de-CH" sz="2700" dirty="0"/>
            </a:br>
            <a:r>
              <a:rPr lang="de-CH" sz="2700" dirty="0"/>
              <a:t>(Pulse-Cast, Gate-Control, Mode-Control).</a:t>
            </a:r>
          </a:p>
          <a:p>
            <a:r>
              <a:rPr lang="de-CH" sz="2700" dirty="0"/>
              <a:t>In einer Prozess Library-Group müssen nicht alle Interaktionen (Pulse-Cast, Gate-Control, Mode-Control) vollständig definiert sein.</a:t>
            </a:r>
          </a:p>
          <a:p>
            <a:pPr marL="0" indent="0">
              <a:buNone/>
            </a:pPr>
            <a:endParaRPr lang="de-CH" sz="2700" dirty="0"/>
          </a:p>
          <a:p>
            <a:pPr marL="0" indent="0">
              <a:buNone/>
            </a:pPr>
            <a:r>
              <a:rPr lang="de-CH" sz="2700" dirty="0"/>
              <a:t>Verwendung:</a:t>
            </a:r>
          </a:p>
          <a:p>
            <a:r>
              <a:rPr lang="de-CH" sz="2700" dirty="0"/>
              <a:t>Eine Prozess Library-Group, kann in einem Cluster oder einer anderen Library-Group als Gruppe instanziiert werden.</a:t>
            </a:r>
          </a:p>
          <a:p>
            <a:r>
              <a:rPr lang="de-CH" sz="2700" dirty="0"/>
              <a:t>Diese Instanz enthält alle Interaktionen der Prozess Library-Group.</a:t>
            </a:r>
          </a:p>
          <a:p>
            <a:r>
              <a:rPr lang="de-CH" sz="2700" dirty="0"/>
              <a:t>Zusätzlich können nun weitere Interaktionen definiert oder vervollständigt werden. 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1769223" y="4282409"/>
            <a:ext cx="1074585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098627" y="4283393"/>
            <a:ext cx="1224136" cy="287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Verwendung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61" y="4620545"/>
            <a:ext cx="1955287" cy="82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06" y="4509120"/>
            <a:ext cx="2697066" cy="230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581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CIP-Libraries: </a:t>
            </a:r>
            <a:br>
              <a:rPr lang="de-CH" dirty="0"/>
            </a:br>
            <a:r>
              <a:rPr lang="de-CH" dirty="0"/>
              <a:t>Cluster Library-Group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72175"/>
            <a:ext cx="4248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5364088" y="4663124"/>
            <a:ext cx="1368152" cy="278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de-CH" sz="2200" dirty="0"/>
              <a:t>Verwendung</a:t>
            </a: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611560" y="1484784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CH" sz="2700" dirty="0"/>
              <a:t>Definition:</a:t>
            </a:r>
          </a:p>
          <a:p>
            <a:r>
              <a:rPr lang="de-CH" sz="2700" dirty="0"/>
              <a:t>Eine Cluster Library-Group definiert eine synchrone Einheit.</a:t>
            </a:r>
          </a:p>
          <a:p>
            <a:r>
              <a:rPr lang="de-CH" sz="2700" dirty="0"/>
              <a:t>Diese Gruppe kann Prozesse, Prozess-Instanzen und weitere Prozess-Gruppen enthalten.</a:t>
            </a:r>
          </a:p>
          <a:p>
            <a:r>
              <a:rPr lang="de-CH" sz="2700" dirty="0"/>
              <a:t>Zusätzlich könne synchrone Interaktionen definiert werden </a:t>
            </a:r>
            <a:br>
              <a:rPr lang="de-CH" sz="2700" dirty="0"/>
            </a:br>
            <a:r>
              <a:rPr lang="de-CH" sz="2700" dirty="0"/>
              <a:t>(Pulse-Cast, Gate-Control, Mode-Control).</a:t>
            </a:r>
          </a:p>
          <a:p>
            <a:r>
              <a:rPr lang="de-CH" sz="2700" dirty="0"/>
              <a:t>In einer Cluster Library-Group müssen alle Interaktionen (Pulse-Cast, Gate-Control, Mode-Control) vollständig definiert sein.</a:t>
            </a:r>
          </a:p>
          <a:p>
            <a:pPr marL="0" indent="0">
              <a:buFont typeface="Arial" pitchFamily="34" charset="0"/>
              <a:buNone/>
            </a:pPr>
            <a:endParaRPr lang="de-CH" sz="2700" dirty="0"/>
          </a:p>
          <a:p>
            <a:pPr marL="0" indent="0">
              <a:buFont typeface="Arial" pitchFamily="34" charset="0"/>
              <a:buNone/>
            </a:pPr>
            <a:r>
              <a:rPr lang="de-CH" sz="2700" dirty="0"/>
              <a:t>Verwendung:</a:t>
            </a:r>
          </a:p>
          <a:p>
            <a:r>
              <a:rPr lang="de-CH" sz="2700" dirty="0"/>
              <a:t>Eine Cluster Library-Group, kann in einem CIP-System als Cluster-Instanz instanziiert werden.</a:t>
            </a:r>
          </a:p>
          <a:p>
            <a:r>
              <a:rPr lang="de-CH" sz="2700" dirty="0"/>
              <a:t>Diese Instanz enthält alle Interaktionen der Prozess Library-Group.</a:t>
            </a:r>
          </a:p>
          <a:p>
            <a:r>
              <a:rPr lang="de-CH" sz="2700" dirty="0"/>
              <a:t>Es können keine weiteren synchronen Interaktionen definiert werden. 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980585"/>
            <a:ext cx="1955287" cy="82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2"/>
          <p:cNvSpPr txBox="1">
            <a:spLocks/>
          </p:cNvSpPr>
          <p:nvPr/>
        </p:nvSpPr>
        <p:spPr>
          <a:xfrm>
            <a:off x="1763688" y="4673804"/>
            <a:ext cx="1224136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61043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Generische Problembereiche bei der Embedded System Entwicklung</a:t>
            </a:r>
            <a:br>
              <a:rPr lang="de-CH" dirty="0"/>
            </a:b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39433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572000" y="2060848"/>
            <a:ext cx="4114800" cy="3312368"/>
          </a:xfrm>
        </p:spPr>
        <p:txBody>
          <a:bodyPr>
            <a:normAutofit/>
          </a:bodyPr>
          <a:lstStyle/>
          <a:p>
            <a:r>
              <a:rPr lang="de-CH" sz="2800" dirty="0">
                <a:solidFill>
                  <a:srgbClr val="FF0000"/>
                </a:solidFill>
              </a:rPr>
              <a:t>Steuersoftware</a:t>
            </a:r>
            <a:r>
              <a:rPr lang="de-CH" sz="2800" dirty="0"/>
              <a:t>: </a:t>
            </a:r>
            <a:br>
              <a:rPr lang="de-CH" sz="2800" dirty="0"/>
            </a:br>
            <a:r>
              <a:rPr lang="de-CH" sz="2800" dirty="0"/>
              <a:t>CIP-Methode</a:t>
            </a:r>
          </a:p>
          <a:p>
            <a:r>
              <a:rPr lang="de-CH" sz="2800" dirty="0">
                <a:solidFill>
                  <a:srgbClr val="00B0F0"/>
                </a:solidFill>
              </a:rPr>
              <a:t>Verbindungssoftware</a:t>
            </a:r>
            <a:r>
              <a:rPr lang="de-CH" sz="2800" dirty="0"/>
              <a:t>: DEC-Methode</a:t>
            </a:r>
          </a:p>
          <a:p>
            <a:r>
              <a:rPr lang="de-CH" sz="2800" dirty="0">
                <a:solidFill>
                  <a:srgbClr val="92D050"/>
                </a:solidFill>
              </a:rPr>
              <a:t>Ausführungssoftware</a:t>
            </a:r>
            <a:r>
              <a:rPr lang="de-CH" sz="2800" dirty="0"/>
              <a:t>: DEC-Methode</a:t>
            </a:r>
          </a:p>
          <a:p>
            <a:endParaRPr lang="de-CH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Variable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en-US" sz="2700" dirty="0" err="1"/>
              <a:t>Prozesse</a:t>
            </a:r>
            <a:r>
              <a:rPr lang="en-US" sz="2700" dirty="0"/>
              <a:t> </a:t>
            </a:r>
            <a:r>
              <a:rPr lang="en-US" sz="2700" dirty="0" err="1"/>
              <a:t>können</a:t>
            </a:r>
            <a:r>
              <a:rPr lang="en-US" sz="2700" dirty="0"/>
              <a:t> </a:t>
            </a:r>
            <a:r>
              <a:rPr lang="en-US" sz="2700" dirty="0" err="1"/>
              <a:t>durch</a:t>
            </a:r>
            <a:r>
              <a:rPr lang="en-US" sz="2700" dirty="0"/>
              <a:t> </a:t>
            </a:r>
            <a:r>
              <a:rPr lang="en-US" sz="2700" dirty="0" err="1"/>
              <a:t>Variablen</a:t>
            </a:r>
            <a:r>
              <a:rPr lang="en-US" sz="2700" dirty="0"/>
              <a:t> </a:t>
            </a:r>
            <a:br>
              <a:rPr lang="en-US" sz="2700" dirty="0"/>
            </a:br>
            <a:r>
              <a:rPr lang="en-US" sz="2700" dirty="0"/>
              <a:t>(local static variables) </a:t>
            </a:r>
            <a:r>
              <a:rPr lang="en-US" sz="2700" dirty="0" err="1"/>
              <a:t>erweitert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Diese</a:t>
            </a:r>
            <a:r>
              <a:rPr lang="en-US" sz="2700" dirty="0"/>
              <a:t> </a:t>
            </a:r>
            <a:r>
              <a:rPr lang="en-US" sz="2700" dirty="0" err="1"/>
              <a:t>Variablen</a:t>
            </a:r>
            <a:r>
              <a:rPr lang="en-US" sz="2700" dirty="0"/>
              <a:t> </a:t>
            </a:r>
            <a:r>
              <a:rPr lang="en-US" sz="2700" dirty="0" err="1"/>
              <a:t>können</a:t>
            </a:r>
            <a:r>
              <a:rPr lang="en-US" sz="2700" dirty="0"/>
              <a:t> in Operations, Conditions </a:t>
            </a:r>
            <a:r>
              <a:rPr lang="en-US" sz="2700" dirty="0" err="1"/>
              <a:t>oder</a:t>
            </a:r>
            <a:r>
              <a:rPr lang="en-US" sz="2700" dirty="0"/>
              <a:t> Functions </a:t>
            </a:r>
            <a:r>
              <a:rPr lang="en-US" sz="2700" dirty="0" err="1"/>
              <a:t>verwendet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</a:t>
            </a:r>
          </a:p>
          <a:p>
            <a:endParaRPr lang="de-CH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282154"/>
          </a:xfrm>
        </p:spPr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Operation und </a:t>
            </a:r>
            <a:r>
              <a:rPr lang="de-CH" dirty="0" err="1"/>
              <a:t>Condition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r>
              <a:rPr lang="en-US" sz="2700" dirty="0"/>
              <a:t>Das CIP-Model </a:t>
            </a:r>
            <a:r>
              <a:rPr lang="en-US" sz="2700" dirty="0" err="1"/>
              <a:t>kann</a:t>
            </a:r>
            <a:r>
              <a:rPr lang="en-US" sz="2700" dirty="0"/>
              <a:t> </a:t>
            </a:r>
            <a:r>
              <a:rPr lang="en-US" sz="2700" dirty="0" err="1"/>
              <a:t>durch</a:t>
            </a:r>
            <a:r>
              <a:rPr lang="en-US" sz="2700" dirty="0"/>
              <a:t> Operations und Conditions </a:t>
            </a:r>
            <a:r>
              <a:rPr lang="en-US" sz="2700" dirty="0" err="1"/>
              <a:t>erweitert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 </a:t>
            </a:r>
            <a:r>
              <a:rPr lang="en-US" sz="2700" dirty="0" err="1"/>
              <a:t>Diese</a:t>
            </a:r>
            <a:r>
              <a:rPr lang="en-US" sz="2700" dirty="0"/>
              <a:t> </a:t>
            </a:r>
            <a:r>
              <a:rPr lang="en-US" sz="2700" dirty="0" err="1"/>
              <a:t>können</a:t>
            </a:r>
            <a:r>
              <a:rPr lang="en-US" sz="2700" dirty="0"/>
              <a:t> in den </a:t>
            </a:r>
            <a:r>
              <a:rPr lang="en-US" sz="2700" dirty="0" err="1"/>
              <a:t>Transitionen</a:t>
            </a:r>
            <a:r>
              <a:rPr lang="en-US" sz="2700" dirty="0"/>
              <a:t> </a:t>
            </a:r>
            <a:r>
              <a:rPr lang="en-US" sz="2700" dirty="0" err="1"/>
              <a:t>verwendet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 </a:t>
            </a:r>
          </a:p>
          <a:p>
            <a:r>
              <a:rPr lang="en-US" sz="2700" dirty="0" err="1"/>
              <a:t>Diese</a:t>
            </a:r>
            <a:r>
              <a:rPr lang="en-US" sz="2700" dirty="0"/>
              <a:t> Operations und Conditions </a:t>
            </a:r>
            <a:r>
              <a:rPr lang="en-US" sz="2700" dirty="0" err="1"/>
              <a:t>werden</a:t>
            </a:r>
            <a:r>
              <a:rPr lang="en-US" sz="2700" dirty="0"/>
              <a:t> in der </a:t>
            </a:r>
            <a:r>
              <a:rPr lang="en-US" sz="2700" dirty="0" err="1"/>
              <a:t>entsprechenden</a:t>
            </a:r>
            <a:r>
              <a:rPr lang="en-US" sz="2700" dirty="0"/>
              <a:t> </a:t>
            </a:r>
            <a:r>
              <a:rPr lang="en-US" sz="2700" dirty="0" err="1"/>
              <a:t>Zielsprache</a:t>
            </a:r>
            <a:r>
              <a:rPr lang="en-US" sz="2700" dirty="0"/>
              <a:t> </a:t>
            </a:r>
            <a:r>
              <a:rPr lang="en-US" sz="2700" dirty="0" err="1"/>
              <a:t>z.B</a:t>
            </a:r>
            <a:r>
              <a:rPr lang="en-US" sz="2700" dirty="0"/>
              <a:t> C/C++ </a:t>
            </a:r>
            <a:r>
              <a:rPr lang="en-US" sz="2700" dirty="0" err="1"/>
              <a:t>definiert</a:t>
            </a:r>
            <a:r>
              <a:rPr lang="en-US" sz="2700" dirty="0"/>
              <a:t> </a:t>
            </a:r>
            <a:br>
              <a:rPr lang="en-US" sz="2700" dirty="0"/>
            </a:br>
            <a:r>
              <a:rPr lang="en-US" sz="2700" dirty="0"/>
              <a:t>(Code Snippet).</a:t>
            </a:r>
          </a:p>
          <a:p>
            <a:r>
              <a:rPr lang="en-US" sz="2700" dirty="0"/>
              <a:t>Operations und Conditions </a:t>
            </a:r>
            <a:r>
              <a:rPr lang="en-US" sz="2700" dirty="0" err="1"/>
              <a:t>werden</a:t>
            </a:r>
            <a:r>
              <a:rPr lang="en-US" sz="2700" dirty="0"/>
              <a:t> </a:t>
            </a:r>
            <a:r>
              <a:rPr lang="en-US" sz="2700" dirty="0" err="1"/>
              <a:t>automatisch</a:t>
            </a:r>
            <a:r>
              <a:rPr lang="en-US" sz="2700" dirty="0"/>
              <a:t> in den </a:t>
            </a:r>
            <a:r>
              <a:rPr lang="en-US" sz="2700" dirty="0" err="1"/>
              <a:t>generierten</a:t>
            </a:r>
            <a:r>
              <a:rPr lang="en-US" sz="2700" dirty="0"/>
              <a:t> Code </a:t>
            </a:r>
            <a:r>
              <a:rPr lang="en-US" sz="2700" dirty="0" err="1"/>
              <a:t>eingefügt</a:t>
            </a:r>
            <a:r>
              <a:rPr lang="en-US" sz="2700" dirty="0"/>
              <a:t> (inserted inline).</a:t>
            </a:r>
          </a:p>
          <a:p>
            <a:endParaRPr lang="de-CH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/>
              <a:t>Code </a:t>
            </a:r>
            <a:r>
              <a:rPr lang="de-CH" dirty="0" err="1"/>
              <a:t>Snippet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628801"/>
            <a:ext cx="7848872" cy="1440159"/>
          </a:xfrm>
        </p:spPr>
        <p:txBody>
          <a:bodyPr>
            <a:normAutofit fontScale="55000" lnSpcReduction="20000"/>
          </a:bodyPr>
          <a:lstStyle/>
          <a:p>
            <a:r>
              <a:rPr lang="en-US" sz="2700" dirty="0"/>
              <a:t>Operations und </a:t>
            </a:r>
            <a:r>
              <a:rPr lang="en-US" sz="2700" dirty="0" err="1"/>
              <a:t>Conditons</a:t>
            </a:r>
            <a:r>
              <a:rPr lang="en-US" sz="2700" dirty="0"/>
              <a:t> </a:t>
            </a:r>
            <a:r>
              <a:rPr lang="en-US" sz="2700" dirty="0" err="1"/>
              <a:t>können</a:t>
            </a:r>
            <a:r>
              <a:rPr lang="en-US" sz="2700" dirty="0"/>
              <a:t> in der </a:t>
            </a:r>
            <a:r>
              <a:rPr lang="en-US" sz="2700" dirty="0" err="1"/>
              <a:t>Sprache</a:t>
            </a:r>
            <a:r>
              <a:rPr lang="en-US" sz="2700" dirty="0"/>
              <a:t> </a:t>
            </a:r>
            <a:r>
              <a:rPr lang="en-US" sz="2700" dirty="0" err="1"/>
              <a:t>cMinus</a:t>
            </a:r>
            <a:r>
              <a:rPr lang="en-US" sz="2700" dirty="0"/>
              <a:t> </a:t>
            </a:r>
            <a:r>
              <a:rPr lang="en-US" sz="2700" dirty="0" err="1"/>
              <a:t>editiert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 </a:t>
            </a:r>
          </a:p>
          <a:p>
            <a:r>
              <a:rPr lang="en-US" sz="2700" dirty="0"/>
              <a:t>Das </a:t>
            </a:r>
            <a:r>
              <a:rPr lang="en-US" sz="2700" dirty="0" err="1"/>
              <a:t>Einhalten</a:t>
            </a:r>
            <a:r>
              <a:rPr lang="en-US" sz="2700" dirty="0"/>
              <a:t> der </a:t>
            </a:r>
            <a:r>
              <a:rPr lang="en-US" sz="2700" dirty="0" err="1"/>
              <a:t>korrekten</a:t>
            </a:r>
            <a:r>
              <a:rPr lang="en-US" sz="2700" dirty="0"/>
              <a:t> </a:t>
            </a:r>
            <a:r>
              <a:rPr lang="en-US" sz="2700" dirty="0" err="1"/>
              <a:t>cMinus</a:t>
            </a:r>
            <a:r>
              <a:rPr lang="en-US" sz="2700" dirty="0"/>
              <a:t>-Syntax, </a:t>
            </a:r>
            <a:r>
              <a:rPr lang="en-US" sz="2700" dirty="0" err="1"/>
              <a:t>wird</a:t>
            </a:r>
            <a:r>
              <a:rPr lang="en-US" sz="2700" dirty="0"/>
              <a:t> </a:t>
            </a:r>
            <a:r>
              <a:rPr lang="en-US" sz="2700" dirty="0" err="1"/>
              <a:t>zur</a:t>
            </a:r>
            <a:r>
              <a:rPr lang="en-US" sz="2700" dirty="0"/>
              <a:t> </a:t>
            </a:r>
            <a:r>
              <a:rPr lang="en-US" sz="2700" dirty="0" err="1"/>
              <a:t>Laufzeit</a:t>
            </a:r>
            <a:r>
              <a:rPr lang="en-US" sz="2700" dirty="0"/>
              <a:t> </a:t>
            </a:r>
            <a:r>
              <a:rPr lang="en-US" sz="2700" dirty="0" err="1"/>
              <a:t>validiert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Im</a:t>
            </a:r>
            <a:r>
              <a:rPr lang="en-US" sz="2700" dirty="0"/>
              <a:t> Code Snippet </a:t>
            </a:r>
            <a:r>
              <a:rPr lang="en-US" sz="2700" dirty="0" err="1"/>
              <a:t>können</a:t>
            </a:r>
            <a:r>
              <a:rPr lang="en-US" sz="2700" dirty="0"/>
              <a:t> </a:t>
            </a:r>
            <a:r>
              <a:rPr lang="en-US" sz="2700" dirty="0" err="1"/>
              <a:t>definierte</a:t>
            </a:r>
            <a:r>
              <a:rPr lang="en-US" sz="2700" dirty="0"/>
              <a:t> </a:t>
            </a:r>
            <a:r>
              <a:rPr lang="en-US" sz="2700" dirty="0" err="1"/>
              <a:t>Variablen</a:t>
            </a:r>
            <a:r>
              <a:rPr lang="en-US" sz="2700" dirty="0"/>
              <a:t>, Functions, Inquiry und Gates </a:t>
            </a:r>
            <a:r>
              <a:rPr lang="en-US" sz="2700" dirty="0" err="1"/>
              <a:t>verwendet</a:t>
            </a:r>
            <a:r>
              <a:rPr lang="en-US" sz="2700" dirty="0"/>
              <a:t> </a:t>
            </a:r>
            <a:r>
              <a:rPr lang="en-US" sz="2700" dirty="0" err="1"/>
              <a:t>werden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Bei</a:t>
            </a:r>
            <a:r>
              <a:rPr lang="en-US" sz="2700" dirty="0"/>
              <a:t> der </a:t>
            </a:r>
            <a:r>
              <a:rPr lang="en-US" sz="2700" dirty="0" err="1"/>
              <a:t>Generierung</a:t>
            </a:r>
            <a:r>
              <a:rPr lang="en-US" sz="2700" dirty="0"/>
              <a:t> </a:t>
            </a:r>
            <a:r>
              <a:rPr lang="en-US" sz="2700" dirty="0" err="1"/>
              <a:t>wird</a:t>
            </a:r>
            <a:r>
              <a:rPr lang="en-US" sz="2700" dirty="0"/>
              <a:t> das Code Snippet in das </a:t>
            </a:r>
            <a:r>
              <a:rPr lang="en-US" sz="2700" dirty="0" err="1"/>
              <a:t>cMinus</a:t>
            </a:r>
            <a:r>
              <a:rPr lang="en-US" sz="2700" dirty="0"/>
              <a:t>-Model </a:t>
            </a:r>
            <a:r>
              <a:rPr lang="en-US" sz="2700" dirty="0" err="1"/>
              <a:t>transformiert</a:t>
            </a:r>
            <a:r>
              <a:rPr lang="en-US" sz="2700" dirty="0"/>
              <a:t>, </a:t>
            </a:r>
            <a:r>
              <a:rPr lang="en-US" sz="2700" dirty="0" err="1"/>
              <a:t>aus</a:t>
            </a:r>
            <a:r>
              <a:rPr lang="en-US" sz="2700" dirty="0"/>
              <a:t> </a:t>
            </a:r>
            <a:r>
              <a:rPr lang="en-US" sz="2700" dirty="0" err="1"/>
              <a:t>welchem</a:t>
            </a:r>
            <a:r>
              <a:rPr lang="en-US" sz="2700" dirty="0"/>
              <a:t> </a:t>
            </a:r>
            <a:r>
              <a:rPr lang="en-US" sz="2700" dirty="0" err="1"/>
              <a:t>über</a:t>
            </a:r>
            <a:r>
              <a:rPr lang="en-US" sz="2700" dirty="0"/>
              <a:t> </a:t>
            </a:r>
            <a:r>
              <a:rPr lang="en-US" sz="2700" dirty="0" err="1"/>
              <a:t>ein</a:t>
            </a:r>
            <a:r>
              <a:rPr lang="en-US" sz="2700" dirty="0"/>
              <a:t> Template, der </a:t>
            </a:r>
            <a:r>
              <a:rPr lang="en-US" sz="2700" dirty="0" err="1"/>
              <a:t>gewünschte</a:t>
            </a:r>
            <a:r>
              <a:rPr lang="en-US" sz="2700" dirty="0"/>
              <a:t> Code (C/C++) </a:t>
            </a:r>
            <a:r>
              <a:rPr lang="en-US" sz="2700" dirty="0" err="1"/>
              <a:t>entsteht</a:t>
            </a:r>
            <a:r>
              <a:rPr lang="en-US" sz="2700" dirty="0"/>
              <a:t>.  </a:t>
            </a:r>
          </a:p>
          <a:p>
            <a:endParaRPr lang="de-CH" dirty="0"/>
          </a:p>
        </p:txBody>
      </p:sp>
      <p:pic>
        <p:nvPicPr>
          <p:cNvPr id="5" name="Grafik 4" descr="C:\Users\severin\Dropbox\actifsource\Documentation\003 CodeSnippet\Pictures\snippet_examp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3501008"/>
            <a:ext cx="3207385" cy="3255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46723"/>
            <a:ext cx="27717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899592" y="3212976"/>
            <a:ext cx="1224136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</a:t>
            </a: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427984" y="3212976"/>
            <a:ext cx="1224136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4190576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de-CH" dirty="0"/>
            </a:br>
            <a:r>
              <a:rPr lang="de-CH" dirty="0" err="1"/>
              <a:t>cMinus</a:t>
            </a:r>
            <a:r>
              <a:rPr lang="de-CH" dirty="0"/>
              <a:t> Model (Code </a:t>
            </a:r>
            <a:r>
              <a:rPr lang="de-CH" dirty="0" err="1"/>
              <a:t>Snippet</a:t>
            </a:r>
            <a:r>
              <a:rPr lang="de-CH" dirty="0"/>
              <a:t> 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7"/>
            <a:ext cx="6668304" cy="38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524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 Shell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5166360" cy="227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3484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1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67544" y="4221088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 </a:t>
            </a:r>
            <a:r>
              <a:rPr lang="de-CH" sz="2400" dirty="0"/>
              <a:t>generierte C-Code für eine CIP Shell besteht aus einer Kompilationseinheit, welche die Schnittstellenobjekte IN_ und OUT_ enthält.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CH" sz="2400" dirty="0"/>
              <a:t>Der Code für die CIP Shell besteht aus Verbunden (</a:t>
            </a:r>
            <a:r>
              <a:rPr lang="de-CH" sz="2400" dirty="0" err="1"/>
              <a:t>struct</a:t>
            </a:r>
            <a:r>
              <a:rPr lang="de-CH" sz="2400" dirty="0"/>
              <a:t>) von </a:t>
            </a:r>
            <a:r>
              <a:rPr lang="de-CH" sz="2400" dirty="0" err="1"/>
              <a:t>Funktionspointern</a:t>
            </a:r>
            <a:r>
              <a:rPr lang="de-CH" sz="2400" dirty="0"/>
              <a:t>, die erst zur Laufzeit des Systems initialisiert werden.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CIP Shell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4258816" cy="208823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de-CH" sz="1800" b="1" dirty="0"/>
              <a:t>/* Input Interface Type */</a:t>
            </a:r>
          </a:p>
          <a:p>
            <a:pPr>
              <a:buNone/>
            </a:pPr>
            <a:r>
              <a:rPr lang="de-CH" sz="1800" dirty="0" err="1"/>
              <a:t>struct</a:t>
            </a:r>
            <a:r>
              <a:rPr lang="de-CH" sz="1800" dirty="0"/>
              <a:t> </a:t>
            </a:r>
            <a:r>
              <a:rPr lang="de-CH" sz="1800" dirty="0" err="1"/>
              <a:t>tIN_Unit</a:t>
            </a:r>
            <a:endParaRPr lang="de-CH" sz="1800" dirty="0"/>
          </a:p>
          <a:p>
            <a:pPr>
              <a:buNone/>
            </a:pPr>
            <a:r>
              <a:rPr lang="de-CH" sz="1800" dirty="0"/>
              <a:t>{</a:t>
            </a:r>
          </a:p>
          <a:p>
            <a:pPr>
              <a:buNone/>
            </a:pPr>
            <a:r>
              <a:rPr lang="de-CH" sz="1800" dirty="0"/>
              <a:t>  </a:t>
            </a:r>
            <a:r>
              <a:rPr lang="de-CH" sz="1800" dirty="0" err="1"/>
              <a:t>void</a:t>
            </a:r>
            <a:r>
              <a:rPr lang="de-CH" sz="1800" dirty="0"/>
              <a:t> (*</a:t>
            </a:r>
            <a:r>
              <a:rPr lang="de-CH" sz="1800" dirty="0" err="1"/>
              <a:t>ButtonEvents_Push</a:t>
            </a:r>
            <a:r>
              <a:rPr lang="de-CH" sz="1800" dirty="0"/>
              <a:t>)(</a:t>
            </a:r>
            <a:r>
              <a:rPr lang="de-CH" sz="1800" dirty="0" err="1"/>
              <a:t>void</a:t>
            </a:r>
            <a:r>
              <a:rPr lang="de-CH" sz="1800" dirty="0"/>
              <a:t>);</a:t>
            </a:r>
          </a:p>
          <a:p>
            <a:pPr>
              <a:buNone/>
            </a:pPr>
            <a:r>
              <a:rPr lang="de-CH" sz="1800" dirty="0"/>
              <a:t>  </a:t>
            </a:r>
            <a:r>
              <a:rPr lang="de-CH" sz="1800" dirty="0" err="1"/>
              <a:t>void</a:t>
            </a:r>
            <a:r>
              <a:rPr lang="de-CH" sz="1800" dirty="0"/>
              <a:t> (*</a:t>
            </a:r>
            <a:r>
              <a:rPr lang="de-CH" sz="1800" dirty="0" err="1"/>
              <a:t>ButtonEvents_Release</a:t>
            </a:r>
            <a:r>
              <a:rPr lang="de-CH" sz="1800" dirty="0"/>
              <a:t>)(</a:t>
            </a:r>
            <a:r>
              <a:rPr lang="de-CH" sz="1800" dirty="0" err="1"/>
              <a:t>void</a:t>
            </a:r>
            <a:r>
              <a:rPr lang="de-CH" sz="1800" dirty="0"/>
              <a:t>);</a:t>
            </a:r>
          </a:p>
          <a:p>
            <a:pPr>
              <a:buNone/>
            </a:pPr>
            <a:r>
              <a:rPr lang="de-CH" sz="1800" dirty="0"/>
              <a:t>};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788024" y="1268760"/>
            <a:ext cx="4248472" cy="20882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Output Interface Type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tOUT_Unit</a:t>
            </a:r>
            <a:endParaRPr kumimoji="0" lang="de-CH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(*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LampActions_Bright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(*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LampActions_Dark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de-CH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5" name="Rechteck 4"/>
          <p:cNvSpPr/>
          <p:nvPr/>
        </p:nvSpPr>
        <p:spPr>
          <a:xfrm>
            <a:off x="467544" y="3429000"/>
            <a:ext cx="8568952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CH" b="1" dirty="0"/>
              <a:t>/* Trigger Interface Type */</a:t>
            </a:r>
          </a:p>
          <a:p>
            <a:r>
              <a:rPr lang="de-CH" dirty="0" err="1"/>
              <a:t>struct</a:t>
            </a:r>
            <a:r>
              <a:rPr lang="de-CH" dirty="0"/>
              <a:t> </a:t>
            </a:r>
            <a:r>
              <a:rPr lang="de-CH" dirty="0" err="1"/>
              <a:t>tTRG_Unit</a:t>
            </a:r>
            <a:endParaRPr lang="de-CH" dirty="0"/>
          </a:p>
          <a:p>
            <a:r>
              <a:rPr lang="de-CH" dirty="0"/>
              <a:t>{</a:t>
            </a:r>
          </a:p>
          <a:p>
            <a:r>
              <a:rPr lang="en-US" dirty="0"/>
              <a:t>  void (*TICK_) (void);/* increment CIP MACHINE time */</a:t>
            </a:r>
          </a:p>
          <a:p>
            <a:r>
              <a:rPr lang="en-US" dirty="0"/>
              <a:t>  void (*STEP_) (void);/*  trigger CIP MACHINE transition */</a:t>
            </a:r>
          </a:p>
          <a:p>
            <a:r>
              <a:rPr lang="en-US" dirty="0"/>
              <a:t>  void (*CHAIN_) (void);/* trigger pending chain CIP MACHINE transition */</a:t>
            </a:r>
          </a:p>
          <a:p>
            <a:r>
              <a:rPr lang="en-US" dirty="0"/>
              <a:t>  void (*TIMEUP_) (void);/* trigger pending </a:t>
            </a:r>
            <a:r>
              <a:rPr lang="en-US" dirty="0" err="1"/>
              <a:t>timeup</a:t>
            </a:r>
            <a:r>
              <a:rPr lang="en-US" dirty="0"/>
              <a:t> */</a:t>
            </a:r>
          </a:p>
          <a:p>
            <a:r>
              <a:rPr lang="en-US" dirty="0"/>
              <a:t>  void (*READ_) (void);/* trigger CIP MACHINE to read from internal message buffer */</a:t>
            </a:r>
          </a:p>
          <a:p>
            <a:r>
              <a:rPr lang="en-US" dirty="0"/>
              <a:t>  void (*AUTO_) (void);/* trigger pending auto CIP MACHINE transition */</a:t>
            </a:r>
          </a:p>
          <a:p>
            <a:r>
              <a:rPr lang="en-US" b="1" dirty="0"/>
              <a:t>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tPENDING</a:t>
            </a:r>
            <a:r>
              <a:rPr lang="en-US" dirty="0"/>
              <a:t>_ PENDING_;/* information on pending transitions */</a:t>
            </a:r>
          </a:p>
          <a:p>
            <a:r>
              <a:rPr lang="de-CH" dirty="0"/>
              <a:t>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CIP-Methode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sz="2700" dirty="0"/>
              <a:t>Erfassen der Anforderungen des Systems </a:t>
            </a:r>
            <a:br>
              <a:rPr lang="de-CH" sz="2700" dirty="0"/>
            </a:br>
            <a:r>
              <a:rPr lang="de-CH" sz="2700" dirty="0"/>
              <a:t>(Die externen Prozesse verstehen).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2700" dirty="0"/>
              <a:t>Definieren der Channels, welche mit der Aussenwelt kommunizieren.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2700" dirty="0"/>
              <a:t>Modellieren der Prozess-Agenten </a:t>
            </a:r>
            <a:br>
              <a:rPr lang="de-CH" sz="2700" dirty="0"/>
            </a:br>
            <a:r>
              <a:rPr lang="de-CH" sz="2700" dirty="0"/>
              <a:t>(Abbilder der Wirklichkeit z.B. Button, Motor…).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2700" dirty="0"/>
              <a:t>Interaktionen zwischen den Prozess-Agenten modellieren. Dies erfolgt über Pulse </a:t>
            </a:r>
            <a:r>
              <a:rPr lang="de-CH" sz="2700" dirty="0" err="1"/>
              <a:t>Translations</a:t>
            </a:r>
            <a:r>
              <a:rPr lang="de-CH" sz="2700" dirty="0"/>
              <a:t> und zusätzliche </a:t>
            </a:r>
            <a:r>
              <a:rPr lang="de-CH" sz="2700" dirty="0" err="1"/>
              <a:t>Control</a:t>
            </a:r>
            <a:r>
              <a:rPr lang="de-CH" sz="2700" dirty="0"/>
              <a:t>-Prozesse.</a:t>
            </a:r>
            <a:endParaRPr lang="de-CH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DEC-Methode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DEC-Architektur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Generische Ausführungsarchitektur einer Embedded Unit</a:t>
            </a:r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DEC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Autofit/>
          </a:bodyPr>
          <a:lstStyle/>
          <a:p>
            <a:r>
              <a:rPr lang="de-CH" sz="2700" dirty="0"/>
              <a:t>Die Verbindungssoftware wird mit der DEC-Methode (Domain-</a:t>
            </a:r>
            <a:r>
              <a:rPr lang="de-CH" sz="2700" dirty="0" err="1"/>
              <a:t>oriented</a:t>
            </a:r>
            <a:r>
              <a:rPr lang="de-CH" sz="2700" dirty="0"/>
              <a:t> Embedded Connection) als parallele Datenflussmaschinen spezifiziert, welche die Reaktiven Maschinen über drei Layer mit den Signalschnittstellen der Sensoren (Input Path) und Aktoren (Output Path) verbinden.</a:t>
            </a:r>
          </a:p>
          <a:p>
            <a:r>
              <a:rPr lang="de-CH" sz="2700" dirty="0"/>
              <a:t>DEC = Domain-</a:t>
            </a:r>
            <a:r>
              <a:rPr lang="de-CH" sz="2700" dirty="0" err="1"/>
              <a:t>oriented</a:t>
            </a:r>
            <a:r>
              <a:rPr lang="de-CH" sz="2700" dirty="0"/>
              <a:t> Embedded Connection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de-CH" sz="2700" dirty="0"/>
              <a:t>Embedded-Systeme kriegen Signale von der Umwelt, verarbeiten diese und lösen neue Signale aus.</a:t>
            </a:r>
          </a:p>
        </p:txBody>
      </p:sp>
      <p:sp>
        <p:nvSpPr>
          <p:cNvPr id="4" name="Rechteck 3"/>
          <p:cNvSpPr/>
          <p:nvPr/>
        </p:nvSpPr>
        <p:spPr>
          <a:xfrm>
            <a:off x="3275856" y="3212976"/>
            <a:ext cx="2664296" cy="16426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Embedded</a:t>
            </a:r>
          </a:p>
          <a:p>
            <a:pPr algn="ctr"/>
            <a:r>
              <a:rPr lang="de-CH" dirty="0"/>
              <a:t>System</a:t>
            </a:r>
          </a:p>
        </p:txBody>
      </p:sp>
      <p:sp>
        <p:nvSpPr>
          <p:cNvPr id="5" name="Pfeil nach unten 4"/>
          <p:cNvSpPr/>
          <p:nvPr/>
        </p:nvSpPr>
        <p:spPr>
          <a:xfrm rot="10800000">
            <a:off x="3851920" y="5145833"/>
            <a:ext cx="360040" cy="7200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Pfeil nach unten 5"/>
          <p:cNvSpPr/>
          <p:nvPr/>
        </p:nvSpPr>
        <p:spPr>
          <a:xfrm>
            <a:off x="5040052" y="5145833"/>
            <a:ext cx="360040" cy="7200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9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CIP-Methode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7544" y="184482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sz="3200" dirty="0"/>
              <a:t>CIP-Architektur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CIP-</a:t>
            </a:r>
            <a:r>
              <a:rPr lang="de-CH" sz="3200" dirty="0" err="1"/>
              <a:t>Extensions</a:t>
            </a:r>
            <a:endParaRPr lang="de-CH" sz="3200" dirty="0"/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CIP-Shell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3200" dirty="0"/>
              <a:t>CIP-Methode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Input/Output Path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700" dirty="0"/>
              <a:t>Das Einlesen der Signale soll strukturiert erfolgen.</a:t>
            </a:r>
          </a:p>
          <a:p>
            <a:pPr lvl="1"/>
            <a:r>
              <a:rPr lang="de-CH" sz="2700" b="1" dirty="0" err="1"/>
              <a:t>InputPath</a:t>
            </a:r>
            <a:r>
              <a:rPr lang="de-CH" sz="2700" b="1" dirty="0"/>
              <a:t>: </a:t>
            </a:r>
            <a:r>
              <a:rPr lang="de-CH" sz="2700" dirty="0"/>
              <a:t>Liest Signale von der Umwelt.</a:t>
            </a:r>
          </a:p>
          <a:p>
            <a:pPr lvl="1"/>
            <a:r>
              <a:rPr lang="de-CH" sz="2700" b="1" dirty="0" err="1"/>
              <a:t>OutputPath</a:t>
            </a:r>
            <a:r>
              <a:rPr lang="de-CH" sz="2700" b="1" dirty="0"/>
              <a:t>: </a:t>
            </a:r>
            <a:r>
              <a:rPr lang="de-CH" sz="2700" dirty="0"/>
              <a:t>Schreibt Signale an die Umwelt.</a:t>
            </a:r>
          </a:p>
        </p:txBody>
      </p:sp>
      <p:sp>
        <p:nvSpPr>
          <p:cNvPr id="4" name="Rechteck 3"/>
          <p:cNvSpPr/>
          <p:nvPr/>
        </p:nvSpPr>
        <p:spPr>
          <a:xfrm>
            <a:off x="3203848" y="3861048"/>
            <a:ext cx="2664296" cy="23042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3779911" y="4857800"/>
            <a:ext cx="603245" cy="13075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CH" dirty="0"/>
              <a:t>Input</a:t>
            </a:r>
          </a:p>
          <a:p>
            <a:pPr algn="ctr"/>
            <a:r>
              <a:rPr lang="de-CH" dirty="0"/>
              <a:t>Path</a:t>
            </a:r>
          </a:p>
        </p:txBody>
      </p:sp>
      <p:sp>
        <p:nvSpPr>
          <p:cNvPr id="8" name="Rechteck 7"/>
          <p:cNvSpPr/>
          <p:nvPr/>
        </p:nvSpPr>
        <p:spPr>
          <a:xfrm>
            <a:off x="4716016" y="4857800"/>
            <a:ext cx="612067" cy="13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CH" dirty="0"/>
              <a:t>Output</a:t>
            </a:r>
          </a:p>
          <a:p>
            <a:pPr algn="ctr"/>
            <a:r>
              <a:rPr lang="de-CH" dirty="0"/>
              <a:t>Path</a:t>
            </a:r>
          </a:p>
        </p:txBody>
      </p:sp>
      <p:sp>
        <p:nvSpPr>
          <p:cNvPr id="9" name="Rechteck 8"/>
          <p:cNvSpPr/>
          <p:nvPr/>
        </p:nvSpPr>
        <p:spPr>
          <a:xfrm>
            <a:off x="3419872" y="3993705"/>
            <a:ext cx="223224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State Engine</a:t>
            </a:r>
          </a:p>
        </p:txBody>
      </p:sp>
      <p:cxnSp>
        <p:nvCxnSpPr>
          <p:cNvPr id="10" name="Gerade Verbindung mit Pfeil 9"/>
          <p:cNvCxnSpPr>
            <a:stCxn id="7" idx="0"/>
            <a:endCxn id="9" idx="2"/>
          </p:cNvCxnSpPr>
          <p:nvPr/>
        </p:nvCxnSpPr>
        <p:spPr>
          <a:xfrm flipV="1">
            <a:off x="4081534" y="4497761"/>
            <a:ext cx="454462" cy="360039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9" idx="2"/>
            <a:endCxn id="8" idx="0"/>
          </p:cNvCxnSpPr>
          <p:nvPr/>
        </p:nvCxnSpPr>
        <p:spPr>
          <a:xfrm>
            <a:off x="4535996" y="4497761"/>
            <a:ext cx="486054" cy="360039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6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Input/Output Path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70975" cy="4781127"/>
          </a:xfrm>
        </p:spPr>
        <p:txBody>
          <a:bodyPr>
            <a:normAutofit/>
          </a:bodyPr>
          <a:lstStyle/>
          <a:p>
            <a:r>
              <a:rPr lang="de-CH" dirty="0"/>
              <a:t>Input- und Output-Pfade sind in drei Layer unterteilt.</a:t>
            </a:r>
          </a:p>
        </p:txBody>
      </p:sp>
      <p:sp>
        <p:nvSpPr>
          <p:cNvPr id="4" name="Rechteck 3"/>
          <p:cNvSpPr/>
          <p:nvPr/>
        </p:nvSpPr>
        <p:spPr>
          <a:xfrm>
            <a:off x="5160534" y="1784175"/>
            <a:ext cx="3249184" cy="3600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376558" y="2780927"/>
            <a:ext cx="1232959" cy="245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6897551" y="2780927"/>
            <a:ext cx="1201296" cy="245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5376557" y="1916832"/>
            <a:ext cx="2722289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State Engine</a:t>
            </a:r>
          </a:p>
        </p:txBody>
      </p:sp>
      <p:cxnSp>
        <p:nvCxnSpPr>
          <p:cNvPr id="8" name="Gerade Verbindung mit Pfeil 7"/>
          <p:cNvCxnSpPr>
            <a:stCxn id="5" idx="0"/>
            <a:endCxn id="7" idx="2"/>
          </p:cNvCxnSpPr>
          <p:nvPr/>
        </p:nvCxnSpPr>
        <p:spPr>
          <a:xfrm flipV="1">
            <a:off x="5993038" y="2420888"/>
            <a:ext cx="744664" cy="360039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7" idx="2"/>
            <a:endCxn id="6" idx="0"/>
          </p:cNvCxnSpPr>
          <p:nvPr/>
        </p:nvCxnSpPr>
        <p:spPr>
          <a:xfrm>
            <a:off x="6737702" y="2420888"/>
            <a:ext cx="760497" cy="360039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5462055" y="4448471"/>
            <a:ext cx="1057684" cy="630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Input</a:t>
            </a:r>
          </a:p>
          <a:p>
            <a:pPr algn="ctr"/>
            <a:r>
              <a:rPr lang="de-CH" sz="1600" dirty="0"/>
              <a:t>Driver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5462055" y="3695708"/>
            <a:ext cx="1057684" cy="630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Input</a:t>
            </a:r>
          </a:p>
          <a:p>
            <a:pPr algn="ctr"/>
            <a:r>
              <a:rPr lang="de-CH" sz="1600" dirty="0"/>
              <a:t>Handler</a:t>
            </a:r>
          </a:p>
        </p:txBody>
      </p:sp>
      <p:sp>
        <p:nvSpPr>
          <p:cNvPr id="20" name="Rechteck 19"/>
          <p:cNvSpPr/>
          <p:nvPr/>
        </p:nvSpPr>
        <p:spPr>
          <a:xfrm>
            <a:off x="5457390" y="2954306"/>
            <a:ext cx="1057684" cy="630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Event</a:t>
            </a:r>
          </a:p>
          <a:p>
            <a:pPr algn="ctr"/>
            <a:r>
              <a:rPr lang="de-CH" sz="1600" dirty="0" err="1"/>
              <a:t>Detection</a:t>
            </a:r>
            <a:endParaRPr lang="de-CH" sz="1600" dirty="0"/>
          </a:p>
        </p:txBody>
      </p:sp>
      <p:sp>
        <p:nvSpPr>
          <p:cNvPr id="22" name="Rechteck 21"/>
          <p:cNvSpPr/>
          <p:nvPr/>
        </p:nvSpPr>
        <p:spPr>
          <a:xfrm>
            <a:off x="6961906" y="4437110"/>
            <a:ext cx="1057684" cy="630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Output</a:t>
            </a:r>
          </a:p>
          <a:p>
            <a:pPr algn="ctr"/>
            <a:r>
              <a:rPr lang="de-CH" sz="1600" dirty="0"/>
              <a:t>Driver</a:t>
            </a:r>
          </a:p>
        </p:txBody>
      </p:sp>
      <p:sp>
        <p:nvSpPr>
          <p:cNvPr id="23" name="Rechteck 22"/>
          <p:cNvSpPr/>
          <p:nvPr/>
        </p:nvSpPr>
        <p:spPr>
          <a:xfrm>
            <a:off x="6961906" y="3684347"/>
            <a:ext cx="1057684" cy="630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Output</a:t>
            </a:r>
          </a:p>
          <a:p>
            <a:pPr algn="ctr"/>
            <a:r>
              <a:rPr lang="de-CH" sz="1600" dirty="0"/>
              <a:t>Handler</a:t>
            </a:r>
          </a:p>
        </p:txBody>
      </p:sp>
      <p:sp>
        <p:nvSpPr>
          <p:cNvPr id="24" name="Rechteck 23"/>
          <p:cNvSpPr/>
          <p:nvPr/>
        </p:nvSpPr>
        <p:spPr>
          <a:xfrm>
            <a:off x="6957241" y="2942945"/>
            <a:ext cx="1057684" cy="630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Action</a:t>
            </a:r>
          </a:p>
          <a:p>
            <a:pPr algn="ctr"/>
            <a:r>
              <a:rPr lang="de-CH" sz="1600" dirty="0"/>
              <a:t>Initiation</a:t>
            </a:r>
          </a:p>
        </p:txBody>
      </p:sp>
      <p:sp>
        <p:nvSpPr>
          <p:cNvPr id="26" name="Pfeil nach unten 25"/>
          <p:cNvSpPr/>
          <p:nvPr/>
        </p:nvSpPr>
        <p:spPr>
          <a:xfrm rot="10800000">
            <a:off x="5813018" y="5568804"/>
            <a:ext cx="360040" cy="7200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Pfeil nach unten 26"/>
          <p:cNvSpPr/>
          <p:nvPr/>
        </p:nvSpPr>
        <p:spPr>
          <a:xfrm>
            <a:off x="7306063" y="5568805"/>
            <a:ext cx="360040" cy="7200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267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Input Path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700808"/>
            <a:ext cx="4170975" cy="4781127"/>
          </a:xfrm>
        </p:spPr>
        <p:txBody>
          <a:bodyPr>
            <a:normAutofit/>
          </a:bodyPr>
          <a:lstStyle/>
          <a:p>
            <a:r>
              <a:rPr lang="de-CH" dirty="0" err="1"/>
              <a:t>InputDriver</a:t>
            </a:r>
            <a:r>
              <a:rPr lang="de-CH" dirty="0"/>
              <a:t> (ID)</a:t>
            </a:r>
          </a:p>
          <a:p>
            <a:pPr lvl="1"/>
            <a:r>
              <a:rPr lang="de-CH" sz="2400" dirty="0"/>
              <a:t>Liest Daten von I/O Pins oder von einem Bus</a:t>
            </a:r>
          </a:p>
          <a:p>
            <a:r>
              <a:rPr lang="de-CH" dirty="0" err="1"/>
              <a:t>InputHandler</a:t>
            </a:r>
            <a:r>
              <a:rPr lang="de-CH" dirty="0"/>
              <a:t> (IH)</a:t>
            </a:r>
          </a:p>
          <a:p>
            <a:pPr lvl="1"/>
            <a:r>
              <a:rPr lang="de-CH" sz="2400" dirty="0"/>
              <a:t>Holt Daten vom Driver ab und bereitet sie auf</a:t>
            </a:r>
          </a:p>
          <a:p>
            <a:r>
              <a:rPr lang="de-CH" dirty="0" err="1"/>
              <a:t>EventDetection</a:t>
            </a:r>
            <a:r>
              <a:rPr lang="de-CH" dirty="0"/>
              <a:t> (ED)</a:t>
            </a:r>
          </a:p>
          <a:p>
            <a:pPr lvl="1"/>
            <a:r>
              <a:rPr lang="de-CH" sz="2400" dirty="0"/>
              <a:t>Erzeugt eine Event Message und leitet dieses an die State Engine weiter</a:t>
            </a:r>
          </a:p>
          <a:p>
            <a:pPr lvl="1"/>
            <a:endParaRPr lang="de-CH" sz="2400" dirty="0"/>
          </a:p>
        </p:txBody>
      </p:sp>
      <p:sp>
        <p:nvSpPr>
          <p:cNvPr id="69" name="Rechteck 68"/>
          <p:cNvSpPr/>
          <p:nvPr/>
        </p:nvSpPr>
        <p:spPr>
          <a:xfrm>
            <a:off x="4427984" y="1700808"/>
            <a:ext cx="4536504" cy="46084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70" name="Gerade Verbindung mit Pfeil 69"/>
          <p:cNvCxnSpPr>
            <a:stCxn id="79" idx="0"/>
            <a:endCxn id="77" idx="2"/>
          </p:cNvCxnSpPr>
          <p:nvPr/>
        </p:nvCxnSpPr>
        <p:spPr>
          <a:xfrm flipV="1">
            <a:off x="6125465" y="2420888"/>
            <a:ext cx="1036001" cy="86789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85" idx="0"/>
            <a:endCxn id="77" idx="2"/>
          </p:cNvCxnSpPr>
          <p:nvPr/>
        </p:nvCxnSpPr>
        <p:spPr>
          <a:xfrm flipV="1">
            <a:off x="7151150" y="2420888"/>
            <a:ext cx="10316" cy="85663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91" idx="0"/>
            <a:endCxn id="77" idx="2"/>
          </p:cNvCxnSpPr>
          <p:nvPr/>
        </p:nvCxnSpPr>
        <p:spPr>
          <a:xfrm flipH="1" flipV="1">
            <a:off x="7161466" y="2420888"/>
            <a:ext cx="1052231" cy="851566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4656872" y="3345633"/>
            <a:ext cx="720080" cy="2459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de-CH" dirty="0" err="1"/>
              <a:t>Scheduling</a:t>
            </a:r>
            <a:endParaRPr lang="de-CH" dirty="0"/>
          </a:p>
        </p:txBody>
      </p:sp>
      <p:sp>
        <p:nvSpPr>
          <p:cNvPr id="77" name="Rechteck 76"/>
          <p:cNvSpPr/>
          <p:nvPr/>
        </p:nvSpPr>
        <p:spPr>
          <a:xfrm>
            <a:off x="5635890" y="1916832"/>
            <a:ext cx="3051151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State Engine</a:t>
            </a:r>
          </a:p>
        </p:txBody>
      </p:sp>
      <p:sp>
        <p:nvSpPr>
          <p:cNvPr id="78" name="Flussdiagramm: Dokument 77"/>
          <p:cNvSpPr/>
          <p:nvPr/>
        </p:nvSpPr>
        <p:spPr>
          <a:xfrm>
            <a:off x="7371024" y="2496797"/>
            <a:ext cx="1316017" cy="65839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Event</a:t>
            </a:r>
          </a:p>
          <a:p>
            <a:pPr algn="ctr"/>
            <a:r>
              <a:rPr lang="de-CH" dirty="0"/>
              <a:t>Message</a:t>
            </a:r>
          </a:p>
        </p:txBody>
      </p:sp>
      <p:sp>
        <p:nvSpPr>
          <p:cNvPr id="79" name="Rechteck 78"/>
          <p:cNvSpPr/>
          <p:nvPr/>
        </p:nvSpPr>
        <p:spPr>
          <a:xfrm>
            <a:off x="5652120" y="3288786"/>
            <a:ext cx="946690" cy="245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CH" dirty="0"/>
          </a:p>
        </p:txBody>
      </p:sp>
      <p:sp>
        <p:nvSpPr>
          <p:cNvPr id="80" name="Rechteck 79"/>
          <p:cNvSpPr/>
          <p:nvPr/>
        </p:nvSpPr>
        <p:spPr>
          <a:xfrm>
            <a:off x="5710517" y="3578692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ED</a:t>
            </a:r>
          </a:p>
        </p:txBody>
      </p:sp>
      <p:sp>
        <p:nvSpPr>
          <p:cNvPr id="81" name="Rechteck 80"/>
          <p:cNvSpPr/>
          <p:nvPr/>
        </p:nvSpPr>
        <p:spPr>
          <a:xfrm>
            <a:off x="5710517" y="4343293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IH</a:t>
            </a:r>
          </a:p>
        </p:txBody>
      </p:sp>
      <p:sp>
        <p:nvSpPr>
          <p:cNvPr id="82" name="Rechteck 81"/>
          <p:cNvSpPr/>
          <p:nvPr/>
        </p:nvSpPr>
        <p:spPr>
          <a:xfrm>
            <a:off x="5710517" y="5055952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ID</a:t>
            </a:r>
          </a:p>
        </p:txBody>
      </p:sp>
      <p:sp>
        <p:nvSpPr>
          <p:cNvPr id="85" name="Rechteck 84"/>
          <p:cNvSpPr/>
          <p:nvPr/>
        </p:nvSpPr>
        <p:spPr>
          <a:xfrm>
            <a:off x="6677805" y="3277525"/>
            <a:ext cx="946690" cy="2459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CH" dirty="0"/>
          </a:p>
        </p:txBody>
      </p:sp>
      <p:sp>
        <p:nvSpPr>
          <p:cNvPr id="86" name="Rechteck 85"/>
          <p:cNvSpPr/>
          <p:nvPr/>
        </p:nvSpPr>
        <p:spPr>
          <a:xfrm>
            <a:off x="6752432" y="3578692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ED</a:t>
            </a:r>
          </a:p>
        </p:txBody>
      </p:sp>
      <p:sp>
        <p:nvSpPr>
          <p:cNvPr id="87" name="Rechteck 86"/>
          <p:cNvSpPr/>
          <p:nvPr/>
        </p:nvSpPr>
        <p:spPr>
          <a:xfrm>
            <a:off x="6752432" y="4343293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IH</a:t>
            </a:r>
          </a:p>
        </p:txBody>
      </p:sp>
      <p:sp>
        <p:nvSpPr>
          <p:cNvPr id="88" name="Rechteck 87"/>
          <p:cNvSpPr/>
          <p:nvPr/>
        </p:nvSpPr>
        <p:spPr>
          <a:xfrm>
            <a:off x="6752432" y="5055952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ID</a:t>
            </a:r>
          </a:p>
        </p:txBody>
      </p:sp>
      <p:sp>
        <p:nvSpPr>
          <p:cNvPr id="91" name="Rechteck 90"/>
          <p:cNvSpPr/>
          <p:nvPr/>
        </p:nvSpPr>
        <p:spPr>
          <a:xfrm>
            <a:off x="7740352" y="3272454"/>
            <a:ext cx="946690" cy="2459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CH" dirty="0"/>
          </a:p>
        </p:txBody>
      </p:sp>
      <p:sp>
        <p:nvSpPr>
          <p:cNvPr id="92" name="Rechteck 91"/>
          <p:cNvSpPr/>
          <p:nvPr/>
        </p:nvSpPr>
        <p:spPr>
          <a:xfrm>
            <a:off x="7814979" y="3573621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ED</a:t>
            </a:r>
          </a:p>
        </p:txBody>
      </p:sp>
      <p:sp>
        <p:nvSpPr>
          <p:cNvPr id="93" name="Rechteck 92"/>
          <p:cNvSpPr/>
          <p:nvPr/>
        </p:nvSpPr>
        <p:spPr>
          <a:xfrm>
            <a:off x="7814979" y="4338222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IH</a:t>
            </a:r>
          </a:p>
        </p:txBody>
      </p:sp>
      <p:sp>
        <p:nvSpPr>
          <p:cNvPr id="94" name="Rechteck 93"/>
          <p:cNvSpPr/>
          <p:nvPr/>
        </p:nvSpPr>
        <p:spPr>
          <a:xfrm>
            <a:off x="7814979" y="5050881"/>
            <a:ext cx="773819" cy="5107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/>
              <a:t>ID</a:t>
            </a:r>
          </a:p>
        </p:txBody>
      </p:sp>
      <p:sp>
        <p:nvSpPr>
          <p:cNvPr id="26" name="Pfeil nach unten 25"/>
          <p:cNvSpPr/>
          <p:nvPr/>
        </p:nvSpPr>
        <p:spPr>
          <a:xfrm rot="10800000">
            <a:off x="5940152" y="5805264"/>
            <a:ext cx="360040" cy="7200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3930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Drei-Layer Architektur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45228" cy="486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Unit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209473" cy="38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472087"/>
            <a:ext cx="7560840" cy="132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539552" y="5229200"/>
            <a:ext cx="388843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Unit Controller: Quasi-</a:t>
            </a:r>
            <a:r>
              <a:rPr kumimoji="0" lang="de-CH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Periodic</a:t>
            </a:r>
            <a:r>
              <a:rPr kumimoji="0" lang="de-CH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CH" sz="20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Cycles</a:t>
            </a:r>
            <a:endParaRPr kumimoji="0" lang="de-CH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CH" dirty="0"/>
              <a:t>Besten Dank für Ihre Aufmerksamkeit</a:t>
            </a:r>
          </a:p>
        </p:txBody>
      </p:sp>
      <p:pic>
        <p:nvPicPr>
          <p:cNvPr id="1026" name="Picture 2" descr="D:\Daten\actifsource\Admin\Logo\actifsource_spher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991100"/>
            <a:ext cx="952501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4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 CIP Methodik wurde von Prof. Dr. Hugo Fierz an der ETH Zürich entwickelt.</a:t>
            </a:r>
          </a:p>
          <a:p>
            <a:r>
              <a:rPr lang="de-CH" dirty="0"/>
              <a:t>Das Ziel ist der Entwurf Echtzeit-fähiger, deterministischer Embedded-Systeme.</a:t>
            </a:r>
          </a:p>
          <a:p>
            <a:r>
              <a:rPr lang="de-CH" dirty="0"/>
              <a:t>CIP = </a:t>
            </a:r>
            <a:r>
              <a:rPr lang="de-CH" dirty="0" err="1"/>
              <a:t>Communicating</a:t>
            </a:r>
            <a:r>
              <a:rPr lang="de-CH" dirty="0"/>
              <a:t> </a:t>
            </a:r>
            <a:r>
              <a:rPr lang="de-CH" dirty="0" err="1"/>
              <a:t>Interacting</a:t>
            </a:r>
            <a:r>
              <a:rPr lang="de-CH" dirty="0"/>
              <a:t> </a:t>
            </a:r>
            <a:r>
              <a:rPr lang="de-CH" dirty="0" err="1"/>
              <a:t>Processes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146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700" dirty="0"/>
              <a:t>Ein CIP-System wird durch Event Messages getrieben und reagiert mit Action Messages (reaktiv).</a:t>
            </a:r>
          </a:p>
        </p:txBody>
      </p:sp>
      <p:sp>
        <p:nvSpPr>
          <p:cNvPr id="4" name="Rechteck 3"/>
          <p:cNvSpPr/>
          <p:nvPr/>
        </p:nvSpPr>
        <p:spPr>
          <a:xfrm>
            <a:off x="3131840" y="3429000"/>
            <a:ext cx="2722289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CIP System</a:t>
            </a:r>
          </a:p>
        </p:txBody>
      </p:sp>
      <p:sp>
        <p:nvSpPr>
          <p:cNvPr id="5" name="Pfeil nach unten 4"/>
          <p:cNvSpPr/>
          <p:nvPr/>
        </p:nvSpPr>
        <p:spPr>
          <a:xfrm rot="10800000">
            <a:off x="3131840" y="4229324"/>
            <a:ext cx="1125997" cy="136815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de-CH" sz="1600" dirty="0"/>
              <a:t>Event</a:t>
            </a:r>
          </a:p>
          <a:p>
            <a:pPr algn="ctr"/>
            <a:r>
              <a:rPr lang="de-CH" sz="1600" dirty="0"/>
              <a:t>Message</a:t>
            </a:r>
          </a:p>
        </p:txBody>
      </p:sp>
      <p:sp>
        <p:nvSpPr>
          <p:cNvPr id="6" name="Pfeil nach unten 5"/>
          <p:cNvSpPr/>
          <p:nvPr/>
        </p:nvSpPr>
        <p:spPr>
          <a:xfrm>
            <a:off x="4728132" y="4236668"/>
            <a:ext cx="1125997" cy="136815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CH" sz="1600" dirty="0"/>
              <a:t>Action</a:t>
            </a:r>
          </a:p>
          <a:p>
            <a:pPr algn="ctr"/>
            <a:r>
              <a:rPr lang="de-CH" sz="16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41740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3600" dirty="0"/>
              <a:t>1:</a:t>
            </a:r>
            <a:r>
              <a:rPr lang="de-C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3600" dirty="0"/>
              <a:t>Message </a:t>
            </a:r>
            <a:r>
              <a:rPr lang="de-CH" sz="3600" dirty="0" err="1"/>
              <a:t>Passing</a:t>
            </a:r>
            <a:r>
              <a:rPr lang="de-CH" sz="3600" dirty="0"/>
              <a:t> </a:t>
            </a:r>
            <a:endParaRPr lang="de-CH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de-CH" sz="2700" dirty="0"/>
              <a:t>Messages werden über Channels (asynchron) entgegen genommen, resp. verschickt.</a:t>
            </a:r>
          </a:p>
        </p:txBody>
      </p:sp>
      <p:sp>
        <p:nvSpPr>
          <p:cNvPr id="4" name="Rechteck 3"/>
          <p:cNvSpPr/>
          <p:nvPr/>
        </p:nvSpPr>
        <p:spPr>
          <a:xfrm>
            <a:off x="3131840" y="2924943"/>
            <a:ext cx="2885229" cy="8108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CIP System</a:t>
            </a:r>
          </a:p>
        </p:txBody>
      </p:sp>
      <p:sp>
        <p:nvSpPr>
          <p:cNvPr id="5" name="Pfeil nach unten 4"/>
          <p:cNvSpPr/>
          <p:nvPr/>
        </p:nvSpPr>
        <p:spPr>
          <a:xfrm rot="10800000">
            <a:off x="3222048" y="4077072"/>
            <a:ext cx="395647" cy="5494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CH" sz="1600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3131840" y="3429000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Ch1</a:t>
            </a:r>
          </a:p>
        </p:txBody>
      </p:sp>
      <p:sp>
        <p:nvSpPr>
          <p:cNvPr id="9" name="Flussdiagramm: Verbindungsstelle 8"/>
          <p:cNvSpPr/>
          <p:nvPr/>
        </p:nvSpPr>
        <p:spPr>
          <a:xfrm>
            <a:off x="3707904" y="3429000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Ch2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4283968" y="3447783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Ch3</a:t>
            </a:r>
          </a:p>
        </p:txBody>
      </p:sp>
      <p:sp>
        <p:nvSpPr>
          <p:cNvPr id="11" name="Flussdiagramm: Verbindungsstelle 10"/>
          <p:cNvSpPr/>
          <p:nvPr/>
        </p:nvSpPr>
        <p:spPr>
          <a:xfrm>
            <a:off x="4860032" y="3447783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Ch4</a:t>
            </a:r>
          </a:p>
        </p:txBody>
      </p:sp>
      <p:sp>
        <p:nvSpPr>
          <p:cNvPr id="12" name="Flussdiagramm: Verbindungsstelle 11"/>
          <p:cNvSpPr/>
          <p:nvPr/>
        </p:nvSpPr>
        <p:spPr>
          <a:xfrm>
            <a:off x="5441005" y="3429000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100" b="1" dirty="0"/>
              <a:t>Ch5</a:t>
            </a:r>
          </a:p>
        </p:txBody>
      </p:sp>
      <p:sp>
        <p:nvSpPr>
          <p:cNvPr id="13" name="Pfeil nach unten 12"/>
          <p:cNvSpPr/>
          <p:nvPr/>
        </p:nvSpPr>
        <p:spPr>
          <a:xfrm rot="10800000">
            <a:off x="3798112" y="4077072"/>
            <a:ext cx="395647" cy="5494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CH" sz="1600" dirty="0"/>
          </a:p>
        </p:txBody>
      </p:sp>
      <p:sp>
        <p:nvSpPr>
          <p:cNvPr id="14" name="Pfeil nach unten 13"/>
          <p:cNvSpPr/>
          <p:nvPr/>
        </p:nvSpPr>
        <p:spPr>
          <a:xfrm rot="10800000">
            <a:off x="4374176" y="4077072"/>
            <a:ext cx="395647" cy="5494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CH" sz="1600" dirty="0"/>
          </a:p>
        </p:txBody>
      </p:sp>
      <p:sp>
        <p:nvSpPr>
          <p:cNvPr id="15" name="Pfeil nach unten 14"/>
          <p:cNvSpPr/>
          <p:nvPr/>
        </p:nvSpPr>
        <p:spPr>
          <a:xfrm>
            <a:off x="5531213" y="4077072"/>
            <a:ext cx="395647" cy="5494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CH" sz="1600" dirty="0"/>
          </a:p>
        </p:txBody>
      </p:sp>
      <p:sp>
        <p:nvSpPr>
          <p:cNvPr id="16" name="Pfeil nach unten 15"/>
          <p:cNvSpPr/>
          <p:nvPr/>
        </p:nvSpPr>
        <p:spPr>
          <a:xfrm>
            <a:off x="4950240" y="4077072"/>
            <a:ext cx="395647" cy="5494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92136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3600" dirty="0"/>
              <a:t>1:</a:t>
            </a:r>
            <a:r>
              <a:rPr lang="de-CH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3600" dirty="0"/>
              <a:t>Message </a:t>
            </a:r>
            <a:r>
              <a:rPr lang="de-CH" sz="3600" dirty="0" err="1"/>
              <a:t>Passing</a:t>
            </a:r>
            <a:r>
              <a:rPr lang="de-CH" sz="3600" dirty="0"/>
              <a:t> </a:t>
            </a:r>
            <a:endParaRPr lang="de-CH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10000"/>
          </a:bodyPr>
          <a:lstStyle/>
          <a:p>
            <a:r>
              <a:rPr lang="de-CH" dirty="0"/>
              <a:t>Die CIP Methode erlaubt den Entwurf von verteilten Applikationen durch das Clustering eines Systems.</a:t>
            </a:r>
          </a:p>
          <a:p>
            <a:r>
              <a:rPr lang="de-CH" dirty="0"/>
              <a:t>Jeder Cluster kann auf einem eigenen Prozessor laufen.</a:t>
            </a:r>
          </a:p>
          <a:p>
            <a:r>
              <a:rPr lang="de-CH" dirty="0"/>
              <a:t>Clusters kommunizieren ebenfalls über Channels.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034195" y="3706443"/>
            <a:ext cx="5688632" cy="23868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/>
              <a:t>CIP System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4590479" y="4167634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9" name="Gerade Verbindung mit Pfeil 8"/>
          <p:cNvCxnSpPr>
            <a:stCxn id="15" idx="0"/>
            <a:endCxn id="7" idx="2"/>
          </p:cNvCxnSpPr>
          <p:nvPr/>
        </p:nvCxnSpPr>
        <p:spPr>
          <a:xfrm>
            <a:off x="4211960" y="4455666"/>
            <a:ext cx="3785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echseck 14"/>
          <p:cNvSpPr/>
          <p:nvPr/>
        </p:nvSpPr>
        <p:spPr>
          <a:xfrm>
            <a:off x="4067944" y="4383658"/>
            <a:ext cx="144016" cy="144016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5" name="Gerade Verbindung mit Pfeil 24"/>
          <p:cNvCxnSpPr>
            <a:stCxn id="5" idx="3"/>
            <a:endCxn id="15" idx="3"/>
          </p:cNvCxnSpPr>
          <p:nvPr/>
        </p:nvCxnSpPr>
        <p:spPr>
          <a:xfrm>
            <a:off x="3698763" y="4455666"/>
            <a:ext cx="36918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33" idx="0"/>
            <a:endCxn id="6" idx="1"/>
          </p:cNvCxnSpPr>
          <p:nvPr/>
        </p:nvCxnSpPr>
        <p:spPr>
          <a:xfrm>
            <a:off x="5524033" y="4455665"/>
            <a:ext cx="60537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chseck 32"/>
          <p:cNvSpPr/>
          <p:nvPr/>
        </p:nvSpPr>
        <p:spPr>
          <a:xfrm>
            <a:off x="5380017" y="4383657"/>
            <a:ext cx="144016" cy="144016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4" name="Gerade Verbindung mit Pfeil 33"/>
          <p:cNvCxnSpPr>
            <a:stCxn id="7" idx="6"/>
            <a:endCxn id="33" idx="3"/>
          </p:cNvCxnSpPr>
          <p:nvPr/>
        </p:nvCxnSpPr>
        <p:spPr>
          <a:xfrm flipV="1">
            <a:off x="5166543" y="4455665"/>
            <a:ext cx="213474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Flussdiagramm: Verbindungsstelle 38"/>
          <p:cNvSpPr/>
          <p:nvPr/>
        </p:nvSpPr>
        <p:spPr>
          <a:xfrm>
            <a:off x="2695221" y="5805264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43" name="Gerade Verbindung mit Pfeil 42"/>
          <p:cNvCxnSpPr>
            <a:stCxn id="44" idx="3"/>
            <a:endCxn id="5" idx="2"/>
          </p:cNvCxnSpPr>
          <p:nvPr/>
        </p:nvCxnSpPr>
        <p:spPr>
          <a:xfrm flipV="1">
            <a:off x="2983254" y="4834259"/>
            <a:ext cx="0" cy="4783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Sechseck 43"/>
          <p:cNvSpPr/>
          <p:nvPr/>
        </p:nvSpPr>
        <p:spPr>
          <a:xfrm rot="5400000">
            <a:off x="2911246" y="5312569"/>
            <a:ext cx="144016" cy="144016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5" name="Gerade Verbindung mit Pfeil 44"/>
          <p:cNvCxnSpPr>
            <a:stCxn id="39" idx="0"/>
            <a:endCxn id="44" idx="0"/>
          </p:cNvCxnSpPr>
          <p:nvPr/>
        </p:nvCxnSpPr>
        <p:spPr>
          <a:xfrm flipV="1">
            <a:off x="2983253" y="5456585"/>
            <a:ext cx="1" cy="34867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Flussdiagramm: Verbindungsstelle 55"/>
          <p:cNvSpPr/>
          <p:nvPr/>
        </p:nvSpPr>
        <p:spPr>
          <a:xfrm>
            <a:off x="6129411" y="5805264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57" name="Gerade Verbindung mit Pfeil 56"/>
          <p:cNvCxnSpPr>
            <a:stCxn id="58" idx="3"/>
          </p:cNvCxnSpPr>
          <p:nvPr/>
        </p:nvCxnSpPr>
        <p:spPr>
          <a:xfrm flipH="1" flipV="1">
            <a:off x="6417443" y="4834259"/>
            <a:ext cx="1" cy="4783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Sechseck 57"/>
          <p:cNvSpPr/>
          <p:nvPr/>
        </p:nvSpPr>
        <p:spPr>
          <a:xfrm rot="5400000">
            <a:off x="6345436" y="5312569"/>
            <a:ext cx="144016" cy="144016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9" name="Gerade Verbindung mit Pfeil 58"/>
          <p:cNvCxnSpPr>
            <a:stCxn id="56" idx="0"/>
            <a:endCxn id="58" idx="0"/>
          </p:cNvCxnSpPr>
          <p:nvPr/>
        </p:nvCxnSpPr>
        <p:spPr>
          <a:xfrm flipV="1">
            <a:off x="6417443" y="5456585"/>
            <a:ext cx="1" cy="34867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Flussdiagramm: Verbindungsstelle 59"/>
          <p:cNvSpPr/>
          <p:nvPr/>
        </p:nvSpPr>
        <p:spPr>
          <a:xfrm>
            <a:off x="6984366" y="5805264"/>
            <a:ext cx="576064" cy="5760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61" name="Gerade Verbindung mit Pfeil 60"/>
          <p:cNvCxnSpPr>
            <a:stCxn id="62" idx="3"/>
          </p:cNvCxnSpPr>
          <p:nvPr/>
        </p:nvCxnSpPr>
        <p:spPr>
          <a:xfrm flipH="1" flipV="1">
            <a:off x="7272398" y="4834259"/>
            <a:ext cx="1" cy="47831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Sechseck 61"/>
          <p:cNvSpPr/>
          <p:nvPr/>
        </p:nvSpPr>
        <p:spPr>
          <a:xfrm rot="5400000">
            <a:off x="7200391" y="5312569"/>
            <a:ext cx="144016" cy="144016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3" name="Gerade Verbindung mit Pfeil 62"/>
          <p:cNvCxnSpPr>
            <a:stCxn id="60" idx="0"/>
            <a:endCxn id="62" idx="0"/>
          </p:cNvCxnSpPr>
          <p:nvPr/>
        </p:nvCxnSpPr>
        <p:spPr>
          <a:xfrm flipV="1">
            <a:off x="7272398" y="5456585"/>
            <a:ext cx="1" cy="348679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2267744" y="4077072"/>
            <a:ext cx="1431019" cy="757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Cluster 1</a:t>
            </a:r>
          </a:p>
        </p:txBody>
      </p:sp>
      <p:sp>
        <p:nvSpPr>
          <p:cNvPr id="6" name="Rechteck 5"/>
          <p:cNvSpPr/>
          <p:nvPr/>
        </p:nvSpPr>
        <p:spPr>
          <a:xfrm>
            <a:off x="6129411" y="4077072"/>
            <a:ext cx="1431019" cy="757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129146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 fontScale="90000"/>
          </a:bodyPr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Architektur: CIP</a:t>
            </a:r>
            <a:b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3600" dirty="0"/>
              <a:t>2: Pulse Cast</a:t>
            </a:r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1828800"/>
          </a:xfrm>
        </p:spPr>
        <p:txBody>
          <a:bodyPr>
            <a:noAutofit/>
          </a:bodyPr>
          <a:lstStyle/>
          <a:p>
            <a:r>
              <a:rPr lang="de-CH" sz="2700" dirty="0"/>
              <a:t>Jeder Cluster besteht aus beliebig vielen, interagierenden Prozessen.</a:t>
            </a:r>
          </a:p>
          <a:p>
            <a:r>
              <a:rPr lang="de-CH" sz="2700" dirty="0"/>
              <a:t>Prozesse kommunizieren untereinander mittels Pulsen (synchron).</a:t>
            </a:r>
          </a:p>
          <a:p>
            <a:r>
              <a:rPr lang="de-CH" sz="2700" dirty="0"/>
              <a:t>Run-</a:t>
            </a:r>
            <a:r>
              <a:rPr lang="de-CH" sz="2700" dirty="0" err="1"/>
              <a:t>to</a:t>
            </a:r>
            <a:r>
              <a:rPr lang="de-CH" sz="2700" dirty="0"/>
              <a:t>-</a:t>
            </a:r>
            <a:r>
              <a:rPr lang="de-CH" sz="2700" dirty="0" err="1"/>
              <a:t>Completion</a:t>
            </a:r>
            <a:endParaRPr lang="de-CH" sz="2700" dirty="0"/>
          </a:p>
        </p:txBody>
      </p:sp>
      <p:sp>
        <p:nvSpPr>
          <p:cNvPr id="4" name="Rechteck 3"/>
          <p:cNvSpPr/>
          <p:nvPr/>
        </p:nvSpPr>
        <p:spPr>
          <a:xfrm>
            <a:off x="2945024" y="4005064"/>
            <a:ext cx="4075248" cy="2448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/>
              <a:t>Cluster 1</a:t>
            </a:r>
          </a:p>
        </p:txBody>
      </p:sp>
      <p:sp>
        <p:nvSpPr>
          <p:cNvPr id="9" name="Flussdiagramm: Verbindungsstelle 8"/>
          <p:cNvSpPr/>
          <p:nvPr/>
        </p:nvSpPr>
        <p:spPr>
          <a:xfrm>
            <a:off x="4816119" y="4537615"/>
            <a:ext cx="216024" cy="21602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10" name="Gerade Verbindung mit Pfeil 9"/>
          <p:cNvCxnSpPr>
            <a:stCxn id="9" idx="6"/>
            <a:endCxn id="7" idx="1"/>
          </p:cNvCxnSpPr>
          <p:nvPr/>
        </p:nvCxnSpPr>
        <p:spPr>
          <a:xfrm flipV="1">
            <a:off x="5032143" y="4645626"/>
            <a:ext cx="444882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9" idx="2"/>
            <a:endCxn id="94" idx="3"/>
          </p:cNvCxnSpPr>
          <p:nvPr/>
        </p:nvCxnSpPr>
        <p:spPr>
          <a:xfrm flipH="1" flipV="1">
            <a:off x="4232911" y="4645626"/>
            <a:ext cx="583208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Flussdiagramm: Verbindungsstelle 20"/>
          <p:cNvSpPr/>
          <p:nvPr/>
        </p:nvSpPr>
        <p:spPr>
          <a:xfrm>
            <a:off x="3612933" y="5352319"/>
            <a:ext cx="216024" cy="21602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22" name="Gerade Verbindung mit Pfeil 21"/>
          <p:cNvCxnSpPr>
            <a:stCxn id="21" idx="5"/>
            <a:endCxn id="8" idx="1"/>
          </p:cNvCxnSpPr>
          <p:nvPr/>
        </p:nvCxnSpPr>
        <p:spPr>
          <a:xfrm>
            <a:off x="3797321" y="5536707"/>
            <a:ext cx="614845" cy="3892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1" idx="0"/>
            <a:endCxn id="94" idx="2"/>
          </p:cNvCxnSpPr>
          <p:nvPr/>
        </p:nvCxnSpPr>
        <p:spPr>
          <a:xfrm flipV="1">
            <a:off x="3720945" y="4861650"/>
            <a:ext cx="1" cy="49066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5880978" y="5352319"/>
            <a:ext cx="216024" cy="21602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30" name="Gerade Verbindung mit Pfeil 29"/>
          <p:cNvCxnSpPr>
            <a:stCxn id="29" idx="0"/>
            <a:endCxn id="7" idx="2"/>
          </p:cNvCxnSpPr>
          <p:nvPr/>
        </p:nvCxnSpPr>
        <p:spPr>
          <a:xfrm flipV="1">
            <a:off x="5988990" y="4861650"/>
            <a:ext cx="0" cy="49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9" idx="3"/>
            <a:endCxn id="8" idx="3"/>
          </p:cNvCxnSpPr>
          <p:nvPr/>
        </p:nvCxnSpPr>
        <p:spPr>
          <a:xfrm flipH="1">
            <a:off x="5436096" y="5536707"/>
            <a:ext cx="476518" cy="389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cken des Rechtecks auf der gleichen Seite schneiden 16"/>
          <p:cNvSpPr/>
          <p:nvPr/>
        </p:nvSpPr>
        <p:spPr>
          <a:xfrm rot="16200000">
            <a:off x="3028583" y="4621014"/>
            <a:ext cx="289814" cy="70981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4412166" y="5709977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Proc2</a:t>
            </a:r>
          </a:p>
        </p:txBody>
      </p:sp>
      <p:sp>
        <p:nvSpPr>
          <p:cNvPr id="71" name="Ecken des Rechtecks auf der gleichen Seite schneiden 70"/>
          <p:cNvSpPr/>
          <p:nvPr/>
        </p:nvSpPr>
        <p:spPr>
          <a:xfrm rot="5400000">
            <a:off x="6391538" y="4610136"/>
            <a:ext cx="289814" cy="70981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5477025" y="4429602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Proc3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208981" y="4429602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Proc1</a:t>
            </a:r>
          </a:p>
        </p:txBody>
      </p:sp>
      <p:sp>
        <p:nvSpPr>
          <p:cNvPr id="28" name="Flussdiagramm: Verbindungsstelle 27"/>
          <p:cNvSpPr/>
          <p:nvPr/>
        </p:nvSpPr>
        <p:spPr>
          <a:xfrm>
            <a:off x="4067944" y="5229200"/>
            <a:ext cx="216024" cy="21602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100" b="1" dirty="0"/>
          </a:p>
        </p:txBody>
      </p:sp>
      <p:cxnSp>
        <p:nvCxnSpPr>
          <p:cNvPr id="32" name="Gerade Verbindung mit Pfeil 31"/>
          <p:cNvCxnSpPr>
            <a:stCxn id="28" idx="1"/>
            <a:endCxn id="94" idx="2"/>
          </p:cNvCxnSpPr>
          <p:nvPr/>
        </p:nvCxnSpPr>
        <p:spPr>
          <a:xfrm flipH="1" flipV="1">
            <a:off x="3720946" y="4861650"/>
            <a:ext cx="378634" cy="399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8" idx="1"/>
            <a:endCxn id="28" idx="5"/>
          </p:cNvCxnSpPr>
          <p:nvPr/>
        </p:nvCxnSpPr>
        <p:spPr>
          <a:xfrm flipH="1" flipV="1">
            <a:off x="4252332" y="5413588"/>
            <a:ext cx="159834" cy="5124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844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1680</Words>
  <Application>Microsoft Office PowerPoint</Application>
  <PresentationFormat>Bildschirmpräsentation (4:3)</PresentationFormat>
  <Paragraphs>309</Paragraphs>
  <Slides>45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8" baseType="lpstr">
      <vt:lpstr>Arial</vt:lpstr>
      <vt:lpstr>Calibri</vt:lpstr>
      <vt:lpstr>Larissa-Design</vt:lpstr>
      <vt:lpstr>Actifsource CIP Architektur für Embedded-Systeme </vt:lpstr>
      <vt:lpstr>Generic Domain-oriented Software Architecture</vt:lpstr>
      <vt:lpstr>Generische Problembereiche bei der Embedded System Entwicklung </vt:lpstr>
      <vt:lpstr>CIP-Methode</vt:lpstr>
      <vt:lpstr>Architektur: CIP</vt:lpstr>
      <vt:lpstr>Architektur: CIP</vt:lpstr>
      <vt:lpstr>Architektur: CIP 1: Message Passing </vt:lpstr>
      <vt:lpstr>Architektur: CIP 1: Message Passing </vt:lpstr>
      <vt:lpstr>Architektur: CIP 2: Pulse Cast</vt:lpstr>
      <vt:lpstr>Architektur: CIP Pulse Cast und Message Passing</vt:lpstr>
      <vt:lpstr>Architektur: CIP Process (State, Transition)</vt:lpstr>
      <vt:lpstr>Architektur: CIP Process (SuperState)</vt:lpstr>
      <vt:lpstr>Architektur: CIP Process (Entry/Exit-Action)</vt:lpstr>
      <vt:lpstr>Architektur: CIP 3: Mode Control</vt:lpstr>
      <vt:lpstr>Architektur: CIP 3: Mode Control</vt:lpstr>
      <vt:lpstr>Architektur: CIP Beispiel 3: Mode Control</vt:lpstr>
      <vt:lpstr>Architektur: CIP 4: State Inspection</vt:lpstr>
      <vt:lpstr>Architektur: CIP Beispiel 4: State Inspection </vt:lpstr>
      <vt:lpstr>CIP-Architektur im Überblick</vt:lpstr>
      <vt:lpstr>CIP-Model Extensions</vt:lpstr>
      <vt:lpstr>Model Extensions:  Timer, Chain und Auto</vt:lpstr>
      <vt:lpstr>Timer Example Ausschaltverzögerung</vt:lpstr>
      <vt:lpstr>Model Extensions:  Context Error</vt:lpstr>
      <vt:lpstr>Model Extensions:  Prozess- und Channel-Arrays</vt:lpstr>
      <vt:lpstr>Model Extensions:  CIP-Libraries</vt:lpstr>
      <vt:lpstr>CIP-Libraries:  Prozess-Instanz</vt:lpstr>
      <vt:lpstr>CIP-Libraries:  Library-Group</vt:lpstr>
      <vt:lpstr>CIP-Libraries:  Prozess Library-Group</vt:lpstr>
      <vt:lpstr>CIP-Libraries:  Cluster Library-Group</vt:lpstr>
      <vt:lpstr>Model Extensions:  Variable</vt:lpstr>
      <vt:lpstr>Model Extensions:  Operation und Condition</vt:lpstr>
      <vt:lpstr>Model Extensions:  Code Snippet</vt:lpstr>
      <vt:lpstr>Model Extensions:  cMinus Model (Code Snippet )</vt:lpstr>
      <vt:lpstr>CIP Shell</vt:lpstr>
      <vt:lpstr>Example CIP Shell</vt:lpstr>
      <vt:lpstr>CIP-Methode</vt:lpstr>
      <vt:lpstr>DEC-Methode</vt:lpstr>
      <vt:lpstr>Architektur: DEC</vt:lpstr>
      <vt:lpstr>Architektur: Übersicht</vt:lpstr>
      <vt:lpstr>Architektur: Input/Output Path</vt:lpstr>
      <vt:lpstr>Architektur: Input/Output Path</vt:lpstr>
      <vt:lpstr>Architektur: Input Path</vt:lpstr>
      <vt:lpstr>Drei-Layer Architektur</vt:lpstr>
      <vt:lpstr>Embedded Unit</vt:lpstr>
      <vt:lpstr>Besten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Actifsource CIP Architektur für Embedded-Systeme</dc:title>
  <dc:creator>rc</dc:creator>
  <cp:lastModifiedBy>ruti</cp:lastModifiedBy>
  <cp:revision>313</cp:revision>
  <dcterms:created xsi:type="dcterms:W3CDTF">2012-05-15T08:13:47Z</dcterms:created>
  <dcterms:modified xsi:type="dcterms:W3CDTF">2020-06-26T08:59:26Z</dcterms:modified>
</cp:coreProperties>
</file>