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820" r:id="rId2"/>
    <p:sldMasterId id="2147483816" r:id="rId3"/>
  </p:sldMasterIdLst>
  <p:notesMasterIdLst>
    <p:notesMasterId r:id="rId71"/>
  </p:notesMasterIdLst>
  <p:handoutMasterIdLst>
    <p:handoutMasterId r:id="rId72"/>
  </p:handoutMasterIdLst>
  <p:sldIdLst>
    <p:sldId id="313" r:id="rId4"/>
    <p:sldId id="580" r:id="rId5"/>
    <p:sldId id="436" r:id="rId6"/>
    <p:sldId id="549" r:id="rId7"/>
    <p:sldId id="550" r:id="rId8"/>
    <p:sldId id="551" r:id="rId9"/>
    <p:sldId id="552" r:id="rId10"/>
    <p:sldId id="560" r:id="rId11"/>
    <p:sldId id="553" r:id="rId12"/>
    <p:sldId id="554" r:id="rId13"/>
    <p:sldId id="555" r:id="rId14"/>
    <p:sldId id="556" r:id="rId15"/>
    <p:sldId id="558" r:id="rId16"/>
    <p:sldId id="452" r:id="rId17"/>
    <p:sldId id="454" r:id="rId18"/>
    <p:sldId id="453" r:id="rId19"/>
    <p:sldId id="456" r:id="rId20"/>
    <p:sldId id="559" r:id="rId21"/>
    <p:sldId id="457" r:id="rId22"/>
    <p:sldId id="459" r:id="rId23"/>
    <p:sldId id="463" r:id="rId24"/>
    <p:sldId id="561" r:id="rId25"/>
    <p:sldId id="466" r:id="rId26"/>
    <p:sldId id="581" r:id="rId27"/>
    <p:sldId id="563" r:id="rId28"/>
    <p:sldId id="467" r:id="rId29"/>
    <p:sldId id="582" r:id="rId30"/>
    <p:sldId id="495" r:id="rId31"/>
    <p:sldId id="496" r:id="rId32"/>
    <p:sldId id="595" r:id="rId33"/>
    <p:sldId id="524" r:id="rId34"/>
    <p:sldId id="468" r:id="rId35"/>
    <p:sldId id="546" r:id="rId36"/>
    <p:sldId id="469" r:id="rId37"/>
    <p:sldId id="547" r:id="rId38"/>
    <p:sldId id="602" r:id="rId39"/>
    <p:sldId id="472" r:id="rId40"/>
    <p:sldId id="583" r:id="rId41"/>
    <p:sldId id="474" r:id="rId42"/>
    <p:sldId id="564" r:id="rId43"/>
    <p:sldId id="477" r:id="rId44"/>
    <p:sldId id="478" r:id="rId45"/>
    <p:sldId id="484" r:id="rId46"/>
    <p:sldId id="544" r:id="rId47"/>
    <p:sldId id="479" r:id="rId48"/>
    <p:sldId id="565" r:id="rId49"/>
    <p:sldId id="566" r:id="rId50"/>
    <p:sldId id="584" r:id="rId51"/>
    <p:sldId id="486" r:id="rId52"/>
    <p:sldId id="487" r:id="rId53"/>
    <p:sldId id="611" r:id="rId54"/>
    <p:sldId id="567" r:id="rId55"/>
    <p:sldId id="568" r:id="rId56"/>
    <p:sldId id="606" r:id="rId57"/>
    <p:sldId id="607" r:id="rId58"/>
    <p:sldId id="493" r:id="rId59"/>
    <p:sldId id="498" r:id="rId60"/>
    <p:sldId id="530" r:id="rId61"/>
    <p:sldId id="491" r:id="rId62"/>
    <p:sldId id="577" r:id="rId63"/>
    <p:sldId id="608" r:id="rId64"/>
    <p:sldId id="596" r:id="rId65"/>
    <p:sldId id="603" r:id="rId66"/>
    <p:sldId id="605" r:id="rId67"/>
    <p:sldId id="612" r:id="rId68"/>
    <p:sldId id="610" r:id="rId69"/>
    <p:sldId id="391" r:id="rId70"/>
  </p:sldIdLst>
  <p:sldSz cx="9906000" cy="6858000" type="A4"/>
  <p:notesSz cx="6797675" cy="9926638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9">
          <p15:clr>
            <a:srgbClr val="A4A3A4"/>
          </p15:clr>
        </p15:guide>
        <p15:guide id="2" orient="horz" pos="3996">
          <p15:clr>
            <a:srgbClr val="A4A3A4"/>
          </p15:clr>
        </p15:guide>
        <p15:guide id="3" orient="horz" pos="4103">
          <p15:clr>
            <a:srgbClr val="A4A3A4"/>
          </p15:clr>
        </p15:guide>
        <p15:guide id="4" orient="horz" pos="2771">
          <p15:clr>
            <a:srgbClr val="A4A3A4"/>
          </p15:clr>
        </p15:guide>
        <p15:guide id="5" orient="horz" pos="3793">
          <p15:clr>
            <a:srgbClr val="A4A3A4"/>
          </p15:clr>
        </p15:guide>
        <p15:guide id="6" orient="horz" pos="1071">
          <p15:clr>
            <a:srgbClr val="A4A3A4"/>
          </p15:clr>
        </p15:guide>
        <p15:guide id="7" pos="5920">
          <p15:clr>
            <a:srgbClr val="A4A3A4"/>
          </p15:clr>
        </p15:guide>
        <p15:guide id="8" pos="3071">
          <p15:clr>
            <a:srgbClr val="A4A3A4"/>
          </p15:clr>
        </p15:guide>
        <p15:guide id="9" pos="308" userDrawn="1">
          <p15:clr>
            <a:srgbClr val="A4A3A4"/>
          </p15:clr>
        </p15:guide>
        <p15:guide id="10" pos="3320">
          <p15:clr>
            <a:srgbClr val="A4A3A4"/>
          </p15:clr>
        </p15:guide>
        <p15:guide id="11" pos="257">
          <p15:clr>
            <a:srgbClr val="A4A3A4"/>
          </p15:clr>
        </p15:guide>
        <p15:guide id="12" pos="31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9730"/>
    <a:srgbClr val="DE3731"/>
    <a:srgbClr val="BCBDBC"/>
    <a:srgbClr val="095BBB"/>
    <a:srgbClr val="005BBB"/>
    <a:srgbClr val="E7770B"/>
    <a:srgbClr val="D60093"/>
    <a:srgbClr val="993300"/>
    <a:srgbClr val="00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73" autoAdjust="0"/>
    <p:restoredTop sz="88988" autoAdjust="0"/>
  </p:normalViewPr>
  <p:slideViewPr>
    <p:cSldViewPr showGuides="1">
      <p:cViewPr varScale="1">
        <p:scale>
          <a:sx n="145" d="100"/>
          <a:sy n="145" d="100"/>
        </p:scale>
        <p:origin x="1704" y="114"/>
      </p:cViewPr>
      <p:guideLst>
        <p:guide orient="horz" pos="249"/>
        <p:guide orient="horz" pos="3996"/>
        <p:guide orient="horz" pos="4103"/>
        <p:guide orient="horz" pos="2771"/>
        <p:guide orient="horz" pos="3793"/>
        <p:guide orient="horz" pos="1071"/>
        <p:guide pos="5920"/>
        <p:guide pos="3071"/>
        <p:guide pos="308"/>
        <p:guide pos="3320"/>
        <p:guide pos="257"/>
        <p:guide pos="3131"/>
      </p:guideLst>
    </p:cSldViewPr>
  </p:slideViewPr>
  <p:outlineViewPr>
    <p:cViewPr>
      <p:scale>
        <a:sx n="33" d="100"/>
        <a:sy n="33" d="100"/>
      </p:scale>
      <p:origin x="0" y="1744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6" d="100"/>
          <a:sy n="126" d="100"/>
        </p:scale>
        <p:origin x="-4908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B9014-FFD3-492F-8C52-37307A14499A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D7802-ED3D-4CE6-B3F4-C7E40D5DB3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943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D1276-3DDD-4D24-881E-D6568286991B}" type="datetimeFigureOut">
              <a:rPr lang="en-US" smtClean="0"/>
              <a:pPr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EF65D-E132-43FC-ACA9-23A388E51EE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2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Im verlaufe dieser </a:t>
            </a:r>
            <a:r>
              <a:rPr lang="de-CH" dirty="0" err="1"/>
              <a:t>präsentation</a:t>
            </a:r>
            <a:r>
              <a:rPr lang="de-CH" dirty="0"/>
              <a:t> werdet</a:t>
            </a:r>
            <a:r>
              <a:rPr lang="de-CH" baseline="0" dirty="0"/>
              <a:t> ihr die 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31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A485-97CF-4E2C-93B8-39C09759E1E4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A485-97CF-4E2C-93B8-39C09759E1E4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99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7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1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1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3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8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8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44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3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3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0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52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664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82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468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62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01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DA485-97CF-4E2C-93B8-39C09759E1E4}" type="slidenum">
              <a:rPr lang="de-DE" smtClean="0"/>
              <a:pPr/>
              <a:t>61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36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8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0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EF65D-E132-43FC-ACA9-23A388E51EE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Slide neg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6052" y="4941889"/>
            <a:ext cx="6707188" cy="865187"/>
          </a:xfrm>
        </p:spPr>
        <p:txBody>
          <a:bodyPr anchor="ctr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6052" y="5807075"/>
            <a:ext cx="5381228" cy="431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777777"/>
                </a:solidFill>
              </a:defRPr>
            </a:lvl1pPr>
          </a:lstStyle>
          <a:p>
            <a:r>
              <a:rPr lang="de-DE"/>
              <a:t>Formatvorlage des Untertitelmasters durch Klicken bearbeiten</a:t>
            </a:r>
            <a:endParaRPr lang="en-GB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0" y="4868863"/>
            <a:ext cx="9906000" cy="0"/>
          </a:xfrm>
          <a:prstGeom prst="line">
            <a:avLst/>
          </a:prstGeom>
          <a:noFill/>
          <a:ln w="57150">
            <a:solidFill>
              <a:srgbClr val="DE37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Grafik 7" descr="globe.png"/>
          <p:cNvPicPr>
            <a:picLocks noChangeAspect="1"/>
          </p:cNvPicPr>
          <p:nvPr userDrawn="1"/>
        </p:nvPicPr>
        <p:blipFill rotWithShape="1">
          <a:blip r:embed="rId2" cstate="print"/>
          <a:srcRect t="-1" r="14139" b="-7831"/>
          <a:stretch/>
        </p:blipFill>
        <p:spPr>
          <a:xfrm>
            <a:off x="5287" y="490861"/>
            <a:ext cx="2878372" cy="4342857"/>
          </a:xfrm>
          <a:prstGeom prst="rect">
            <a:avLst/>
          </a:prstGeom>
        </p:spPr>
      </p:pic>
      <p:pic>
        <p:nvPicPr>
          <p:cNvPr id="11" name="Grafik 10" descr="actifSource_3d-logo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041232" y="3766329"/>
            <a:ext cx="2638415" cy="103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8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8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274639"/>
            <a:ext cx="7343510" cy="92233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7988" y="1700214"/>
            <a:ext cx="4462462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700214"/>
            <a:ext cx="4375150" cy="432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7742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541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34167301-7FE0-40CF-8E8F-89F972C81A9A}" type="datetimeFigureOut">
              <a:rPr lang="de-CH" smtClean="0"/>
              <a:pPr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78E999AE-AA78-4BA8-B54F-4B87ACB749CA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10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8669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348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1272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3161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8926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015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de-DE"/>
              <a:t>Titelmasterformat durch Klicken bearbeiten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43211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03551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232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0509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3235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01055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78060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22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right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4462462" cy="4321176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6" name="Pladsholder til billede 5"/>
          <p:cNvSpPr>
            <a:spLocks noGrp="1"/>
          </p:cNvSpPr>
          <p:nvPr>
            <p:ph type="pic" sz="quarter" idx="10"/>
          </p:nvPr>
        </p:nvSpPr>
        <p:spPr>
          <a:xfrm>
            <a:off x="5032110" y="1700214"/>
            <a:ext cx="4368271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269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and left Obje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110" y="1700214"/>
            <a:ext cx="4375150" cy="43211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2"/>
              </a:buBlip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6" name="Pladsholder til billede 5"/>
          <p:cNvSpPr>
            <a:spLocks noGrp="1"/>
          </p:cNvSpPr>
          <p:nvPr>
            <p:ph type="pic" sz="quarter" idx="10"/>
          </p:nvPr>
        </p:nvSpPr>
        <p:spPr>
          <a:xfrm>
            <a:off x="507339" y="1700214"/>
            <a:ext cx="4368271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269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7" name="Pladsholder til billede 6"/>
          <p:cNvSpPr>
            <a:spLocks noGrp="1"/>
          </p:cNvSpPr>
          <p:nvPr>
            <p:ph type="pic" sz="quarter" idx="13"/>
          </p:nvPr>
        </p:nvSpPr>
        <p:spPr>
          <a:xfrm>
            <a:off x="507339" y="1700214"/>
            <a:ext cx="8893042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7988" y="1700214"/>
            <a:ext cx="4462462" cy="43211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700214"/>
            <a:ext cx="4375150" cy="43211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69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988" y="1535113"/>
            <a:ext cx="446418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988" y="2174875"/>
            <a:ext cx="4464182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a-DK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5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with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  <p:sp>
        <p:nvSpPr>
          <p:cNvPr id="7" name="Pladsholder til billede 6"/>
          <p:cNvSpPr>
            <a:spLocks noGrp="1"/>
          </p:cNvSpPr>
          <p:nvPr>
            <p:ph type="pic" sz="quarter" idx="13"/>
          </p:nvPr>
        </p:nvSpPr>
        <p:spPr>
          <a:xfrm>
            <a:off x="507339" y="1700214"/>
            <a:ext cx="8893042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077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jpg"/><Relationship Id="rId7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07988" y="1700213"/>
            <a:ext cx="8993186" cy="442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9746" y="274639"/>
            <a:ext cx="734351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  <a:endParaRPr lang="en-GB" dirty="0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0" y="1484313"/>
            <a:ext cx="9906000" cy="0"/>
          </a:xfrm>
          <a:prstGeom prst="line">
            <a:avLst/>
          </a:prstGeom>
          <a:noFill/>
          <a:ln w="28575" cmpd="sng">
            <a:solidFill>
              <a:srgbClr val="DE373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416496" y="6381750"/>
            <a:ext cx="4103687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E3A1534-C2EC-3641-9EEE-917291C73F04}" type="datetime3">
              <a:rPr lang="en-GB" sz="600" b="1" smtClean="0">
                <a:solidFill>
                  <a:srgbClr val="777777"/>
                </a:solidFill>
                <a:cs typeface="Arial" charset="0"/>
              </a:rPr>
              <a:pPr eaLnBrk="1" hangingPunct="1">
                <a:spcBef>
                  <a:spcPct val="50000"/>
                </a:spcBef>
                <a:defRPr/>
              </a:pPr>
              <a:t>26 June, 2020</a:t>
            </a:fld>
            <a:r>
              <a:rPr lang="en-GB" sz="600" b="1" dirty="0">
                <a:solidFill>
                  <a:srgbClr val="777777"/>
                </a:solidFill>
                <a:cs typeface="Arial" charset="0"/>
              </a:rPr>
              <a:t> / Presentation title / Presenter / </a:t>
            </a:r>
            <a:fld id="{BEC3F05C-3430-6046-A7F6-985132A2DAF9}" type="slidenum">
              <a:rPr lang="en-GB" sz="600" b="1" smtClean="0">
                <a:solidFill>
                  <a:srgbClr val="777777"/>
                </a:solidFill>
                <a:cs typeface="Arial" charset="0"/>
              </a:rPr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en-GB" sz="600" dirty="0">
              <a:solidFill>
                <a:srgbClr val="777777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779" r:id="rId2"/>
    <p:sldLayoutId id="2147483791" r:id="rId3"/>
    <p:sldLayoutId id="2147483792" r:id="rId4"/>
    <p:sldLayoutId id="2147483793" r:id="rId5"/>
    <p:sldLayoutId id="2147483781" r:id="rId6"/>
    <p:sldLayoutId id="2147483782" r:id="rId7"/>
    <p:sldLayoutId id="2147483794" r:id="rId8"/>
    <p:sldLayoutId id="2147483783" r:id="rId9"/>
    <p:sldLayoutId id="2147483784" r:id="rId10"/>
    <p:sldLayoutId id="2147483789" r:id="rId11"/>
    <p:sldLayoutId id="2147483818" r:id="rId12"/>
    <p:sldLayoutId id="2147483819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777777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Tx/>
        <a:buBlip>
          <a:blip r:embed="rId15"/>
        </a:buBlip>
        <a:defRPr sz="1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61950" indent="-180975" algn="l" rtl="0" eaLnBrk="1" fontAlgn="base" hangingPunct="1">
        <a:spcBef>
          <a:spcPct val="20000"/>
        </a:spcBef>
        <a:spcAft>
          <a:spcPct val="0"/>
        </a:spcAft>
        <a:buFontTx/>
        <a:buBlip>
          <a:blip r:embed="rId16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24DA5-CCF6-4CA8-AF1C-5BE3C04A50D6}" type="datetimeFigureOut">
              <a:rPr lang="de-CH" smtClean="0"/>
              <a:t>26.06.2020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EB574-D388-4F54-9588-C408E698627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749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00" t="2884" b="1519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50"/>
          <a:stretch/>
        </p:blipFill>
        <p:spPr>
          <a:xfrm>
            <a:off x="4248408" y="-2138"/>
            <a:ext cx="5657592" cy="6860137"/>
          </a:xfrm>
          <a:prstGeom prst="rect">
            <a:avLst/>
          </a:prstGeom>
        </p:spPr>
      </p:pic>
      <p:pic>
        <p:nvPicPr>
          <p:cNvPr id="5" name="Bild 6" descr="komax_color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611" y="6030813"/>
            <a:ext cx="1512168" cy="60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3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>
          <a:solidFill>
            <a:srgbClr val="777777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ＭＳ Ｐゴシック" charset="0"/>
          <a:cs typeface="Arial" pitchFamily="-10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777777"/>
          </a:solidFill>
          <a:latin typeface="Arial" pitchFamily="-106" charset="0"/>
          <a:ea typeface="Arial" pitchFamily="-106" charset="0"/>
          <a:cs typeface="Arial" pitchFamily="-106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FontTx/>
        <a:buBlip>
          <a:blip r:embed="rId6"/>
        </a:buBlip>
        <a:defRPr sz="18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61950" indent="-180975" algn="l" rtl="0" eaLnBrk="1" fontAlgn="base" hangingPunct="1">
        <a:spcBef>
          <a:spcPct val="20000"/>
        </a:spcBef>
        <a:spcAft>
          <a:spcPct val="0"/>
        </a:spcAft>
        <a:buFontTx/>
        <a:buBlip>
          <a:blip r:embed="rId7"/>
        </a:buBlip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714375" indent="-1714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80975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Blip>
          <a:blip r:embed="rId8"/>
        </a:buBlip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m2m/atl/basicExamples_Patterns/" TargetMode="External"/><Relationship Id="rId2" Type="http://schemas.openxmlformats.org/officeDocument/2006/relationships/hyperlink" Target="http://www.eclipse.org/modeling/emf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endParaRPr lang="de-CH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Grischa</a:t>
            </a:r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Rutishauser</a:t>
            </a:r>
            <a:endParaRPr lang="de-CH" dirty="0"/>
          </a:p>
        </p:txBody>
      </p:sp>
      <p:sp>
        <p:nvSpPr>
          <p:cNvPr id="6" name="Titel 1"/>
          <p:cNvSpPr txBox="1">
            <a:spLocks/>
          </p:cNvSpPr>
          <p:nvPr/>
        </p:nvSpPr>
        <p:spPr bwMode="auto">
          <a:xfrm>
            <a:off x="2000672" y="1268760"/>
            <a:ext cx="691276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accent1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9pPr>
          </a:lstStyle>
          <a:p>
            <a:br>
              <a:rPr lang="en-US" b="1" kern="0" dirty="0"/>
            </a:br>
            <a:r>
              <a:rPr lang="de-CH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b="1" kern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Driven</a:t>
            </a:r>
            <a:r>
              <a:rPr lang="de-CH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Software Development (MDSD) für Embedded-Systeme</a:t>
            </a:r>
            <a:br>
              <a:rPr lang="de-CH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CH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 Architektur</a:t>
            </a:r>
            <a:br>
              <a:rPr lang="en-US" sz="2000" b="1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77489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Softwarekonzepte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792760" y="3164908"/>
            <a:ext cx="3993703" cy="30003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153569" y="3164908"/>
            <a:ext cx="13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Software</a:t>
            </a:r>
            <a:endParaRPr lang="de-DE" dirty="0"/>
          </a:p>
        </p:txBody>
      </p:sp>
      <p:grpSp>
        <p:nvGrpSpPr>
          <p:cNvPr id="7" name="Gruppieren 114"/>
          <p:cNvGrpSpPr/>
          <p:nvPr/>
        </p:nvGrpSpPr>
        <p:grpSpPr>
          <a:xfrm>
            <a:off x="3116847" y="3593536"/>
            <a:ext cx="3308989" cy="714380"/>
            <a:chOff x="2803433" y="2428868"/>
            <a:chExt cx="3054451" cy="714380"/>
          </a:xfrm>
        </p:grpSpPr>
        <p:sp>
          <p:nvSpPr>
            <p:cNvPr id="8" name="Abgerundetes Rechteck 7"/>
            <p:cNvSpPr/>
            <p:nvPr/>
          </p:nvSpPr>
          <p:spPr>
            <a:xfrm>
              <a:off x="2803433" y="2428868"/>
              <a:ext cx="3054451" cy="7143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9" name="Gruppieren 26"/>
            <p:cNvGrpSpPr/>
            <p:nvPr/>
          </p:nvGrpSpPr>
          <p:grpSpPr>
            <a:xfrm>
              <a:off x="2927455" y="2538014"/>
              <a:ext cx="361168" cy="133546"/>
              <a:chOff x="3677036" y="3929066"/>
              <a:chExt cx="361168" cy="133546"/>
            </a:xfrm>
          </p:grpSpPr>
          <p:cxnSp>
            <p:nvCxnSpPr>
              <p:cNvPr id="10" name="Gerade Verbindung 9"/>
              <p:cNvCxnSpPr/>
              <p:nvPr/>
            </p:nvCxnSpPr>
            <p:spPr>
              <a:xfrm>
                <a:off x="3677036" y="3929066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/>
              <p:cNvCxnSpPr/>
              <p:nvPr/>
            </p:nvCxnSpPr>
            <p:spPr>
              <a:xfrm>
                <a:off x="3681014" y="4000504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>
              <a:xfrm>
                <a:off x="3681014" y="4062612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uppieren 113"/>
          <p:cNvGrpSpPr/>
          <p:nvPr/>
        </p:nvGrpSpPr>
        <p:grpSpPr>
          <a:xfrm>
            <a:off x="3098015" y="4398208"/>
            <a:ext cx="3308989" cy="714380"/>
            <a:chOff x="2786050" y="3233540"/>
            <a:chExt cx="3054451" cy="714380"/>
          </a:xfrm>
        </p:grpSpPr>
        <p:sp>
          <p:nvSpPr>
            <p:cNvPr id="14" name="Abgerundetes Rechteck 13"/>
            <p:cNvSpPr/>
            <p:nvPr/>
          </p:nvSpPr>
          <p:spPr>
            <a:xfrm>
              <a:off x="2786050" y="3233540"/>
              <a:ext cx="3054451" cy="7143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5" name="Gruppieren 81"/>
            <p:cNvGrpSpPr/>
            <p:nvPr/>
          </p:nvGrpSpPr>
          <p:grpSpPr>
            <a:xfrm>
              <a:off x="2928926" y="3366892"/>
              <a:ext cx="361168" cy="133546"/>
              <a:chOff x="3677036" y="3929066"/>
              <a:chExt cx="361168" cy="133546"/>
            </a:xfrm>
          </p:grpSpPr>
          <p:cxnSp>
            <p:nvCxnSpPr>
              <p:cNvPr id="16" name="Gerade Verbindung 15"/>
              <p:cNvCxnSpPr/>
              <p:nvPr/>
            </p:nvCxnSpPr>
            <p:spPr>
              <a:xfrm>
                <a:off x="3677036" y="3929066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3681014" y="4000504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3681014" y="4062612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uppieren 45"/>
          <p:cNvGrpSpPr/>
          <p:nvPr/>
        </p:nvGrpSpPr>
        <p:grpSpPr>
          <a:xfrm>
            <a:off x="3939105" y="4522230"/>
            <a:ext cx="578279" cy="285752"/>
            <a:chOff x="1037808" y="3357562"/>
            <a:chExt cx="533796" cy="285752"/>
          </a:xfrm>
        </p:grpSpPr>
        <p:sp>
          <p:nvSpPr>
            <p:cNvPr id="20" name="Abgerundetes Rechteck 19"/>
            <p:cNvSpPr/>
            <p:nvPr/>
          </p:nvSpPr>
          <p:spPr>
            <a:xfrm>
              <a:off x="1037808" y="3357562"/>
              <a:ext cx="533796" cy="2857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1" name="Form 33"/>
            <p:cNvCxnSpPr>
              <a:stCxn id="20" idx="2"/>
              <a:endCxn id="20" idx="1"/>
            </p:cNvCxnSpPr>
            <p:nvPr/>
          </p:nvCxnSpPr>
          <p:spPr>
            <a:xfrm rot="5400000" flipH="1">
              <a:off x="1099819" y="3438427"/>
              <a:ext cx="142876" cy="266898"/>
            </a:xfrm>
            <a:prstGeom prst="bentConnector4">
              <a:avLst>
                <a:gd name="adj1" fmla="val -60000"/>
                <a:gd name="adj2" fmla="val 1609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53"/>
          <p:cNvGrpSpPr/>
          <p:nvPr/>
        </p:nvGrpSpPr>
        <p:grpSpPr>
          <a:xfrm>
            <a:off x="4399142" y="4584241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3" name="Abgerundetes Rechteck 22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Abgerundetes Rechteck 25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7" name="Gruppieren 45"/>
          <p:cNvGrpSpPr/>
          <p:nvPr/>
        </p:nvGrpSpPr>
        <p:grpSpPr>
          <a:xfrm>
            <a:off x="3939105" y="3697233"/>
            <a:ext cx="578279" cy="285752"/>
            <a:chOff x="1037808" y="3357562"/>
            <a:chExt cx="533796" cy="285752"/>
          </a:xfrm>
        </p:grpSpPr>
        <p:sp>
          <p:nvSpPr>
            <p:cNvPr id="28" name="Abgerundetes Rechteck 27"/>
            <p:cNvSpPr/>
            <p:nvPr/>
          </p:nvSpPr>
          <p:spPr>
            <a:xfrm>
              <a:off x="1037808" y="3357562"/>
              <a:ext cx="533796" cy="2857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9" name="Form 61"/>
            <p:cNvCxnSpPr>
              <a:stCxn id="28" idx="2"/>
              <a:endCxn id="28" idx="1"/>
            </p:cNvCxnSpPr>
            <p:nvPr/>
          </p:nvCxnSpPr>
          <p:spPr>
            <a:xfrm rot="5400000" flipH="1">
              <a:off x="1099819" y="3438427"/>
              <a:ext cx="142876" cy="266898"/>
            </a:xfrm>
            <a:prstGeom prst="bentConnector4">
              <a:avLst>
                <a:gd name="adj1" fmla="val -60000"/>
                <a:gd name="adj2" fmla="val 1609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53"/>
          <p:cNvGrpSpPr/>
          <p:nvPr/>
        </p:nvGrpSpPr>
        <p:grpSpPr>
          <a:xfrm>
            <a:off x="4399142" y="3759244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1" name="Abgerundetes Rechteck 30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5" name="Gruppieren 115"/>
          <p:cNvGrpSpPr/>
          <p:nvPr/>
        </p:nvGrpSpPr>
        <p:grpSpPr>
          <a:xfrm>
            <a:off x="3098015" y="5208329"/>
            <a:ext cx="3308989" cy="714380"/>
            <a:chOff x="2786050" y="4043661"/>
            <a:chExt cx="3054451" cy="714380"/>
          </a:xfrm>
        </p:grpSpPr>
        <p:sp>
          <p:nvSpPr>
            <p:cNvPr id="36" name="Abgerundetes Rechteck 35"/>
            <p:cNvSpPr/>
            <p:nvPr/>
          </p:nvSpPr>
          <p:spPr>
            <a:xfrm>
              <a:off x="2786050" y="4043661"/>
              <a:ext cx="3054451" cy="71438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37" name="Gruppieren 81"/>
            <p:cNvGrpSpPr/>
            <p:nvPr/>
          </p:nvGrpSpPr>
          <p:grpSpPr>
            <a:xfrm>
              <a:off x="2928926" y="4177013"/>
              <a:ext cx="361168" cy="133546"/>
              <a:chOff x="3677036" y="3929066"/>
              <a:chExt cx="361168" cy="133546"/>
            </a:xfrm>
          </p:grpSpPr>
          <p:cxnSp>
            <p:nvCxnSpPr>
              <p:cNvPr id="38" name="Gerade Verbindung 37"/>
              <p:cNvCxnSpPr/>
              <p:nvPr/>
            </p:nvCxnSpPr>
            <p:spPr>
              <a:xfrm>
                <a:off x="3677036" y="3929066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38"/>
              <p:cNvCxnSpPr/>
              <p:nvPr/>
            </p:nvCxnSpPr>
            <p:spPr>
              <a:xfrm>
                <a:off x="3681014" y="4000504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39"/>
              <p:cNvCxnSpPr/>
              <p:nvPr/>
            </p:nvCxnSpPr>
            <p:spPr>
              <a:xfrm>
                <a:off x="3681014" y="4062612"/>
                <a:ext cx="357190" cy="0"/>
              </a:xfrm>
              <a:prstGeom prst="lin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uppieren 45"/>
          <p:cNvGrpSpPr/>
          <p:nvPr/>
        </p:nvGrpSpPr>
        <p:grpSpPr>
          <a:xfrm>
            <a:off x="3912777" y="5302599"/>
            <a:ext cx="578279" cy="285752"/>
            <a:chOff x="1037808" y="3357562"/>
            <a:chExt cx="533796" cy="285752"/>
          </a:xfrm>
        </p:grpSpPr>
        <p:sp>
          <p:nvSpPr>
            <p:cNvPr id="42" name="Abgerundetes Rechteck 41"/>
            <p:cNvSpPr/>
            <p:nvPr/>
          </p:nvSpPr>
          <p:spPr>
            <a:xfrm>
              <a:off x="1037808" y="3357562"/>
              <a:ext cx="533796" cy="2857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43" name="Form 72"/>
            <p:cNvCxnSpPr>
              <a:stCxn id="42" idx="2"/>
              <a:endCxn id="42" idx="1"/>
            </p:cNvCxnSpPr>
            <p:nvPr/>
          </p:nvCxnSpPr>
          <p:spPr>
            <a:xfrm rot="5400000" flipH="1">
              <a:off x="1099819" y="3438427"/>
              <a:ext cx="142876" cy="266898"/>
            </a:xfrm>
            <a:prstGeom prst="bentConnector4">
              <a:avLst>
                <a:gd name="adj1" fmla="val -60000"/>
                <a:gd name="adj2" fmla="val 1609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53"/>
          <p:cNvGrpSpPr/>
          <p:nvPr/>
        </p:nvGrpSpPr>
        <p:grpSpPr>
          <a:xfrm>
            <a:off x="4372814" y="5364610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45" name="Abgerundetes Rechteck 44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6" name="Abgerundetes Rechteck 45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7" name="Abgerundetes Rechteck 46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8" name="Abgerundetes Rechteck 47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49" name="Gruppieren 56"/>
          <p:cNvGrpSpPr/>
          <p:nvPr/>
        </p:nvGrpSpPr>
        <p:grpSpPr>
          <a:xfrm>
            <a:off x="5692773" y="5526340"/>
            <a:ext cx="578279" cy="285752"/>
            <a:chOff x="1857356" y="3724276"/>
            <a:chExt cx="533796" cy="285752"/>
          </a:xfrm>
        </p:grpSpPr>
        <p:sp>
          <p:nvSpPr>
            <p:cNvPr id="50" name="Abgerundetes Rechteck 49"/>
            <p:cNvSpPr/>
            <p:nvPr/>
          </p:nvSpPr>
          <p:spPr>
            <a:xfrm>
              <a:off x="1857356" y="3724276"/>
              <a:ext cx="533796" cy="2857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" name="Flussdiagramm: Magnetplattenspeicher 50"/>
            <p:cNvSpPr/>
            <p:nvPr/>
          </p:nvSpPr>
          <p:spPr>
            <a:xfrm>
              <a:off x="2005681" y="3786190"/>
              <a:ext cx="214314" cy="142876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3"/>
          <p:cNvGrpSpPr/>
          <p:nvPr/>
        </p:nvGrpSpPr>
        <p:grpSpPr>
          <a:xfrm>
            <a:off x="5032794" y="3755266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3" name="Abgerundetes Rechteck 52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7" name="Gruppieren 53"/>
          <p:cNvGrpSpPr/>
          <p:nvPr/>
        </p:nvGrpSpPr>
        <p:grpSpPr>
          <a:xfrm>
            <a:off x="5729314" y="3760715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58" name="Abgerundetes Rechteck 57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62" name="Gruppieren 53"/>
          <p:cNvGrpSpPr/>
          <p:nvPr/>
        </p:nvGrpSpPr>
        <p:grpSpPr>
          <a:xfrm>
            <a:off x="5032794" y="4593668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3" name="Abgerundetes Rechteck 62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5" name="Abgerundetes Rechteck 64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sp>
        <p:nvSpPr>
          <p:cNvPr id="67" name="Abgerundetes Rechteck 66"/>
          <p:cNvSpPr/>
          <p:nvPr/>
        </p:nvSpPr>
        <p:spPr>
          <a:xfrm>
            <a:off x="4806523" y="3664974"/>
            <a:ext cx="309565" cy="2161994"/>
          </a:xfrm>
          <a:prstGeom prst="roundRect">
            <a:avLst/>
          </a:prstGeom>
          <a:solidFill>
            <a:schemeClr val="bg2">
              <a:lumMod val="90000"/>
              <a:alpha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8" name="Abgerundetes Rechteck 67"/>
          <p:cNvSpPr/>
          <p:nvPr/>
        </p:nvSpPr>
        <p:spPr>
          <a:xfrm rot="5400000">
            <a:off x="4776783" y="4026607"/>
            <a:ext cx="285752" cy="1619311"/>
          </a:xfrm>
          <a:prstGeom prst="roundRect">
            <a:avLst/>
          </a:prstGeom>
          <a:solidFill>
            <a:schemeClr val="bg2">
              <a:lumMod val="90000"/>
              <a:alpha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9" name="Abgerundetes Rechteck 68"/>
          <p:cNvSpPr/>
          <p:nvPr/>
        </p:nvSpPr>
        <p:spPr>
          <a:xfrm rot="5400000">
            <a:off x="5099616" y="3111337"/>
            <a:ext cx="285752" cy="1934779"/>
          </a:xfrm>
          <a:prstGeom prst="roundRect">
            <a:avLst/>
          </a:prstGeom>
          <a:solidFill>
            <a:schemeClr val="bg2">
              <a:lumMod val="90000"/>
              <a:alpha val="2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0" name="Legende mit Pfeil in vier Richtungen 69"/>
          <p:cNvSpPr/>
          <p:nvPr/>
        </p:nvSpPr>
        <p:spPr>
          <a:xfrm>
            <a:off x="4645307" y="3807850"/>
            <a:ext cx="619129" cy="357190"/>
          </a:xfrm>
          <a:prstGeom prst="quadArrowCallou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1" name="Legende mit Pfeil in vier Richtungen 70"/>
          <p:cNvSpPr/>
          <p:nvPr/>
        </p:nvSpPr>
        <p:spPr>
          <a:xfrm>
            <a:off x="4619510" y="4593668"/>
            <a:ext cx="619129" cy="357190"/>
          </a:xfrm>
          <a:prstGeom prst="quadArrowCallou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2" name="Legende mit Pfeil in vier Richtungen 71"/>
          <p:cNvSpPr/>
          <p:nvPr/>
        </p:nvSpPr>
        <p:spPr>
          <a:xfrm>
            <a:off x="4619510" y="5308048"/>
            <a:ext cx="619129" cy="357190"/>
          </a:xfrm>
          <a:prstGeom prst="quadArrowCallou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6" name="Inhaltsplatzhalter 2"/>
          <p:cNvSpPr txBox="1">
            <a:spLocks/>
          </p:cNvSpPr>
          <p:nvPr/>
        </p:nvSpPr>
        <p:spPr>
          <a:xfrm>
            <a:off x="191438" y="1642180"/>
            <a:ext cx="9714562" cy="1354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Kein Konzept ist eine Insel!</a:t>
            </a:r>
          </a:p>
          <a:p>
            <a:pPr lvl="1"/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Konzepte sind miteinander verbunden und ineinander verwoben.</a:t>
            </a:r>
          </a:p>
          <a:p>
            <a:pPr lvl="1"/>
            <a:endParaRPr lang="de-CH" kern="0" dirty="0"/>
          </a:p>
        </p:txBody>
      </p:sp>
    </p:spTree>
    <p:extLst>
      <p:ext uri="{BB962C8B-B14F-4D97-AF65-F5344CB8AC3E}">
        <p14:creationId xmlns:p14="http://schemas.microsoft.com/office/powerpoint/2010/main" val="376208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Software-Architektur</a:t>
            </a:r>
          </a:p>
        </p:txBody>
      </p:sp>
      <p:grpSp>
        <p:nvGrpSpPr>
          <p:cNvPr id="4" name="Gruppieren 72"/>
          <p:cNvGrpSpPr/>
          <p:nvPr/>
        </p:nvGrpSpPr>
        <p:grpSpPr>
          <a:xfrm>
            <a:off x="2792760" y="3164908"/>
            <a:ext cx="3993703" cy="3000396"/>
            <a:chOff x="2742893" y="2000240"/>
            <a:chExt cx="3686495" cy="3000396"/>
          </a:xfrm>
        </p:grpSpPr>
        <p:grpSp>
          <p:nvGrpSpPr>
            <p:cNvPr id="5" name="Gruppieren 142"/>
            <p:cNvGrpSpPr/>
            <p:nvPr/>
          </p:nvGrpSpPr>
          <p:grpSpPr>
            <a:xfrm>
              <a:off x="2742893" y="2000240"/>
              <a:ext cx="3686495" cy="3000396"/>
              <a:chOff x="2742893" y="2000240"/>
              <a:chExt cx="3686495" cy="3000396"/>
            </a:xfrm>
          </p:grpSpPr>
          <p:sp>
            <p:nvSpPr>
              <p:cNvPr id="9" name="Abgerundetes Rechteck 8"/>
              <p:cNvSpPr/>
              <p:nvPr/>
            </p:nvSpPr>
            <p:spPr>
              <a:xfrm>
                <a:off x="2742893" y="2000240"/>
                <a:ext cx="3686495" cy="300039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3319846" y="2000241"/>
                <a:ext cx="250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Software-</a:t>
                </a:r>
                <a:r>
                  <a:rPr lang="de-CH" dirty="0">
                    <a:solidFill>
                      <a:srgbClr val="FFC000"/>
                    </a:solidFill>
                  </a:rPr>
                  <a:t>Architektur</a:t>
                </a:r>
                <a:endParaRPr lang="de-DE" dirty="0">
                  <a:solidFill>
                    <a:srgbClr val="FFC000"/>
                  </a:solidFill>
                </a:endParaRPr>
              </a:p>
            </p:txBody>
          </p:sp>
          <p:grpSp>
            <p:nvGrpSpPr>
              <p:cNvPr id="11" name="Gruppieren 79"/>
              <p:cNvGrpSpPr/>
              <p:nvPr/>
            </p:nvGrpSpPr>
            <p:grpSpPr>
              <a:xfrm>
                <a:off x="3042050" y="2428868"/>
                <a:ext cx="3054451" cy="714380"/>
                <a:chOff x="2803433" y="2428868"/>
                <a:chExt cx="3054451" cy="714380"/>
              </a:xfrm>
            </p:grpSpPr>
            <p:sp>
              <p:nvSpPr>
                <p:cNvPr id="69" name="Abgerundetes Rechteck 68"/>
                <p:cNvSpPr/>
                <p:nvPr/>
              </p:nvSpPr>
              <p:spPr>
                <a:xfrm>
                  <a:off x="2803433" y="2428868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70" name="Gruppieren 26"/>
                <p:cNvGrpSpPr/>
                <p:nvPr/>
              </p:nvGrpSpPr>
              <p:grpSpPr>
                <a:xfrm>
                  <a:off x="2927455" y="2538014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71" name="Gerade Verbindung 70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Gerade Verbindung 71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Gerade Verbindung 72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Gruppieren 85"/>
              <p:cNvGrpSpPr/>
              <p:nvPr/>
            </p:nvGrpSpPr>
            <p:grpSpPr>
              <a:xfrm>
                <a:off x="3024667" y="3233540"/>
                <a:ext cx="3054451" cy="714380"/>
                <a:chOff x="2786050" y="3233540"/>
                <a:chExt cx="3054451" cy="714380"/>
              </a:xfrm>
            </p:grpSpPr>
            <p:sp>
              <p:nvSpPr>
                <p:cNvPr id="64" name="Abgerundetes Rechteck 63"/>
                <p:cNvSpPr/>
                <p:nvPr/>
              </p:nvSpPr>
              <p:spPr>
                <a:xfrm>
                  <a:off x="2786050" y="3233540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65" name="Gruppieren 81"/>
                <p:cNvGrpSpPr/>
                <p:nvPr/>
              </p:nvGrpSpPr>
              <p:grpSpPr>
                <a:xfrm>
                  <a:off x="2928926" y="3366892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66" name="Gerade Verbindung 65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Gerade Verbindung 66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Gerade Verbindung 67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" name="Gruppieren 45"/>
              <p:cNvGrpSpPr/>
              <p:nvPr/>
            </p:nvGrpSpPr>
            <p:grpSpPr>
              <a:xfrm>
                <a:off x="3801058" y="3357562"/>
                <a:ext cx="533796" cy="285752"/>
                <a:chOff x="1037808" y="3357562"/>
                <a:chExt cx="533796" cy="285752"/>
              </a:xfrm>
            </p:grpSpPr>
            <p:sp>
              <p:nvSpPr>
                <p:cNvPr id="62" name="Abgerundetes Rechteck 61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63" name="Form 93"/>
                <p:cNvCxnSpPr>
                  <a:stCxn id="62" idx="2"/>
                  <a:endCxn id="62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73333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uppieren 53"/>
              <p:cNvGrpSpPr/>
              <p:nvPr/>
            </p:nvGrpSpPr>
            <p:grpSpPr>
              <a:xfrm>
                <a:off x="4225708" y="3419573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58" name="Abgerundetes Rechteck 5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9" name="Abgerundetes Rechteck 5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61" name="Abgerundetes Rechteck 6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Gruppieren 45"/>
              <p:cNvGrpSpPr/>
              <p:nvPr/>
            </p:nvGrpSpPr>
            <p:grpSpPr>
              <a:xfrm>
                <a:off x="3801058" y="2532565"/>
                <a:ext cx="533796" cy="285752"/>
                <a:chOff x="1037808" y="3357562"/>
                <a:chExt cx="533796" cy="285752"/>
              </a:xfrm>
            </p:grpSpPr>
            <p:sp>
              <p:nvSpPr>
                <p:cNvPr id="56" name="Abgerundetes Rechteck 55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57" name="Form 101"/>
                <p:cNvCxnSpPr>
                  <a:stCxn id="56" idx="2"/>
                  <a:endCxn id="56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0000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ieren 53"/>
              <p:cNvGrpSpPr/>
              <p:nvPr/>
            </p:nvGrpSpPr>
            <p:grpSpPr>
              <a:xfrm>
                <a:off x="4225708" y="2594576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52" name="Abgerundetes Rechteck 51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4" name="Abgerundetes Rechteck 53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5" name="Abgerundetes Rechteck 54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17" name="Gruppieren 107"/>
              <p:cNvGrpSpPr/>
              <p:nvPr/>
            </p:nvGrpSpPr>
            <p:grpSpPr>
              <a:xfrm>
                <a:off x="3024667" y="4043661"/>
                <a:ext cx="3054451" cy="714380"/>
                <a:chOff x="2786050" y="4043661"/>
                <a:chExt cx="3054451" cy="714380"/>
              </a:xfrm>
            </p:grpSpPr>
            <p:sp>
              <p:nvSpPr>
                <p:cNvPr id="47" name="Abgerundetes Rechteck 46"/>
                <p:cNvSpPr/>
                <p:nvPr/>
              </p:nvSpPr>
              <p:spPr>
                <a:xfrm>
                  <a:off x="2786050" y="4043661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8" name="Gruppieren 81"/>
                <p:cNvGrpSpPr/>
                <p:nvPr/>
              </p:nvGrpSpPr>
              <p:grpSpPr>
                <a:xfrm>
                  <a:off x="2928926" y="4177013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9" name="Gerade Verbindung 48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Gerade Verbindung 49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Gerade Verbindung 50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" name="Gruppieren 45"/>
              <p:cNvGrpSpPr/>
              <p:nvPr/>
            </p:nvGrpSpPr>
            <p:grpSpPr>
              <a:xfrm>
                <a:off x="3776755" y="4137931"/>
                <a:ext cx="533796" cy="285752"/>
                <a:chOff x="1037808" y="3357562"/>
                <a:chExt cx="533796" cy="285752"/>
              </a:xfrm>
            </p:grpSpPr>
            <p:sp>
              <p:nvSpPr>
                <p:cNvPr id="45" name="Abgerundetes Rechteck 44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6" name="Form 115"/>
                <p:cNvCxnSpPr>
                  <a:stCxn id="45" idx="2"/>
                  <a:endCxn id="45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6666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uppieren 53"/>
              <p:cNvGrpSpPr/>
              <p:nvPr/>
            </p:nvGrpSpPr>
            <p:grpSpPr>
              <a:xfrm>
                <a:off x="4201405" y="4199942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" name="Abgerundetes Rechteck 40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" name="Abgerundetes Rechteck 41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" name="Abgerundetes Rechteck 42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" name="Abgerundetes Rechteck 43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uppieren 56"/>
              <p:cNvGrpSpPr/>
              <p:nvPr/>
            </p:nvGrpSpPr>
            <p:grpSpPr>
              <a:xfrm>
                <a:off x="5419829" y="4361672"/>
                <a:ext cx="533796" cy="285752"/>
                <a:chOff x="1857356" y="3724276"/>
                <a:chExt cx="533796" cy="285752"/>
              </a:xfrm>
            </p:grpSpPr>
            <p:sp>
              <p:nvSpPr>
                <p:cNvPr id="39" name="Abgerundetes Rechteck 38"/>
                <p:cNvSpPr/>
                <p:nvPr/>
              </p:nvSpPr>
              <p:spPr>
                <a:xfrm>
                  <a:off x="1857356" y="3724276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0" name="Flussdiagramm: Magnetplattenspeicher 39"/>
                <p:cNvSpPr/>
                <p:nvPr/>
              </p:nvSpPr>
              <p:spPr>
                <a:xfrm>
                  <a:off x="2005681" y="3786190"/>
                  <a:ext cx="214314" cy="142876"/>
                </a:xfrm>
                <a:prstGeom prst="flowChartMagneticDisk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1" name="Gruppieren 53"/>
              <p:cNvGrpSpPr/>
              <p:nvPr/>
            </p:nvGrpSpPr>
            <p:grpSpPr>
              <a:xfrm>
                <a:off x="4810617" y="2590598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35" name="Abgerundetes Rechteck 34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6" name="Abgerundetes Rechteck 35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7" name="Abgerundetes Rechteck 36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8" name="Abgerundetes Rechteck 37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22" name="Gruppieren 53"/>
              <p:cNvGrpSpPr/>
              <p:nvPr/>
            </p:nvGrpSpPr>
            <p:grpSpPr>
              <a:xfrm>
                <a:off x="5453559" y="2596047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31" name="Abgerundetes Rechteck 30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2" name="Abgerundetes Rechteck 31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3" name="Abgerundetes Rechteck 32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4" name="Abgerundetes Rechteck 33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Gruppieren 53"/>
              <p:cNvGrpSpPr/>
              <p:nvPr/>
            </p:nvGrpSpPr>
            <p:grpSpPr>
              <a:xfrm>
                <a:off x="4810617" y="3429000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27" name="Abgerundetes Rechteck 26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8" name="Abgerundetes Rechteck 27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29" name="Abgerundetes Rechteck 28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30" name="Abgerundetes Rechteck 29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24" name="Abgerundetes Rechteck 23"/>
              <p:cNvSpPr/>
              <p:nvPr/>
            </p:nvSpPr>
            <p:spPr>
              <a:xfrm>
                <a:off x="4601752" y="2500306"/>
                <a:ext cx="285752" cy="2161994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 rot="5400000">
                <a:off x="4563309" y="2924220"/>
                <a:ext cx="285752" cy="1494749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6" name="Abgerundetes Rechteck 25"/>
              <p:cNvSpPr/>
              <p:nvPr/>
            </p:nvSpPr>
            <p:spPr>
              <a:xfrm rot="5400000">
                <a:off x="4861309" y="2021083"/>
                <a:ext cx="285752" cy="1785950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6" name="Legende mit Pfeil in vier Richtungen 5"/>
            <p:cNvSpPr/>
            <p:nvPr/>
          </p:nvSpPr>
          <p:spPr>
            <a:xfrm>
              <a:off x="4452937" y="2643182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7" name="Legende mit Pfeil in vier Richtungen 6"/>
            <p:cNvSpPr/>
            <p:nvPr/>
          </p:nvSpPr>
          <p:spPr>
            <a:xfrm>
              <a:off x="4429124" y="342900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8" name="Legende mit Pfeil in vier Richtungen 7"/>
            <p:cNvSpPr/>
            <p:nvPr/>
          </p:nvSpPr>
          <p:spPr>
            <a:xfrm>
              <a:off x="4429124" y="414338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74" name="Inhaltsplatzhalter 2"/>
          <p:cNvSpPr txBox="1">
            <a:spLocks/>
          </p:cNvSpPr>
          <p:nvPr/>
        </p:nvSpPr>
        <p:spPr>
          <a:xfrm>
            <a:off x="209078" y="1556792"/>
            <a:ext cx="8992394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Software-</a:t>
            </a:r>
            <a:r>
              <a:rPr lang="de-CH" sz="2400" dirty="0">
                <a:solidFill>
                  <a:srgbClr val="FFC000"/>
                </a:solidFill>
              </a:rPr>
              <a:t>Architektur</a:t>
            </a:r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fügt die relevanten Konzepte zu einem sinnstiftenden Ganzen zusammen.</a:t>
            </a:r>
          </a:p>
          <a:p>
            <a:pPr lvl="1"/>
            <a:r>
              <a:rPr lang="de-CH" sz="2400" dirty="0"/>
              <a:t>Software-</a:t>
            </a:r>
            <a:r>
              <a:rPr lang="de-CH" sz="2400" dirty="0">
                <a:solidFill>
                  <a:srgbClr val="FFC000"/>
                </a:solidFill>
              </a:rPr>
              <a:t>Architektur </a:t>
            </a:r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ist ein Multi-Konzept-Entwurf.</a:t>
            </a:r>
          </a:p>
          <a:p>
            <a:pPr marL="180975" lvl="1" indent="0">
              <a:buNone/>
            </a:pPr>
            <a:endParaRPr lang="de-CH" kern="0" dirty="0"/>
          </a:p>
        </p:txBody>
      </p:sp>
    </p:spTree>
    <p:extLst>
      <p:ext uri="{BB962C8B-B14F-4D97-AF65-F5344CB8AC3E}">
        <p14:creationId xmlns:p14="http://schemas.microsoft.com/office/powerpoint/2010/main" val="148790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746" y="274639"/>
            <a:ext cx="9315782" cy="922337"/>
          </a:xfrm>
        </p:spPr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 der Architektur zur Implementierung</a:t>
            </a:r>
          </a:p>
        </p:txBody>
      </p:sp>
      <p:grpSp>
        <p:nvGrpSpPr>
          <p:cNvPr id="232" name="Gruppieren 116"/>
          <p:cNvGrpSpPr/>
          <p:nvPr/>
        </p:nvGrpSpPr>
        <p:grpSpPr>
          <a:xfrm>
            <a:off x="1083442" y="4594188"/>
            <a:ext cx="7352161" cy="1256050"/>
            <a:chOff x="1000100" y="4857760"/>
            <a:chExt cx="6786610" cy="1285885"/>
          </a:xfrm>
        </p:grpSpPr>
        <p:sp>
          <p:nvSpPr>
            <p:cNvPr id="233" name="Abgerundetes Rechteck 232"/>
            <p:cNvSpPr/>
            <p:nvPr/>
          </p:nvSpPr>
          <p:spPr>
            <a:xfrm>
              <a:off x="100010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Abgerundetes Rechteck 233"/>
            <p:cNvSpPr/>
            <p:nvPr/>
          </p:nvSpPr>
          <p:spPr>
            <a:xfrm>
              <a:off x="100010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Abgerundetes Rechteck 234"/>
            <p:cNvSpPr/>
            <p:nvPr/>
          </p:nvSpPr>
          <p:spPr>
            <a:xfrm>
              <a:off x="2714612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Abgerundetes Rechteck 235"/>
            <p:cNvSpPr/>
            <p:nvPr/>
          </p:nvSpPr>
          <p:spPr>
            <a:xfrm>
              <a:off x="335755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Abgerundetes Rechteck 236"/>
            <p:cNvSpPr/>
            <p:nvPr/>
          </p:nvSpPr>
          <p:spPr>
            <a:xfrm>
              <a:off x="207167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Abgerundetes Rechteck 237"/>
            <p:cNvSpPr/>
            <p:nvPr/>
          </p:nvSpPr>
          <p:spPr>
            <a:xfrm>
              <a:off x="207167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Abgerundetes Rechteck 238"/>
            <p:cNvSpPr/>
            <p:nvPr/>
          </p:nvSpPr>
          <p:spPr>
            <a:xfrm>
              <a:off x="100010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Abgerundetes Rechteck 239"/>
            <p:cNvSpPr/>
            <p:nvPr/>
          </p:nvSpPr>
          <p:spPr>
            <a:xfrm>
              <a:off x="207167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Abgerundetes Rechteck 240"/>
            <p:cNvSpPr/>
            <p:nvPr/>
          </p:nvSpPr>
          <p:spPr>
            <a:xfrm>
              <a:off x="335755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Abgerundetes Rechteck 241"/>
            <p:cNvSpPr/>
            <p:nvPr/>
          </p:nvSpPr>
          <p:spPr>
            <a:xfrm>
              <a:off x="585788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Abgerundetes Rechteck 242"/>
            <p:cNvSpPr/>
            <p:nvPr/>
          </p:nvSpPr>
          <p:spPr>
            <a:xfrm>
              <a:off x="457200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Abgerundetes Rechteck 243"/>
            <p:cNvSpPr/>
            <p:nvPr/>
          </p:nvSpPr>
          <p:spPr>
            <a:xfrm>
              <a:off x="457200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Abgerundetes Rechteck 244"/>
            <p:cNvSpPr/>
            <p:nvPr/>
          </p:nvSpPr>
          <p:spPr>
            <a:xfrm>
              <a:off x="457200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6" name="Abgerundetes Rechteck 245"/>
            <p:cNvSpPr/>
            <p:nvPr/>
          </p:nvSpPr>
          <p:spPr>
            <a:xfrm>
              <a:off x="585788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7" name="Abgerundetes Rechteck 246"/>
            <p:cNvSpPr/>
            <p:nvPr/>
          </p:nvSpPr>
          <p:spPr>
            <a:xfrm>
              <a:off x="657226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Abgerundetes Rechteck 247"/>
            <p:cNvSpPr/>
            <p:nvPr/>
          </p:nvSpPr>
          <p:spPr>
            <a:xfrm>
              <a:off x="657226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Abgerundetes Rechteck 248"/>
            <p:cNvSpPr/>
            <p:nvPr/>
          </p:nvSpPr>
          <p:spPr>
            <a:xfrm>
              <a:off x="728664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0" name="Gerade Verbindung 249"/>
            <p:cNvCxnSpPr>
              <a:stCxn id="233" idx="2"/>
              <a:endCxn id="234" idx="0"/>
            </p:cNvCxnSpPr>
            <p:nvPr/>
          </p:nvCxnSpPr>
          <p:spPr>
            <a:xfrm rot="5400000">
              <a:off x="1142976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 Verbindung 250"/>
            <p:cNvCxnSpPr>
              <a:stCxn id="233" idx="3"/>
              <a:endCxn id="238" idx="1"/>
            </p:cNvCxnSpPr>
            <p:nvPr/>
          </p:nvCxnSpPr>
          <p:spPr>
            <a:xfrm>
              <a:off x="1500166" y="5000636"/>
              <a:ext cx="57150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 Verbindung 251"/>
            <p:cNvCxnSpPr>
              <a:stCxn id="234" idx="2"/>
              <a:endCxn id="239" idx="0"/>
            </p:cNvCxnSpPr>
            <p:nvPr/>
          </p:nvCxnSpPr>
          <p:spPr>
            <a:xfrm rot="5400000">
              <a:off x="1142976" y="5750735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 Verbindung 252"/>
            <p:cNvCxnSpPr>
              <a:stCxn id="234" idx="3"/>
              <a:endCxn id="237" idx="1"/>
            </p:cNvCxnSpPr>
            <p:nvPr/>
          </p:nvCxnSpPr>
          <p:spPr>
            <a:xfrm>
              <a:off x="1500166" y="5500702"/>
              <a:ext cx="57150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 Verbindung 253"/>
            <p:cNvCxnSpPr>
              <a:stCxn id="235" idx="1"/>
              <a:endCxn id="238" idx="3"/>
            </p:cNvCxnSpPr>
            <p:nvPr/>
          </p:nvCxnSpPr>
          <p:spPr>
            <a:xfrm rot="10800000">
              <a:off x="2571736" y="5000636"/>
              <a:ext cx="14287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 Verbindung 254"/>
            <p:cNvCxnSpPr>
              <a:stCxn id="236" idx="2"/>
              <a:endCxn id="241" idx="0"/>
            </p:cNvCxnSpPr>
            <p:nvPr/>
          </p:nvCxnSpPr>
          <p:spPr>
            <a:xfrm rot="5400000">
              <a:off x="3500430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 Verbindung 255"/>
            <p:cNvCxnSpPr>
              <a:stCxn id="241" idx="1"/>
              <a:endCxn id="237" idx="3"/>
            </p:cNvCxnSpPr>
            <p:nvPr/>
          </p:nvCxnSpPr>
          <p:spPr>
            <a:xfrm rot="10800000">
              <a:off x="2571736" y="5500702"/>
              <a:ext cx="7858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Gerade Verbindung 256"/>
            <p:cNvCxnSpPr>
              <a:stCxn id="241" idx="0"/>
              <a:endCxn id="235" idx="2"/>
            </p:cNvCxnSpPr>
            <p:nvPr/>
          </p:nvCxnSpPr>
          <p:spPr>
            <a:xfrm rot="16200000" flipV="1">
              <a:off x="3178959" y="4929198"/>
              <a:ext cx="214314" cy="6429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 Verbindung 257"/>
            <p:cNvCxnSpPr>
              <a:stCxn id="241" idx="2"/>
              <a:endCxn id="240" idx="3"/>
            </p:cNvCxnSpPr>
            <p:nvPr/>
          </p:nvCxnSpPr>
          <p:spPr>
            <a:xfrm rot="5400000">
              <a:off x="2911067" y="5304248"/>
              <a:ext cx="357190" cy="10358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Gerade Verbindung 258"/>
            <p:cNvCxnSpPr>
              <a:stCxn id="241" idx="3"/>
              <a:endCxn id="243" idx="1"/>
            </p:cNvCxnSpPr>
            <p:nvPr/>
          </p:nvCxnSpPr>
          <p:spPr>
            <a:xfrm>
              <a:off x="3857620" y="5500702"/>
              <a:ext cx="7143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259"/>
            <p:cNvCxnSpPr>
              <a:stCxn id="237" idx="2"/>
              <a:endCxn id="240" idx="0"/>
            </p:cNvCxnSpPr>
            <p:nvPr/>
          </p:nvCxnSpPr>
          <p:spPr>
            <a:xfrm rot="5400000">
              <a:off x="2214546" y="5750735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Form 327"/>
            <p:cNvCxnSpPr>
              <a:stCxn id="244" idx="0"/>
              <a:endCxn id="244" idx="1"/>
            </p:cNvCxnSpPr>
            <p:nvPr/>
          </p:nvCxnSpPr>
          <p:spPr>
            <a:xfrm rot="16200000" flipH="1" flipV="1">
              <a:off x="4625579" y="4804181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 Verbindung 261"/>
            <p:cNvCxnSpPr>
              <a:stCxn id="244" idx="2"/>
              <a:endCxn id="243" idx="0"/>
            </p:cNvCxnSpPr>
            <p:nvPr/>
          </p:nvCxnSpPr>
          <p:spPr>
            <a:xfrm rot="5400000">
              <a:off x="4714876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Form 331"/>
            <p:cNvCxnSpPr>
              <a:stCxn id="236" idx="0"/>
              <a:endCxn id="236" idx="3"/>
            </p:cNvCxnSpPr>
            <p:nvPr/>
          </p:nvCxnSpPr>
          <p:spPr>
            <a:xfrm rot="16200000" flipH="1">
              <a:off x="3661165" y="4804182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Gerade Verbindung 263"/>
            <p:cNvCxnSpPr>
              <a:stCxn id="246" idx="1"/>
              <a:endCxn id="243" idx="3"/>
            </p:cNvCxnSpPr>
            <p:nvPr/>
          </p:nvCxnSpPr>
          <p:spPr>
            <a:xfrm rot="10800000">
              <a:off x="5072066" y="5500702"/>
              <a:ext cx="7858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Form 335"/>
            <p:cNvCxnSpPr>
              <a:stCxn id="246" idx="2"/>
              <a:endCxn id="245" idx="3"/>
            </p:cNvCxnSpPr>
            <p:nvPr/>
          </p:nvCxnSpPr>
          <p:spPr>
            <a:xfrm rot="5400000">
              <a:off x="5411397" y="5304248"/>
              <a:ext cx="357190" cy="1035851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Gerade Verbindung 265"/>
            <p:cNvCxnSpPr>
              <a:stCxn id="247" idx="1"/>
              <a:endCxn id="242" idx="3"/>
            </p:cNvCxnSpPr>
            <p:nvPr/>
          </p:nvCxnSpPr>
          <p:spPr>
            <a:xfrm rot="10800000">
              <a:off x="6357950" y="5000636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Form 339"/>
            <p:cNvCxnSpPr>
              <a:stCxn id="247" idx="3"/>
              <a:endCxn id="249" idx="0"/>
            </p:cNvCxnSpPr>
            <p:nvPr/>
          </p:nvCxnSpPr>
          <p:spPr>
            <a:xfrm>
              <a:off x="7072330" y="5000636"/>
              <a:ext cx="464347" cy="357190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Gerade Verbindung 267"/>
            <p:cNvCxnSpPr>
              <a:stCxn id="249" idx="1"/>
              <a:endCxn id="248" idx="3"/>
            </p:cNvCxnSpPr>
            <p:nvPr/>
          </p:nvCxnSpPr>
          <p:spPr>
            <a:xfrm rot="10800000">
              <a:off x="7072330" y="5500702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Gerade Verbindung 268"/>
            <p:cNvCxnSpPr>
              <a:stCxn id="248" idx="1"/>
              <a:endCxn id="246" idx="3"/>
            </p:cNvCxnSpPr>
            <p:nvPr/>
          </p:nvCxnSpPr>
          <p:spPr>
            <a:xfrm rot="10800000">
              <a:off x="6357950" y="5500702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Form 348"/>
            <p:cNvCxnSpPr>
              <a:stCxn id="245" idx="2"/>
              <a:endCxn id="245" idx="1"/>
            </p:cNvCxnSpPr>
            <p:nvPr/>
          </p:nvCxnSpPr>
          <p:spPr>
            <a:xfrm rot="5400000" flipH="1">
              <a:off x="4625579" y="5947190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uppieren 352"/>
          <p:cNvGrpSpPr/>
          <p:nvPr/>
        </p:nvGrpSpPr>
        <p:grpSpPr>
          <a:xfrm>
            <a:off x="6113868" y="2022420"/>
            <a:ext cx="1258817" cy="1321040"/>
            <a:chOff x="7739452" y="2790961"/>
            <a:chExt cx="1161985" cy="1352419"/>
          </a:xfrm>
        </p:grpSpPr>
        <p:pic>
          <p:nvPicPr>
            <p:cNvPr id="272" name="Grafik 271" descr="pers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8242" y="2790961"/>
              <a:ext cx="514286" cy="1066667"/>
            </a:xfrm>
            <a:prstGeom prst="rect">
              <a:avLst/>
            </a:prstGeom>
          </p:spPr>
        </p:pic>
        <p:sp>
          <p:nvSpPr>
            <p:cNvPr id="273" name="Textfeld 272"/>
            <p:cNvSpPr txBox="1"/>
            <p:nvPr/>
          </p:nvSpPr>
          <p:spPr>
            <a:xfrm>
              <a:off x="7739452" y="3774048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Entwickler</a:t>
              </a:r>
              <a:endParaRPr lang="de-DE" dirty="0"/>
            </a:p>
          </p:txBody>
        </p:sp>
      </p:grpSp>
      <p:sp>
        <p:nvSpPr>
          <p:cNvPr id="274" name="Wolkenförmige Legende 273"/>
          <p:cNvSpPr/>
          <p:nvPr/>
        </p:nvSpPr>
        <p:spPr>
          <a:xfrm>
            <a:off x="7130219" y="1554676"/>
            <a:ext cx="2321735" cy="558244"/>
          </a:xfrm>
          <a:prstGeom prst="cloudCallout">
            <a:avLst>
              <a:gd name="adj1" fmla="val -60198"/>
              <a:gd name="adj2" fmla="val 7550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Erfahrung</a:t>
            </a:r>
            <a:endParaRPr lang="de-DE" baseline="-2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5" name="Pfeil nach oben 274"/>
          <p:cNvSpPr/>
          <p:nvPr/>
        </p:nvSpPr>
        <p:spPr>
          <a:xfrm rot="16200000">
            <a:off x="5391971" y="2241273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Textfeld 275"/>
          <p:cNvSpPr txBox="1"/>
          <p:nvPr/>
        </p:nvSpPr>
        <p:spPr>
          <a:xfrm>
            <a:off x="4813947" y="26653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interpretiert</a:t>
            </a:r>
            <a:endParaRPr lang="de-DE" dirty="0"/>
          </a:p>
        </p:txBody>
      </p:sp>
      <p:sp>
        <p:nvSpPr>
          <p:cNvPr id="277" name="Textfeld 276"/>
          <p:cNvSpPr txBox="1"/>
          <p:nvPr/>
        </p:nvSpPr>
        <p:spPr>
          <a:xfrm>
            <a:off x="7625202" y="33083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implementiert</a:t>
            </a:r>
            <a:endParaRPr lang="de-DE" dirty="0"/>
          </a:p>
        </p:txBody>
      </p:sp>
      <p:sp>
        <p:nvSpPr>
          <p:cNvPr id="278" name="Pfeil nach oben 277"/>
          <p:cNvSpPr/>
          <p:nvPr/>
        </p:nvSpPr>
        <p:spPr>
          <a:xfrm rot="10800000">
            <a:off x="6578214" y="3451177"/>
            <a:ext cx="270869" cy="662915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Pfeil nach oben 278"/>
          <p:cNvSpPr/>
          <p:nvPr/>
        </p:nvSpPr>
        <p:spPr>
          <a:xfrm rot="13561629">
            <a:off x="5892999" y="3387551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Pfeil nach oben 279"/>
          <p:cNvSpPr/>
          <p:nvPr/>
        </p:nvSpPr>
        <p:spPr>
          <a:xfrm rot="8038371" flipH="1">
            <a:off x="7260390" y="3402829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1" name="Gruppieren 322"/>
          <p:cNvGrpSpPr/>
          <p:nvPr/>
        </p:nvGrpSpPr>
        <p:grpSpPr>
          <a:xfrm>
            <a:off x="1006051" y="4193839"/>
            <a:ext cx="7682258" cy="1795876"/>
            <a:chOff x="928662" y="4457413"/>
            <a:chExt cx="7091315" cy="1838534"/>
          </a:xfrm>
        </p:grpSpPr>
        <p:pic>
          <p:nvPicPr>
            <p:cNvPr id="282" name="Grafik 281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367" y="5338972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3" name="Grafik 282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439" y="4462862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4" name="Grafik 283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662" y="5596443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5" name="Grafik 284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367" y="4457413"/>
              <a:ext cx="733333" cy="7143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6" name="Grafik 285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4619144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7" name="Grafik 286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5190647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8" name="Grafik 287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5786454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89" name="Grafik 288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546" y="4733738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0" name="Grafik 289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5769" y="5867319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1" name="Grafik 290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7245" y="4604267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2" name="Grafik 291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7818" y="5188140"/>
              <a:ext cx="733333" cy="7380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3" name="Grafik 292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9421" y="4594840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4" name="Grafik 293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4644" y="5728421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5" name="Grafik 294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4585414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296" name="Grafik 295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5156917"/>
              <a:ext cx="733333" cy="7009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297" name="Gruppieren 413"/>
          <p:cNvGrpSpPr/>
          <p:nvPr/>
        </p:nvGrpSpPr>
        <p:grpSpPr>
          <a:xfrm>
            <a:off x="773877" y="4141670"/>
            <a:ext cx="7971290" cy="2023634"/>
            <a:chOff x="714348" y="4357694"/>
            <a:chExt cx="7358114" cy="2071702"/>
          </a:xfrm>
        </p:grpSpPr>
        <p:sp>
          <p:nvSpPr>
            <p:cNvPr id="298" name="Abgerundetes Rechteck 297"/>
            <p:cNvSpPr/>
            <p:nvPr/>
          </p:nvSpPr>
          <p:spPr>
            <a:xfrm>
              <a:off x="4143372" y="4500570"/>
              <a:ext cx="3929090" cy="6429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9" name="Abgerundetes Rechteck 298"/>
            <p:cNvSpPr/>
            <p:nvPr/>
          </p:nvSpPr>
          <p:spPr>
            <a:xfrm>
              <a:off x="4143372" y="5786454"/>
              <a:ext cx="3929090" cy="6429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0" name="Abgerundetes Rechteck 299"/>
            <p:cNvSpPr/>
            <p:nvPr/>
          </p:nvSpPr>
          <p:spPr>
            <a:xfrm>
              <a:off x="714348" y="4357694"/>
              <a:ext cx="3214710" cy="10621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1" name="Abgerundetes Rechteck 300"/>
            <p:cNvSpPr/>
            <p:nvPr/>
          </p:nvSpPr>
          <p:spPr>
            <a:xfrm>
              <a:off x="714348" y="5500702"/>
              <a:ext cx="3214710" cy="92869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2" name="Abgerundetes Rechteck 301"/>
            <p:cNvSpPr/>
            <p:nvPr/>
          </p:nvSpPr>
          <p:spPr>
            <a:xfrm>
              <a:off x="4143372" y="5171793"/>
              <a:ext cx="3929090" cy="5715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03" name="Gruppieren 414"/>
          <p:cNvGrpSpPr/>
          <p:nvPr/>
        </p:nvGrpSpPr>
        <p:grpSpPr>
          <a:xfrm>
            <a:off x="1083442" y="4379872"/>
            <a:ext cx="7119987" cy="1535171"/>
            <a:chOff x="1000100" y="4643446"/>
            <a:chExt cx="6572296" cy="1571636"/>
          </a:xfrm>
        </p:grpSpPr>
        <p:grpSp>
          <p:nvGrpSpPr>
            <p:cNvPr id="304" name="Gruppieren 261"/>
            <p:cNvGrpSpPr/>
            <p:nvPr/>
          </p:nvGrpSpPr>
          <p:grpSpPr>
            <a:xfrm>
              <a:off x="1000100" y="4743165"/>
              <a:ext cx="214314" cy="357190"/>
              <a:chOff x="1000100" y="4743165"/>
              <a:chExt cx="214314" cy="357190"/>
            </a:xfrm>
          </p:grpSpPr>
          <p:sp>
            <p:nvSpPr>
              <p:cNvPr id="377" name="Abgerundetes Rechteck 376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8" name="Abgerundetes Rechteck 377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9" name="Abgerundetes Rechteck 378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5" name="Gruppieren 262"/>
            <p:cNvGrpSpPr/>
            <p:nvPr/>
          </p:nvGrpSpPr>
          <p:grpSpPr>
            <a:xfrm>
              <a:off x="2071670" y="4643446"/>
              <a:ext cx="214314" cy="357190"/>
              <a:chOff x="1000100" y="4743165"/>
              <a:chExt cx="214314" cy="357190"/>
            </a:xfrm>
          </p:grpSpPr>
          <p:sp>
            <p:nvSpPr>
              <p:cNvPr id="374" name="Abgerundetes Rechteck 373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5" name="Abgerundetes Rechteck 374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6" name="Abgerundetes Rechteck 375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6" name="Gruppieren 266"/>
            <p:cNvGrpSpPr/>
            <p:nvPr/>
          </p:nvGrpSpPr>
          <p:grpSpPr>
            <a:xfrm>
              <a:off x="2143108" y="5286388"/>
              <a:ext cx="214314" cy="357190"/>
              <a:chOff x="1000100" y="4743165"/>
              <a:chExt cx="214314" cy="357190"/>
            </a:xfrm>
          </p:grpSpPr>
          <p:sp>
            <p:nvSpPr>
              <p:cNvPr id="371" name="Abgerundetes Rechteck 370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2" name="Abgerundetes Rechteck 371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3" name="Abgerundetes Rechteck 372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7" name="Gruppieren 270"/>
            <p:cNvGrpSpPr/>
            <p:nvPr/>
          </p:nvGrpSpPr>
          <p:grpSpPr>
            <a:xfrm>
              <a:off x="2071670" y="5857892"/>
              <a:ext cx="214314" cy="357190"/>
              <a:chOff x="1000100" y="4743165"/>
              <a:chExt cx="214314" cy="357190"/>
            </a:xfrm>
          </p:grpSpPr>
          <p:sp>
            <p:nvSpPr>
              <p:cNvPr id="368" name="Abgerundetes Rechteck 367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9" name="Abgerundetes Rechteck 368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70" name="Abgerundetes Rechteck 369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8" name="Gruppieren 274"/>
            <p:cNvGrpSpPr/>
            <p:nvPr/>
          </p:nvGrpSpPr>
          <p:grpSpPr>
            <a:xfrm>
              <a:off x="3000364" y="5034366"/>
              <a:ext cx="214314" cy="357190"/>
              <a:chOff x="1000100" y="4743165"/>
              <a:chExt cx="214314" cy="357190"/>
            </a:xfrm>
          </p:grpSpPr>
          <p:sp>
            <p:nvSpPr>
              <p:cNvPr id="365" name="Abgerundetes Rechteck 364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6" name="Abgerundetes Rechteck 365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7" name="Abgerundetes Rechteck 366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09" name="Gruppieren 278"/>
            <p:cNvGrpSpPr/>
            <p:nvPr/>
          </p:nvGrpSpPr>
          <p:grpSpPr>
            <a:xfrm>
              <a:off x="3152764" y="5590994"/>
              <a:ext cx="214314" cy="357190"/>
              <a:chOff x="1000100" y="4743165"/>
              <a:chExt cx="214314" cy="357190"/>
            </a:xfrm>
          </p:grpSpPr>
          <p:sp>
            <p:nvSpPr>
              <p:cNvPr id="362" name="Abgerundetes Rechteck 361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3" name="Abgerundetes Rechteck 362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4" name="Abgerundetes Rechteck 363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0" name="Gruppieren 293"/>
            <p:cNvGrpSpPr/>
            <p:nvPr/>
          </p:nvGrpSpPr>
          <p:grpSpPr>
            <a:xfrm>
              <a:off x="4643438" y="5857892"/>
              <a:ext cx="214314" cy="357190"/>
              <a:chOff x="1000100" y="4743165"/>
              <a:chExt cx="214314" cy="357190"/>
            </a:xfrm>
          </p:grpSpPr>
          <p:sp>
            <p:nvSpPr>
              <p:cNvPr id="359" name="Abgerundetes Rechteck 358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0" name="Abgerundetes Rechteck 359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61" name="Abgerundetes Rechteck 360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1" name="Gruppieren 308"/>
            <p:cNvGrpSpPr/>
            <p:nvPr/>
          </p:nvGrpSpPr>
          <p:grpSpPr>
            <a:xfrm>
              <a:off x="4857752" y="4981782"/>
              <a:ext cx="214314" cy="357190"/>
              <a:chOff x="1000100" y="4743165"/>
              <a:chExt cx="214314" cy="357190"/>
            </a:xfrm>
          </p:grpSpPr>
          <p:sp>
            <p:nvSpPr>
              <p:cNvPr id="356" name="Abgerundetes Rechteck 355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7" name="Abgerundetes Rechteck 356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8" name="Abgerundetes Rechteck 357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2" name="Gruppieren 316"/>
            <p:cNvGrpSpPr/>
            <p:nvPr/>
          </p:nvGrpSpPr>
          <p:grpSpPr>
            <a:xfrm>
              <a:off x="4429124" y="4643446"/>
              <a:ext cx="214314" cy="357190"/>
              <a:chOff x="1000100" y="4743165"/>
              <a:chExt cx="214314" cy="357190"/>
            </a:xfrm>
          </p:grpSpPr>
          <p:sp>
            <p:nvSpPr>
              <p:cNvPr id="353" name="Abgerundetes Rechteck 352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4" name="Abgerundetes Rechteck 353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5" name="Abgerundetes Rechteck 354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3" name="Gruppieren 349"/>
            <p:cNvGrpSpPr/>
            <p:nvPr/>
          </p:nvGrpSpPr>
          <p:grpSpPr>
            <a:xfrm>
              <a:off x="4500562" y="5214950"/>
              <a:ext cx="214314" cy="357190"/>
              <a:chOff x="1000100" y="4743165"/>
              <a:chExt cx="214314" cy="357190"/>
            </a:xfrm>
          </p:grpSpPr>
          <p:sp>
            <p:nvSpPr>
              <p:cNvPr id="350" name="Abgerundetes Rechteck 349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1" name="Abgerundetes Rechteck 350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52" name="Abgerundetes Rechteck 351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4" name="Gruppieren 355"/>
            <p:cNvGrpSpPr/>
            <p:nvPr/>
          </p:nvGrpSpPr>
          <p:grpSpPr>
            <a:xfrm>
              <a:off x="5429256" y="4643446"/>
              <a:ext cx="214314" cy="357190"/>
              <a:chOff x="1000100" y="4743165"/>
              <a:chExt cx="214314" cy="357190"/>
            </a:xfrm>
          </p:grpSpPr>
          <p:sp>
            <p:nvSpPr>
              <p:cNvPr id="347" name="Abgerundetes Rechteck 346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8" name="Abgerundetes Rechteck 347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9" name="Abgerundetes Rechteck 348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5" name="Gruppieren 360"/>
            <p:cNvGrpSpPr/>
            <p:nvPr/>
          </p:nvGrpSpPr>
          <p:grpSpPr>
            <a:xfrm>
              <a:off x="5429256" y="5214950"/>
              <a:ext cx="214314" cy="357190"/>
              <a:chOff x="1000100" y="4743165"/>
              <a:chExt cx="214314" cy="357190"/>
            </a:xfrm>
          </p:grpSpPr>
          <p:sp>
            <p:nvSpPr>
              <p:cNvPr id="344" name="Abgerundetes Rechteck 343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5" name="Abgerundetes Rechteck 344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6" name="Abgerundetes Rechteck 345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6" name="Gruppieren 364"/>
            <p:cNvGrpSpPr/>
            <p:nvPr/>
          </p:nvGrpSpPr>
          <p:grpSpPr>
            <a:xfrm>
              <a:off x="5786446" y="5506151"/>
              <a:ext cx="214314" cy="357190"/>
              <a:chOff x="1000100" y="4743165"/>
              <a:chExt cx="214314" cy="357190"/>
            </a:xfrm>
          </p:grpSpPr>
          <p:sp>
            <p:nvSpPr>
              <p:cNvPr id="341" name="Abgerundetes Rechteck 340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2" name="Abgerundetes Rechteck 341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3" name="Abgerundetes Rechteck 342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7" name="Gruppieren 370"/>
            <p:cNvGrpSpPr/>
            <p:nvPr/>
          </p:nvGrpSpPr>
          <p:grpSpPr>
            <a:xfrm>
              <a:off x="6715140" y="5448118"/>
              <a:ext cx="214314" cy="357190"/>
              <a:chOff x="1000100" y="4743165"/>
              <a:chExt cx="214314" cy="357190"/>
            </a:xfrm>
          </p:grpSpPr>
          <p:sp>
            <p:nvSpPr>
              <p:cNvPr id="338" name="Abgerundetes Rechteck 337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9" name="Abgerundetes Rechteck 338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40" name="Abgerundetes Rechteck 339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8" name="Gruppieren 375"/>
            <p:cNvGrpSpPr/>
            <p:nvPr/>
          </p:nvGrpSpPr>
          <p:grpSpPr>
            <a:xfrm>
              <a:off x="6429388" y="4643446"/>
              <a:ext cx="214314" cy="357190"/>
              <a:chOff x="1000100" y="4743165"/>
              <a:chExt cx="214314" cy="357190"/>
            </a:xfrm>
          </p:grpSpPr>
          <p:sp>
            <p:nvSpPr>
              <p:cNvPr id="335" name="Abgerundetes Rechteck 334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6" name="Abgerundetes Rechteck 335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7" name="Abgerundetes Rechteck 336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19" name="Gruppieren 382"/>
            <p:cNvGrpSpPr/>
            <p:nvPr/>
          </p:nvGrpSpPr>
          <p:grpSpPr>
            <a:xfrm>
              <a:off x="7358082" y="4643446"/>
              <a:ext cx="214314" cy="357190"/>
              <a:chOff x="1000100" y="4743165"/>
              <a:chExt cx="214314" cy="357190"/>
            </a:xfrm>
          </p:grpSpPr>
          <p:sp>
            <p:nvSpPr>
              <p:cNvPr id="332" name="Abgerundetes Rechteck 331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3" name="Abgerundetes Rechteck 332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4" name="Abgerundetes Rechteck 333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20" name="Gruppieren 386"/>
            <p:cNvGrpSpPr/>
            <p:nvPr/>
          </p:nvGrpSpPr>
          <p:grpSpPr>
            <a:xfrm>
              <a:off x="7358082" y="5214950"/>
              <a:ext cx="214314" cy="357190"/>
              <a:chOff x="1000100" y="4743165"/>
              <a:chExt cx="214314" cy="357190"/>
            </a:xfrm>
          </p:grpSpPr>
          <p:sp>
            <p:nvSpPr>
              <p:cNvPr id="329" name="Abgerundetes Rechteck 328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0" name="Abgerundetes Rechteck 329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31" name="Abgerundetes Rechteck 330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21" name="Gruppieren 390"/>
            <p:cNvGrpSpPr/>
            <p:nvPr/>
          </p:nvGrpSpPr>
          <p:grpSpPr>
            <a:xfrm>
              <a:off x="6715140" y="4910344"/>
              <a:ext cx="214314" cy="357190"/>
              <a:chOff x="1000100" y="4743165"/>
              <a:chExt cx="214314" cy="357190"/>
            </a:xfrm>
          </p:grpSpPr>
          <p:sp>
            <p:nvSpPr>
              <p:cNvPr id="326" name="Abgerundetes Rechteck 325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7" name="Abgerundetes Rechteck 326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8" name="Abgerundetes Rechteck 327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322" name="Gruppieren 394"/>
            <p:cNvGrpSpPr/>
            <p:nvPr/>
          </p:nvGrpSpPr>
          <p:grpSpPr>
            <a:xfrm>
              <a:off x="1214414" y="5572140"/>
              <a:ext cx="214314" cy="357190"/>
              <a:chOff x="1000100" y="4743165"/>
              <a:chExt cx="214314" cy="357190"/>
            </a:xfrm>
          </p:grpSpPr>
          <p:sp>
            <p:nvSpPr>
              <p:cNvPr id="323" name="Abgerundetes Rechteck 322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4" name="Abgerundetes Rechteck 323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25" name="Abgerundetes Rechteck 324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380" name="Gruppieren 415"/>
          <p:cNvGrpSpPr/>
          <p:nvPr/>
        </p:nvGrpSpPr>
        <p:grpSpPr>
          <a:xfrm>
            <a:off x="1083442" y="4156131"/>
            <a:ext cx="7352161" cy="1777459"/>
            <a:chOff x="1000100" y="4419705"/>
            <a:chExt cx="6786610" cy="1857388"/>
          </a:xfrm>
        </p:grpSpPr>
        <p:sp>
          <p:nvSpPr>
            <p:cNvPr id="381" name="Abgerundetes Rechteck 380"/>
            <p:cNvSpPr/>
            <p:nvPr/>
          </p:nvSpPr>
          <p:spPr>
            <a:xfrm rot="5400000">
              <a:off x="520877" y="5179231"/>
              <a:ext cx="142876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2" name="Abgerundetes Rechteck 381"/>
            <p:cNvSpPr/>
            <p:nvPr/>
          </p:nvSpPr>
          <p:spPr>
            <a:xfrm rot="5400000">
              <a:off x="1250133" y="5312680"/>
              <a:ext cx="1857388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3" name="Abgerundetes Rechteck 382"/>
            <p:cNvSpPr/>
            <p:nvPr/>
          </p:nvSpPr>
          <p:spPr>
            <a:xfrm rot="5400000">
              <a:off x="2428860" y="5466972"/>
              <a:ext cx="1500198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4" name="Abgerundetes Rechteck 383"/>
            <p:cNvSpPr/>
            <p:nvPr/>
          </p:nvSpPr>
          <p:spPr>
            <a:xfrm rot="5400000" flipV="1">
              <a:off x="3799042" y="5370686"/>
              <a:ext cx="1643076" cy="45720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5" name="Abgerundetes Rechteck 384"/>
            <p:cNvSpPr/>
            <p:nvPr/>
          </p:nvSpPr>
          <p:spPr>
            <a:xfrm rot="5400000">
              <a:off x="5000628" y="5115231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6" name="Abgerundetes Rechteck 385"/>
            <p:cNvSpPr/>
            <p:nvPr/>
          </p:nvSpPr>
          <p:spPr>
            <a:xfrm rot="5400000">
              <a:off x="6143636" y="5267631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7" name="Abgerundetes Rechteck 386"/>
            <p:cNvSpPr/>
            <p:nvPr/>
          </p:nvSpPr>
          <p:spPr>
            <a:xfrm rot="5400000">
              <a:off x="6929453" y="5143512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8" name="Abgerundetes Rechteck 387"/>
            <p:cNvSpPr/>
            <p:nvPr/>
          </p:nvSpPr>
          <p:spPr>
            <a:xfrm flipV="1">
              <a:off x="2928926" y="5357825"/>
              <a:ext cx="4429156" cy="4571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9" name="Abgerundetes Rechteck 388"/>
            <p:cNvSpPr/>
            <p:nvPr/>
          </p:nvSpPr>
          <p:spPr>
            <a:xfrm flipV="1">
              <a:off x="1142976" y="4857760"/>
              <a:ext cx="4429156" cy="4571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90" name="Abgerundetes Rechteck 389"/>
            <p:cNvSpPr/>
            <p:nvPr/>
          </p:nvSpPr>
          <p:spPr>
            <a:xfrm flipV="1">
              <a:off x="1000100" y="5214948"/>
              <a:ext cx="6786610" cy="7143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391" name="Gruppieren 524"/>
          <p:cNvGrpSpPr/>
          <p:nvPr/>
        </p:nvGrpSpPr>
        <p:grpSpPr>
          <a:xfrm>
            <a:off x="795795" y="1620576"/>
            <a:ext cx="3824817" cy="2456496"/>
            <a:chOff x="2742893" y="2000240"/>
            <a:chExt cx="3686495" cy="3000396"/>
          </a:xfrm>
        </p:grpSpPr>
        <p:grpSp>
          <p:nvGrpSpPr>
            <p:cNvPr id="392" name="Gruppieren 142"/>
            <p:cNvGrpSpPr/>
            <p:nvPr/>
          </p:nvGrpSpPr>
          <p:grpSpPr>
            <a:xfrm>
              <a:off x="2742893" y="2000240"/>
              <a:ext cx="3686495" cy="3000396"/>
              <a:chOff x="2742893" y="2000240"/>
              <a:chExt cx="3686495" cy="3000396"/>
            </a:xfrm>
          </p:grpSpPr>
          <p:sp>
            <p:nvSpPr>
              <p:cNvPr id="396" name="Abgerundetes Rechteck 395"/>
              <p:cNvSpPr/>
              <p:nvPr/>
            </p:nvSpPr>
            <p:spPr>
              <a:xfrm>
                <a:off x="2742893" y="2000240"/>
                <a:ext cx="3686495" cy="300039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7" name="Textfeld 396"/>
              <p:cNvSpPr txBox="1"/>
              <p:nvPr/>
            </p:nvSpPr>
            <p:spPr>
              <a:xfrm>
                <a:off x="3319846" y="2000241"/>
                <a:ext cx="2500330" cy="789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Software-</a:t>
                </a:r>
                <a:r>
                  <a:rPr lang="de-CH" dirty="0">
                    <a:solidFill>
                      <a:srgbClr val="FFC000"/>
                    </a:solidFill>
                  </a:rPr>
                  <a:t>Architektur</a:t>
                </a:r>
                <a:r>
                  <a:rPr lang="de-CH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Architektur</a:t>
                </a:r>
                <a:endParaRPr lang="de-DE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98" name="Gruppieren 79"/>
              <p:cNvGrpSpPr/>
              <p:nvPr/>
            </p:nvGrpSpPr>
            <p:grpSpPr>
              <a:xfrm>
                <a:off x="3042050" y="2428868"/>
                <a:ext cx="3054451" cy="714380"/>
                <a:chOff x="2803433" y="2428868"/>
                <a:chExt cx="3054451" cy="714380"/>
              </a:xfrm>
            </p:grpSpPr>
            <p:sp>
              <p:nvSpPr>
                <p:cNvPr id="456" name="Abgerundetes Rechteck 455"/>
                <p:cNvSpPr/>
                <p:nvPr/>
              </p:nvSpPr>
              <p:spPr>
                <a:xfrm>
                  <a:off x="2803433" y="2428868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57" name="Gruppieren 26"/>
                <p:cNvGrpSpPr/>
                <p:nvPr/>
              </p:nvGrpSpPr>
              <p:grpSpPr>
                <a:xfrm>
                  <a:off x="2927455" y="2538014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58" name="Gerade Verbindung 457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Gerade Verbindung 458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Gerade Verbindung 459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9" name="Gruppieren 85"/>
              <p:cNvGrpSpPr/>
              <p:nvPr/>
            </p:nvGrpSpPr>
            <p:grpSpPr>
              <a:xfrm>
                <a:off x="3024667" y="3233540"/>
                <a:ext cx="3054451" cy="714380"/>
                <a:chOff x="2786050" y="3233540"/>
                <a:chExt cx="3054451" cy="714380"/>
              </a:xfrm>
            </p:grpSpPr>
            <p:sp>
              <p:nvSpPr>
                <p:cNvPr id="451" name="Abgerundetes Rechteck 450"/>
                <p:cNvSpPr/>
                <p:nvPr/>
              </p:nvSpPr>
              <p:spPr>
                <a:xfrm>
                  <a:off x="2786050" y="3233540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52" name="Gruppieren 81"/>
                <p:cNvGrpSpPr/>
                <p:nvPr/>
              </p:nvGrpSpPr>
              <p:grpSpPr>
                <a:xfrm>
                  <a:off x="2928926" y="3366892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53" name="Gerade Verbindung 452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Gerade Verbindung 453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Gerade Verbindung 454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0" name="Gruppieren 45"/>
              <p:cNvGrpSpPr/>
              <p:nvPr/>
            </p:nvGrpSpPr>
            <p:grpSpPr>
              <a:xfrm>
                <a:off x="3801058" y="3357562"/>
                <a:ext cx="533796" cy="285752"/>
                <a:chOff x="1037808" y="3357562"/>
                <a:chExt cx="533796" cy="285752"/>
              </a:xfrm>
            </p:grpSpPr>
            <p:sp>
              <p:nvSpPr>
                <p:cNvPr id="449" name="Abgerundetes Rechteck 448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50" name="Form 583"/>
                <p:cNvCxnSpPr>
                  <a:stCxn id="449" idx="2"/>
                  <a:endCxn id="449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73333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1" name="Gruppieren 53"/>
              <p:cNvGrpSpPr/>
              <p:nvPr/>
            </p:nvGrpSpPr>
            <p:grpSpPr>
              <a:xfrm>
                <a:off x="4225708" y="3419573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45" name="Abgerundetes Rechteck 444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6" name="Abgerundetes Rechteck 445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7" name="Abgerundetes Rechteck 446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8" name="Abgerundetes Rechteck 447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2" name="Gruppieren 45"/>
              <p:cNvGrpSpPr/>
              <p:nvPr/>
            </p:nvGrpSpPr>
            <p:grpSpPr>
              <a:xfrm>
                <a:off x="3801058" y="2532565"/>
                <a:ext cx="533796" cy="285752"/>
                <a:chOff x="1037808" y="3357562"/>
                <a:chExt cx="533796" cy="285752"/>
              </a:xfrm>
            </p:grpSpPr>
            <p:sp>
              <p:nvSpPr>
                <p:cNvPr id="443" name="Abgerundetes Rechteck 442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4" name="Form 577"/>
                <p:cNvCxnSpPr>
                  <a:stCxn id="443" idx="2"/>
                  <a:endCxn id="443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0000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uppieren 53"/>
              <p:cNvGrpSpPr/>
              <p:nvPr/>
            </p:nvGrpSpPr>
            <p:grpSpPr>
              <a:xfrm>
                <a:off x="4225708" y="2594576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39" name="Abgerundetes Rechteck 438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0" name="Abgerundetes Rechteck 439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1" name="Abgerundetes Rechteck 440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2" name="Abgerundetes Rechteck 441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4" name="Gruppieren 107"/>
              <p:cNvGrpSpPr/>
              <p:nvPr/>
            </p:nvGrpSpPr>
            <p:grpSpPr>
              <a:xfrm>
                <a:off x="3024667" y="4043661"/>
                <a:ext cx="3054451" cy="714380"/>
                <a:chOff x="2786050" y="4043661"/>
                <a:chExt cx="3054451" cy="714380"/>
              </a:xfrm>
            </p:grpSpPr>
            <p:sp>
              <p:nvSpPr>
                <p:cNvPr id="434" name="Abgerundetes Rechteck 433"/>
                <p:cNvSpPr/>
                <p:nvPr/>
              </p:nvSpPr>
              <p:spPr>
                <a:xfrm>
                  <a:off x="2786050" y="4043661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35" name="Gruppieren 81"/>
                <p:cNvGrpSpPr/>
                <p:nvPr/>
              </p:nvGrpSpPr>
              <p:grpSpPr>
                <a:xfrm>
                  <a:off x="2928926" y="4177013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36" name="Gerade Verbindung 435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Gerade Verbindung 436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Gerade Verbindung 437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5" name="Gruppieren 45"/>
              <p:cNvGrpSpPr/>
              <p:nvPr/>
            </p:nvGrpSpPr>
            <p:grpSpPr>
              <a:xfrm>
                <a:off x="3776755" y="4137931"/>
                <a:ext cx="533796" cy="285752"/>
                <a:chOff x="1037808" y="3357562"/>
                <a:chExt cx="533796" cy="285752"/>
              </a:xfrm>
            </p:grpSpPr>
            <p:sp>
              <p:nvSpPr>
                <p:cNvPr id="432" name="Abgerundetes Rechteck 431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33" name="Form 566"/>
                <p:cNvCxnSpPr>
                  <a:stCxn id="432" idx="2"/>
                  <a:endCxn id="432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6666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uppieren 53"/>
              <p:cNvGrpSpPr/>
              <p:nvPr/>
            </p:nvGrpSpPr>
            <p:grpSpPr>
              <a:xfrm>
                <a:off x="4201405" y="4199942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8" name="Abgerundetes Rechteck 42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9" name="Abgerundetes Rechteck 42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0" name="Abgerundetes Rechteck 42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1" name="Abgerundetes Rechteck 43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7" name="Gruppieren 56"/>
              <p:cNvGrpSpPr/>
              <p:nvPr/>
            </p:nvGrpSpPr>
            <p:grpSpPr>
              <a:xfrm>
                <a:off x="5419829" y="4361672"/>
                <a:ext cx="533796" cy="285752"/>
                <a:chOff x="1857356" y="3724276"/>
                <a:chExt cx="533796" cy="285752"/>
              </a:xfrm>
            </p:grpSpPr>
            <p:sp>
              <p:nvSpPr>
                <p:cNvPr id="426" name="Abgerundetes Rechteck 425"/>
                <p:cNvSpPr/>
                <p:nvPr/>
              </p:nvSpPr>
              <p:spPr>
                <a:xfrm>
                  <a:off x="1857356" y="3724276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7" name="Flussdiagramm: Magnetplattenspeicher 426"/>
                <p:cNvSpPr/>
                <p:nvPr/>
              </p:nvSpPr>
              <p:spPr>
                <a:xfrm>
                  <a:off x="2005681" y="3786190"/>
                  <a:ext cx="214314" cy="142876"/>
                </a:xfrm>
                <a:prstGeom prst="flowChartMagneticDisk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08" name="Gruppieren 53"/>
              <p:cNvGrpSpPr/>
              <p:nvPr/>
            </p:nvGrpSpPr>
            <p:grpSpPr>
              <a:xfrm>
                <a:off x="4810617" y="2590598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2" name="Abgerundetes Rechteck 421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3" name="Abgerundetes Rechteck 422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4" name="Abgerundetes Rechteck 423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5" name="Abgerundetes Rechteck 424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9" name="Gruppieren 53"/>
              <p:cNvGrpSpPr/>
              <p:nvPr/>
            </p:nvGrpSpPr>
            <p:grpSpPr>
              <a:xfrm>
                <a:off x="5453559" y="2596047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8" name="Abgerundetes Rechteck 41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9" name="Abgerundetes Rechteck 41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0" name="Abgerundetes Rechteck 41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1" name="Abgerundetes Rechteck 42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10" name="Gruppieren 53"/>
              <p:cNvGrpSpPr/>
              <p:nvPr/>
            </p:nvGrpSpPr>
            <p:grpSpPr>
              <a:xfrm>
                <a:off x="4810617" y="3429000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4" name="Abgerundetes Rechteck 413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5" name="Abgerundetes Rechteck 414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6" name="Abgerundetes Rechteck 415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7" name="Abgerundetes Rechteck 416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11" name="Abgerundetes Rechteck 410"/>
              <p:cNvSpPr/>
              <p:nvPr/>
            </p:nvSpPr>
            <p:spPr>
              <a:xfrm>
                <a:off x="4601752" y="2500306"/>
                <a:ext cx="285752" cy="2161994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2" name="Abgerundetes Rechteck 411"/>
              <p:cNvSpPr/>
              <p:nvPr/>
            </p:nvSpPr>
            <p:spPr>
              <a:xfrm rot="5400000">
                <a:off x="4563309" y="2924220"/>
                <a:ext cx="285752" cy="1494749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3" name="Abgerundetes Rechteck 412"/>
              <p:cNvSpPr/>
              <p:nvPr/>
            </p:nvSpPr>
            <p:spPr>
              <a:xfrm rot="5400000">
                <a:off x="4861309" y="2021083"/>
                <a:ext cx="285752" cy="1785950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393" name="Legende mit Pfeil in vier Richtungen 392"/>
            <p:cNvSpPr/>
            <p:nvPr/>
          </p:nvSpPr>
          <p:spPr>
            <a:xfrm>
              <a:off x="4452937" y="2643182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4" name="Legende mit Pfeil in vier Richtungen 393"/>
            <p:cNvSpPr/>
            <p:nvPr/>
          </p:nvSpPr>
          <p:spPr>
            <a:xfrm>
              <a:off x="4429124" y="342900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5" name="Legende mit Pfeil in vier Richtungen 394"/>
            <p:cNvSpPr/>
            <p:nvPr/>
          </p:nvSpPr>
          <p:spPr>
            <a:xfrm>
              <a:off x="4429124" y="414338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29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Änderungen umsetzen</a:t>
            </a:r>
          </a:p>
        </p:txBody>
      </p:sp>
      <p:grpSp>
        <p:nvGrpSpPr>
          <p:cNvPr id="271" name="Gruppieren 352"/>
          <p:cNvGrpSpPr/>
          <p:nvPr/>
        </p:nvGrpSpPr>
        <p:grpSpPr>
          <a:xfrm>
            <a:off x="6113868" y="2022420"/>
            <a:ext cx="1258817" cy="1321040"/>
            <a:chOff x="7739452" y="2790961"/>
            <a:chExt cx="1161985" cy="1352419"/>
          </a:xfrm>
        </p:grpSpPr>
        <p:pic>
          <p:nvPicPr>
            <p:cNvPr id="272" name="Grafik 271" descr="perso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58242" y="2790961"/>
              <a:ext cx="514286" cy="1066667"/>
            </a:xfrm>
            <a:prstGeom prst="rect">
              <a:avLst/>
            </a:prstGeom>
          </p:spPr>
        </p:pic>
        <p:sp>
          <p:nvSpPr>
            <p:cNvPr id="273" name="Textfeld 272"/>
            <p:cNvSpPr txBox="1"/>
            <p:nvPr/>
          </p:nvSpPr>
          <p:spPr>
            <a:xfrm>
              <a:off x="7739452" y="3774048"/>
              <a:ext cx="1161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/>
                <a:t>Entwickler</a:t>
              </a:r>
              <a:endParaRPr lang="de-DE" dirty="0"/>
            </a:p>
          </p:txBody>
        </p:sp>
      </p:grpSp>
      <p:sp>
        <p:nvSpPr>
          <p:cNvPr id="274" name="Wolkenförmige Legende 273"/>
          <p:cNvSpPr/>
          <p:nvPr/>
        </p:nvSpPr>
        <p:spPr>
          <a:xfrm>
            <a:off x="7130219" y="1554676"/>
            <a:ext cx="2321735" cy="558244"/>
          </a:xfrm>
          <a:prstGeom prst="cloudCallout">
            <a:avLst>
              <a:gd name="adj1" fmla="val -60198"/>
              <a:gd name="adj2" fmla="val 75508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Erfahrung</a:t>
            </a:r>
            <a:endParaRPr lang="de-DE" baseline="-25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5" name="Pfeil nach oben 274"/>
          <p:cNvSpPr/>
          <p:nvPr/>
        </p:nvSpPr>
        <p:spPr>
          <a:xfrm rot="16200000">
            <a:off x="5391971" y="2241273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Textfeld 275"/>
          <p:cNvSpPr txBox="1"/>
          <p:nvPr/>
        </p:nvSpPr>
        <p:spPr>
          <a:xfrm>
            <a:off x="4813947" y="266536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interpretiert</a:t>
            </a:r>
            <a:endParaRPr lang="de-DE" dirty="0"/>
          </a:p>
        </p:txBody>
      </p:sp>
      <p:sp>
        <p:nvSpPr>
          <p:cNvPr id="277" name="Textfeld 276"/>
          <p:cNvSpPr txBox="1"/>
          <p:nvPr/>
        </p:nvSpPr>
        <p:spPr>
          <a:xfrm>
            <a:off x="7625202" y="33083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implementiert</a:t>
            </a:r>
            <a:endParaRPr lang="de-DE" dirty="0"/>
          </a:p>
        </p:txBody>
      </p:sp>
      <p:sp>
        <p:nvSpPr>
          <p:cNvPr id="278" name="Pfeil nach oben 277"/>
          <p:cNvSpPr/>
          <p:nvPr/>
        </p:nvSpPr>
        <p:spPr>
          <a:xfrm rot="10800000">
            <a:off x="6578214" y="3451177"/>
            <a:ext cx="270869" cy="662915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Pfeil nach oben 278"/>
          <p:cNvSpPr/>
          <p:nvPr/>
        </p:nvSpPr>
        <p:spPr>
          <a:xfrm rot="13561629">
            <a:off x="5892999" y="3387551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Pfeil nach oben 279"/>
          <p:cNvSpPr/>
          <p:nvPr/>
        </p:nvSpPr>
        <p:spPr>
          <a:xfrm rot="8038371" flipH="1">
            <a:off x="7260390" y="3402829"/>
            <a:ext cx="244232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1" name="Gruppieren 524"/>
          <p:cNvGrpSpPr/>
          <p:nvPr/>
        </p:nvGrpSpPr>
        <p:grpSpPr>
          <a:xfrm>
            <a:off x="795795" y="1620576"/>
            <a:ext cx="3824817" cy="2456496"/>
            <a:chOff x="2742893" y="2000240"/>
            <a:chExt cx="3686495" cy="3000396"/>
          </a:xfrm>
        </p:grpSpPr>
        <p:grpSp>
          <p:nvGrpSpPr>
            <p:cNvPr id="392" name="Gruppieren 142"/>
            <p:cNvGrpSpPr/>
            <p:nvPr/>
          </p:nvGrpSpPr>
          <p:grpSpPr>
            <a:xfrm>
              <a:off x="2742893" y="2000240"/>
              <a:ext cx="3686495" cy="3000396"/>
              <a:chOff x="2742893" y="2000240"/>
              <a:chExt cx="3686495" cy="3000396"/>
            </a:xfrm>
          </p:grpSpPr>
          <p:sp>
            <p:nvSpPr>
              <p:cNvPr id="396" name="Abgerundetes Rechteck 395"/>
              <p:cNvSpPr/>
              <p:nvPr/>
            </p:nvSpPr>
            <p:spPr>
              <a:xfrm>
                <a:off x="2742893" y="2000240"/>
                <a:ext cx="3686495" cy="300039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97" name="Textfeld 396"/>
              <p:cNvSpPr txBox="1"/>
              <p:nvPr/>
            </p:nvSpPr>
            <p:spPr>
              <a:xfrm>
                <a:off x="3319846" y="2000241"/>
                <a:ext cx="2500330" cy="789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CH" dirty="0"/>
                  <a:t>Software-</a:t>
                </a:r>
                <a:r>
                  <a:rPr lang="de-CH" dirty="0">
                    <a:solidFill>
                      <a:srgbClr val="FFC000"/>
                    </a:solidFill>
                  </a:rPr>
                  <a:t>Architektur</a:t>
                </a:r>
                <a:r>
                  <a:rPr lang="de-CH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Architektur</a:t>
                </a:r>
                <a:endParaRPr lang="de-DE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398" name="Gruppieren 79"/>
              <p:cNvGrpSpPr/>
              <p:nvPr/>
            </p:nvGrpSpPr>
            <p:grpSpPr>
              <a:xfrm>
                <a:off x="3042050" y="2428868"/>
                <a:ext cx="3054451" cy="714380"/>
                <a:chOff x="2803433" y="2428868"/>
                <a:chExt cx="3054451" cy="714380"/>
              </a:xfrm>
            </p:grpSpPr>
            <p:sp>
              <p:nvSpPr>
                <p:cNvPr id="456" name="Abgerundetes Rechteck 455"/>
                <p:cNvSpPr/>
                <p:nvPr/>
              </p:nvSpPr>
              <p:spPr>
                <a:xfrm>
                  <a:off x="2803433" y="2428868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57" name="Gruppieren 26"/>
                <p:cNvGrpSpPr/>
                <p:nvPr/>
              </p:nvGrpSpPr>
              <p:grpSpPr>
                <a:xfrm>
                  <a:off x="2927455" y="2538014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58" name="Gerade Verbindung 457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Gerade Verbindung 458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0" name="Gerade Verbindung 459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9" name="Gruppieren 85"/>
              <p:cNvGrpSpPr/>
              <p:nvPr/>
            </p:nvGrpSpPr>
            <p:grpSpPr>
              <a:xfrm>
                <a:off x="3024667" y="3233540"/>
                <a:ext cx="3054451" cy="714380"/>
                <a:chOff x="2786050" y="3233540"/>
                <a:chExt cx="3054451" cy="714380"/>
              </a:xfrm>
            </p:grpSpPr>
            <p:sp>
              <p:nvSpPr>
                <p:cNvPr id="451" name="Abgerundetes Rechteck 450"/>
                <p:cNvSpPr/>
                <p:nvPr/>
              </p:nvSpPr>
              <p:spPr>
                <a:xfrm>
                  <a:off x="2786050" y="3233540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52" name="Gruppieren 81"/>
                <p:cNvGrpSpPr/>
                <p:nvPr/>
              </p:nvGrpSpPr>
              <p:grpSpPr>
                <a:xfrm>
                  <a:off x="2928926" y="3366892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53" name="Gerade Verbindung 452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Gerade Verbindung 453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Gerade Verbindung 454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0" name="Gruppieren 45"/>
              <p:cNvGrpSpPr/>
              <p:nvPr/>
            </p:nvGrpSpPr>
            <p:grpSpPr>
              <a:xfrm>
                <a:off x="3801058" y="3357562"/>
                <a:ext cx="533796" cy="285752"/>
                <a:chOff x="1037808" y="3357562"/>
                <a:chExt cx="533796" cy="285752"/>
              </a:xfrm>
            </p:grpSpPr>
            <p:sp>
              <p:nvSpPr>
                <p:cNvPr id="449" name="Abgerundetes Rechteck 448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50" name="Form 583"/>
                <p:cNvCxnSpPr>
                  <a:stCxn id="449" idx="2"/>
                  <a:endCxn id="449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73333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1" name="Gruppieren 53"/>
              <p:cNvGrpSpPr/>
              <p:nvPr/>
            </p:nvGrpSpPr>
            <p:grpSpPr>
              <a:xfrm>
                <a:off x="4225708" y="3419573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45" name="Abgerundetes Rechteck 444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6" name="Abgerundetes Rechteck 445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7" name="Abgerundetes Rechteck 446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8" name="Abgerundetes Rechteck 447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2" name="Gruppieren 45"/>
              <p:cNvGrpSpPr/>
              <p:nvPr/>
            </p:nvGrpSpPr>
            <p:grpSpPr>
              <a:xfrm>
                <a:off x="3801058" y="2532565"/>
                <a:ext cx="533796" cy="285752"/>
                <a:chOff x="1037808" y="3357562"/>
                <a:chExt cx="533796" cy="285752"/>
              </a:xfrm>
            </p:grpSpPr>
            <p:sp>
              <p:nvSpPr>
                <p:cNvPr id="443" name="Abgerundetes Rechteck 442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44" name="Form 577"/>
                <p:cNvCxnSpPr>
                  <a:stCxn id="443" idx="2"/>
                  <a:endCxn id="443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0000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uppieren 53"/>
              <p:cNvGrpSpPr/>
              <p:nvPr/>
            </p:nvGrpSpPr>
            <p:grpSpPr>
              <a:xfrm>
                <a:off x="4225708" y="2594576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39" name="Abgerundetes Rechteck 438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0" name="Abgerundetes Rechteck 439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1" name="Abgerundetes Rechteck 440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42" name="Abgerundetes Rechteck 441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4" name="Gruppieren 107"/>
              <p:cNvGrpSpPr/>
              <p:nvPr/>
            </p:nvGrpSpPr>
            <p:grpSpPr>
              <a:xfrm>
                <a:off x="3024667" y="4043661"/>
                <a:ext cx="3054451" cy="714380"/>
                <a:chOff x="2786050" y="4043661"/>
                <a:chExt cx="3054451" cy="714380"/>
              </a:xfrm>
            </p:grpSpPr>
            <p:sp>
              <p:nvSpPr>
                <p:cNvPr id="434" name="Abgerundetes Rechteck 433"/>
                <p:cNvSpPr/>
                <p:nvPr/>
              </p:nvSpPr>
              <p:spPr>
                <a:xfrm>
                  <a:off x="2786050" y="4043661"/>
                  <a:ext cx="3054451" cy="71438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grpSp>
              <p:nvGrpSpPr>
                <p:cNvPr id="435" name="Gruppieren 81"/>
                <p:cNvGrpSpPr/>
                <p:nvPr/>
              </p:nvGrpSpPr>
              <p:grpSpPr>
                <a:xfrm>
                  <a:off x="2928926" y="4177013"/>
                  <a:ext cx="361168" cy="133546"/>
                  <a:chOff x="3677036" y="3929066"/>
                  <a:chExt cx="361168" cy="133546"/>
                </a:xfrm>
              </p:grpSpPr>
              <p:cxnSp>
                <p:nvCxnSpPr>
                  <p:cNvPr id="436" name="Gerade Verbindung 435"/>
                  <p:cNvCxnSpPr/>
                  <p:nvPr/>
                </p:nvCxnSpPr>
                <p:spPr>
                  <a:xfrm>
                    <a:off x="3677036" y="3929066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7" name="Gerade Verbindung 436"/>
                  <p:cNvCxnSpPr/>
                  <p:nvPr/>
                </p:nvCxnSpPr>
                <p:spPr>
                  <a:xfrm>
                    <a:off x="3681014" y="4000504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8" name="Gerade Verbindung 437"/>
                  <p:cNvCxnSpPr/>
                  <p:nvPr/>
                </p:nvCxnSpPr>
                <p:spPr>
                  <a:xfrm>
                    <a:off x="3681014" y="4062612"/>
                    <a:ext cx="357190" cy="0"/>
                  </a:xfrm>
                  <a:prstGeom prst="lin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190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05" name="Gruppieren 45"/>
              <p:cNvGrpSpPr/>
              <p:nvPr/>
            </p:nvGrpSpPr>
            <p:grpSpPr>
              <a:xfrm>
                <a:off x="3776755" y="4137931"/>
                <a:ext cx="533796" cy="285752"/>
                <a:chOff x="1037808" y="3357562"/>
                <a:chExt cx="533796" cy="285752"/>
              </a:xfrm>
            </p:grpSpPr>
            <p:sp>
              <p:nvSpPr>
                <p:cNvPr id="432" name="Abgerundetes Rechteck 431"/>
                <p:cNvSpPr/>
                <p:nvPr/>
              </p:nvSpPr>
              <p:spPr>
                <a:xfrm>
                  <a:off x="1037808" y="3357562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cxnSp>
              <p:nvCxnSpPr>
                <p:cNvPr id="433" name="Form 566"/>
                <p:cNvCxnSpPr>
                  <a:stCxn id="432" idx="2"/>
                  <a:endCxn id="432" idx="1"/>
                </p:cNvCxnSpPr>
                <p:nvPr/>
              </p:nvCxnSpPr>
              <p:spPr>
                <a:xfrm rot="5400000" flipH="1">
                  <a:off x="1099819" y="3438427"/>
                  <a:ext cx="142876" cy="266898"/>
                </a:xfrm>
                <a:prstGeom prst="bentConnector4">
                  <a:avLst>
                    <a:gd name="adj1" fmla="val -66666"/>
                    <a:gd name="adj2" fmla="val 160928"/>
                  </a:avLst>
                </a:prstGeom>
                <a:ln w="190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uppieren 53"/>
              <p:cNvGrpSpPr/>
              <p:nvPr/>
            </p:nvGrpSpPr>
            <p:grpSpPr>
              <a:xfrm>
                <a:off x="4201405" y="4199942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8" name="Abgerundetes Rechteck 42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9" name="Abgerundetes Rechteck 42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0" name="Abgerundetes Rechteck 42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31" name="Abgerundetes Rechteck 43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7" name="Gruppieren 56"/>
              <p:cNvGrpSpPr/>
              <p:nvPr/>
            </p:nvGrpSpPr>
            <p:grpSpPr>
              <a:xfrm>
                <a:off x="5419829" y="4361672"/>
                <a:ext cx="533796" cy="285752"/>
                <a:chOff x="1857356" y="3724276"/>
                <a:chExt cx="533796" cy="285752"/>
              </a:xfrm>
            </p:grpSpPr>
            <p:sp>
              <p:nvSpPr>
                <p:cNvPr id="426" name="Abgerundetes Rechteck 425"/>
                <p:cNvSpPr/>
                <p:nvPr/>
              </p:nvSpPr>
              <p:spPr>
                <a:xfrm>
                  <a:off x="1857356" y="3724276"/>
                  <a:ext cx="533796" cy="285752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7" name="Flussdiagramm: Magnetplattenspeicher 426"/>
                <p:cNvSpPr/>
                <p:nvPr/>
              </p:nvSpPr>
              <p:spPr>
                <a:xfrm>
                  <a:off x="2005681" y="3786190"/>
                  <a:ext cx="214314" cy="142876"/>
                </a:xfrm>
                <a:prstGeom prst="flowChartMagneticDisk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08" name="Gruppieren 53"/>
              <p:cNvGrpSpPr/>
              <p:nvPr/>
            </p:nvGrpSpPr>
            <p:grpSpPr>
              <a:xfrm>
                <a:off x="4810617" y="2590598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22" name="Abgerundetes Rechteck 421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3" name="Abgerundetes Rechteck 422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4" name="Abgerundetes Rechteck 423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5" name="Abgerundetes Rechteck 424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09" name="Gruppieren 53"/>
              <p:cNvGrpSpPr/>
              <p:nvPr/>
            </p:nvGrpSpPr>
            <p:grpSpPr>
              <a:xfrm>
                <a:off x="5453559" y="2596047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8" name="Abgerundetes Rechteck 417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9" name="Abgerundetes Rechteck 418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0" name="Abgerundetes Rechteck 419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21" name="Abgerundetes Rechteck 420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grpSp>
            <p:nvGrpSpPr>
              <p:cNvPr id="410" name="Gruppieren 53"/>
              <p:cNvGrpSpPr/>
              <p:nvPr/>
            </p:nvGrpSpPr>
            <p:grpSpPr>
              <a:xfrm>
                <a:off x="4810617" y="3429000"/>
                <a:ext cx="500066" cy="357190"/>
                <a:chOff x="1052684" y="4143380"/>
                <a:chExt cx="500066" cy="357190"/>
              </a:xfrm>
              <a:solidFill>
                <a:schemeClr val="accent3">
                  <a:lumMod val="40000"/>
                  <a:lumOff val="60000"/>
                </a:schemeClr>
              </a:solidFill>
            </p:grpSpPr>
            <p:sp>
              <p:nvSpPr>
                <p:cNvPr id="414" name="Abgerundetes Rechteck 413"/>
                <p:cNvSpPr/>
                <p:nvPr/>
              </p:nvSpPr>
              <p:spPr>
                <a:xfrm>
                  <a:off x="1052684" y="4143380"/>
                  <a:ext cx="214314" cy="142876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5" name="Abgerundetes Rechteck 414"/>
                <p:cNvSpPr/>
                <p:nvPr/>
              </p:nvSpPr>
              <p:spPr>
                <a:xfrm>
                  <a:off x="1338436" y="4143380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6" name="Abgerundetes Rechteck 415"/>
                <p:cNvSpPr/>
                <p:nvPr/>
              </p:nvSpPr>
              <p:spPr>
                <a:xfrm>
                  <a:off x="1338436" y="4286256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417" name="Abgerundetes Rechteck 416"/>
                <p:cNvSpPr/>
                <p:nvPr/>
              </p:nvSpPr>
              <p:spPr>
                <a:xfrm>
                  <a:off x="1338436" y="4429132"/>
                  <a:ext cx="214314" cy="71438"/>
                </a:xfrm>
                <a:prstGeom prst="roundRect">
                  <a:avLst/>
                </a:prstGeom>
                <a:grpFill/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p:grpSp>
          <p:sp>
            <p:nvSpPr>
              <p:cNvPr id="411" name="Abgerundetes Rechteck 410"/>
              <p:cNvSpPr/>
              <p:nvPr/>
            </p:nvSpPr>
            <p:spPr>
              <a:xfrm>
                <a:off x="4601752" y="2500306"/>
                <a:ext cx="285752" cy="2161994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2" name="Abgerundetes Rechteck 411"/>
              <p:cNvSpPr/>
              <p:nvPr/>
            </p:nvSpPr>
            <p:spPr>
              <a:xfrm rot="5400000">
                <a:off x="4563309" y="2924220"/>
                <a:ext cx="285752" cy="1494749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13" name="Abgerundetes Rechteck 412"/>
              <p:cNvSpPr/>
              <p:nvPr/>
            </p:nvSpPr>
            <p:spPr>
              <a:xfrm rot="5400000">
                <a:off x="4861309" y="2021083"/>
                <a:ext cx="285752" cy="1785950"/>
              </a:xfrm>
              <a:prstGeom prst="roundRect">
                <a:avLst/>
              </a:prstGeom>
              <a:solidFill>
                <a:schemeClr val="bg2">
                  <a:lumMod val="90000"/>
                  <a:alpha val="2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393" name="Legende mit Pfeil in vier Richtungen 392"/>
            <p:cNvSpPr/>
            <p:nvPr/>
          </p:nvSpPr>
          <p:spPr>
            <a:xfrm>
              <a:off x="4452937" y="2643182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4" name="Legende mit Pfeil in vier Richtungen 393"/>
            <p:cNvSpPr/>
            <p:nvPr/>
          </p:nvSpPr>
          <p:spPr>
            <a:xfrm>
              <a:off x="4429124" y="342900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5" name="Legende mit Pfeil in vier Richtungen 394"/>
            <p:cNvSpPr/>
            <p:nvPr/>
          </p:nvSpPr>
          <p:spPr>
            <a:xfrm>
              <a:off x="4429124" y="414338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461" name="Textfeld 460"/>
          <p:cNvSpPr txBox="1"/>
          <p:nvPr/>
        </p:nvSpPr>
        <p:spPr>
          <a:xfrm>
            <a:off x="7682920" y="288762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interpretiert</a:t>
            </a:r>
            <a:endParaRPr lang="de-DE" b="1" dirty="0"/>
          </a:p>
        </p:txBody>
      </p:sp>
      <p:grpSp>
        <p:nvGrpSpPr>
          <p:cNvPr id="462" name="Gruppieren 116"/>
          <p:cNvGrpSpPr/>
          <p:nvPr/>
        </p:nvGrpSpPr>
        <p:grpSpPr>
          <a:xfrm>
            <a:off x="1083442" y="4594188"/>
            <a:ext cx="7352161" cy="1256050"/>
            <a:chOff x="1000100" y="4857760"/>
            <a:chExt cx="6786610" cy="1285885"/>
          </a:xfrm>
        </p:grpSpPr>
        <p:sp>
          <p:nvSpPr>
            <p:cNvPr id="463" name="Abgerundetes Rechteck 462"/>
            <p:cNvSpPr/>
            <p:nvPr/>
          </p:nvSpPr>
          <p:spPr>
            <a:xfrm>
              <a:off x="100010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Abgerundetes Rechteck 463"/>
            <p:cNvSpPr/>
            <p:nvPr/>
          </p:nvSpPr>
          <p:spPr>
            <a:xfrm>
              <a:off x="100010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Abgerundetes Rechteck 464"/>
            <p:cNvSpPr/>
            <p:nvPr/>
          </p:nvSpPr>
          <p:spPr>
            <a:xfrm>
              <a:off x="2714612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Abgerundetes Rechteck 465"/>
            <p:cNvSpPr/>
            <p:nvPr/>
          </p:nvSpPr>
          <p:spPr>
            <a:xfrm>
              <a:off x="335755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Abgerundetes Rechteck 466"/>
            <p:cNvSpPr/>
            <p:nvPr/>
          </p:nvSpPr>
          <p:spPr>
            <a:xfrm>
              <a:off x="207167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8" name="Abgerundetes Rechteck 467"/>
            <p:cNvSpPr/>
            <p:nvPr/>
          </p:nvSpPr>
          <p:spPr>
            <a:xfrm>
              <a:off x="207167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9" name="Abgerundetes Rechteck 468"/>
            <p:cNvSpPr/>
            <p:nvPr/>
          </p:nvSpPr>
          <p:spPr>
            <a:xfrm>
              <a:off x="100010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0" name="Abgerundetes Rechteck 469"/>
            <p:cNvSpPr/>
            <p:nvPr/>
          </p:nvSpPr>
          <p:spPr>
            <a:xfrm>
              <a:off x="207167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1" name="Abgerundetes Rechteck 470"/>
            <p:cNvSpPr/>
            <p:nvPr/>
          </p:nvSpPr>
          <p:spPr>
            <a:xfrm>
              <a:off x="335755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2" name="Abgerundetes Rechteck 471"/>
            <p:cNvSpPr/>
            <p:nvPr/>
          </p:nvSpPr>
          <p:spPr>
            <a:xfrm>
              <a:off x="585788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Abgerundetes Rechteck 472"/>
            <p:cNvSpPr/>
            <p:nvPr/>
          </p:nvSpPr>
          <p:spPr>
            <a:xfrm>
              <a:off x="4572000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Abgerundetes Rechteck 473"/>
            <p:cNvSpPr/>
            <p:nvPr/>
          </p:nvSpPr>
          <p:spPr>
            <a:xfrm>
              <a:off x="4572000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Abgerundetes Rechteck 474"/>
            <p:cNvSpPr/>
            <p:nvPr/>
          </p:nvSpPr>
          <p:spPr>
            <a:xfrm>
              <a:off x="4572000" y="5857892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Abgerundetes Rechteck 475"/>
            <p:cNvSpPr/>
            <p:nvPr/>
          </p:nvSpPr>
          <p:spPr>
            <a:xfrm>
              <a:off x="585788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7" name="Abgerundetes Rechteck 476"/>
            <p:cNvSpPr/>
            <p:nvPr/>
          </p:nvSpPr>
          <p:spPr>
            <a:xfrm>
              <a:off x="6572264" y="4857760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8" name="Abgerundetes Rechteck 477"/>
            <p:cNvSpPr/>
            <p:nvPr/>
          </p:nvSpPr>
          <p:spPr>
            <a:xfrm>
              <a:off x="657226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Abgerundetes Rechteck 478"/>
            <p:cNvSpPr/>
            <p:nvPr/>
          </p:nvSpPr>
          <p:spPr>
            <a:xfrm>
              <a:off x="7286644" y="5357826"/>
              <a:ext cx="500066" cy="28575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80" name="Gerade Verbindung 479"/>
            <p:cNvCxnSpPr>
              <a:stCxn id="463" idx="2"/>
              <a:endCxn id="464" idx="0"/>
            </p:cNvCxnSpPr>
            <p:nvPr/>
          </p:nvCxnSpPr>
          <p:spPr>
            <a:xfrm rot="5400000">
              <a:off x="1142976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Gerade Verbindung 480"/>
            <p:cNvCxnSpPr>
              <a:stCxn id="463" idx="3"/>
              <a:endCxn id="468" idx="1"/>
            </p:cNvCxnSpPr>
            <p:nvPr/>
          </p:nvCxnSpPr>
          <p:spPr>
            <a:xfrm>
              <a:off x="1500166" y="5000636"/>
              <a:ext cx="57150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Gerade Verbindung 481"/>
            <p:cNvCxnSpPr>
              <a:stCxn id="464" idx="2"/>
              <a:endCxn id="469" idx="0"/>
            </p:cNvCxnSpPr>
            <p:nvPr/>
          </p:nvCxnSpPr>
          <p:spPr>
            <a:xfrm rot="5400000">
              <a:off x="1142976" y="5750735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Gerade Verbindung 482"/>
            <p:cNvCxnSpPr>
              <a:stCxn id="464" idx="3"/>
              <a:endCxn id="467" idx="1"/>
            </p:cNvCxnSpPr>
            <p:nvPr/>
          </p:nvCxnSpPr>
          <p:spPr>
            <a:xfrm>
              <a:off x="1500166" y="5500702"/>
              <a:ext cx="57150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Gerade Verbindung 483"/>
            <p:cNvCxnSpPr>
              <a:stCxn id="465" idx="1"/>
              <a:endCxn id="468" idx="3"/>
            </p:cNvCxnSpPr>
            <p:nvPr/>
          </p:nvCxnSpPr>
          <p:spPr>
            <a:xfrm rot="10800000">
              <a:off x="2571736" y="5000636"/>
              <a:ext cx="14287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Gerade Verbindung 484"/>
            <p:cNvCxnSpPr>
              <a:stCxn id="466" idx="2"/>
              <a:endCxn id="471" idx="0"/>
            </p:cNvCxnSpPr>
            <p:nvPr/>
          </p:nvCxnSpPr>
          <p:spPr>
            <a:xfrm rot="5400000">
              <a:off x="3500430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Gerade Verbindung 485"/>
            <p:cNvCxnSpPr>
              <a:stCxn id="471" idx="1"/>
              <a:endCxn id="467" idx="3"/>
            </p:cNvCxnSpPr>
            <p:nvPr/>
          </p:nvCxnSpPr>
          <p:spPr>
            <a:xfrm rot="10800000">
              <a:off x="2571736" y="5500702"/>
              <a:ext cx="7858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Gerade Verbindung 486"/>
            <p:cNvCxnSpPr>
              <a:stCxn id="471" idx="0"/>
              <a:endCxn id="465" idx="2"/>
            </p:cNvCxnSpPr>
            <p:nvPr/>
          </p:nvCxnSpPr>
          <p:spPr>
            <a:xfrm rot="16200000" flipV="1">
              <a:off x="3178959" y="4929198"/>
              <a:ext cx="214314" cy="64294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Gerade Verbindung 487"/>
            <p:cNvCxnSpPr>
              <a:stCxn id="471" idx="2"/>
              <a:endCxn id="470" idx="3"/>
            </p:cNvCxnSpPr>
            <p:nvPr/>
          </p:nvCxnSpPr>
          <p:spPr>
            <a:xfrm rot="5400000">
              <a:off x="2911067" y="5304248"/>
              <a:ext cx="357190" cy="103585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Gerade Verbindung 488"/>
            <p:cNvCxnSpPr>
              <a:stCxn id="471" idx="3"/>
              <a:endCxn id="473" idx="1"/>
            </p:cNvCxnSpPr>
            <p:nvPr/>
          </p:nvCxnSpPr>
          <p:spPr>
            <a:xfrm>
              <a:off x="3857620" y="5500702"/>
              <a:ext cx="7143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Gerade Verbindung 489"/>
            <p:cNvCxnSpPr>
              <a:stCxn id="467" idx="2"/>
              <a:endCxn id="470" idx="0"/>
            </p:cNvCxnSpPr>
            <p:nvPr/>
          </p:nvCxnSpPr>
          <p:spPr>
            <a:xfrm rot="5400000">
              <a:off x="2214546" y="5750735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Form 327"/>
            <p:cNvCxnSpPr>
              <a:stCxn id="474" idx="0"/>
              <a:endCxn id="474" idx="1"/>
            </p:cNvCxnSpPr>
            <p:nvPr/>
          </p:nvCxnSpPr>
          <p:spPr>
            <a:xfrm rot="16200000" flipH="1" flipV="1">
              <a:off x="4625579" y="4804181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Gerade Verbindung 491"/>
            <p:cNvCxnSpPr>
              <a:stCxn id="474" idx="2"/>
              <a:endCxn id="473" idx="0"/>
            </p:cNvCxnSpPr>
            <p:nvPr/>
          </p:nvCxnSpPr>
          <p:spPr>
            <a:xfrm rot="5400000">
              <a:off x="4714876" y="5250669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Form 331"/>
            <p:cNvCxnSpPr>
              <a:stCxn id="466" idx="0"/>
              <a:endCxn id="466" idx="3"/>
            </p:cNvCxnSpPr>
            <p:nvPr/>
          </p:nvCxnSpPr>
          <p:spPr>
            <a:xfrm rot="16200000" flipH="1">
              <a:off x="3661165" y="4804182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Gerade Verbindung 493"/>
            <p:cNvCxnSpPr>
              <a:stCxn id="476" idx="1"/>
              <a:endCxn id="473" idx="3"/>
            </p:cNvCxnSpPr>
            <p:nvPr/>
          </p:nvCxnSpPr>
          <p:spPr>
            <a:xfrm rot="10800000">
              <a:off x="5072066" y="5500702"/>
              <a:ext cx="78581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Form 335"/>
            <p:cNvCxnSpPr>
              <a:stCxn id="476" idx="2"/>
              <a:endCxn id="475" idx="3"/>
            </p:cNvCxnSpPr>
            <p:nvPr/>
          </p:nvCxnSpPr>
          <p:spPr>
            <a:xfrm rot="5400000">
              <a:off x="5411397" y="5304248"/>
              <a:ext cx="357190" cy="1035851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Gerade Verbindung 495"/>
            <p:cNvCxnSpPr>
              <a:stCxn id="477" idx="1"/>
              <a:endCxn id="472" idx="3"/>
            </p:cNvCxnSpPr>
            <p:nvPr/>
          </p:nvCxnSpPr>
          <p:spPr>
            <a:xfrm rot="10800000">
              <a:off x="6357950" y="5000636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Form 339"/>
            <p:cNvCxnSpPr>
              <a:stCxn id="477" idx="3"/>
              <a:endCxn id="479" idx="0"/>
            </p:cNvCxnSpPr>
            <p:nvPr/>
          </p:nvCxnSpPr>
          <p:spPr>
            <a:xfrm>
              <a:off x="7072330" y="5000636"/>
              <a:ext cx="464347" cy="357190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Gerade Verbindung 497"/>
            <p:cNvCxnSpPr>
              <a:stCxn id="479" idx="1"/>
              <a:endCxn id="478" idx="3"/>
            </p:cNvCxnSpPr>
            <p:nvPr/>
          </p:nvCxnSpPr>
          <p:spPr>
            <a:xfrm rot="10800000">
              <a:off x="7072330" y="5500702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Gerade Verbindung 498"/>
            <p:cNvCxnSpPr>
              <a:stCxn id="478" idx="1"/>
              <a:endCxn id="476" idx="3"/>
            </p:cNvCxnSpPr>
            <p:nvPr/>
          </p:nvCxnSpPr>
          <p:spPr>
            <a:xfrm rot="10800000">
              <a:off x="6357950" y="5500702"/>
              <a:ext cx="21431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Form 348"/>
            <p:cNvCxnSpPr>
              <a:stCxn id="475" idx="2"/>
              <a:endCxn id="475" idx="1"/>
            </p:cNvCxnSpPr>
            <p:nvPr/>
          </p:nvCxnSpPr>
          <p:spPr>
            <a:xfrm rot="5400000" flipH="1">
              <a:off x="4625579" y="5947190"/>
              <a:ext cx="142876" cy="250033"/>
            </a:xfrm>
            <a:prstGeom prst="bentConnector4">
              <a:avLst>
                <a:gd name="adj1" fmla="val -159999"/>
                <a:gd name="adj2" fmla="val 191428"/>
              </a:avLst>
            </a:prstGeom>
            <a:ln>
              <a:solidFill>
                <a:schemeClr val="tx1">
                  <a:lumMod val="50000"/>
                  <a:lumOff val="50000"/>
                  <a:alpha val="2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1" name="Gruppieren 322"/>
          <p:cNvGrpSpPr/>
          <p:nvPr/>
        </p:nvGrpSpPr>
        <p:grpSpPr>
          <a:xfrm>
            <a:off x="1006051" y="4193839"/>
            <a:ext cx="7682258" cy="1795876"/>
            <a:chOff x="928662" y="4457413"/>
            <a:chExt cx="7091315" cy="1838534"/>
          </a:xfrm>
        </p:grpSpPr>
        <p:pic>
          <p:nvPicPr>
            <p:cNvPr id="502" name="Grafik 501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367" y="5338972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3" name="Grafik 502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439" y="4462862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4" name="Grafik 503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8662" y="5596443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5" name="Grafik 504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9367" y="4457413"/>
              <a:ext cx="733333" cy="71438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6" name="Grafik 505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4619144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7" name="Grafik 506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5190647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8" name="Grafik 507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0171" y="5786454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09" name="Grafik 508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0546" y="4733738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0" name="Grafik 509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85769" y="5867319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1" name="Grafik 510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7245" y="4604267"/>
              <a:ext cx="733333" cy="45293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2" name="Grafik 511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57818" y="5188140"/>
              <a:ext cx="733333" cy="7380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3" name="Grafik 512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9421" y="4594840"/>
              <a:ext cx="733333" cy="95238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4" name="Grafik 513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4644" y="5728421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5" name="Grafik 514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4585414"/>
              <a:ext cx="733333" cy="42862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516" name="Grafik 515" descr="SourceCode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644" y="5156917"/>
              <a:ext cx="733333" cy="7009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  <p:grpSp>
        <p:nvGrpSpPr>
          <p:cNvPr id="517" name="Gruppieren 413"/>
          <p:cNvGrpSpPr/>
          <p:nvPr/>
        </p:nvGrpSpPr>
        <p:grpSpPr>
          <a:xfrm>
            <a:off x="773877" y="4141670"/>
            <a:ext cx="7971290" cy="2023634"/>
            <a:chOff x="714348" y="4357694"/>
            <a:chExt cx="7358114" cy="2071702"/>
          </a:xfrm>
        </p:grpSpPr>
        <p:sp>
          <p:nvSpPr>
            <p:cNvPr id="518" name="Abgerundetes Rechteck 517"/>
            <p:cNvSpPr/>
            <p:nvPr/>
          </p:nvSpPr>
          <p:spPr>
            <a:xfrm>
              <a:off x="4143372" y="4500570"/>
              <a:ext cx="3929090" cy="6429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19" name="Abgerundetes Rechteck 518"/>
            <p:cNvSpPr/>
            <p:nvPr/>
          </p:nvSpPr>
          <p:spPr>
            <a:xfrm>
              <a:off x="4143372" y="5786454"/>
              <a:ext cx="3929090" cy="64294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0" name="Abgerundetes Rechteck 519"/>
            <p:cNvSpPr/>
            <p:nvPr/>
          </p:nvSpPr>
          <p:spPr>
            <a:xfrm>
              <a:off x="714348" y="4357694"/>
              <a:ext cx="3214710" cy="106214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1" name="Abgerundetes Rechteck 520"/>
            <p:cNvSpPr/>
            <p:nvPr/>
          </p:nvSpPr>
          <p:spPr>
            <a:xfrm>
              <a:off x="714348" y="5500702"/>
              <a:ext cx="3214710" cy="92869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22" name="Abgerundetes Rechteck 521"/>
            <p:cNvSpPr/>
            <p:nvPr/>
          </p:nvSpPr>
          <p:spPr>
            <a:xfrm>
              <a:off x="4143372" y="5171793"/>
              <a:ext cx="3929090" cy="571504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523" name="Gruppieren 414"/>
          <p:cNvGrpSpPr/>
          <p:nvPr/>
        </p:nvGrpSpPr>
        <p:grpSpPr>
          <a:xfrm>
            <a:off x="1083442" y="4379872"/>
            <a:ext cx="7119987" cy="1535171"/>
            <a:chOff x="1000100" y="4643446"/>
            <a:chExt cx="6572296" cy="1571636"/>
          </a:xfrm>
        </p:grpSpPr>
        <p:grpSp>
          <p:nvGrpSpPr>
            <p:cNvPr id="524" name="Gruppieren 261"/>
            <p:cNvGrpSpPr/>
            <p:nvPr/>
          </p:nvGrpSpPr>
          <p:grpSpPr>
            <a:xfrm>
              <a:off x="1000100" y="4743165"/>
              <a:ext cx="214314" cy="357190"/>
              <a:chOff x="1000100" y="4743165"/>
              <a:chExt cx="214314" cy="357190"/>
            </a:xfrm>
          </p:grpSpPr>
          <p:sp>
            <p:nvSpPr>
              <p:cNvPr id="597" name="Abgerundetes Rechteck 596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8" name="Abgerundetes Rechteck 597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9" name="Abgerundetes Rechteck 598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5" name="Gruppieren 262"/>
            <p:cNvGrpSpPr/>
            <p:nvPr/>
          </p:nvGrpSpPr>
          <p:grpSpPr>
            <a:xfrm>
              <a:off x="2071670" y="4643446"/>
              <a:ext cx="214314" cy="357190"/>
              <a:chOff x="1000100" y="4743165"/>
              <a:chExt cx="214314" cy="357190"/>
            </a:xfrm>
          </p:grpSpPr>
          <p:sp>
            <p:nvSpPr>
              <p:cNvPr id="594" name="Abgerundetes Rechteck 593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5" name="Abgerundetes Rechteck 594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6" name="Abgerundetes Rechteck 595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6" name="Gruppieren 266"/>
            <p:cNvGrpSpPr/>
            <p:nvPr/>
          </p:nvGrpSpPr>
          <p:grpSpPr>
            <a:xfrm>
              <a:off x="2143108" y="5286388"/>
              <a:ext cx="214314" cy="357190"/>
              <a:chOff x="1000100" y="4743165"/>
              <a:chExt cx="214314" cy="357190"/>
            </a:xfrm>
          </p:grpSpPr>
          <p:sp>
            <p:nvSpPr>
              <p:cNvPr id="591" name="Abgerundetes Rechteck 590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2" name="Abgerundetes Rechteck 591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3" name="Abgerundetes Rechteck 592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7" name="Gruppieren 270"/>
            <p:cNvGrpSpPr/>
            <p:nvPr/>
          </p:nvGrpSpPr>
          <p:grpSpPr>
            <a:xfrm>
              <a:off x="2071670" y="5857892"/>
              <a:ext cx="214314" cy="357190"/>
              <a:chOff x="1000100" y="4743165"/>
              <a:chExt cx="214314" cy="357190"/>
            </a:xfrm>
          </p:grpSpPr>
          <p:sp>
            <p:nvSpPr>
              <p:cNvPr id="588" name="Abgerundetes Rechteck 587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9" name="Abgerundetes Rechteck 588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0" name="Abgerundetes Rechteck 589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8" name="Gruppieren 274"/>
            <p:cNvGrpSpPr/>
            <p:nvPr/>
          </p:nvGrpSpPr>
          <p:grpSpPr>
            <a:xfrm>
              <a:off x="3000364" y="5034366"/>
              <a:ext cx="214314" cy="357190"/>
              <a:chOff x="1000100" y="4743165"/>
              <a:chExt cx="214314" cy="357190"/>
            </a:xfrm>
          </p:grpSpPr>
          <p:sp>
            <p:nvSpPr>
              <p:cNvPr id="585" name="Abgerundetes Rechteck 584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6" name="Abgerundetes Rechteck 585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7" name="Abgerundetes Rechteck 586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29" name="Gruppieren 278"/>
            <p:cNvGrpSpPr/>
            <p:nvPr/>
          </p:nvGrpSpPr>
          <p:grpSpPr>
            <a:xfrm>
              <a:off x="3152764" y="5590994"/>
              <a:ext cx="214314" cy="357190"/>
              <a:chOff x="1000100" y="4743165"/>
              <a:chExt cx="214314" cy="357190"/>
            </a:xfrm>
          </p:grpSpPr>
          <p:sp>
            <p:nvSpPr>
              <p:cNvPr id="582" name="Abgerundetes Rechteck 581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3" name="Abgerundetes Rechteck 582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4" name="Abgerundetes Rechteck 583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0" name="Gruppieren 293"/>
            <p:cNvGrpSpPr/>
            <p:nvPr/>
          </p:nvGrpSpPr>
          <p:grpSpPr>
            <a:xfrm>
              <a:off x="4643438" y="5857892"/>
              <a:ext cx="214314" cy="357190"/>
              <a:chOff x="1000100" y="4743165"/>
              <a:chExt cx="214314" cy="357190"/>
            </a:xfrm>
          </p:grpSpPr>
          <p:sp>
            <p:nvSpPr>
              <p:cNvPr id="579" name="Abgerundetes Rechteck 578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0" name="Abgerundetes Rechteck 579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1" name="Abgerundetes Rechteck 580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1" name="Gruppieren 308"/>
            <p:cNvGrpSpPr/>
            <p:nvPr/>
          </p:nvGrpSpPr>
          <p:grpSpPr>
            <a:xfrm>
              <a:off x="4857752" y="4981782"/>
              <a:ext cx="214314" cy="357190"/>
              <a:chOff x="1000100" y="4743165"/>
              <a:chExt cx="214314" cy="357190"/>
            </a:xfrm>
          </p:grpSpPr>
          <p:sp>
            <p:nvSpPr>
              <p:cNvPr id="576" name="Abgerundetes Rechteck 575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7" name="Abgerundetes Rechteck 576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8" name="Abgerundetes Rechteck 577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2" name="Gruppieren 316"/>
            <p:cNvGrpSpPr/>
            <p:nvPr/>
          </p:nvGrpSpPr>
          <p:grpSpPr>
            <a:xfrm>
              <a:off x="4429124" y="4643446"/>
              <a:ext cx="214314" cy="357190"/>
              <a:chOff x="1000100" y="4743165"/>
              <a:chExt cx="214314" cy="357190"/>
            </a:xfrm>
          </p:grpSpPr>
          <p:sp>
            <p:nvSpPr>
              <p:cNvPr id="573" name="Abgerundetes Rechteck 572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4" name="Abgerundetes Rechteck 573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5" name="Abgerundetes Rechteck 574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3" name="Gruppieren 349"/>
            <p:cNvGrpSpPr/>
            <p:nvPr/>
          </p:nvGrpSpPr>
          <p:grpSpPr>
            <a:xfrm>
              <a:off x="4500562" y="5214950"/>
              <a:ext cx="214314" cy="357190"/>
              <a:chOff x="1000100" y="4743165"/>
              <a:chExt cx="214314" cy="357190"/>
            </a:xfrm>
          </p:grpSpPr>
          <p:sp>
            <p:nvSpPr>
              <p:cNvPr id="570" name="Abgerundetes Rechteck 569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1" name="Abgerundetes Rechteck 570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2" name="Abgerundetes Rechteck 571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4" name="Gruppieren 355"/>
            <p:cNvGrpSpPr/>
            <p:nvPr/>
          </p:nvGrpSpPr>
          <p:grpSpPr>
            <a:xfrm>
              <a:off x="5429256" y="4643446"/>
              <a:ext cx="214314" cy="357190"/>
              <a:chOff x="1000100" y="4743165"/>
              <a:chExt cx="214314" cy="357190"/>
            </a:xfrm>
          </p:grpSpPr>
          <p:sp>
            <p:nvSpPr>
              <p:cNvPr id="567" name="Abgerundetes Rechteck 566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8" name="Abgerundetes Rechteck 567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9" name="Abgerundetes Rechteck 568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5" name="Gruppieren 360"/>
            <p:cNvGrpSpPr/>
            <p:nvPr/>
          </p:nvGrpSpPr>
          <p:grpSpPr>
            <a:xfrm>
              <a:off x="5429256" y="5214950"/>
              <a:ext cx="214314" cy="357190"/>
              <a:chOff x="1000100" y="4743165"/>
              <a:chExt cx="214314" cy="357190"/>
            </a:xfrm>
          </p:grpSpPr>
          <p:sp>
            <p:nvSpPr>
              <p:cNvPr id="564" name="Abgerundetes Rechteck 563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5" name="Abgerundetes Rechteck 564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6" name="Abgerundetes Rechteck 565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6" name="Gruppieren 364"/>
            <p:cNvGrpSpPr/>
            <p:nvPr/>
          </p:nvGrpSpPr>
          <p:grpSpPr>
            <a:xfrm>
              <a:off x="5786446" y="5506151"/>
              <a:ext cx="214314" cy="357190"/>
              <a:chOff x="1000100" y="4743165"/>
              <a:chExt cx="214314" cy="357190"/>
            </a:xfrm>
          </p:grpSpPr>
          <p:sp>
            <p:nvSpPr>
              <p:cNvPr id="561" name="Abgerundetes Rechteck 560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2" name="Abgerundetes Rechteck 561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3" name="Abgerundetes Rechteck 562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7" name="Gruppieren 370"/>
            <p:cNvGrpSpPr/>
            <p:nvPr/>
          </p:nvGrpSpPr>
          <p:grpSpPr>
            <a:xfrm>
              <a:off x="6715140" y="5448118"/>
              <a:ext cx="214314" cy="357190"/>
              <a:chOff x="1000100" y="4743165"/>
              <a:chExt cx="214314" cy="357190"/>
            </a:xfrm>
          </p:grpSpPr>
          <p:sp>
            <p:nvSpPr>
              <p:cNvPr id="558" name="Abgerundetes Rechteck 557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9" name="Abgerundetes Rechteck 558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60" name="Abgerundetes Rechteck 559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8" name="Gruppieren 375"/>
            <p:cNvGrpSpPr/>
            <p:nvPr/>
          </p:nvGrpSpPr>
          <p:grpSpPr>
            <a:xfrm>
              <a:off x="6429388" y="4643446"/>
              <a:ext cx="214314" cy="357190"/>
              <a:chOff x="1000100" y="4743165"/>
              <a:chExt cx="214314" cy="357190"/>
            </a:xfrm>
          </p:grpSpPr>
          <p:sp>
            <p:nvSpPr>
              <p:cNvPr id="555" name="Abgerundetes Rechteck 554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6" name="Abgerundetes Rechteck 555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7" name="Abgerundetes Rechteck 556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39" name="Gruppieren 382"/>
            <p:cNvGrpSpPr/>
            <p:nvPr/>
          </p:nvGrpSpPr>
          <p:grpSpPr>
            <a:xfrm>
              <a:off x="7358082" y="4643446"/>
              <a:ext cx="214314" cy="357190"/>
              <a:chOff x="1000100" y="4743165"/>
              <a:chExt cx="214314" cy="357190"/>
            </a:xfrm>
          </p:grpSpPr>
          <p:sp>
            <p:nvSpPr>
              <p:cNvPr id="552" name="Abgerundetes Rechteck 551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3" name="Abgerundetes Rechteck 552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4" name="Abgerundetes Rechteck 553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40" name="Gruppieren 386"/>
            <p:cNvGrpSpPr/>
            <p:nvPr/>
          </p:nvGrpSpPr>
          <p:grpSpPr>
            <a:xfrm>
              <a:off x="7358082" y="5214950"/>
              <a:ext cx="214314" cy="357190"/>
              <a:chOff x="1000100" y="4743165"/>
              <a:chExt cx="214314" cy="357190"/>
            </a:xfrm>
          </p:grpSpPr>
          <p:sp>
            <p:nvSpPr>
              <p:cNvPr id="549" name="Abgerundetes Rechteck 548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0" name="Abgerundetes Rechteck 549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1" name="Abgerundetes Rechteck 550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41" name="Gruppieren 390"/>
            <p:cNvGrpSpPr/>
            <p:nvPr/>
          </p:nvGrpSpPr>
          <p:grpSpPr>
            <a:xfrm>
              <a:off x="6715140" y="4910344"/>
              <a:ext cx="214314" cy="357190"/>
              <a:chOff x="1000100" y="4743165"/>
              <a:chExt cx="214314" cy="357190"/>
            </a:xfrm>
          </p:grpSpPr>
          <p:sp>
            <p:nvSpPr>
              <p:cNvPr id="546" name="Abgerundetes Rechteck 545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7" name="Abgerundetes Rechteck 546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8" name="Abgerundetes Rechteck 547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542" name="Gruppieren 394"/>
            <p:cNvGrpSpPr/>
            <p:nvPr/>
          </p:nvGrpSpPr>
          <p:grpSpPr>
            <a:xfrm>
              <a:off x="1214414" y="5572140"/>
              <a:ext cx="214314" cy="357190"/>
              <a:chOff x="1000100" y="4743165"/>
              <a:chExt cx="214314" cy="357190"/>
            </a:xfrm>
          </p:grpSpPr>
          <p:sp>
            <p:nvSpPr>
              <p:cNvPr id="543" name="Abgerundetes Rechteck 542"/>
              <p:cNvSpPr/>
              <p:nvPr/>
            </p:nvSpPr>
            <p:spPr>
              <a:xfrm>
                <a:off x="1000100" y="4743165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4" name="Abgerundetes Rechteck 543"/>
              <p:cNvSpPr/>
              <p:nvPr/>
            </p:nvSpPr>
            <p:spPr>
              <a:xfrm>
                <a:off x="1000100" y="4886041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5" name="Abgerundetes Rechteck 544"/>
              <p:cNvSpPr/>
              <p:nvPr/>
            </p:nvSpPr>
            <p:spPr>
              <a:xfrm>
                <a:off x="1000100" y="5028917"/>
                <a:ext cx="214314" cy="71438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grpSp>
        <p:nvGrpSpPr>
          <p:cNvPr id="600" name="Gruppieren 415"/>
          <p:cNvGrpSpPr/>
          <p:nvPr/>
        </p:nvGrpSpPr>
        <p:grpSpPr>
          <a:xfrm>
            <a:off x="1083442" y="4156131"/>
            <a:ext cx="7352161" cy="1777459"/>
            <a:chOff x="1000100" y="4419705"/>
            <a:chExt cx="6786610" cy="1857388"/>
          </a:xfrm>
        </p:grpSpPr>
        <p:sp>
          <p:nvSpPr>
            <p:cNvPr id="601" name="Abgerundetes Rechteck 600"/>
            <p:cNvSpPr/>
            <p:nvPr/>
          </p:nvSpPr>
          <p:spPr>
            <a:xfrm rot="5400000">
              <a:off x="520877" y="5179231"/>
              <a:ext cx="142876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2" name="Abgerundetes Rechteck 601"/>
            <p:cNvSpPr/>
            <p:nvPr/>
          </p:nvSpPr>
          <p:spPr>
            <a:xfrm rot="5400000">
              <a:off x="1250133" y="5312680"/>
              <a:ext cx="1857388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3" name="Abgerundetes Rechteck 602"/>
            <p:cNvSpPr/>
            <p:nvPr/>
          </p:nvSpPr>
          <p:spPr>
            <a:xfrm rot="5400000">
              <a:off x="2428860" y="5466972"/>
              <a:ext cx="1500198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4" name="Abgerundetes Rechteck 603"/>
            <p:cNvSpPr/>
            <p:nvPr/>
          </p:nvSpPr>
          <p:spPr>
            <a:xfrm rot="5400000" flipV="1">
              <a:off x="3799042" y="5370686"/>
              <a:ext cx="1643076" cy="45720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5" name="Abgerundetes Rechteck 604"/>
            <p:cNvSpPr/>
            <p:nvPr/>
          </p:nvSpPr>
          <p:spPr>
            <a:xfrm rot="5400000">
              <a:off x="5000628" y="5115231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6" name="Abgerundetes Rechteck 605"/>
            <p:cNvSpPr/>
            <p:nvPr/>
          </p:nvSpPr>
          <p:spPr>
            <a:xfrm rot="5400000">
              <a:off x="6143636" y="5267631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7" name="Abgerundetes Rechteck 606"/>
            <p:cNvSpPr/>
            <p:nvPr/>
          </p:nvSpPr>
          <p:spPr>
            <a:xfrm rot="5400000">
              <a:off x="6929453" y="5143512"/>
              <a:ext cx="1071570" cy="71438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8" name="Abgerundetes Rechteck 607"/>
            <p:cNvSpPr/>
            <p:nvPr/>
          </p:nvSpPr>
          <p:spPr>
            <a:xfrm flipV="1">
              <a:off x="2928926" y="5357825"/>
              <a:ext cx="4429156" cy="4571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09" name="Abgerundetes Rechteck 608"/>
            <p:cNvSpPr/>
            <p:nvPr/>
          </p:nvSpPr>
          <p:spPr>
            <a:xfrm flipV="1">
              <a:off x="1142976" y="4857760"/>
              <a:ext cx="4429156" cy="4571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10" name="Abgerundetes Rechteck 609"/>
            <p:cNvSpPr/>
            <p:nvPr/>
          </p:nvSpPr>
          <p:spPr>
            <a:xfrm flipV="1">
              <a:off x="1000100" y="5214948"/>
              <a:ext cx="6786610" cy="71439"/>
            </a:xfrm>
            <a:prstGeom prst="roundRect">
              <a:avLst/>
            </a:prstGeom>
            <a:solidFill>
              <a:schemeClr val="bg2">
                <a:lumMod val="90000"/>
                <a:alpha val="40000"/>
              </a:schemeClr>
            </a:solidFill>
            <a:ln>
              <a:noFill/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255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Konzepte und 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b="1" dirty="0"/>
              <a:t>Positiv</a:t>
            </a:r>
          </a:p>
          <a:p>
            <a:pPr lvl="1"/>
            <a:r>
              <a:rPr lang="de-CH" sz="2400" dirty="0"/>
              <a:t>Konzepte führen dazu, dass Implementierungen einfach erstellt und auch wieder verstanden werden können.</a:t>
            </a:r>
          </a:p>
          <a:p>
            <a:endParaRPr lang="de-CH" sz="2400" dirty="0"/>
          </a:p>
          <a:p>
            <a:r>
              <a:rPr lang="de-CH" sz="2400" b="1" dirty="0"/>
              <a:t>Negativ</a:t>
            </a:r>
          </a:p>
          <a:p>
            <a:pPr lvl="1"/>
            <a:r>
              <a:rPr lang="de-CH" sz="2400" dirty="0"/>
              <a:t>Das mehrfache Implementieren von Konzepten führt zu struktureller Redundanz.</a:t>
            </a:r>
          </a:p>
          <a:p>
            <a:pPr lvl="2"/>
            <a:r>
              <a:rPr lang="de-CH" sz="2400" dirty="0"/>
              <a:t>Jeder Service wird auf dieselbe Art und Weise gebaut (</a:t>
            </a:r>
            <a:r>
              <a:rPr lang="de-CH" sz="2400" b="1" dirty="0" err="1">
                <a:sym typeface="Wingdings" pitchFamily="2" charset="2"/>
              </a:rPr>
              <a:t>Copy</a:t>
            </a:r>
            <a:r>
              <a:rPr lang="de-CH" sz="2400" b="1" dirty="0">
                <a:sym typeface="Wingdings" pitchFamily="2" charset="2"/>
              </a:rPr>
              <a:t>/Paste/Modify</a:t>
            </a:r>
            <a:r>
              <a:rPr lang="de-CH" sz="2400" dirty="0">
                <a:sym typeface="Wingdings" pitchFamily="2" charset="2"/>
              </a:rPr>
              <a:t>).</a:t>
            </a:r>
          </a:p>
          <a:p>
            <a:endParaRPr lang="de-C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54112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Konzepte und Implementierung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200" b="1" dirty="0"/>
              <a:t>Negativ</a:t>
            </a:r>
          </a:p>
          <a:p>
            <a:pPr lvl="1"/>
            <a:r>
              <a:rPr lang="de-CH" sz="2200" dirty="0"/>
              <a:t>Wurde ein Konzept in einer Applikation bereits x-fach implementiert, so lässt es sich kaum mehr ändern.</a:t>
            </a:r>
          </a:p>
          <a:p>
            <a:pPr lvl="2"/>
            <a:r>
              <a:rPr lang="de-CH" sz="2200" dirty="0"/>
              <a:t>Kann ein Konzept nicht geändert werden, so lässt sich eine Applikation nicht mehr an neue Anforderungen anpassen.</a:t>
            </a:r>
          </a:p>
          <a:p>
            <a:pPr lvl="2"/>
            <a:r>
              <a:rPr lang="de-CH" sz="2200" dirty="0"/>
              <a:t>Die Applikation verliert ihren Wert.</a:t>
            </a:r>
          </a:p>
          <a:p>
            <a:endParaRPr lang="de-CH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de-CH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80975" lvl="1" indent="0">
              <a:buNone/>
            </a:pPr>
            <a:r>
              <a:rPr lang="de-CH" sz="2200" b="1" dirty="0"/>
              <a:t>Konzepte müssen geändert werden können – </a:t>
            </a:r>
          </a:p>
          <a:p>
            <a:pPr marL="180975" lvl="1" indent="0">
              <a:buNone/>
            </a:pPr>
            <a:r>
              <a:rPr lang="de-CH" sz="2200" b="1" dirty="0"/>
              <a:t>jederzeit </a:t>
            </a:r>
            <a:r>
              <a:rPr lang="de-CH" sz="2200" b="1" dirty="0">
                <a:sym typeface="Wingdings" pitchFamily="2" charset="2"/>
              </a:rPr>
              <a:t> Design </a:t>
            </a:r>
            <a:r>
              <a:rPr lang="de-CH" sz="2200" b="1" dirty="0" err="1">
                <a:sym typeface="Wingdings" pitchFamily="2" charset="2"/>
              </a:rPr>
              <a:t>for</a:t>
            </a:r>
            <a:r>
              <a:rPr lang="de-CH" sz="2200" b="1" dirty="0">
                <a:sym typeface="Wingdings" pitchFamily="2" charset="2"/>
              </a:rPr>
              <a:t> Change.</a:t>
            </a:r>
            <a:endParaRPr lang="de-CH" sz="2200" b="1" dirty="0"/>
          </a:p>
        </p:txBody>
      </p:sp>
    </p:spTree>
    <p:extLst>
      <p:ext uri="{BB962C8B-B14F-4D97-AF65-F5344CB8AC3E}">
        <p14:creationId xmlns:p14="http://schemas.microsoft.com/office/powerpoint/2010/main" val="3606709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feil nach oben 212"/>
          <p:cNvSpPr/>
          <p:nvPr/>
        </p:nvSpPr>
        <p:spPr>
          <a:xfrm rot="10800000">
            <a:off x="4566045" y="2750338"/>
            <a:ext cx="270869" cy="678661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Pfeil nach oben 213"/>
          <p:cNvSpPr/>
          <p:nvPr/>
        </p:nvSpPr>
        <p:spPr>
          <a:xfrm rot="13561629">
            <a:off x="3879942" y="2688797"/>
            <a:ext cx="250033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Pfeil nach oben 214"/>
          <p:cNvSpPr/>
          <p:nvPr/>
        </p:nvSpPr>
        <p:spPr>
          <a:xfrm rot="8038371" flipH="1">
            <a:off x="5243304" y="2688797"/>
            <a:ext cx="250033" cy="735216"/>
          </a:xfrm>
          <a:prstGeom prst="upArrow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Textfeld 269"/>
          <p:cNvSpPr txBox="1"/>
          <p:nvPr/>
        </p:nvSpPr>
        <p:spPr>
          <a:xfrm>
            <a:off x="619095" y="3507879"/>
            <a:ext cx="5494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Explizites automatisiertes Verweben von Konzepten</a:t>
            </a:r>
            <a:endParaRPr lang="de-DE" dirty="0"/>
          </a:p>
        </p:txBody>
      </p:sp>
      <p:sp>
        <p:nvSpPr>
          <p:cNvPr id="271" name="Abgerundetes Rechteck 270"/>
          <p:cNvSpPr/>
          <p:nvPr/>
        </p:nvSpPr>
        <p:spPr>
          <a:xfrm>
            <a:off x="541703" y="3510128"/>
            <a:ext cx="8745202" cy="1143008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Textfeld 271"/>
          <p:cNvSpPr txBox="1"/>
          <p:nvPr/>
        </p:nvSpPr>
        <p:spPr>
          <a:xfrm>
            <a:off x="5881694" y="3499126"/>
            <a:ext cx="355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, kontrolliert und wiederholbar:</a:t>
            </a:r>
            <a:endParaRPr lang="de-DE" dirty="0"/>
          </a:p>
        </p:txBody>
      </p:sp>
      <p:sp>
        <p:nvSpPr>
          <p:cNvPr id="273" name="Textfeld 272"/>
          <p:cNvSpPr txBox="1"/>
          <p:nvPr/>
        </p:nvSpPr>
        <p:spPr>
          <a:xfrm>
            <a:off x="773877" y="3868459"/>
            <a:ext cx="7739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3525" indent="-263525">
              <a:buFont typeface="Arial" pitchFamily="34" charset="0"/>
              <a:buChar char="•"/>
            </a:pPr>
            <a:r>
              <a:rPr lang="de-CH" dirty="0"/>
              <a:t>Konzept-Transformation in Code mittels generischer Programmierung.</a:t>
            </a:r>
          </a:p>
          <a:p>
            <a:pPr marL="263525" indent="-263525">
              <a:buFont typeface="Arial" pitchFamily="34" charset="0"/>
              <a:buChar char="•"/>
            </a:pPr>
            <a:r>
              <a:rPr lang="de-CH" dirty="0"/>
              <a:t>Direkte Umsetzung programmiersprachennaher Konzepte in Code.</a:t>
            </a:r>
            <a:endParaRPr lang="de-DE" dirty="0"/>
          </a:p>
        </p:txBody>
      </p:sp>
      <p:grpSp>
        <p:nvGrpSpPr>
          <p:cNvPr id="4" name="Gruppieren 102"/>
          <p:cNvGrpSpPr/>
          <p:nvPr/>
        </p:nvGrpSpPr>
        <p:grpSpPr>
          <a:xfrm>
            <a:off x="629414" y="1722506"/>
            <a:ext cx="8554196" cy="914406"/>
            <a:chOff x="580997" y="1214422"/>
            <a:chExt cx="7896181" cy="914406"/>
          </a:xfrm>
        </p:grpSpPr>
        <p:grpSp>
          <p:nvGrpSpPr>
            <p:cNvPr id="5" name="Gruppieren 112"/>
            <p:cNvGrpSpPr/>
            <p:nvPr/>
          </p:nvGrpSpPr>
          <p:grpSpPr>
            <a:xfrm>
              <a:off x="695297" y="1352536"/>
              <a:ext cx="500066" cy="357190"/>
              <a:chOff x="1052684" y="4143380"/>
              <a:chExt cx="500066" cy="357190"/>
            </a:xfrm>
            <a:solidFill>
              <a:schemeClr val="accent3">
                <a:lumMod val="40000"/>
                <a:lumOff val="60000"/>
              </a:schemeClr>
            </a:solidFill>
          </p:grpSpPr>
          <p:sp>
            <p:nvSpPr>
              <p:cNvPr id="149" name="Abgerundetes Rechteck 148"/>
              <p:cNvSpPr/>
              <p:nvPr/>
            </p:nvSpPr>
            <p:spPr>
              <a:xfrm>
                <a:off x="1052684" y="4143380"/>
                <a:ext cx="214314" cy="142876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0" name="Abgerundetes Rechteck 149"/>
              <p:cNvSpPr/>
              <p:nvPr/>
            </p:nvSpPr>
            <p:spPr>
              <a:xfrm>
                <a:off x="1338436" y="4143380"/>
                <a:ext cx="214314" cy="7143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1" name="Abgerundetes Rechteck 150"/>
              <p:cNvSpPr/>
              <p:nvPr/>
            </p:nvSpPr>
            <p:spPr>
              <a:xfrm>
                <a:off x="1338436" y="4286256"/>
                <a:ext cx="214314" cy="7143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52" name="Abgerundetes Rechteck 151"/>
              <p:cNvSpPr/>
              <p:nvPr/>
            </p:nvSpPr>
            <p:spPr>
              <a:xfrm>
                <a:off x="1338436" y="4429132"/>
                <a:ext cx="214314" cy="71438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sp>
          <p:nvSpPr>
            <p:cNvPr id="105" name="Abgerundetes Rechteck 104"/>
            <p:cNvSpPr/>
            <p:nvPr/>
          </p:nvSpPr>
          <p:spPr>
            <a:xfrm>
              <a:off x="580997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1733431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" name="Gruppieren 70"/>
            <p:cNvGrpSpPr/>
            <p:nvPr/>
          </p:nvGrpSpPr>
          <p:grpSpPr>
            <a:xfrm>
              <a:off x="1776293" y="1352536"/>
              <a:ext cx="571504" cy="285752"/>
              <a:chOff x="1000100" y="4000504"/>
              <a:chExt cx="571504" cy="285752"/>
            </a:xfrm>
          </p:grpSpPr>
          <p:sp>
            <p:nvSpPr>
              <p:cNvPr id="142" name="Abgerundetes Rechteck 141"/>
              <p:cNvSpPr/>
              <p:nvPr/>
            </p:nvSpPr>
            <p:spPr>
              <a:xfrm>
                <a:off x="1285852" y="4000504"/>
                <a:ext cx="285752" cy="285752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48" name="Gerade Verbindung mit Pfeil 147"/>
              <p:cNvCxnSpPr>
                <a:stCxn id="142" idx="1"/>
              </p:cNvCxnSpPr>
              <p:nvPr/>
            </p:nvCxnSpPr>
            <p:spPr>
              <a:xfrm rot="10800000">
                <a:off x="1000100" y="4143380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prstDash val="sysDot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uppieren 54"/>
            <p:cNvGrpSpPr/>
            <p:nvPr/>
          </p:nvGrpSpPr>
          <p:grpSpPr>
            <a:xfrm>
              <a:off x="2990739" y="1352536"/>
              <a:ext cx="533796" cy="285752"/>
              <a:chOff x="1571604" y="2857496"/>
              <a:chExt cx="533796" cy="28575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31" name="Abgerundetes Rechteck 130"/>
              <p:cNvSpPr/>
              <p:nvPr/>
            </p:nvSpPr>
            <p:spPr>
              <a:xfrm>
                <a:off x="1571604" y="2857496"/>
                <a:ext cx="533796" cy="285752"/>
              </a:xfrm>
              <a:prstGeom prst="roundRect">
                <a:avLst/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32" name="Gerade Verbindung 131"/>
              <p:cNvCxnSpPr/>
              <p:nvPr/>
            </p:nvCxnSpPr>
            <p:spPr>
              <a:xfrm>
                <a:off x="1657918" y="2928934"/>
                <a:ext cx="357190" cy="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661896" y="3000372"/>
                <a:ext cx="357190" cy="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Gerade Verbindung 136"/>
              <p:cNvCxnSpPr/>
              <p:nvPr/>
            </p:nvCxnSpPr>
            <p:spPr>
              <a:xfrm>
                <a:off x="1661896" y="3062480"/>
                <a:ext cx="357190" cy="0"/>
              </a:xfrm>
              <a:prstGeom prst="line">
                <a:avLst/>
              </a:prstGeom>
              <a:grp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Abgerundetes Rechteck 109"/>
            <p:cNvSpPr/>
            <p:nvPr/>
          </p:nvSpPr>
          <p:spPr>
            <a:xfrm>
              <a:off x="2876439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59"/>
            <p:cNvGrpSpPr/>
            <p:nvPr/>
          </p:nvGrpSpPr>
          <p:grpSpPr>
            <a:xfrm>
              <a:off x="4242893" y="1352536"/>
              <a:ext cx="533796" cy="285752"/>
              <a:chOff x="1037808" y="3357562"/>
              <a:chExt cx="533796" cy="285752"/>
            </a:xfrm>
          </p:grpSpPr>
          <p:sp>
            <p:nvSpPr>
              <p:cNvPr id="129" name="Abgerundetes Rechteck 128"/>
              <p:cNvSpPr/>
              <p:nvPr/>
            </p:nvSpPr>
            <p:spPr>
              <a:xfrm>
                <a:off x="1037808" y="3357562"/>
                <a:ext cx="533796" cy="285752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130" name="Form 129"/>
              <p:cNvCxnSpPr>
                <a:stCxn id="129" idx="2"/>
                <a:endCxn id="129" idx="1"/>
              </p:cNvCxnSpPr>
              <p:nvPr/>
            </p:nvCxnSpPr>
            <p:spPr>
              <a:xfrm rot="5400000" flipH="1">
                <a:off x="1099819" y="3438427"/>
                <a:ext cx="142876" cy="266898"/>
              </a:xfrm>
              <a:prstGeom prst="bentConnector4">
                <a:avLst>
                  <a:gd name="adj1" fmla="val -60000"/>
                  <a:gd name="adj2" fmla="val 160928"/>
                </a:avLst>
              </a:prstGeom>
              <a:ln w="190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Abgerundetes Rechteck 114"/>
            <p:cNvSpPr/>
            <p:nvPr/>
          </p:nvSpPr>
          <p:spPr>
            <a:xfrm>
              <a:off x="4019447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368"/>
            <p:cNvGrpSpPr/>
            <p:nvPr/>
          </p:nvGrpSpPr>
          <p:grpSpPr>
            <a:xfrm>
              <a:off x="5243025" y="1352536"/>
              <a:ext cx="533796" cy="285752"/>
              <a:chOff x="1857356" y="3724276"/>
              <a:chExt cx="533796" cy="285752"/>
            </a:xfrm>
          </p:grpSpPr>
          <p:sp>
            <p:nvSpPr>
              <p:cNvPr id="127" name="Abgerundetes Rechteck 126"/>
              <p:cNvSpPr/>
              <p:nvPr/>
            </p:nvSpPr>
            <p:spPr>
              <a:xfrm>
                <a:off x="1857356" y="3724276"/>
                <a:ext cx="533796" cy="28575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128" name="Flussdiagramm: Magnetplattenspeicher 127"/>
              <p:cNvSpPr/>
              <p:nvPr/>
            </p:nvSpPr>
            <p:spPr>
              <a:xfrm>
                <a:off x="2005681" y="3786190"/>
                <a:ext cx="214314" cy="142876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7" name="Abgerundetes Rechteck 116"/>
            <p:cNvSpPr/>
            <p:nvPr/>
          </p:nvSpPr>
          <p:spPr>
            <a:xfrm>
              <a:off x="5162455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Abgerundetes Rechteck 118"/>
            <p:cNvSpPr/>
            <p:nvPr/>
          </p:nvSpPr>
          <p:spPr>
            <a:xfrm>
              <a:off x="6305463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Legende mit Pfeil in vier Richtungen 121"/>
            <p:cNvSpPr/>
            <p:nvPr/>
          </p:nvSpPr>
          <p:spPr>
            <a:xfrm>
              <a:off x="6376901" y="1304910"/>
              <a:ext cx="571504" cy="357190"/>
            </a:xfrm>
            <a:prstGeom prst="quadArrowCallou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7448471" y="1214422"/>
              <a:ext cx="1028707" cy="914406"/>
            </a:xfrm>
            <a:prstGeom prst="roundRect">
              <a:avLst>
                <a:gd name="adj" fmla="val 5746"/>
              </a:avLst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7548092" y="1347773"/>
              <a:ext cx="533796" cy="2857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b="1" dirty="0">
                  <a:solidFill>
                    <a:schemeClr val="bg1">
                      <a:lumMod val="50000"/>
                    </a:schemeClr>
                  </a:solidFill>
                </a:rPr>
                <a:t>PL</a:t>
              </a:r>
              <a:endParaRPr lang="de-DE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4" name="Titel 1"/>
          <p:cNvSpPr txBox="1">
            <a:spLocks/>
          </p:cNvSpPr>
          <p:nvPr/>
        </p:nvSpPr>
        <p:spPr bwMode="auto">
          <a:xfrm>
            <a:off x="389746" y="274639"/>
            <a:ext cx="734351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 b="0">
                <a:solidFill>
                  <a:srgbClr val="777777"/>
                </a:solidFill>
                <a:latin typeface="+mj-lt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ＭＳ Ｐゴシック" charset="0"/>
                <a:cs typeface="Arial" pitchFamily="-106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777777"/>
                </a:solidFill>
                <a:latin typeface="Arial" pitchFamily="-106" charset="0"/>
                <a:ea typeface="Arial" pitchFamily="-106" charset="0"/>
                <a:cs typeface="Arial" pitchFamily="-106" charset="0"/>
              </a:defRPr>
            </a:lvl9pPr>
          </a:lstStyle>
          <a:p>
            <a:pPr lvl="0"/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 Vorschlag</a:t>
            </a:r>
          </a:p>
        </p:txBody>
      </p:sp>
      <p:grpSp>
        <p:nvGrpSpPr>
          <p:cNvPr id="230" name="Gruppieren 96"/>
          <p:cNvGrpSpPr/>
          <p:nvPr/>
        </p:nvGrpSpPr>
        <p:grpSpPr>
          <a:xfrm>
            <a:off x="898022" y="4813446"/>
            <a:ext cx="7682258" cy="1495874"/>
            <a:chOff x="828943" y="4572008"/>
            <a:chExt cx="7091315" cy="1838534"/>
          </a:xfrm>
        </p:grpSpPr>
        <p:grpSp>
          <p:nvGrpSpPr>
            <p:cNvPr id="231" name="Gruppieren 313"/>
            <p:cNvGrpSpPr/>
            <p:nvPr/>
          </p:nvGrpSpPr>
          <p:grpSpPr>
            <a:xfrm>
              <a:off x="900381" y="4972355"/>
              <a:ext cx="6786610" cy="1285885"/>
              <a:chOff x="1000100" y="4857760"/>
              <a:chExt cx="6786610" cy="1285885"/>
            </a:xfrm>
          </p:grpSpPr>
          <p:sp>
            <p:nvSpPr>
              <p:cNvPr id="249" name="Abgerundetes Rechteck 248"/>
              <p:cNvSpPr/>
              <p:nvPr/>
            </p:nvSpPr>
            <p:spPr>
              <a:xfrm>
                <a:off x="1000100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0" name="Abgerundetes Rechteck 249"/>
              <p:cNvSpPr/>
              <p:nvPr/>
            </p:nvSpPr>
            <p:spPr>
              <a:xfrm>
                <a:off x="1000100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1" name="Abgerundetes Rechteck 250"/>
              <p:cNvSpPr/>
              <p:nvPr/>
            </p:nvSpPr>
            <p:spPr>
              <a:xfrm>
                <a:off x="2714612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2" name="Abgerundetes Rechteck 251"/>
              <p:cNvSpPr/>
              <p:nvPr/>
            </p:nvSpPr>
            <p:spPr>
              <a:xfrm>
                <a:off x="3357554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3" name="Abgerundetes Rechteck 252"/>
              <p:cNvSpPr/>
              <p:nvPr/>
            </p:nvSpPr>
            <p:spPr>
              <a:xfrm>
                <a:off x="2071670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4" name="Abgerundetes Rechteck 253"/>
              <p:cNvSpPr/>
              <p:nvPr/>
            </p:nvSpPr>
            <p:spPr>
              <a:xfrm>
                <a:off x="2071670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5" name="Abgerundetes Rechteck 254"/>
              <p:cNvSpPr/>
              <p:nvPr/>
            </p:nvSpPr>
            <p:spPr>
              <a:xfrm>
                <a:off x="1000100" y="5857892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6" name="Abgerundetes Rechteck 255"/>
              <p:cNvSpPr/>
              <p:nvPr/>
            </p:nvSpPr>
            <p:spPr>
              <a:xfrm>
                <a:off x="2071670" y="5857892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7" name="Abgerundetes Rechteck 256"/>
              <p:cNvSpPr/>
              <p:nvPr/>
            </p:nvSpPr>
            <p:spPr>
              <a:xfrm>
                <a:off x="3357554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8" name="Abgerundetes Rechteck 257"/>
              <p:cNvSpPr/>
              <p:nvPr/>
            </p:nvSpPr>
            <p:spPr>
              <a:xfrm>
                <a:off x="5857884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9" name="Abgerundetes Rechteck 258"/>
              <p:cNvSpPr/>
              <p:nvPr/>
            </p:nvSpPr>
            <p:spPr>
              <a:xfrm>
                <a:off x="4572000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0" name="Abgerundetes Rechteck 259"/>
              <p:cNvSpPr/>
              <p:nvPr/>
            </p:nvSpPr>
            <p:spPr>
              <a:xfrm>
                <a:off x="4572000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1" name="Abgerundetes Rechteck 260"/>
              <p:cNvSpPr/>
              <p:nvPr/>
            </p:nvSpPr>
            <p:spPr>
              <a:xfrm>
                <a:off x="4572000" y="5857892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2" name="Abgerundetes Rechteck 261"/>
              <p:cNvSpPr/>
              <p:nvPr/>
            </p:nvSpPr>
            <p:spPr>
              <a:xfrm>
                <a:off x="5857884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3" name="Abgerundetes Rechteck 262"/>
              <p:cNvSpPr/>
              <p:nvPr/>
            </p:nvSpPr>
            <p:spPr>
              <a:xfrm>
                <a:off x="6572264" y="4857760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4" name="Abgerundetes Rechteck 263"/>
              <p:cNvSpPr/>
              <p:nvPr/>
            </p:nvSpPr>
            <p:spPr>
              <a:xfrm>
                <a:off x="6572264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5" name="Abgerundetes Rechteck 264"/>
              <p:cNvSpPr/>
              <p:nvPr/>
            </p:nvSpPr>
            <p:spPr>
              <a:xfrm>
                <a:off x="7286644" y="5357826"/>
                <a:ext cx="500066" cy="285752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66" name="Gerade Verbindung 265"/>
              <p:cNvCxnSpPr>
                <a:stCxn id="249" idx="2"/>
                <a:endCxn id="250" idx="0"/>
              </p:cNvCxnSpPr>
              <p:nvPr/>
            </p:nvCxnSpPr>
            <p:spPr>
              <a:xfrm rot="5400000">
                <a:off x="1142976" y="5250669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Gerade Verbindung 266"/>
              <p:cNvCxnSpPr>
                <a:stCxn id="249" idx="3"/>
                <a:endCxn id="254" idx="1"/>
              </p:cNvCxnSpPr>
              <p:nvPr/>
            </p:nvCxnSpPr>
            <p:spPr>
              <a:xfrm>
                <a:off x="1500166" y="5000636"/>
                <a:ext cx="57150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>
                <a:stCxn id="250" idx="2"/>
                <a:endCxn id="255" idx="0"/>
              </p:cNvCxnSpPr>
              <p:nvPr/>
            </p:nvCxnSpPr>
            <p:spPr>
              <a:xfrm rot="5400000">
                <a:off x="1142976" y="5750735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>
                <a:stCxn id="250" idx="3"/>
                <a:endCxn id="253" idx="1"/>
              </p:cNvCxnSpPr>
              <p:nvPr/>
            </p:nvCxnSpPr>
            <p:spPr>
              <a:xfrm>
                <a:off x="1500166" y="5500702"/>
                <a:ext cx="57150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Gerade Verbindung 273"/>
              <p:cNvCxnSpPr>
                <a:stCxn id="251" idx="1"/>
                <a:endCxn id="254" idx="3"/>
              </p:cNvCxnSpPr>
              <p:nvPr/>
            </p:nvCxnSpPr>
            <p:spPr>
              <a:xfrm rot="10800000">
                <a:off x="2571736" y="5000636"/>
                <a:ext cx="142876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Gerade Verbindung 274"/>
              <p:cNvCxnSpPr>
                <a:stCxn id="252" idx="2"/>
                <a:endCxn id="257" idx="0"/>
              </p:cNvCxnSpPr>
              <p:nvPr/>
            </p:nvCxnSpPr>
            <p:spPr>
              <a:xfrm rot="5400000">
                <a:off x="3500430" y="5250669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Gerade Verbindung 275"/>
              <p:cNvCxnSpPr>
                <a:stCxn id="257" idx="1"/>
                <a:endCxn id="253" idx="3"/>
              </p:cNvCxnSpPr>
              <p:nvPr/>
            </p:nvCxnSpPr>
            <p:spPr>
              <a:xfrm rot="10800000">
                <a:off x="2571736" y="5500702"/>
                <a:ext cx="78581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Gerade Verbindung 276"/>
              <p:cNvCxnSpPr>
                <a:stCxn id="257" idx="0"/>
                <a:endCxn id="251" idx="2"/>
              </p:cNvCxnSpPr>
              <p:nvPr/>
            </p:nvCxnSpPr>
            <p:spPr>
              <a:xfrm rot="16200000" flipV="1">
                <a:off x="3178959" y="4929198"/>
                <a:ext cx="214314" cy="64294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Gerade Verbindung 277"/>
              <p:cNvCxnSpPr>
                <a:stCxn id="257" idx="2"/>
                <a:endCxn id="256" idx="3"/>
              </p:cNvCxnSpPr>
              <p:nvPr/>
            </p:nvCxnSpPr>
            <p:spPr>
              <a:xfrm rot="5400000">
                <a:off x="2911067" y="5304248"/>
                <a:ext cx="357190" cy="1035851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>
                <a:stCxn id="257" idx="3"/>
                <a:endCxn id="259" idx="1"/>
              </p:cNvCxnSpPr>
              <p:nvPr/>
            </p:nvCxnSpPr>
            <p:spPr>
              <a:xfrm>
                <a:off x="3857620" y="5500702"/>
                <a:ext cx="71438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>
                <a:stCxn id="253" idx="2"/>
                <a:endCxn id="256" idx="0"/>
              </p:cNvCxnSpPr>
              <p:nvPr/>
            </p:nvCxnSpPr>
            <p:spPr>
              <a:xfrm rot="5400000">
                <a:off x="2214546" y="5750735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Form 342"/>
              <p:cNvCxnSpPr>
                <a:stCxn id="260" idx="0"/>
                <a:endCxn id="260" idx="1"/>
              </p:cNvCxnSpPr>
              <p:nvPr/>
            </p:nvCxnSpPr>
            <p:spPr>
              <a:xfrm rot="16200000" flipH="1" flipV="1">
                <a:off x="4625579" y="4804181"/>
                <a:ext cx="142876" cy="250033"/>
              </a:xfrm>
              <a:prstGeom prst="bentConnector4">
                <a:avLst>
                  <a:gd name="adj1" fmla="val -159999"/>
                  <a:gd name="adj2" fmla="val 191428"/>
                </a:avLst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>
                <a:stCxn id="260" idx="2"/>
                <a:endCxn id="259" idx="0"/>
              </p:cNvCxnSpPr>
              <p:nvPr/>
            </p:nvCxnSpPr>
            <p:spPr>
              <a:xfrm rot="5400000">
                <a:off x="4714876" y="5250669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Form 344"/>
              <p:cNvCxnSpPr>
                <a:stCxn id="252" idx="0"/>
                <a:endCxn id="252" idx="3"/>
              </p:cNvCxnSpPr>
              <p:nvPr/>
            </p:nvCxnSpPr>
            <p:spPr>
              <a:xfrm rot="16200000" flipH="1">
                <a:off x="3661165" y="4804182"/>
                <a:ext cx="142876" cy="250033"/>
              </a:xfrm>
              <a:prstGeom prst="bentConnector4">
                <a:avLst>
                  <a:gd name="adj1" fmla="val -159999"/>
                  <a:gd name="adj2" fmla="val 191428"/>
                </a:avLst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Gerade Verbindung 283"/>
              <p:cNvCxnSpPr>
                <a:stCxn id="262" idx="1"/>
                <a:endCxn id="259" idx="3"/>
              </p:cNvCxnSpPr>
              <p:nvPr/>
            </p:nvCxnSpPr>
            <p:spPr>
              <a:xfrm rot="10800000">
                <a:off x="5072066" y="5500702"/>
                <a:ext cx="785818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Form 346"/>
              <p:cNvCxnSpPr>
                <a:stCxn id="262" idx="2"/>
                <a:endCxn id="261" idx="3"/>
              </p:cNvCxnSpPr>
              <p:nvPr/>
            </p:nvCxnSpPr>
            <p:spPr>
              <a:xfrm rot="5400000">
                <a:off x="5411397" y="5304248"/>
                <a:ext cx="357190" cy="1035851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Gerade Verbindung 285"/>
              <p:cNvCxnSpPr>
                <a:stCxn id="263" idx="1"/>
                <a:endCxn id="258" idx="3"/>
              </p:cNvCxnSpPr>
              <p:nvPr/>
            </p:nvCxnSpPr>
            <p:spPr>
              <a:xfrm rot="10800000">
                <a:off x="6357950" y="5000636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Form 348"/>
              <p:cNvCxnSpPr>
                <a:stCxn id="263" idx="3"/>
                <a:endCxn id="265" idx="0"/>
              </p:cNvCxnSpPr>
              <p:nvPr/>
            </p:nvCxnSpPr>
            <p:spPr>
              <a:xfrm>
                <a:off x="7072330" y="5000636"/>
                <a:ext cx="464347" cy="357190"/>
              </a:xfrm>
              <a:prstGeom prst="bentConnector2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Gerade Verbindung 287"/>
              <p:cNvCxnSpPr>
                <a:stCxn id="265" idx="1"/>
                <a:endCxn id="264" idx="3"/>
              </p:cNvCxnSpPr>
              <p:nvPr/>
            </p:nvCxnSpPr>
            <p:spPr>
              <a:xfrm rot="10800000">
                <a:off x="7072330" y="5500702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Gerade Verbindung 288"/>
              <p:cNvCxnSpPr>
                <a:stCxn id="264" idx="1"/>
                <a:endCxn id="262" idx="3"/>
              </p:cNvCxnSpPr>
              <p:nvPr/>
            </p:nvCxnSpPr>
            <p:spPr>
              <a:xfrm rot="10800000">
                <a:off x="6357950" y="5500702"/>
                <a:ext cx="21431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Form 351"/>
              <p:cNvCxnSpPr>
                <a:stCxn id="261" idx="2"/>
                <a:endCxn id="261" idx="1"/>
              </p:cNvCxnSpPr>
              <p:nvPr/>
            </p:nvCxnSpPr>
            <p:spPr>
              <a:xfrm rot="5400000" flipH="1">
                <a:off x="4625579" y="5947190"/>
                <a:ext cx="142876" cy="250033"/>
              </a:xfrm>
              <a:prstGeom prst="bentConnector4">
                <a:avLst>
                  <a:gd name="adj1" fmla="val -159999"/>
                  <a:gd name="adj2" fmla="val 191428"/>
                </a:avLst>
              </a:prstGeom>
              <a:ln>
                <a:solidFill>
                  <a:schemeClr val="tx1">
                    <a:lumMod val="50000"/>
                    <a:lumOff val="50000"/>
                    <a:alpha val="2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Gruppieren 352"/>
            <p:cNvGrpSpPr/>
            <p:nvPr/>
          </p:nvGrpSpPr>
          <p:grpSpPr>
            <a:xfrm>
              <a:off x="828943" y="4572008"/>
              <a:ext cx="7091315" cy="1838534"/>
              <a:chOff x="928662" y="4457413"/>
              <a:chExt cx="7091315" cy="1838534"/>
            </a:xfrm>
          </p:grpSpPr>
          <p:pic>
            <p:nvPicPr>
              <p:cNvPr id="233" name="Grafik 232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19367" y="5338972"/>
                <a:ext cx="733333" cy="95238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4" name="Grafik 233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43439" y="4462862"/>
                <a:ext cx="733333" cy="95238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5" name="Grafik 234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28662" y="5596443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6" name="Grafik 235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919367" y="4457413"/>
                <a:ext cx="733333" cy="714380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7" name="Grafik 236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10171" y="4619144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8" name="Grafik 237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10171" y="5190647"/>
                <a:ext cx="733333" cy="45293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39" name="Grafik 238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410171" y="5786454"/>
                <a:ext cx="733333" cy="45293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1" name="Grafik 240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900546" y="4733738"/>
                <a:ext cx="733333" cy="95238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2" name="Grafik 241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885769" y="5867319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3" name="Grafik 242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67245" y="4604267"/>
                <a:ext cx="733333" cy="45293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4" name="Grafik 243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357818" y="5188140"/>
                <a:ext cx="733333" cy="738067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5" name="Grafik 244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59421" y="4594840"/>
                <a:ext cx="733333" cy="952381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6" name="Grafik 245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344644" y="5728421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7" name="Grafik 246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6644" y="4585414"/>
                <a:ext cx="733333" cy="428628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  <p:pic>
            <p:nvPicPr>
              <p:cNvPr id="248" name="Grafik 247" descr="SourceCode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286644" y="5156917"/>
                <a:ext cx="733333" cy="700975"/>
              </a:xfrm>
              <a:prstGeom prst="rect">
                <a:avLst/>
              </a:prstGeom>
              <a:solidFill>
                <a:srgbClr val="FFFFFF">
                  <a:shade val="85000"/>
                </a:srgbClr>
              </a:solidFill>
              <a:ln w="88900" cap="sq">
                <a:solidFill>
                  <a:srgbClr val="FFFFFF"/>
                </a:solidFill>
                <a:miter lim="800000"/>
              </a:ln>
              <a:effectLst>
                <a:outerShdw blurRad="55000" dist="18000" dir="54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twoPt" dir="t">
                  <a:rot lat="0" lon="0" rev="7200000"/>
                </a:lightRig>
              </a:scene3d>
              <a:sp3d>
                <a:bevelT w="25400" h="19050"/>
                <a:contourClr>
                  <a:srgbClr val="FFFFFF"/>
                </a:contourClr>
              </a:sp3d>
            </p:spPr>
          </p:pic>
        </p:grpSp>
      </p:grpSp>
    </p:spTree>
    <p:extLst>
      <p:ext uri="{BB962C8B-B14F-4D97-AF65-F5344CB8AC3E}">
        <p14:creationId xmlns:p14="http://schemas.microsoft.com/office/powerpoint/2010/main" val="19853835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MDSD-Konzepte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39" y="2564904"/>
            <a:ext cx="52292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008784" y="1988840"/>
            <a:ext cx="389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dirty="0"/>
              <a:t>Wie soll das gehen?</a:t>
            </a:r>
          </a:p>
        </p:txBody>
      </p:sp>
    </p:spTree>
    <p:extLst>
      <p:ext uri="{BB962C8B-B14F-4D97-AF65-F5344CB8AC3E}">
        <p14:creationId xmlns:p14="http://schemas.microsoft.com/office/powerpoint/2010/main" val="26781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MDSD-Konzepte</a:t>
            </a:r>
            <a:endParaRPr lang="de-CH" sz="4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29" y="1844824"/>
            <a:ext cx="6458583" cy="3560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686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MDSD-Konzepte</a:t>
            </a:r>
            <a:endParaRPr lang="de-CH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3242270"/>
            <a:ext cx="63436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1542058"/>
          </a:xfrm>
        </p:spPr>
        <p:txBody>
          <a:bodyPr>
            <a:normAutofit/>
          </a:bodyPr>
          <a:lstStyle/>
          <a:p>
            <a:pPr marL="180975" lvl="1" indent="0">
              <a:buNone/>
            </a:pPr>
            <a:r>
              <a:rPr lang="de-CH" sz="1800" b="1" dirty="0"/>
              <a:t>Domain Model</a:t>
            </a:r>
          </a:p>
          <a:p>
            <a:pPr lvl="1"/>
            <a:r>
              <a:rPr lang="de-CH" sz="1800" dirty="0"/>
              <a:t>Beschreibt das </a:t>
            </a:r>
            <a:r>
              <a:rPr lang="de-CH" sz="1800" dirty="0" err="1"/>
              <a:t>Buisiness</a:t>
            </a:r>
            <a:r>
              <a:rPr lang="de-CH" sz="1800" dirty="0"/>
              <a:t>.</a:t>
            </a:r>
          </a:p>
          <a:p>
            <a:pPr marL="180975" lvl="1" indent="0">
              <a:buNone/>
            </a:pPr>
            <a:r>
              <a:rPr lang="de-CH" sz="1800" b="1" dirty="0"/>
              <a:t>Domain </a:t>
            </a:r>
            <a:r>
              <a:rPr lang="de-CH" sz="1800" b="1" dirty="0" err="1"/>
              <a:t>Concepts</a:t>
            </a:r>
            <a:endParaRPr lang="de-CH" sz="1800" b="1" dirty="0"/>
          </a:p>
          <a:p>
            <a:pPr lvl="1"/>
            <a:r>
              <a:rPr lang="de-CH" sz="1800" dirty="0"/>
              <a:t>Definieren die Elemente, die für das Beschreiben des Business benötigt werden.</a:t>
            </a:r>
          </a:p>
        </p:txBody>
      </p:sp>
    </p:spTree>
    <p:extLst>
      <p:ext uri="{BB962C8B-B14F-4D97-AF65-F5344CB8AC3E}">
        <p14:creationId xmlns:p14="http://schemas.microsoft.com/office/powerpoint/2010/main" val="91176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sind die Ziele von MDSD?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400" dirty="0"/>
              <a:t>Schnell auf Marktänderungen zu reagieren (Agile-Software).</a:t>
            </a:r>
          </a:p>
          <a:p>
            <a:pPr lvl="1"/>
            <a:r>
              <a:rPr lang="de-CH" sz="2400" dirty="0"/>
              <a:t>Warten und erstellen von komplexen Softwaresystemen.</a:t>
            </a:r>
          </a:p>
          <a:p>
            <a:pPr lvl="1"/>
            <a:r>
              <a:rPr lang="de-CH" sz="2400" dirty="0"/>
              <a:t>Wiederverwendung der MDSD-Komponenten.</a:t>
            </a:r>
          </a:p>
          <a:p>
            <a:pPr lvl="1"/>
            <a:r>
              <a:rPr lang="de-CH" sz="2400" dirty="0"/>
              <a:t>Bei der Entwicklung von Softwaresystemen sollen Wiederholungen möglichst vermieden werden (DRY-Prinzip).</a:t>
            </a:r>
          </a:p>
          <a:p>
            <a:pPr lvl="1"/>
            <a:r>
              <a:rPr lang="de-CH" sz="2400" dirty="0"/>
              <a:t>Regeln, an die sich der Programmierer halten muss, werden definiert (Leitplanken).</a:t>
            </a:r>
          </a:p>
          <a:p>
            <a:pPr lvl="1"/>
            <a:r>
              <a:rPr lang="de-CH" sz="2400"/>
              <a:t>Das Editieren und Spezifizieren in der bekannten Domäne soll möglichst einfach sein.</a:t>
            </a:r>
            <a:endParaRPr lang="de-CH" sz="2400" dirty="0"/>
          </a:p>
          <a:p>
            <a:pPr lvl="1"/>
            <a:endParaRPr lang="de-CH" dirty="0"/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95552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MDSD-Konzepte</a:t>
            </a:r>
            <a:endParaRPr lang="de-CH" sz="4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920552" y="198884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205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889104" y="1988840"/>
            <a:ext cx="2232248" cy="1440160"/>
          </a:xfrm>
          <a:prstGeom prst="round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889104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8" name="Ellipse 7"/>
          <p:cNvSpPr/>
          <p:nvPr/>
        </p:nvSpPr>
        <p:spPr>
          <a:xfrm>
            <a:off x="3203036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9" name="Gerade Verbindung mit Pfeil 8"/>
          <p:cNvCxnSpPr>
            <a:stCxn id="5" idx="0"/>
            <a:endCxn id="4" idx="2"/>
          </p:cNvCxnSpPr>
          <p:nvPr/>
        </p:nvCxnSpPr>
        <p:spPr>
          <a:xfrm rot="5400000" flipH="1" flipV="1">
            <a:off x="1316596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1"/>
            <a:endCxn id="4" idx="3"/>
          </p:cNvCxnSpPr>
          <p:nvPr/>
        </p:nvCxnSpPr>
        <p:spPr>
          <a:xfrm rot="10800000">
            <a:off x="3152800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  <a:endCxn id="5" idx="3"/>
          </p:cNvCxnSpPr>
          <p:nvPr/>
        </p:nvCxnSpPr>
        <p:spPr>
          <a:xfrm rot="10800000">
            <a:off x="3152800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8" idx="1"/>
          </p:cNvCxnSpPr>
          <p:nvPr/>
        </p:nvCxnSpPr>
        <p:spPr>
          <a:xfrm>
            <a:off x="3080792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8" idx="7"/>
          </p:cNvCxnSpPr>
          <p:nvPr/>
        </p:nvCxnSpPr>
        <p:spPr>
          <a:xfrm rot="10800000" flipV="1">
            <a:off x="5439988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8" idx="3"/>
          </p:cNvCxnSpPr>
          <p:nvPr/>
        </p:nvCxnSpPr>
        <p:spPr>
          <a:xfrm flipV="1">
            <a:off x="3080792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5"/>
          </p:cNvCxnSpPr>
          <p:nvPr/>
        </p:nvCxnSpPr>
        <p:spPr>
          <a:xfrm rot="16200000" flipH="1">
            <a:off x="5487818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034474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181280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24808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880992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377208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665946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150026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408501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>
          <a:xfrm>
            <a:off x="272480" y="1556792"/>
            <a:ext cx="8992394" cy="4321176"/>
          </a:xfrm>
        </p:spPr>
        <p:txBody>
          <a:bodyPr/>
          <a:lstStyle/>
          <a:p>
            <a:pPr algn="ctr"/>
            <a:endParaRPr lang="de-CH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920552" y="1988840"/>
            <a:ext cx="2232248" cy="144016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9205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5889104" y="198884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889104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11" name="Ellipse 10"/>
          <p:cNvSpPr/>
          <p:nvPr/>
        </p:nvSpPr>
        <p:spPr>
          <a:xfrm>
            <a:off x="3203036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12" name="Gerade Verbindung mit Pfeil 11"/>
          <p:cNvCxnSpPr>
            <a:stCxn id="8" idx="0"/>
            <a:endCxn id="7" idx="2"/>
          </p:cNvCxnSpPr>
          <p:nvPr/>
        </p:nvCxnSpPr>
        <p:spPr>
          <a:xfrm rot="5400000" flipH="1" flipV="1">
            <a:off x="1316596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9" idx="1"/>
            <a:endCxn id="7" idx="3"/>
          </p:cNvCxnSpPr>
          <p:nvPr/>
        </p:nvCxnSpPr>
        <p:spPr>
          <a:xfrm rot="10800000">
            <a:off x="3152800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10" idx="1"/>
            <a:endCxn id="8" idx="3"/>
          </p:cNvCxnSpPr>
          <p:nvPr/>
        </p:nvCxnSpPr>
        <p:spPr>
          <a:xfrm rot="10800000">
            <a:off x="3152800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1" idx="1"/>
          </p:cNvCxnSpPr>
          <p:nvPr/>
        </p:nvCxnSpPr>
        <p:spPr>
          <a:xfrm>
            <a:off x="3080792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1" idx="7"/>
          </p:cNvCxnSpPr>
          <p:nvPr/>
        </p:nvCxnSpPr>
        <p:spPr>
          <a:xfrm rot="10800000" flipV="1">
            <a:off x="5439988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3"/>
          </p:cNvCxnSpPr>
          <p:nvPr/>
        </p:nvCxnSpPr>
        <p:spPr>
          <a:xfrm flipV="1">
            <a:off x="3080792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11" idx="5"/>
          </p:cNvCxnSpPr>
          <p:nvPr/>
        </p:nvCxnSpPr>
        <p:spPr>
          <a:xfrm rot="16200000" flipH="1">
            <a:off x="5487818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4034474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181280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3224808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880992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3377208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665946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150026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170882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de-CH" sz="2400" dirty="0"/>
              <a:t>Die griechische Vorsilbe «</a:t>
            </a:r>
            <a:r>
              <a:rPr lang="de-CH" sz="2400" b="1" i="1" dirty="0" err="1"/>
              <a:t>meta</a:t>
            </a:r>
            <a:r>
              <a:rPr lang="de-CH" sz="2400" i="1" dirty="0"/>
              <a:t>»</a:t>
            </a:r>
            <a:r>
              <a:rPr lang="de-CH" sz="2400" dirty="0"/>
              <a:t> bedeutet soviel wie «</a:t>
            </a:r>
            <a:r>
              <a:rPr lang="de-CH" sz="2400" b="1" i="1" dirty="0"/>
              <a:t>über</a:t>
            </a:r>
            <a:r>
              <a:rPr lang="de-CH" sz="2400" i="1" dirty="0"/>
              <a:t>».</a:t>
            </a:r>
            <a:endParaRPr lang="de-CH" sz="2400" kern="1200" dirty="0"/>
          </a:p>
          <a:p>
            <a:pPr lvl="1"/>
            <a:r>
              <a:rPr lang="de-CH" sz="2400" dirty="0"/>
              <a:t>Ein Metamodell ist also ein Modell, das beschreibt, wie Modelle beschrieben werden.</a:t>
            </a:r>
          </a:p>
          <a:p>
            <a:pPr lvl="1"/>
            <a:r>
              <a:rPr lang="de-CH" sz="2400" dirty="0"/>
              <a:t>Das Metamodell legt somit die Modellierungsregeln als abstrakte domänenspezifische Sprache fest (DSL).</a:t>
            </a:r>
          </a:p>
          <a:p>
            <a:pPr>
              <a:buNone/>
            </a:pPr>
            <a:endParaRPr lang="de-CH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de-CH" b="1" kern="1200" dirty="0"/>
          </a:p>
        </p:txBody>
      </p:sp>
    </p:spTree>
    <p:extLst>
      <p:ext uri="{BB962C8B-B14F-4D97-AF65-F5344CB8AC3E}">
        <p14:creationId xmlns:p14="http://schemas.microsoft.com/office/powerpoint/2010/main" val="3400282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16" y="3460204"/>
            <a:ext cx="25812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400" dirty="0"/>
              <a:t>Metamodell und Modell stehen in einer Klasse-Instanz-Beziehung zueinander.</a:t>
            </a:r>
          </a:p>
          <a:p>
            <a:pPr lvl="1"/>
            <a:r>
              <a:rPr lang="de-CH" sz="2400" dirty="0"/>
              <a:t>Jedes Modell ist die Instanz eines Metamodells.</a:t>
            </a:r>
          </a:p>
        </p:txBody>
      </p:sp>
    </p:spTree>
    <p:extLst>
      <p:ext uri="{BB962C8B-B14F-4D97-AF65-F5344CB8AC3E}">
        <p14:creationId xmlns:p14="http://schemas.microsoft.com/office/powerpoint/2010/main" val="4284485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6496" y="1690510"/>
            <a:ext cx="9145016" cy="80238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CH" sz="2400" dirty="0"/>
              <a:t>Beispiel für die Metaschichten anhand einer objektorientierten Programmiersprache (z.B. Java):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0" y="3486124"/>
            <a:ext cx="20764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24" y="5661248"/>
            <a:ext cx="26289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eck 3"/>
          <p:cNvSpPr/>
          <p:nvPr/>
        </p:nvSpPr>
        <p:spPr>
          <a:xfrm>
            <a:off x="2864768" y="2636911"/>
            <a:ext cx="3744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1600" dirty="0"/>
              <a:t>Java Language </a:t>
            </a:r>
            <a:r>
              <a:rPr lang="de-DE" sz="1600" dirty="0" err="1"/>
              <a:t>Specification</a:t>
            </a:r>
            <a:endParaRPr lang="de-DE" sz="1600" dirty="0"/>
          </a:p>
          <a:p>
            <a:pPr algn="ctr"/>
            <a:r>
              <a:rPr lang="de-DE" sz="1600" dirty="0"/>
              <a:t>Semantik und Syntax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2864768" y="2564903"/>
            <a:ext cx="3744416" cy="718339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2864768" y="3283242"/>
            <a:ext cx="3744416" cy="2305997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2864768" y="5589240"/>
            <a:ext cx="3744416" cy="432048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/>
          <p:cNvSpPr txBox="1"/>
          <p:nvPr/>
        </p:nvSpPr>
        <p:spPr>
          <a:xfrm>
            <a:off x="2337262" y="5651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337261" y="414908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2288704" y="278092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945408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Domänenspezifische Sprache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1" indent="0">
              <a:buClr>
                <a:schemeClr val="bg1"/>
              </a:buClr>
              <a:buBlip>
                <a:blip r:embed="rId2"/>
              </a:buBlip>
            </a:pPr>
            <a:r>
              <a:rPr lang="de-CH" sz="2400" dirty="0"/>
              <a:t>Das Metamodell einer Applikation umfasst die domänen-relevanten </a:t>
            </a:r>
            <a:r>
              <a:rPr lang="de-CH" sz="2400" b="1" dirty="0"/>
              <a:t>Objekte</a:t>
            </a:r>
            <a:r>
              <a:rPr lang="de-CH" sz="2400" dirty="0"/>
              <a:t>, deren </a:t>
            </a:r>
            <a:r>
              <a:rPr lang="de-CH" sz="2400" b="1" dirty="0"/>
              <a:t>Attribute</a:t>
            </a:r>
            <a:r>
              <a:rPr lang="de-CH" sz="2400" dirty="0"/>
              <a:t> und die </a:t>
            </a:r>
            <a:r>
              <a:rPr lang="de-CH" sz="2400" b="1" dirty="0"/>
              <a:t>Beziehung</a:t>
            </a:r>
            <a:r>
              <a:rPr lang="de-CH" sz="2400" dirty="0"/>
              <a:t> der Objekte untereinander, ohne Berücksichtigung technischer Aspekte.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1570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5121076" cy="4321176"/>
          </a:xfrm>
        </p:spPr>
        <p:txBody>
          <a:bodyPr/>
          <a:lstStyle/>
          <a:p>
            <a:pPr lvl="1"/>
            <a:r>
              <a:rPr lang="de-CH" sz="2400" dirty="0"/>
              <a:t>Metamodell einer einfachen Zustandsmaschine.</a:t>
            </a:r>
          </a:p>
          <a:p>
            <a:pPr marL="180975" lvl="1" indent="0">
              <a:buNone/>
            </a:pPr>
            <a:endParaRPr lang="de-CH" dirty="0"/>
          </a:p>
          <a:p>
            <a:pPr lvl="1"/>
            <a:endParaRPr lang="de-CH" dirty="0"/>
          </a:p>
          <a:p>
            <a:endParaRPr lang="de-CH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0992" y="1772816"/>
            <a:ext cx="4320480" cy="4085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2787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83437" y="24115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M3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783437" y="435581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860" y="1980415"/>
            <a:ext cx="3000190" cy="3824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bgerundetes Rechteck 9"/>
          <p:cNvSpPr/>
          <p:nvPr/>
        </p:nvSpPr>
        <p:spPr>
          <a:xfrm>
            <a:off x="2360712" y="1856526"/>
            <a:ext cx="4248472" cy="1500466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10"/>
          <p:cNvSpPr/>
          <p:nvPr/>
        </p:nvSpPr>
        <p:spPr>
          <a:xfrm>
            <a:off x="2360712" y="3356992"/>
            <a:ext cx="4248472" cy="2592288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3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971600" y="198884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71600" y="4869160"/>
            <a:ext cx="2232248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940152" y="1988840"/>
            <a:ext cx="2232248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9401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8" name="Ellipse 7"/>
          <p:cNvSpPr/>
          <p:nvPr/>
        </p:nvSpPr>
        <p:spPr>
          <a:xfrm>
            <a:off x="3254084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9" name="Gerade Verbindung mit Pfeil 8"/>
          <p:cNvCxnSpPr>
            <a:stCxn id="5" idx="0"/>
            <a:endCxn id="4" idx="2"/>
          </p:cNvCxnSpPr>
          <p:nvPr/>
        </p:nvCxnSpPr>
        <p:spPr>
          <a:xfrm rot="5400000" flipH="1" flipV="1">
            <a:off x="1367644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1"/>
            <a:endCxn id="4" idx="3"/>
          </p:cNvCxnSpPr>
          <p:nvPr/>
        </p:nvCxnSpPr>
        <p:spPr>
          <a:xfrm rot="10800000">
            <a:off x="3203848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  <a:endCxn id="5" idx="3"/>
          </p:cNvCxnSpPr>
          <p:nvPr/>
        </p:nvCxnSpPr>
        <p:spPr>
          <a:xfrm rot="10800000">
            <a:off x="3203848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8" idx="1"/>
          </p:cNvCxnSpPr>
          <p:nvPr/>
        </p:nvCxnSpPr>
        <p:spPr>
          <a:xfrm>
            <a:off x="3131840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8" idx="7"/>
          </p:cNvCxnSpPr>
          <p:nvPr/>
        </p:nvCxnSpPr>
        <p:spPr>
          <a:xfrm rot="10800000" flipV="1">
            <a:off x="5491036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8" idx="3"/>
          </p:cNvCxnSpPr>
          <p:nvPr/>
        </p:nvCxnSpPr>
        <p:spPr>
          <a:xfrm flipV="1">
            <a:off x="3131840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5"/>
          </p:cNvCxnSpPr>
          <p:nvPr/>
        </p:nvCxnSpPr>
        <p:spPr>
          <a:xfrm rot="16200000" flipH="1">
            <a:off x="5538866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085522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32328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75856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428256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716994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01074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191801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</a:t>
            </a:r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046113" y="1556792"/>
            <a:ext cx="2664296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Grafische</a:t>
            </a:r>
            <a:r>
              <a:rPr lang="de-CH" b="1" noProof="0" dirty="0">
                <a:latin typeface="+mn-lt"/>
                <a:ea typeface="+mn-ea"/>
                <a:cs typeface="+mn-cs"/>
              </a:rPr>
              <a:t> </a:t>
            </a:r>
            <a:r>
              <a:rPr lang="de-CH" b="1" dirty="0">
                <a:latin typeface="+mn-lt"/>
                <a:ea typeface="+mn-ea"/>
                <a:cs typeface="+mn-cs"/>
              </a:rPr>
              <a:t>E</a:t>
            </a:r>
            <a:r>
              <a:rPr kumimoji="0" lang="de-CH" b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ditoren</a:t>
            </a:r>
            <a:endParaRPr kumimoji="0" lang="de-CH" b="1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de-CH" sz="20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72480" y="1562629"/>
            <a:ext cx="2520280" cy="389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Text-Editoren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72" y="1916832"/>
            <a:ext cx="35628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113" y="1916832"/>
            <a:ext cx="4953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04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sind die Ziele von MDSD?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endParaRPr lang="de-CH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endParaRPr lang="de-CH" dirty="0"/>
          </a:p>
          <a:p>
            <a:pPr marL="647700" lvl="1" indent="-2857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54832" y="1700808"/>
            <a:ext cx="4320480" cy="36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b="1" noProof="0" dirty="0"/>
              <a:t>Spezifikation erstellen und validieren</a:t>
            </a:r>
            <a:endParaRPr kumimoji="0" lang="de-CH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>
          <a:xfrm>
            <a:off x="5601072" y="1700809"/>
            <a:ext cx="2016224" cy="36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CH" b="1" dirty="0"/>
              <a:t>Code generieren</a:t>
            </a:r>
            <a:endParaRPr kumimoji="0" lang="de-CH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282824" y="7168553"/>
            <a:ext cx="1872208" cy="2880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CH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Editor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1072" y="2060848"/>
            <a:ext cx="3420607" cy="402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13" y="2021874"/>
            <a:ext cx="34194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0512" y="3861048"/>
            <a:ext cx="4392488" cy="251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459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</a:t>
            </a:r>
            <a:endParaRPr lang="de-CH" sz="4000" dirty="0"/>
          </a:p>
        </p:txBody>
      </p:sp>
      <p:sp>
        <p:nvSpPr>
          <p:cNvPr id="8" name="Textfeld 7"/>
          <p:cNvSpPr txBox="1"/>
          <p:nvPr/>
        </p:nvSpPr>
        <p:spPr>
          <a:xfrm>
            <a:off x="2287493" y="20515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M3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2270380" y="37797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M2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2287493" y="545406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M1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63" y="1667046"/>
            <a:ext cx="2736304" cy="428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2792760" y="1628800"/>
            <a:ext cx="4248472" cy="1296144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5"/>
          <p:cNvSpPr/>
          <p:nvPr/>
        </p:nvSpPr>
        <p:spPr>
          <a:xfrm>
            <a:off x="2783124" y="2924944"/>
            <a:ext cx="4248472" cy="2232248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bgerundetes Rechteck 6"/>
          <p:cNvSpPr/>
          <p:nvPr/>
        </p:nvSpPr>
        <p:spPr>
          <a:xfrm>
            <a:off x="2783124" y="5157192"/>
            <a:ext cx="4248472" cy="928930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78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6496" y="1700212"/>
            <a:ext cx="8204865" cy="432644"/>
          </a:xfrm>
        </p:spPr>
        <p:txBody>
          <a:bodyPr>
            <a:noAutofit/>
          </a:bodyPr>
          <a:lstStyle/>
          <a:p>
            <a:r>
              <a:rPr lang="de-CH" sz="2400" dirty="0"/>
              <a:t>Ist dies erlaubt?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5007" y="2605252"/>
            <a:ext cx="3689003" cy="34880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/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2564904"/>
            <a:ext cx="3456384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feld 7"/>
          <p:cNvSpPr txBox="1"/>
          <p:nvPr/>
        </p:nvSpPr>
        <p:spPr>
          <a:xfrm>
            <a:off x="632520" y="220486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Modell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953000" y="21328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Metamodell</a:t>
            </a:r>
            <a:endParaRPr lang="de-CH" kern="0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4232920" y="5229200"/>
            <a:ext cx="2385701" cy="714380"/>
          </a:xfrm>
          <a:prstGeom prst="wedgeRoundRectCallout">
            <a:avLst>
              <a:gd name="adj1" fmla="val 115708"/>
              <a:gd name="adj2" fmla="val -788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 err="1"/>
              <a:t>Constraint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20453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746" y="274639"/>
            <a:ext cx="8739718" cy="922337"/>
          </a:xfrm>
        </p:spPr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Range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72480" y="1844824"/>
            <a:ext cx="5328592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200" kern="0" dirty="0"/>
              <a:t>Einführen von Range </a:t>
            </a:r>
            <a:r>
              <a:rPr lang="de-CH" sz="2200" kern="0" dirty="0" err="1"/>
              <a:t>Restrictions</a:t>
            </a:r>
            <a:r>
              <a:rPr lang="de-CH" sz="2200" kern="0" dirty="0"/>
              <a:t> </a:t>
            </a:r>
          </a:p>
          <a:p>
            <a:pPr lvl="2"/>
            <a:r>
              <a:rPr lang="de-CH" sz="2200" kern="0" dirty="0" err="1"/>
              <a:t>Transition.event</a:t>
            </a:r>
            <a:endParaRPr lang="de-CH" sz="2200" kern="0" dirty="0"/>
          </a:p>
          <a:p>
            <a:pPr lvl="2"/>
            <a:r>
              <a:rPr lang="de-CH" sz="2200" kern="0" dirty="0" err="1"/>
              <a:t>Transition.state</a:t>
            </a:r>
            <a:endParaRPr lang="de-CH" sz="2200" kern="0" dirty="0"/>
          </a:p>
          <a:p>
            <a:pPr lvl="1"/>
            <a:r>
              <a:rPr lang="de-CH" sz="2200" kern="0" dirty="0"/>
              <a:t>Nur Events und State der eigenen Zustandsmaschine anzeigen.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883" y="3933056"/>
            <a:ext cx="2447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1556792"/>
            <a:ext cx="4104456" cy="519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815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Syntax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2" y="1700808"/>
            <a:ext cx="4032448" cy="64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2288914"/>
            <a:ext cx="2184386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231" y="2636912"/>
            <a:ext cx="2499097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792760" y="262762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Rückwärts-Navigation: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807226" y="227687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Vorwärts-Navigation: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744" y="3429000"/>
            <a:ext cx="33147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904" y="5553272"/>
            <a:ext cx="2404421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2790189" y="5525440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de-CH" b="1" kern="0" dirty="0"/>
              <a:t>Type-Cast:</a:t>
            </a:r>
          </a:p>
        </p:txBody>
      </p:sp>
    </p:spTree>
    <p:extLst>
      <p:ext uri="{BB962C8B-B14F-4D97-AF65-F5344CB8AC3E}">
        <p14:creationId xmlns:p14="http://schemas.microsoft.com/office/powerpoint/2010/main" val="2194495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Mengenoperationen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08" y="2420888"/>
            <a:ext cx="6791325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376938" y="2060848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Mengenoperationen</a:t>
            </a:r>
          </a:p>
        </p:txBody>
      </p:sp>
    </p:spTree>
    <p:extLst>
      <p:ext uri="{BB962C8B-B14F-4D97-AF65-F5344CB8AC3E}">
        <p14:creationId xmlns:p14="http://schemas.microsoft.com/office/powerpoint/2010/main" val="117507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Selector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Rekursive Funktionen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93" y="1716782"/>
            <a:ext cx="31908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664" y="3717032"/>
            <a:ext cx="5971511" cy="254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017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746" y="274639"/>
            <a:ext cx="8739718" cy="922337"/>
          </a:xfrm>
        </p:spPr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Range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272480" y="1844824"/>
            <a:ext cx="5328592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200" kern="0" dirty="0"/>
              <a:t>Einführen von Range </a:t>
            </a:r>
            <a:r>
              <a:rPr lang="de-CH" sz="2200" kern="0" dirty="0" err="1"/>
              <a:t>Restrictions</a:t>
            </a:r>
            <a:r>
              <a:rPr lang="de-CH" sz="2200" kern="0" dirty="0"/>
              <a:t> </a:t>
            </a:r>
          </a:p>
          <a:p>
            <a:pPr lvl="2"/>
            <a:r>
              <a:rPr lang="de-CH" sz="2200" kern="0" dirty="0" err="1"/>
              <a:t>Transition.event</a:t>
            </a:r>
            <a:endParaRPr lang="de-CH" sz="2200" kern="0" dirty="0"/>
          </a:p>
          <a:p>
            <a:pPr lvl="2"/>
            <a:r>
              <a:rPr lang="de-CH" sz="2200" kern="0" dirty="0" err="1"/>
              <a:t>Transition.state</a:t>
            </a:r>
            <a:endParaRPr lang="de-CH" sz="2200" kern="0" dirty="0"/>
          </a:p>
          <a:p>
            <a:pPr lvl="1"/>
            <a:r>
              <a:rPr lang="de-CH" sz="2200" kern="0" dirty="0"/>
              <a:t>Nur Events und State der eigenen Zustandsmaschine anzeigen.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883" y="3933056"/>
            <a:ext cx="2447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1556792"/>
            <a:ext cx="4104456" cy="519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94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Erweiterungen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576660"/>
          </a:xfrm>
        </p:spPr>
        <p:txBody>
          <a:bodyPr>
            <a:normAutofit/>
          </a:bodyPr>
          <a:lstStyle/>
          <a:p>
            <a:r>
              <a:rPr lang="de-CH" sz="2800" dirty="0"/>
              <a:t>Modelle können existierende Modelle erweitern.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24" y="2924944"/>
            <a:ext cx="44577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9146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Metamodell: Erweiterungen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2132856"/>
            <a:ext cx="5616624" cy="3152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5241032" y="1988840"/>
            <a:ext cx="2304256" cy="3528392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1928664" y="1988840"/>
            <a:ext cx="3304891" cy="3528392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3008784" y="1691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Modell 1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5819805" y="1691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Modell 2</a:t>
            </a:r>
          </a:p>
        </p:txBody>
      </p:sp>
    </p:spTree>
    <p:extLst>
      <p:ext uri="{BB962C8B-B14F-4D97-AF65-F5344CB8AC3E}">
        <p14:creationId xmlns:p14="http://schemas.microsoft.com/office/powerpoint/2010/main" val="3763180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971600" y="1988840"/>
            <a:ext cx="2232248" cy="1440160"/>
          </a:xfrm>
          <a:prstGeom prst="round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971600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5940152" y="1988840"/>
            <a:ext cx="2232248" cy="144016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59401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8" name="Ellipse 7"/>
          <p:cNvSpPr/>
          <p:nvPr/>
        </p:nvSpPr>
        <p:spPr>
          <a:xfrm>
            <a:off x="3254084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9" name="Gerade Verbindung mit Pfeil 8"/>
          <p:cNvCxnSpPr>
            <a:stCxn id="5" idx="0"/>
            <a:endCxn id="4" idx="2"/>
          </p:cNvCxnSpPr>
          <p:nvPr/>
        </p:nvCxnSpPr>
        <p:spPr>
          <a:xfrm rot="5400000" flipH="1" flipV="1">
            <a:off x="1367644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>
            <a:stCxn id="6" idx="1"/>
            <a:endCxn id="4" idx="3"/>
          </p:cNvCxnSpPr>
          <p:nvPr/>
        </p:nvCxnSpPr>
        <p:spPr>
          <a:xfrm rot="10800000">
            <a:off x="3203848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7" idx="1"/>
            <a:endCxn id="5" idx="3"/>
          </p:cNvCxnSpPr>
          <p:nvPr/>
        </p:nvCxnSpPr>
        <p:spPr>
          <a:xfrm rot="10800000">
            <a:off x="3203848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endCxn id="8" idx="1"/>
          </p:cNvCxnSpPr>
          <p:nvPr/>
        </p:nvCxnSpPr>
        <p:spPr>
          <a:xfrm>
            <a:off x="3131840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8" idx="7"/>
          </p:cNvCxnSpPr>
          <p:nvPr/>
        </p:nvCxnSpPr>
        <p:spPr>
          <a:xfrm rot="10800000" flipV="1">
            <a:off x="5491036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8" idx="3"/>
          </p:cNvCxnSpPr>
          <p:nvPr/>
        </p:nvCxnSpPr>
        <p:spPr>
          <a:xfrm flipV="1">
            <a:off x="3131840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8" idx="5"/>
          </p:cNvCxnSpPr>
          <p:nvPr/>
        </p:nvCxnSpPr>
        <p:spPr>
          <a:xfrm rot="16200000" flipH="1">
            <a:off x="5538866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4085522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232328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75856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4932040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3428256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716994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4201074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116089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MDA?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de-CH" sz="2400" b="1" dirty="0"/>
              <a:t>Modellgetriebene Architektur</a:t>
            </a:r>
            <a:r>
              <a:rPr lang="de-CH" sz="2400" dirty="0"/>
              <a:t> (</a:t>
            </a:r>
            <a:r>
              <a:rPr lang="de-CH" sz="2400" b="1" dirty="0"/>
              <a:t>MDA</a:t>
            </a:r>
            <a:r>
              <a:rPr lang="de-CH" sz="2400" dirty="0"/>
              <a:t>; engl. </a:t>
            </a:r>
            <a:r>
              <a:rPr lang="de-CH" sz="2400" i="1" dirty="0"/>
              <a:t>Model-</a:t>
            </a:r>
            <a:r>
              <a:rPr lang="de-CH" sz="2400" i="1" dirty="0" err="1"/>
              <a:t>Driven</a:t>
            </a:r>
            <a:r>
              <a:rPr lang="de-CH" sz="2400" i="1" dirty="0"/>
              <a:t> </a:t>
            </a:r>
            <a:r>
              <a:rPr lang="de-CH" sz="2400" i="1" dirty="0" err="1"/>
              <a:t>Architecture</a:t>
            </a:r>
            <a:r>
              <a:rPr lang="de-CH" sz="2400" dirty="0"/>
              <a:t>) ist eine Standardisierungsinitiative der OMG (</a:t>
            </a:r>
            <a:r>
              <a:rPr lang="de-CH" sz="2400" dirty="0" err="1"/>
              <a:t>Object</a:t>
            </a:r>
            <a:r>
              <a:rPr lang="de-CH" sz="2400" dirty="0"/>
              <a:t> Management Group ) zum Thema MDSD. MDA bezeichnet einen modellgetriebenen Ansatz der Softwareentwicklung, der auf einer klaren Trennung von Funktionalität und Technik beruht.</a:t>
            </a:r>
          </a:p>
          <a:p>
            <a:pPr>
              <a:buNone/>
            </a:pPr>
            <a:endParaRPr lang="de-CH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de-CH" sz="2400" b="1" dirty="0"/>
              <a:t>MDA liefert die Basisterminologie für MDSD.</a:t>
            </a:r>
            <a:endParaRPr lang="de-CH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1869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536" y="3346673"/>
            <a:ext cx="24479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Inhaltsplatzhalt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sz="2400" dirty="0"/>
              <a:t>Der Code eines Softwaresystems folgt den Strukturen, die durch das Metamodell vorgegeben sind.</a:t>
            </a:r>
          </a:p>
          <a:p>
            <a:endParaRPr lang="de-CH" dirty="0"/>
          </a:p>
        </p:txBody>
      </p:sp>
      <p:cxnSp>
        <p:nvCxnSpPr>
          <p:cNvPr id="16" name="Gerade Verbindung mit Pfeil 15"/>
          <p:cNvCxnSpPr/>
          <p:nvPr/>
        </p:nvCxnSpPr>
        <p:spPr>
          <a:xfrm>
            <a:off x="3224461" y="4501329"/>
            <a:ext cx="129649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2780928"/>
            <a:ext cx="3168352" cy="36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352" y="2933328"/>
            <a:ext cx="3168352" cy="36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752" y="3085728"/>
            <a:ext cx="3168352" cy="369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feld 21"/>
          <p:cNvSpPr txBox="1"/>
          <p:nvPr/>
        </p:nvSpPr>
        <p:spPr>
          <a:xfrm>
            <a:off x="1064568" y="3059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Metamodel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673080" y="24208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520559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Struktureller Code eignet sich sehr gut zum Generieren.</a:t>
            </a:r>
          </a:p>
          <a:p>
            <a:pPr lvl="1"/>
            <a:r>
              <a:rPr lang="de-CH" sz="2200" dirty="0"/>
              <a:t>Gemäss Stahl und </a:t>
            </a:r>
            <a:r>
              <a:rPr lang="de-CH" sz="2200" dirty="0" err="1"/>
              <a:t>Völter</a:t>
            </a:r>
            <a:r>
              <a:rPr lang="de-CH" sz="2200" dirty="0"/>
              <a:t> bestehen komplexe Softwaresysteme zu 60-70% aus strukturellem Code.</a:t>
            </a:r>
          </a:p>
          <a:p>
            <a:r>
              <a:rPr lang="de-CH" sz="2400" dirty="0"/>
              <a:t>Spezifischer Code soll manuell codiert werden.</a:t>
            </a:r>
          </a:p>
          <a:p>
            <a:pPr lvl="1"/>
            <a:r>
              <a:rPr lang="de-CH" sz="2200" b="1" dirty="0" err="1"/>
              <a:t>Protected</a:t>
            </a:r>
            <a:r>
              <a:rPr lang="de-CH" sz="2200" b="1" dirty="0"/>
              <a:t> </a:t>
            </a:r>
            <a:r>
              <a:rPr lang="de-CH" sz="2200" b="1" dirty="0" err="1"/>
              <a:t>Regions</a:t>
            </a:r>
            <a:r>
              <a:rPr lang="de-CH" sz="2200" b="1" dirty="0"/>
              <a:t>:</a:t>
            </a:r>
          </a:p>
          <a:p>
            <a:pPr lvl="2">
              <a:buNone/>
            </a:pPr>
            <a:r>
              <a:rPr lang="de-CH" sz="2400" dirty="0"/>
              <a:t>	Erzeuge ein Codegerüst und markiere jene Bereiche, welche manuell verfassten Code enthalten sollen, als </a:t>
            </a:r>
            <a:r>
              <a:rPr lang="de-CH" sz="2400" dirty="0" err="1"/>
              <a:t>Protected</a:t>
            </a:r>
            <a:r>
              <a:rPr lang="de-CH" sz="2400" dirty="0"/>
              <a:t> </a:t>
            </a:r>
            <a:r>
              <a:rPr lang="de-CH" sz="2400" dirty="0" err="1"/>
              <a:t>Regions</a:t>
            </a:r>
            <a:r>
              <a:rPr lang="de-CH" sz="2400" dirty="0"/>
              <a:t>.</a:t>
            </a:r>
          </a:p>
          <a:p>
            <a:pPr lvl="2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00356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2480" y="1600201"/>
            <a:ext cx="4056451" cy="4525963"/>
          </a:xfrm>
        </p:spPr>
        <p:txBody>
          <a:bodyPr>
            <a:noAutofit/>
          </a:bodyPr>
          <a:lstStyle/>
          <a:p>
            <a:pPr lvl="1"/>
            <a:r>
              <a:rPr lang="de-CH" sz="2400" dirty="0"/>
              <a:t>Entwurf eines Code- Templates entlang dem Komponenten-Konzept</a:t>
            </a:r>
          </a:p>
          <a:p>
            <a:pPr lvl="1"/>
            <a:r>
              <a:rPr lang="de-CH" sz="2400" dirty="0"/>
              <a:t>Traversieren des Domänenmodells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536" y="3690695"/>
            <a:ext cx="2340260" cy="2042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1746879"/>
            <a:ext cx="4896544" cy="4272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4895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Template: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2060848"/>
            <a:ext cx="4667250" cy="408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48" y="2060848"/>
            <a:ext cx="41719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82238" y="1628800"/>
            <a:ext cx="118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Template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424067" y="1628800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Template-</a:t>
            </a:r>
            <a:r>
              <a:rPr lang="de-CH" b="1" dirty="0" err="1"/>
              <a:t>Function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000461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Template: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628800"/>
            <a:ext cx="8992394" cy="4176564"/>
          </a:xfrm>
        </p:spPr>
        <p:txBody>
          <a:bodyPr>
            <a:normAutofit/>
          </a:bodyPr>
          <a:lstStyle/>
          <a:p>
            <a:pPr lvl="1"/>
            <a:r>
              <a:rPr lang="de-CH" sz="2400" dirty="0"/>
              <a:t>Erstellen einer Referenz-Implementierung.</a:t>
            </a:r>
          </a:p>
          <a:p>
            <a:pPr lvl="1"/>
            <a:r>
              <a:rPr lang="de-CH" sz="2400" dirty="0"/>
              <a:t>Der generierte Code ist gleich gut/schlecht wie die Referenz-Implementierung.</a:t>
            </a:r>
          </a:p>
          <a:p>
            <a:pPr lvl="1"/>
            <a:r>
              <a:rPr lang="de-CH" sz="2400" dirty="0"/>
              <a:t>Der generierte Code sollte gut aussehen und lesbar sein.</a:t>
            </a:r>
          </a:p>
          <a:p>
            <a:pPr lvl="1"/>
            <a:r>
              <a:rPr lang="de-CH" sz="2400" dirty="0"/>
              <a:t>Der generierte Code sollte nicht von Hand editiert werden.</a:t>
            </a:r>
          </a:p>
          <a:p>
            <a:pPr marL="180975" lvl="2" indent="0">
              <a:buClr>
                <a:schemeClr val="bg1"/>
              </a:buClr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25918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824541" y="1772816"/>
            <a:ext cx="2418269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824541" y="4653136"/>
            <a:ext cx="2418269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207139" y="1772816"/>
            <a:ext cx="2418269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6207139" y="4653136"/>
            <a:ext cx="2418269" cy="1440160"/>
          </a:xfrm>
          <a:prstGeom prst="round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11" name="Ellipse 10"/>
          <p:cNvSpPr/>
          <p:nvPr/>
        </p:nvSpPr>
        <p:spPr>
          <a:xfrm>
            <a:off x="3297232" y="3490122"/>
            <a:ext cx="2839148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13" name="Gerade Verbindung mit Pfeil 12"/>
          <p:cNvCxnSpPr>
            <a:stCxn id="8" idx="0"/>
            <a:endCxn id="7" idx="2"/>
          </p:cNvCxnSpPr>
          <p:nvPr/>
        </p:nvCxnSpPr>
        <p:spPr>
          <a:xfrm rot="5400000" flipH="1" flipV="1">
            <a:off x="1313595" y="3932990"/>
            <a:ext cx="1440160" cy="1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" idx="1"/>
            <a:endCxn id="7" idx="3"/>
          </p:cNvCxnSpPr>
          <p:nvPr/>
        </p:nvCxnSpPr>
        <p:spPr>
          <a:xfrm rot="10800000">
            <a:off x="3242810" y="2492896"/>
            <a:ext cx="2964329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0" idx="1"/>
            <a:endCxn id="8" idx="3"/>
          </p:cNvCxnSpPr>
          <p:nvPr/>
        </p:nvCxnSpPr>
        <p:spPr>
          <a:xfrm rot="10800000">
            <a:off x="3242810" y="5373216"/>
            <a:ext cx="2964329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endCxn id="11" idx="1"/>
          </p:cNvCxnSpPr>
          <p:nvPr/>
        </p:nvCxnSpPr>
        <p:spPr>
          <a:xfrm>
            <a:off x="3164801" y="3140968"/>
            <a:ext cx="54821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endCxn id="11" idx="7"/>
          </p:cNvCxnSpPr>
          <p:nvPr/>
        </p:nvCxnSpPr>
        <p:spPr>
          <a:xfrm rot="10800000" flipV="1">
            <a:off x="5720597" y="3140968"/>
            <a:ext cx="642561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11" idx="3"/>
          </p:cNvCxnSpPr>
          <p:nvPr/>
        </p:nvCxnSpPr>
        <p:spPr>
          <a:xfrm flipV="1">
            <a:off x="3164801" y="4227674"/>
            <a:ext cx="54821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11" idx="5"/>
          </p:cNvCxnSpPr>
          <p:nvPr/>
        </p:nvCxnSpPr>
        <p:spPr>
          <a:xfrm rot="16200000" flipH="1">
            <a:off x="5793140" y="4155129"/>
            <a:ext cx="497470" cy="642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4197957" y="2060849"/>
            <a:ext cx="104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1106996" y="368741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320819" y="2932180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30" name="Textfeld 29"/>
          <p:cNvSpPr txBox="1"/>
          <p:nvPr/>
        </p:nvSpPr>
        <p:spPr>
          <a:xfrm>
            <a:off x="5115018" y="293583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3485919" y="4407496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4882051" y="440445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4323138" y="5373217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252583358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Generierter Code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1556792"/>
            <a:ext cx="6336704" cy="4504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33157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Code: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Regions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2200" b="1" dirty="0"/>
              <a:t>Vorteile:</a:t>
            </a:r>
          </a:p>
          <a:p>
            <a:pPr lvl="1"/>
            <a:r>
              <a:rPr lang="de-CH" sz="2200" dirty="0"/>
              <a:t>Es kann in der Zielsprache editiert werden.</a:t>
            </a:r>
          </a:p>
          <a:p>
            <a:pPr lvl="1"/>
            <a:r>
              <a:rPr lang="de-CH" sz="2200" dirty="0"/>
              <a:t>Es kann im Kontext der Entwicklungsumgebung editiert werden.</a:t>
            </a:r>
          </a:p>
          <a:p>
            <a:pPr lvl="1"/>
            <a:r>
              <a:rPr lang="de-CH" sz="2200" dirty="0"/>
              <a:t>Definiert Leitplanken in der sich der </a:t>
            </a:r>
            <a:r>
              <a:rPr lang="de-CH" sz="2200" dirty="0" err="1"/>
              <a:t>Implementierer</a:t>
            </a:r>
            <a:r>
              <a:rPr lang="de-CH" sz="2200" dirty="0"/>
              <a:t> bewegen kann.</a:t>
            </a:r>
          </a:p>
          <a:p>
            <a:pPr lvl="1"/>
            <a:r>
              <a:rPr lang="de-CH" sz="2200" dirty="0"/>
              <a:t>Eine Default-Implementierung kann vorgegeben werden.</a:t>
            </a:r>
          </a:p>
          <a:p>
            <a:pPr>
              <a:buNone/>
            </a:pPr>
            <a:endParaRPr lang="de-CH" sz="2200" dirty="0"/>
          </a:p>
          <a:p>
            <a:r>
              <a:rPr lang="de-CH" sz="2200" b="1" dirty="0"/>
              <a:t>Nachteile:</a:t>
            </a:r>
          </a:p>
          <a:p>
            <a:pPr lvl="1"/>
            <a:r>
              <a:rPr lang="de-CH" sz="2200" dirty="0"/>
              <a:t>Die </a:t>
            </a:r>
            <a:r>
              <a:rPr lang="de-CH" sz="2200" dirty="0" err="1"/>
              <a:t>Protected</a:t>
            </a:r>
            <a:r>
              <a:rPr lang="de-CH" sz="2200" dirty="0"/>
              <a:t> </a:t>
            </a:r>
            <a:r>
              <a:rPr lang="de-CH" sz="2200" dirty="0" err="1"/>
              <a:t>Regions</a:t>
            </a:r>
            <a:r>
              <a:rPr lang="de-CH" sz="2200" dirty="0"/>
              <a:t> werden bei </a:t>
            </a:r>
            <a:r>
              <a:rPr lang="de-CH" sz="2200" dirty="0" err="1"/>
              <a:t>Copy</a:t>
            </a:r>
            <a:r>
              <a:rPr lang="de-CH" sz="2200" dirty="0"/>
              <a:t>/</a:t>
            </a:r>
            <a:r>
              <a:rPr lang="de-CH" sz="2200" dirty="0" err="1"/>
              <a:t>Paster</a:t>
            </a:r>
            <a:r>
              <a:rPr lang="de-CH" sz="2200" dirty="0"/>
              <a:t> des Modells nicht mitkopiert.</a:t>
            </a:r>
          </a:p>
          <a:p>
            <a:pPr lvl="1"/>
            <a:r>
              <a:rPr lang="de-CH" sz="2200" dirty="0"/>
              <a:t>Der generierte Code mit den </a:t>
            </a:r>
            <a:r>
              <a:rPr lang="de-CH" sz="2200" dirty="0" err="1"/>
              <a:t>Protected</a:t>
            </a:r>
            <a:r>
              <a:rPr lang="de-CH" sz="2200" dirty="0"/>
              <a:t> </a:t>
            </a:r>
            <a:r>
              <a:rPr lang="de-CH" sz="2200" dirty="0" err="1"/>
              <a:t>Regions</a:t>
            </a:r>
            <a:r>
              <a:rPr lang="de-CH" sz="2200" dirty="0"/>
              <a:t> muss im Source- Verwaltungssystem verwaltet werden.</a:t>
            </a:r>
          </a:p>
          <a:p>
            <a:pPr lvl="1"/>
            <a:r>
              <a:rPr lang="de-CH" sz="2200" dirty="0" err="1"/>
              <a:t>Protected</a:t>
            </a:r>
            <a:r>
              <a:rPr lang="de-CH" sz="2200" dirty="0"/>
              <a:t> </a:t>
            </a:r>
            <a:r>
              <a:rPr lang="de-CH" sz="2200" dirty="0" err="1"/>
              <a:t>Regions</a:t>
            </a:r>
            <a:r>
              <a:rPr lang="de-CH" sz="2200" dirty="0"/>
              <a:t> werden vom Generator nicht verändert, auch wenn das Modell ändert.</a:t>
            </a:r>
          </a:p>
          <a:p>
            <a:pPr lvl="1"/>
            <a:endParaRPr lang="de-CH" dirty="0"/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0365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Codesnippet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de-CH" sz="1800" b="1" dirty="0" err="1"/>
              <a:t>Conditions</a:t>
            </a:r>
            <a:r>
              <a:rPr lang="de-CH" sz="1800" dirty="0"/>
              <a:t> oder </a:t>
            </a:r>
            <a:r>
              <a:rPr lang="de-CH" sz="1800" b="1" dirty="0" err="1"/>
              <a:t>Compound</a:t>
            </a:r>
            <a:r>
              <a:rPr lang="de-CH" sz="1800" b="1" dirty="0"/>
              <a:t> Statements </a:t>
            </a:r>
            <a:r>
              <a:rPr lang="de-CH" sz="1800" dirty="0"/>
              <a:t>können in der </a:t>
            </a:r>
            <a:r>
              <a:rPr lang="en-US" sz="1800" dirty="0" err="1"/>
              <a:t>Sprache</a:t>
            </a:r>
            <a:r>
              <a:rPr lang="en-US" sz="1800" dirty="0"/>
              <a:t> </a:t>
            </a:r>
            <a:r>
              <a:rPr lang="en-US" sz="1800" dirty="0" err="1"/>
              <a:t>cMinus</a:t>
            </a:r>
            <a:r>
              <a:rPr lang="en-US" sz="1800" dirty="0"/>
              <a:t> </a:t>
            </a:r>
            <a:r>
              <a:rPr lang="en-US" sz="1800" dirty="0" err="1"/>
              <a:t>editiert</a:t>
            </a:r>
            <a:r>
              <a:rPr lang="en-US" sz="1800" dirty="0"/>
              <a:t> </a:t>
            </a:r>
            <a:r>
              <a:rPr lang="en-US" sz="1800" dirty="0" err="1"/>
              <a:t>werden</a:t>
            </a:r>
            <a:r>
              <a:rPr lang="en-US" sz="1800" dirty="0"/>
              <a:t>.</a:t>
            </a:r>
          </a:p>
          <a:p>
            <a:pPr lvl="1"/>
            <a:r>
              <a:rPr lang="en-US" sz="1800" dirty="0" err="1"/>
              <a:t>Bei</a:t>
            </a:r>
            <a:r>
              <a:rPr lang="en-US" sz="1800" dirty="0"/>
              <a:t> der </a:t>
            </a:r>
            <a:r>
              <a:rPr lang="en-US" sz="1800" dirty="0" err="1"/>
              <a:t>Generierung</a:t>
            </a:r>
            <a:r>
              <a:rPr lang="en-US" sz="1800" dirty="0"/>
              <a:t> </a:t>
            </a:r>
            <a:r>
              <a:rPr lang="en-US" sz="1800" dirty="0" err="1"/>
              <a:t>wird</a:t>
            </a:r>
            <a:r>
              <a:rPr lang="en-US" sz="1800" dirty="0"/>
              <a:t> das Code Snippet in das </a:t>
            </a:r>
            <a:r>
              <a:rPr lang="en-US" sz="1800" dirty="0" err="1"/>
              <a:t>cMinus</a:t>
            </a:r>
            <a:r>
              <a:rPr lang="en-US" sz="1800" dirty="0"/>
              <a:t>-Model </a:t>
            </a:r>
            <a:r>
              <a:rPr lang="en-US" sz="1800" dirty="0" err="1"/>
              <a:t>transformiert</a:t>
            </a:r>
            <a:r>
              <a:rPr lang="en-US" sz="1800" dirty="0"/>
              <a:t>, </a:t>
            </a:r>
            <a:r>
              <a:rPr lang="en-US" sz="1800" dirty="0" err="1"/>
              <a:t>aus</a:t>
            </a:r>
            <a:r>
              <a:rPr lang="en-US" sz="1800" dirty="0"/>
              <a:t> </a:t>
            </a:r>
            <a:r>
              <a:rPr lang="en-US" sz="1800" dirty="0" err="1"/>
              <a:t>welchem</a:t>
            </a:r>
            <a:r>
              <a:rPr lang="en-US" sz="1800" dirty="0"/>
              <a:t> </a:t>
            </a:r>
            <a:r>
              <a:rPr lang="en-US" sz="1800" dirty="0" err="1"/>
              <a:t>über</a:t>
            </a:r>
            <a:r>
              <a:rPr lang="en-US" sz="1800" dirty="0"/>
              <a:t> </a:t>
            </a:r>
            <a:r>
              <a:rPr lang="en-US" sz="1800" dirty="0" err="1"/>
              <a:t>ein</a:t>
            </a:r>
            <a:r>
              <a:rPr lang="en-US" sz="1800" dirty="0"/>
              <a:t> Template der </a:t>
            </a:r>
            <a:r>
              <a:rPr lang="en-US" sz="1800" dirty="0" err="1"/>
              <a:t>gewünschte</a:t>
            </a:r>
            <a:r>
              <a:rPr lang="en-US" sz="1800" dirty="0"/>
              <a:t> Code (C/C++) </a:t>
            </a:r>
            <a:r>
              <a:rPr lang="en-US" sz="1800" dirty="0" err="1"/>
              <a:t>entsteht</a:t>
            </a:r>
            <a:r>
              <a:rPr lang="en-US" sz="1800" dirty="0"/>
              <a:t>.</a:t>
            </a:r>
            <a:endParaRPr lang="de-CH" sz="1800" dirty="0"/>
          </a:p>
          <a:p>
            <a:endParaRPr lang="de-CH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32" y="3119107"/>
            <a:ext cx="300275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fik 5" descr="C:\Users\severin\Dropbox\actifsource\Documentation\003 CodeSnippet\Pictures\snippet_exampl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959" y="3119107"/>
            <a:ext cx="3474667" cy="3255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751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Codesnippet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cMinus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Metamodell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575" y="2060848"/>
            <a:ext cx="7223996" cy="38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28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Architektur?</a:t>
            </a:r>
          </a:p>
        </p:txBody>
      </p:sp>
      <p:sp>
        <p:nvSpPr>
          <p:cNvPr id="4" name="Abgerundete rechteckige Legende 3"/>
          <p:cNvSpPr/>
          <p:nvPr/>
        </p:nvSpPr>
        <p:spPr>
          <a:xfrm>
            <a:off x="2216696" y="4365104"/>
            <a:ext cx="4953035" cy="1357322"/>
          </a:xfrm>
          <a:prstGeom prst="wedgeRoundRectCallout">
            <a:avLst>
              <a:gd name="adj1" fmla="val 20745"/>
              <a:gd name="adj2" fmla="val 7375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Architecture is the articulation of the things of interest in the system and the relationships between those things.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de-DE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James O.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Coplien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Multi-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Paradigm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Design </a:t>
            </a:r>
            <a:r>
              <a:rPr lang="de-DE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C++ (1998)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154746" y="1556792"/>
            <a:ext cx="5014277" cy="2069422"/>
          </a:xfrm>
          <a:prstGeom prst="wedgeRoundRectCallout">
            <a:avLst>
              <a:gd name="adj1" fmla="val 20745"/>
              <a:gd name="adj2" fmla="val 7375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software architecture of a program or computing system is the structure or structures of the system, which comprise software components, the externally visible properties of those components and the relationships among them.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de-DE" sz="7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Len Bass: Software Architecture in Practice (2003)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Abgerundete rechteckige Legende 5"/>
          <p:cNvSpPr/>
          <p:nvPr/>
        </p:nvSpPr>
        <p:spPr>
          <a:xfrm>
            <a:off x="5649520" y="1785926"/>
            <a:ext cx="4024341" cy="2286016"/>
          </a:xfrm>
          <a:prstGeom prst="wedgeRoundRectCallout">
            <a:avLst>
              <a:gd name="adj1" fmla="val 20745"/>
              <a:gd name="adj2" fmla="val 7375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solidFill>
                  <a:schemeClr val="tx2">
                    <a:lumMod val="75000"/>
                  </a:schemeClr>
                </a:solidFill>
              </a:rPr>
              <a:t>Die Architektur eines Softwaresystems ist umfassend; dazu gehört einfach alles: die Dialoge, Stapelverarbeitung, alle Softwarekomponenten und deren Zusammenspiel im kleinsten Detail.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endParaRPr lang="de-DE" sz="5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Johannes </a:t>
            </a:r>
            <a:r>
              <a:rPr lang="de-CH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Siedersleben</a:t>
            </a:r>
            <a:r>
              <a:rPr lang="de-CH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Moderne Softwarearchitektur (2004)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7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9746" y="274639"/>
            <a:ext cx="9243774" cy="922337"/>
          </a:xfrm>
        </p:spPr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Codesnippet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cMinus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Template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7" y="2132856"/>
            <a:ext cx="466317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2083693"/>
            <a:ext cx="173355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112" y="3609019"/>
            <a:ext cx="2209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Inhaltsplatzhalter 2"/>
          <p:cNvSpPr>
            <a:spLocks noGrp="1"/>
          </p:cNvSpPr>
          <p:nvPr>
            <p:ph sz="half" idx="1"/>
          </p:nvPr>
        </p:nvSpPr>
        <p:spPr>
          <a:xfrm>
            <a:off x="5961112" y="1795662"/>
            <a:ext cx="1326171" cy="360039"/>
          </a:xfrm>
        </p:spPr>
        <p:txBody>
          <a:bodyPr>
            <a:noAutofit/>
          </a:bodyPr>
          <a:lstStyle/>
          <a:p>
            <a:r>
              <a:rPr lang="de-CH" b="1" dirty="0"/>
              <a:t>C-Code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6033120" y="3356992"/>
            <a:ext cx="2376264" cy="3600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6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b="1" kern="0" dirty="0"/>
              <a:t>VHDL-Code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16497" y="1762740"/>
            <a:ext cx="345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Z.B: C-Code Template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073833" y="2083693"/>
            <a:ext cx="2407559" cy="1057275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Abgerundetes Rechteck 11"/>
          <p:cNvSpPr/>
          <p:nvPr/>
        </p:nvSpPr>
        <p:spPr>
          <a:xfrm>
            <a:off x="6088268" y="3666169"/>
            <a:ext cx="2407559" cy="1057275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460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Codesnippet</a:t>
            </a:r>
            <a:endParaRPr lang="de-CH" sz="4000" dirty="0"/>
          </a:p>
        </p:txBody>
      </p:sp>
      <p:sp>
        <p:nvSpPr>
          <p:cNvPr id="4" name="Abgerundetes Rechteck 3"/>
          <p:cNvSpPr/>
          <p:nvPr/>
        </p:nvSpPr>
        <p:spPr>
          <a:xfrm>
            <a:off x="416497" y="3789040"/>
            <a:ext cx="2088232" cy="504056"/>
          </a:xfrm>
          <a:prstGeom prst="roundRect">
            <a:avLst/>
          </a:prstGeom>
          <a:solidFill>
            <a:srgbClr val="ED9730"/>
          </a:solidFill>
          <a:ln>
            <a:solidFill>
              <a:srgbClr val="ED973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Textmodell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3296816" y="3789040"/>
            <a:ext cx="2808312" cy="5040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/>
              <a:t>cMinus</a:t>
            </a:r>
            <a:r>
              <a:rPr lang="de-CH" sz="2800" dirty="0"/>
              <a:t> Modell</a:t>
            </a:r>
          </a:p>
        </p:txBody>
      </p:sp>
      <p:sp>
        <p:nvSpPr>
          <p:cNvPr id="6" name="Rechteck 5"/>
          <p:cNvSpPr/>
          <p:nvPr/>
        </p:nvSpPr>
        <p:spPr>
          <a:xfrm>
            <a:off x="1808019" y="435581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b="1" dirty="0"/>
              <a:t>Beim Generieren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3345473" y="2420888"/>
            <a:ext cx="2759655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/>
              <a:t>cMinus</a:t>
            </a:r>
            <a:r>
              <a:rPr lang="de-CH" sz="2800" dirty="0"/>
              <a:t> Metamodell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6681192" y="3789040"/>
            <a:ext cx="2808312" cy="5040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6681192" y="2420888"/>
            <a:ext cx="2808312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800" dirty="0"/>
          </a:p>
        </p:txBody>
      </p:sp>
      <p:cxnSp>
        <p:nvCxnSpPr>
          <p:cNvPr id="10" name="Gerade Verbindung mit Pfeil 9"/>
          <p:cNvCxnSpPr>
            <a:stCxn id="4" idx="3"/>
            <a:endCxn id="5" idx="1"/>
          </p:cNvCxnSpPr>
          <p:nvPr/>
        </p:nvCxnSpPr>
        <p:spPr>
          <a:xfrm>
            <a:off x="2504729" y="4041068"/>
            <a:ext cx="792087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5" idx="3"/>
            <a:endCxn id="9" idx="1"/>
          </p:cNvCxnSpPr>
          <p:nvPr/>
        </p:nvCxnSpPr>
        <p:spPr>
          <a:xfrm flipV="1">
            <a:off x="6105128" y="2816932"/>
            <a:ext cx="576064" cy="1224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5" idx="0"/>
            <a:endCxn id="7" idx="2"/>
          </p:cNvCxnSpPr>
          <p:nvPr/>
        </p:nvCxnSpPr>
        <p:spPr>
          <a:xfrm flipV="1">
            <a:off x="4700972" y="3212976"/>
            <a:ext cx="24329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7" idx="3"/>
            <a:endCxn id="9" idx="1"/>
          </p:cNvCxnSpPr>
          <p:nvPr/>
        </p:nvCxnSpPr>
        <p:spPr>
          <a:xfrm>
            <a:off x="6105128" y="2816932"/>
            <a:ext cx="5760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2"/>
            <a:endCxn id="8" idx="0"/>
          </p:cNvCxnSpPr>
          <p:nvPr/>
        </p:nvCxnSpPr>
        <p:spPr>
          <a:xfrm>
            <a:off x="8085348" y="3212976"/>
            <a:ext cx="0" cy="576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6753200" y="2492896"/>
            <a:ext cx="2808312" cy="79208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/>
              <a:t>cMinus</a:t>
            </a:r>
            <a:endParaRPr lang="de-CH" sz="2800" dirty="0"/>
          </a:p>
          <a:p>
            <a:pPr algn="ctr"/>
            <a:r>
              <a:rPr lang="de-CH" sz="2800" dirty="0"/>
              <a:t>Template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6755553" y="3851756"/>
            <a:ext cx="2808312" cy="50405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58094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Artefakte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4328988" cy="4321176"/>
          </a:xfrm>
        </p:spPr>
        <p:txBody>
          <a:bodyPr>
            <a:normAutofit/>
          </a:bodyPr>
          <a:lstStyle/>
          <a:p>
            <a:r>
              <a:rPr lang="de-CH" sz="2200" b="1" dirty="0"/>
              <a:t>Mögliche Artefakte</a:t>
            </a:r>
          </a:p>
          <a:p>
            <a:pPr lvl="1"/>
            <a:r>
              <a:rPr lang="de-CH" sz="2200" dirty="0"/>
              <a:t>Programmcode </a:t>
            </a:r>
            <a:br>
              <a:rPr lang="de-CH" sz="2200" dirty="0"/>
            </a:br>
            <a:r>
              <a:rPr lang="de-CH" sz="2200" dirty="0"/>
              <a:t>(C++, Java, </a:t>
            </a:r>
            <a:r>
              <a:rPr lang="de-CH" sz="2200" dirty="0" err="1"/>
              <a:t>Phyton</a:t>
            </a:r>
            <a:r>
              <a:rPr lang="de-CH" sz="2200" dirty="0"/>
              <a:t> …)</a:t>
            </a:r>
          </a:p>
          <a:p>
            <a:pPr lvl="1"/>
            <a:r>
              <a:rPr lang="de-CH" sz="2200" dirty="0" err="1"/>
              <a:t>Config</a:t>
            </a:r>
            <a:r>
              <a:rPr lang="de-CH" sz="2200" dirty="0"/>
              <a:t>-Files (XML, </a:t>
            </a:r>
            <a:r>
              <a:rPr lang="de-CH" sz="2200" dirty="0" err="1"/>
              <a:t>Json</a:t>
            </a:r>
            <a:r>
              <a:rPr lang="de-CH" sz="2200" dirty="0"/>
              <a:t> …)</a:t>
            </a:r>
          </a:p>
          <a:p>
            <a:pPr lvl="1"/>
            <a:r>
              <a:rPr lang="de-CH" sz="2200" dirty="0"/>
              <a:t>Dokumentationen </a:t>
            </a:r>
            <a:br>
              <a:rPr lang="de-CH" sz="2200" dirty="0"/>
            </a:br>
            <a:r>
              <a:rPr lang="de-CH" sz="2200" dirty="0"/>
              <a:t>(</a:t>
            </a:r>
            <a:r>
              <a:rPr lang="de-CH" sz="2200" dirty="0" err="1"/>
              <a:t>Html</a:t>
            </a:r>
            <a:r>
              <a:rPr lang="de-CH" sz="2200" dirty="0"/>
              <a:t>, </a:t>
            </a:r>
            <a:r>
              <a:rPr lang="de-CH" sz="2200" dirty="0" err="1"/>
              <a:t>Svg</a:t>
            </a:r>
            <a:r>
              <a:rPr lang="de-CH" sz="2200" dirty="0"/>
              <a:t>, </a:t>
            </a:r>
            <a:r>
              <a:rPr lang="de-CH" sz="2200" dirty="0" err="1"/>
              <a:t>Graphviz</a:t>
            </a:r>
            <a:r>
              <a:rPr lang="de-CH" sz="2200" dirty="0"/>
              <a:t> …)</a:t>
            </a:r>
          </a:p>
          <a:p>
            <a:pPr lvl="1"/>
            <a:r>
              <a:rPr lang="de-CH" sz="2200" dirty="0"/>
              <a:t>Konverter </a:t>
            </a:r>
            <a:br>
              <a:rPr lang="de-CH" sz="2200" dirty="0"/>
            </a:br>
            <a:r>
              <a:rPr lang="de-CH" sz="2200" dirty="0"/>
              <a:t>(</a:t>
            </a:r>
            <a:r>
              <a:rPr lang="de-CH" sz="2200" dirty="0" err="1"/>
              <a:t>Propritäre</a:t>
            </a:r>
            <a:r>
              <a:rPr lang="de-CH" sz="2200" dirty="0"/>
              <a:t> Datenformate)</a:t>
            </a:r>
          </a:p>
          <a:p>
            <a:pPr lvl="1"/>
            <a:r>
              <a:rPr lang="de-CH" sz="2200" dirty="0"/>
              <a:t>…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1592750"/>
            <a:ext cx="3546854" cy="2810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428999"/>
            <a:ext cx="4334482" cy="269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922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Refactoring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CH" sz="2200" b="1" dirty="0"/>
              <a:t>Anforderungen</a:t>
            </a:r>
          </a:p>
          <a:p>
            <a:pPr lvl="1"/>
            <a:r>
              <a:rPr lang="de-CH" sz="2200" dirty="0"/>
              <a:t>Metamodelle müssen zu jeder Zeit änderbar sein.</a:t>
            </a:r>
          </a:p>
          <a:p>
            <a:pPr lvl="2"/>
            <a:r>
              <a:rPr lang="de-CH" sz="2200" dirty="0"/>
              <a:t>Konzepte können ändern.</a:t>
            </a:r>
          </a:p>
          <a:p>
            <a:pPr lvl="2"/>
            <a:endParaRPr lang="de-CH" sz="2200" dirty="0"/>
          </a:p>
          <a:p>
            <a:pPr lvl="1"/>
            <a:r>
              <a:rPr lang="de-CH" sz="2200" dirty="0" err="1"/>
              <a:t>Refactorings</a:t>
            </a:r>
            <a:r>
              <a:rPr lang="de-CH" sz="2200" dirty="0"/>
              <a:t> müssen automatisiert durchgeführt werden können.</a:t>
            </a:r>
          </a:p>
          <a:p>
            <a:pPr lvl="2"/>
            <a:r>
              <a:rPr lang="de-CH" sz="2200" dirty="0"/>
              <a:t>Ausführen des </a:t>
            </a:r>
            <a:r>
              <a:rPr lang="de-CH" sz="2200" dirty="0" err="1"/>
              <a:t>Refactorings</a:t>
            </a:r>
            <a:r>
              <a:rPr lang="de-CH" sz="2200" dirty="0"/>
              <a:t> beim Migrieren auf das neue Metamodell.</a:t>
            </a:r>
          </a:p>
          <a:p>
            <a:pPr lvl="2"/>
            <a:endParaRPr lang="de-CH" sz="2200" dirty="0"/>
          </a:p>
          <a:p>
            <a:pPr lvl="1"/>
            <a:r>
              <a:rPr lang="de-CH" sz="2200" dirty="0"/>
              <a:t>Inkonsistente Modelle müssen geladen oder gespeichert werden können.</a:t>
            </a:r>
          </a:p>
          <a:p>
            <a:pPr lvl="2"/>
            <a:r>
              <a:rPr lang="de-CH" sz="2200" dirty="0"/>
              <a:t>Modelle sollen geöffnet werden können, auch wenn das Metamodell nicht mehr übereinstimmt.</a:t>
            </a:r>
          </a:p>
        </p:txBody>
      </p:sp>
    </p:spTree>
    <p:extLst>
      <p:ext uri="{BB962C8B-B14F-4D97-AF65-F5344CB8AC3E}">
        <p14:creationId xmlns:p14="http://schemas.microsoft.com/office/powerpoint/2010/main" val="31109471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Team Support</a:t>
            </a:r>
            <a:endParaRPr lang="de-CH" sz="4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3717032"/>
            <a:ext cx="5530214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968" y="2850877"/>
            <a:ext cx="5040560" cy="2162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112"/>
            <a:ext cx="8992394" cy="4321176"/>
          </a:xfrm>
        </p:spPr>
        <p:txBody>
          <a:bodyPr>
            <a:normAutofit/>
          </a:bodyPr>
          <a:lstStyle/>
          <a:p>
            <a:r>
              <a:rPr lang="de-CH" sz="2200" dirty="0"/>
              <a:t>Zusammenarbeit mit Versionsverwaltungs-Software z.B. SVN, </a:t>
            </a:r>
            <a:r>
              <a:rPr lang="de-CH" sz="2200" dirty="0" err="1"/>
              <a:t>Mercurial</a:t>
            </a:r>
            <a:r>
              <a:rPr lang="de-CH" sz="2200" dirty="0"/>
              <a:t> und </a:t>
            </a:r>
            <a:r>
              <a:rPr lang="de-CH" sz="2200" dirty="0" err="1"/>
              <a:t>Git</a:t>
            </a:r>
            <a:r>
              <a:rPr lang="de-CH" sz="2200" dirty="0"/>
              <a:t>…</a:t>
            </a:r>
          </a:p>
          <a:p>
            <a:pPr lvl="1"/>
            <a:r>
              <a:rPr lang="de-CH" sz="2200" dirty="0"/>
              <a:t>Ressourcen werden als XML-File gespeichert</a:t>
            </a:r>
          </a:p>
        </p:txBody>
      </p:sp>
    </p:spTree>
    <p:extLst>
      <p:ext uri="{BB962C8B-B14F-4D97-AF65-F5344CB8AC3E}">
        <p14:creationId xmlns:p14="http://schemas.microsoft.com/office/powerpoint/2010/main" val="29579280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Team Support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2204864"/>
            <a:ext cx="9644654" cy="2498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00472" y="1744293"/>
            <a:ext cx="6768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Kein XML </a:t>
            </a:r>
            <a:r>
              <a:rPr lang="de-CH" sz="2400" dirty="0" err="1"/>
              <a:t>Merge</a:t>
            </a:r>
            <a:r>
              <a:rPr lang="de-CH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633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Roundtrip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Engineering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824541" y="3861048"/>
            <a:ext cx="2418269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6207139" y="3861048"/>
            <a:ext cx="2418269" cy="1440160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3242810" y="4941168"/>
            <a:ext cx="296432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242810" y="4149082"/>
            <a:ext cx="29643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auto">
          <a:xfrm flipV="1">
            <a:off x="4430942" y="4725144"/>
            <a:ext cx="439759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Gerade Verbindung 29"/>
          <p:cNvCxnSpPr/>
          <p:nvPr/>
        </p:nvCxnSpPr>
        <p:spPr bwMode="auto">
          <a:xfrm flipH="1" flipV="1">
            <a:off x="4430942" y="4725144"/>
            <a:ext cx="440433" cy="4320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Inhaltsplatzhalter 2"/>
          <p:cNvSpPr txBox="1">
            <a:spLocks/>
          </p:cNvSpPr>
          <p:nvPr/>
        </p:nvSpPr>
        <p:spPr>
          <a:xfrm>
            <a:off x="414798" y="1916832"/>
            <a:ext cx="9218721" cy="1728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3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4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400" dirty="0"/>
              <a:t>Generisches </a:t>
            </a:r>
            <a:r>
              <a:rPr lang="de-CH" sz="2400" dirty="0" err="1"/>
              <a:t>Roundtrip</a:t>
            </a:r>
            <a:r>
              <a:rPr lang="de-CH" sz="2400" dirty="0"/>
              <a:t>- bzw. Reverse Engineering ist mit MDSD nicht möglich. </a:t>
            </a:r>
          </a:p>
          <a:p>
            <a:pPr lvl="1"/>
            <a:r>
              <a:rPr lang="de-CH" sz="2400" dirty="0"/>
              <a:t>Es existiert zwischen Source-Code und Modell ein Abstraktionsniveau</a:t>
            </a:r>
            <a:r>
              <a:rPr lang="de-C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039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Importer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088658" y="3573016"/>
            <a:ext cx="2418269" cy="5954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5271035" y="5248632"/>
            <a:ext cx="2418269" cy="576064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Code/Files</a:t>
            </a:r>
          </a:p>
        </p:txBody>
      </p:sp>
      <p:sp>
        <p:nvSpPr>
          <p:cNvPr id="30" name="Ellipse 29"/>
          <p:cNvSpPr/>
          <p:nvPr/>
        </p:nvSpPr>
        <p:spPr>
          <a:xfrm>
            <a:off x="3110795" y="4295056"/>
            <a:ext cx="2592288" cy="737552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 err="1"/>
              <a:t>Importer</a:t>
            </a:r>
            <a:endParaRPr lang="de-CH" sz="2800" dirty="0"/>
          </a:p>
        </p:txBody>
      </p:sp>
      <p:cxnSp>
        <p:nvCxnSpPr>
          <p:cNvPr id="31" name="Gerade Verbindung mit Pfeil 30"/>
          <p:cNvCxnSpPr>
            <a:stCxn id="29" idx="0"/>
            <a:endCxn id="30" idx="5"/>
          </p:cNvCxnSpPr>
          <p:nvPr/>
        </p:nvCxnSpPr>
        <p:spPr>
          <a:xfrm flipH="1" flipV="1">
            <a:off x="5323451" y="4924596"/>
            <a:ext cx="1156719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>
            <a:stCxn id="9" idx="2"/>
            <a:endCxn id="30" idx="1"/>
          </p:cNvCxnSpPr>
          <p:nvPr/>
        </p:nvCxnSpPr>
        <p:spPr>
          <a:xfrm>
            <a:off x="2297793" y="4168512"/>
            <a:ext cx="1192634" cy="2345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30" idx="3"/>
            <a:endCxn id="11" idx="0"/>
          </p:cNvCxnSpPr>
          <p:nvPr/>
        </p:nvCxnSpPr>
        <p:spPr>
          <a:xfrm flipH="1">
            <a:off x="2149282" y="4924596"/>
            <a:ext cx="1341145" cy="3240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2"/>
          <p:cNvSpPr txBox="1">
            <a:spLocks/>
          </p:cNvSpPr>
          <p:nvPr/>
        </p:nvSpPr>
        <p:spPr>
          <a:xfrm>
            <a:off x="560388" y="1852612"/>
            <a:ext cx="8992394" cy="4321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3619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43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5350" indent="-18097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CH" sz="2400" dirty="0"/>
              <a:t>Spezifischer </a:t>
            </a:r>
            <a:r>
              <a:rPr lang="de-CH" sz="2400" dirty="0" err="1"/>
              <a:t>Modellimporter</a:t>
            </a:r>
            <a:r>
              <a:rPr lang="de-CH" sz="2400" dirty="0"/>
              <a:t> für Files.</a:t>
            </a:r>
          </a:p>
          <a:p>
            <a:pPr lvl="1"/>
            <a:r>
              <a:rPr lang="de-CH" sz="2400" dirty="0"/>
              <a:t>Anreichern der generierten Artefakte mit zusätzlichen Informationen (</a:t>
            </a:r>
            <a:r>
              <a:rPr lang="de-CH" sz="2400" dirty="0" err="1"/>
              <a:t>z.B</a:t>
            </a:r>
            <a:r>
              <a:rPr lang="de-CH" sz="2400" dirty="0"/>
              <a:t> </a:t>
            </a:r>
            <a:r>
              <a:rPr lang="de-CH" sz="2400" dirty="0" err="1"/>
              <a:t>guid</a:t>
            </a:r>
            <a:r>
              <a:rPr lang="de-CH" sz="2400" dirty="0"/>
              <a:t>), um das Importieren zu erleichtern.</a:t>
            </a:r>
          </a:p>
          <a:p>
            <a:pPr marL="180975" lvl="1" indent="0">
              <a:buNone/>
            </a:pPr>
            <a:endParaRPr lang="de-CH" dirty="0"/>
          </a:p>
          <a:p>
            <a:pPr lvl="1"/>
            <a:endParaRPr lang="de-CH" kern="0" dirty="0"/>
          </a:p>
        </p:txBody>
      </p:sp>
      <p:sp>
        <p:nvSpPr>
          <p:cNvPr id="11" name="Abgerundetes Rechteck 10"/>
          <p:cNvSpPr/>
          <p:nvPr/>
        </p:nvSpPr>
        <p:spPr>
          <a:xfrm>
            <a:off x="940147" y="5248632"/>
            <a:ext cx="2418269" cy="595496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</p:spTree>
    <p:extLst>
      <p:ext uri="{BB962C8B-B14F-4D97-AF65-F5344CB8AC3E}">
        <p14:creationId xmlns:p14="http://schemas.microsoft.com/office/powerpoint/2010/main" val="3575244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Importer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Beispiel </a:t>
            </a:r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Komax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920156" y="1700212"/>
            <a:ext cx="5697140" cy="576660"/>
          </a:xfrm>
        </p:spPr>
        <p:txBody>
          <a:bodyPr>
            <a:normAutofit/>
          </a:bodyPr>
          <a:lstStyle/>
          <a:p>
            <a:r>
              <a:rPr lang="de-CH" b="1" dirty="0"/>
              <a:t>Beispiel für das Importieren von Text.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73" y="2060848"/>
            <a:ext cx="4982755" cy="2980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060848"/>
            <a:ext cx="4300712" cy="43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5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</a:p>
        </p:txBody>
      </p:sp>
      <p:sp>
        <p:nvSpPr>
          <p:cNvPr id="6" name="laptop"/>
          <p:cNvSpPr>
            <a:spLocks noEditPoints="1" noChangeArrowheads="1"/>
          </p:cNvSpPr>
          <p:nvPr/>
        </p:nvSpPr>
        <p:spPr bwMode="auto">
          <a:xfrm>
            <a:off x="613002" y="2310410"/>
            <a:ext cx="648072" cy="681037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1029" name="Picture 5" descr="C:\Users\ruti\AppData\Local\Microsoft\Windows\Temporary Internet Files\Content.IE5\6XTGPH4A\server-567944_960_72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784" y="2059258"/>
            <a:ext cx="1562976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08" y="3307105"/>
            <a:ext cx="2498601" cy="226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Gerade Verbindung mit Pfeil 7"/>
          <p:cNvCxnSpPr/>
          <p:nvPr/>
        </p:nvCxnSpPr>
        <p:spPr bwMode="auto">
          <a:xfrm>
            <a:off x="2432720" y="3212976"/>
            <a:ext cx="338336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Gerade Verbindung mit Pfeil 11"/>
          <p:cNvCxnSpPr/>
          <p:nvPr/>
        </p:nvCxnSpPr>
        <p:spPr bwMode="auto">
          <a:xfrm>
            <a:off x="1928664" y="3212976"/>
            <a:ext cx="1152128" cy="1303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Gerade Verbindung mit Pfeil 13"/>
          <p:cNvCxnSpPr/>
          <p:nvPr/>
        </p:nvCxnSpPr>
        <p:spPr bwMode="auto">
          <a:xfrm>
            <a:off x="1496616" y="2420888"/>
            <a:ext cx="1922512" cy="914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Gerade Verbindung 16"/>
          <p:cNvCxnSpPr/>
          <p:nvPr/>
        </p:nvCxnSpPr>
        <p:spPr bwMode="auto">
          <a:xfrm>
            <a:off x="2216696" y="2878088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 Verbindung mit Pfeil 22"/>
          <p:cNvCxnSpPr>
            <a:stCxn id="6" idx="3"/>
            <a:endCxn id="1029" idx="1"/>
          </p:cNvCxnSpPr>
          <p:nvPr/>
        </p:nvCxnSpPr>
        <p:spPr bwMode="auto">
          <a:xfrm>
            <a:off x="1162873" y="2536571"/>
            <a:ext cx="1845911" cy="44509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Gerade Verbindung mit Pfeil 26"/>
          <p:cNvCxnSpPr>
            <a:stCxn id="1032" idx="1"/>
          </p:cNvCxnSpPr>
          <p:nvPr/>
        </p:nvCxnSpPr>
        <p:spPr bwMode="auto">
          <a:xfrm flipH="1" flipV="1">
            <a:off x="4571760" y="3284984"/>
            <a:ext cx="2129348" cy="11552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256" y="4480726"/>
            <a:ext cx="33147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mit Pfeil 15"/>
          <p:cNvCxnSpPr>
            <a:stCxn id="1026" idx="0"/>
          </p:cNvCxnSpPr>
          <p:nvPr/>
        </p:nvCxnSpPr>
        <p:spPr bwMode="auto">
          <a:xfrm flipH="1" flipV="1">
            <a:off x="4232920" y="3573016"/>
            <a:ext cx="722686" cy="90771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074" name="Picture 2" descr="C:\Users\ruti\AppData\Local\Microsoft\Windows\Temporary Internet Files\Content.IE5\FM3Q2K6F\Files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30" y="4402771"/>
            <a:ext cx="866485" cy="111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Gerade Verbindung mit Pfeil 17"/>
          <p:cNvCxnSpPr>
            <a:endCxn id="3074" idx="3"/>
          </p:cNvCxnSpPr>
          <p:nvPr/>
        </p:nvCxnSpPr>
        <p:spPr bwMode="auto">
          <a:xfrm flipH="1">
            <a:off x="1596115" y="3792488"/>
            <a:ext cx="1412669" cy="116741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feld 8"/>
          <p:cNvSpPr txBox="1"/>
          <p:nvPr/>
        </p:nvSpPr>
        <p:spPr>
          <a:xfrm>
            <a:off x="6701108" y="291565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Ant</a:t>
            </a:r>
            <a:r>
              <a:rPr lang="de-CH" b="1" dirty="0"/>
              <a:t> Script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24498" y="5533498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Generierte Artefakte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68467" y="192263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Commit </a:t>
            </a:r>
            <a:r>
              <a:rPr lang="de-CH" b="1" dirty="0" err="1"/>
              <a:t>to</a:t>
            </a:r>
            <a:r>
              <a:rPr lang="de-CH" b="1" dirty="0"/>
              <a:t> </a:t>
            </a:r>
            <a:r>
              <a:rPr lang="de-CH" b="1" dirty="0" err="1"/>
              <a:t>Svn</a:t>
            </a:r>
            <a:r>
              <a:rPr lang="de-CH" b="1" dirty="0"/>
              <a:t> </a:t>
            </a:r>
            <a:r>
              <a:rPr lang="de-CH" b="1" dirty="0" err="1"/>
              <a:t>Git</a:t>
            </a:r>
            <a:r>
              <a:rPr lang="de-CH" b="1" dirty="0"/>
              <a:t>..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2670066" y="1628800"/>
            <a:ext cx="2394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Build</a:t>
            </a:r>
            <a:r>
              <a:rPr lang="de-CH" b="1" dirty="0"/>
              <a:t> Server mit </a:t>
            </a:r>
            <a:r>
              <a:rPr lang="de-CH" b="1" dirty="0" err="1"/>
              <a:t>Ant</a:t>
            </a:r>
            <a:endParaRPr lang="de-CH" b="1" dirty="0"/>
          </a:p>
        </p:txBody>
      </p:sp>
      <p:sp>
        <p:nvSpPr>
          <p:cNvPr id="20" name="Textfeld 19"/>
          <p:cNvSpPr txBox="1"/>
          <p:nvPr/>
        </p:nvSpPr>
        <p:spPr>
          <a:xfrm>
            <a:off x="3419128" y="5890426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Actifsource</a:t>
            </a:r>
            <a:r>
              <a:rPr lang="de-CH" b="1" dirty="0"/>
              <a:t> </a:t>
            </a:r>
            <a:r>
              <a:rPr lang="de-CH" b="1" dirty="0" err="1"/>
              <a:t>jar</a:t>
            </a:r>
            <a:r>
              <a:rPr lang="de-CH" b="1" dirty="0"/>
              <a:t> Files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192" y="2410802"/>
            <a:ext cx="15716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6654879" y="201082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Kunden Projekte</a:t>
            </a:r>
          </a:p>
        </p:txBody>
      </p:sp>
      <p:cxnSp>
        <p:nvCxnSpPr>
          <p:cNvPr id="63" name="Gerade Verbindung mit Pfeil 62"/>
          <p:cNvCxnSpPr>
            <a:stCxn id="3077" idx="1"/>
            <a:endCxn id="1029" idx="3"/>
          </p:cNvCxnSpPr>
          <p:nvPr/>
        </p:nvCxnSpPr>
        <p:spPr bwMode="auto">
          <a:xfrm flipH="1">
            <a:off x="4571760" y="2515577"/>
            <a:ext cx="2109432" cy="46609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8487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ist Architektur?</a:t>
            </a:r>
          </a:p>
        </p:txBody>
      </p:sp>
      <p:sp>
        <p:nvSpPr>
          <p:cNvPr id="5" name="Abgerundete rechteckige Legende 4"/>
          <p:cNvSpPr/>
          <p:nvPr/>
        </p:nvSpPr>
        <p:spPr>
          <a:xfrm>
            <a:off x="2214546" y="1928802"/>
            <a:ext cx="5000660" cy="3214710"/>
          </a:xfrm>
          <a:prstGeom prst="wedgeRoundRectCallout">
            <a:avLst>
              <a:gd name="adj1" fmla="val 20745"/>
              <a:gd name="adj2" fmla="val 7375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127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400" dirty="0">
                <a:solidFill>
                  <a:schemeClr val="tx2">
                    <a:lumMod val="75000"/>
                  </a:schemeClr>
                </a:solidFill>
              </a:rPr>
              <a:t>Die Software-Architektur ist eine Vorschrift zum effizienten und effektiven </a:t>
            </a:r>
            <a:r>
              <a:rPr lang="de-CH" sz="2400" b="1" dirty="0">
                <a:solidFill>
                  <a:schemeClr val="tx2">
                    <a:lumMod val="75000"/>
                  </a:schemeClr>
                </a:solidFill>
              </a:rPr>
              <a:t>Erstellen, Verstehen und Erweitern</a:t>
            </a:r>
            <a:r>
              <a:rPr lang="de-CH" sz="2400" dirty="0">
                <a:solidFill>
                  <a:schemeClr val="tx2">
                    <a:lumMod val="75000"/>
                  </a:schemeClr>
                </a:solidFill>
              </a:rPr>
              <a:t> eines Software-systems mittels </a:t>
            </a:r>
            <a:r>
              <a:rPr lang="de-CH" sz="2400" b="1" dirty="0">
                <a:solidFill>
                  <a:schemeClr val="tx2">
                    <a:lumMod val="75000"/>
                  </a:schemeClr>
                </a:solidFill>
              </a:rPr>
              <a:t>Komponenten und deren Beziehungen</a:t>
            </a:r>
            <a:r>
              <a:rPr lang="de-CH" sz="2400" dirty="0">
                <a:solidFill>
                  <a:schemeClr val="tx2">
                    <a:lumMod val="75000"/>
                  </a:schemeClr>
                </a:solidFill>
              </a:rPr>
              <a:t> untereinander.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endParaRPr lang="de-DE" sz="700" dirty="0">
              <a:solidFill>
                <a:schemeClr val="tx2">
                  <a:lumMod val="75000"/>
                </a:schemeClr>
              </a:solidFill>
            </a:endParaRPr>
          </a:p>
          <a:p>
            <a:pPr algn="r"/>
            <a:r>
              <a:rPr lang="de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Reto Carrara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089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Server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de-CH" sz="2400" dirty="0" err="1"/>
              <a:t>Ant</a:t>
            </a:r>
            <a:r>
              <a:rPr lang="de-CH" sz="2400" dirty="0"/>
              <a:t> wird von den meisten </a:t>
            </a:r>
            <a:r>
              <a:rPr lang="de-CH" sz="2400" dirty="0" err="1"/>
              <a:t>Build</a:t>
            </a:r>
            <a:r>
              <a:rPr lang="de-CH" sz="2400" dirty="0"/>
              <a:t> Servern unterstützt (</a:t>
            </a:r>
            <a:r>
              <a:rPr lang="de-CH" sz="2400" dirty="0" err="1"/>
              <a:t>Bamboo</a:t>
            </a:r>
            <a:r>
              <a:rPr lang="de-CH" sz="2400" dirty="0"/>
              <a:t>/Jenkins…).</a:t>
            </a:r>
          </a:p>
          <a:p>
            <a:pPr lvl="1"/>
            <a:r>
              <a:rPr lang="de-CH" sz="2400" dirty="0" err="1"/>
              <a:t>Protected</a:t>
            </a:r>
            <a:r>
              <a:rPr lang="de-CH" sz="2400" dirty="0"/>
              <a:t> </a:t>
            </a:r>
            <a:r>
              <a:rPr lang="de-CH" sz="2400" dirty="0" err="1"/>
              <a:t>Regions</a:t>
            </a:r>
            <a:r>
              <a:rPr lang="de-CH" sz="2400" dirty="0"/>
              <a:t> müssen im Source-Verwaltungssystem integriert sein.</a:t>
            </a:r>
          </a:p>
          <a:p>
            <a:pPr lvl="1"/>
            <a:r>
              <a:rPr lang="de-CH" sz="2400" dirty="0"/>
              <a:t>Kein oder gesamter generierter Code ist im Source-Verwaltungssystem.</a:t>
            </a:r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577912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44624"/>
            <a:ext cx="8915400" cy="1143000"/>
          </a:xfrm>
        </p:spPr>
        <p:txBody>
          <a:bodyPr>
            <a:normAutofit/>
          </a:bodyPr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MDSD-Tools Checkliste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72480" y="1628800"/>
            <a:ext cx="9361040" cy="5184576"/>
          </a:xfrm>
        </p:spPr>
        <p:txBody>
          <a:bodyPr>
            <a:noAutofit/>
          </a:bodyPr>
          <a:lstStyle/>
          <a:p>
            <a:pPr lvl="1"/>
            <a:r>
              <a:rPr lang="de-CH" sz="2200" dirty="0"/>
              <a:t>Zusammenarbeit mit Versionsverwaltungssoftware ***</a:t>
            </a:r>
          </a:p>
          <a:p>
            <a:pPr lvl="1"/>
            <a:r>
              <a:rPr lang="de-CH" sz="2200" dirty="0"/>
              <a:t>Skalierbarkeit ***</a:t>
            </a:r>
          </a:p>
          <a:p>
            <a:pPr lvl="1"/>
            <a:r>
              <a:rPr lang="de-CH" sz="2200" dirty="0"/>
              <a:t>Lesbarkeit des Code-Templates ***</a:t>
            </a:r>
          </a:p>
          <a:p>
            <a:pPr lvl="1"/>
            <a:r>
              <a:rPr lang="de-CH" sz="2200" dirty="0"/>
              <a:t>Integration in die Entwicklungsumgebung **</a:t>
            </a:r>
          </a:p>
          <a:p>
            <a:pPr lvl="1"/>
            <a:r>
              <a:rPr lang="de-CH" sz="2200" dirty="0"/>
              <a:t>Echtzeitvalidierung **</a:t>
            </a:r>
          </a:p>
          <a:p>
            <a:pPr lvl="1"/>
            <a:r>
              <a:rPr lang="de-CH" sz="2200" dirty="0"/>
              <a:t>Speichern fehlerhafter Modelle **</a:t>
            </a:r>
          </a:p>
          <a:p>
            <a:pPr lvl="1"/>
            <a:r>
              <a:rPr lang="de-CH" sz="2200" dirty="0"/>
              <a:t>Möglichkeiten zum Modell-</a:t>
            </a:r>
            <a:r>
              <a:rPr lang="de-CH" sz="2200" dirty="0" err="1"/>
              <a:t>Refactoring</a:t>
            </a:r>
            <a:r>
              <a:rPr lang="de-CH" sz="2200" dirty="0"/>
              <a:t> **</a:t>
            </a:r>
          </a:p>
          <a:p>
            <a:pPr lvl="1"/>
            <a:r>
              <a:rPr lang="de-CH" sz="2200" dirty="0"/>
              <a:t>Möglichkeiten zur Modellstrukturierung **</a:t>
            </a:r>
          </a:p>
          <a:p>
            <a:pPr lvl="1"/>
            <a:r>
              <a:rPr lang="de-CH" sz="2200" dirty="0"/>
              <a:t>Graphische Manipulation von Modellen **</a:t>
            </a:r>
          </a:p>
          <a:p>
            <a:pPr lvl="1"/>
            <a:r>
              <a:rPr lang="de-CH" sz="2200" dirty="0"/>
              <a:t>Integration in das </a:t>
            </a:r>
            <a:r>
              <a:rPr lang="de-CH" sz="2200" dirty="0" err="1"/>
              <a:t>Build</a:t>
            </a:r>
            <a:r>
              <a:rPr lang="de-CH" sz="2200" dirty="0"/>
              <a:t> System *</a:t>
            </a:r>
          </a:p>
          <a:p>
            <a:r>
              <a:rPr lang="de-CH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*** = sehr wichtig - ** = wichtig - * = weniger wichtig</a:t>
            </a:r>
          </a:p>
        </p:txBody>
      </p:sp>
    </p:spTree>
    <p:extLst>
      <p:ext uri="{BB962C8B-B14F-4D97-AF65-F5344CB8AC3E}">
        <p14:creationId xmlns:p14="http://schemas.microsoft.com/office/powerpoint/2010/main" val="264280463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endParaRPr lang="de-CH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CH" sz="2400" dirty="0"/>
              <a:t>Welche Unterstützung bietet </a:t>
            </a:r>
            <a:r>
              <a:rPr lang="de-CH" sz="2400" dirty="0" err="1"/>
              <a:t>Actifsource</a:t>
            </a:r>
            <a:r>
              <a:rPr lang="de-CH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7257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Editoren</a:t>
            </a:r>
            <a:endParaRPr lang="de-CH" sz="40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1" indent="0">
              <a:buClr>
                <a:schemeClr val="bg1"/>
              </a:buClr>
              <a:buBlip>
                <a:blip r:embed="rId2"/>
              </a:buBlip>
            </a:pPr>
            <a:r>
              <a:rPr lang="de-CH" sz="2400" dirty="0"/>
              <a:t>Kundenspezifische Graphische und Textuelle Editoren </a:t>
            </a:r>
          </a:p>
          <a:p>
            <a:endParaRPr lang="de-CH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2420888"/>
            <a:ext cx="513186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072" y="2420888"/>
            <a:ext cx="3660115" cy="3717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3534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Editoren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3" y="2420888"/>
            <a:ext cx="4479065" cy="335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76" y="2348880"/>
            <a:ext cx="4967723" cy="329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113357" y="1628800"/>
            <a:ext cx="9504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Clr>
                <a:schemeClr val="bg1"/>
              </a:buClr>
              <a:buBlip>
                <a:blip r:embed="rId5"/>
              </a:buBlip>
            </a:pPr>
            <a:r>
              <a:rPr lang="de-CH" sz="2400" dirty="0"/>
              <a:t>Kundenspezifische Graphische und Textuelle Editoren </a:t>
            </a:r>
          </a:p>
          <a:p>
            <a:endParaRPr lang="de-CH" dirty="0"/>
          </a:p>
        </p:txBody>
      </p:sp>
      <p:sp>
        <p:nvSpPr>
          <p:cNvPr id="5" name="Textfeld 4"/>
          <p:cNvSpPr txBox="1"/>
          <p:nvPr/>
        </p:nvSpPr>
        <p:spPr>
          <a:xfrm>
            <a:off x="128464" y="5795972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Dendroid</a:t>
            </a:r>
            <a:r>
              <a:rPr lang="de-CH" b="1" dirty="0"/>
              <a:t> </a:t>
            </a:r>
            <a:r>
              <a:rPr lang="de-CH" b="1" dirty="0" err="1"/>
              <a:t>Resource</a:t>
            </a:r>
            <a:r>
              <a:rPr lang="de-CH" b="1" dirty="0"/>
              <a:t> Editor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4741505" y="5795972"/>
            <a:ext cx="3668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err="1"/>
              <a:t>Tabular</a:t>
            </a:r>
            <a:r>
              <a:rPr lang="de-CH" b="1" dirty="0"/>
              <a:t> </a:t>
            </a:r>
            <a:r>
              <a:rPr lang="de-CH" b="1" dirty="0" err="1"/>
              <a:t>Resource</a:t>
            </a:r>
            <a:r>
              <a:rPr lang="de-CH" b="1" dirty="0"/>
              <a:t> Editor (Excel)</a:t>
            </a:r>
          </a:p>
        </p:txBody>
      </p:sp>
    </p:spTree>
    <p:extLst>
      <p:ext uri="{BB962C8B-B14F-4D97-AF65-F5344CB8AC3E}">
        <p14:creationId xmlns:p14="http://schemas.microsoft.com/office/powerpoint/2010/main" val="2168315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endParaRPr lang="de-CH" sz="4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920552" y="198884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Metamodell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920552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Modell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5889104" y="1988840"/>
            <a:ext cx="2232248" cy="1440160"/>
          </a:xfrm>
          <a:prstGeom prst="roundRect">
            <a:avLst/>
          </a:prstGeom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Templates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889104" y="4869160"/>
            <a:ext cx="2232248" cy="1440160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Code</a:t>
            </a:r>
          </a:p>
        </p:txBody>
      </p:sp>
      <p:sp>
        <p:nvSpPr>
          <p:cNvPr id="38" name="Ellipse 37"/>
          <p:cNvSpPr/>
          <p:nvPr/>
        </p:nvSpPr>
        <p:spPr>
          <a:xfrm>
            <a:off x="3203036" y="3706146"/>
            <a:ext cx="2620752" cy="864096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Generator</a:t>
            </a:r>
          </a:p>
        </p:txBody>
      </p:sp>
      <p:cxnSp>
        <p:nvCxnSpPr>
          <p:cNvPr id="39" name="Gerade Verbindung mit Pfeil 38"/>
          <p:cNvCxnSpPr>
            <a:stCxn id="35" idx="0"/>
            <a:endCxn id="34" idx="2"/>
          </p:cNvCxnSpPr>
          <p:nvPr/>
        </p:nvCxnSpPr>
        <p:spPr>
          <a:xfrm rot="5400000" flipH="1" flipV="1">
            <a:off x="1316596" y="4149080"/>
            <a:ext cx="14401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36" idx="1"/>
            <a:endCxn id="34" idx="3"/>
          </p:cNvCxnSpPr>
          <p:nvPr/>
        </p:nvCxnSpPr>
        <p:spPr>
          <a:xfrm rot="10800000">
            <a:off x="3152800" y="270892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5" idx="3"/>
          </p:cNvCxnSpPr>
          <p:nvPr/>
        </p:nvCxnSpPr>
        <p:spPr>
          <a:xfrm rot="10800000">
            <a:off x="3152800" y="5589240"/>
            <a:ext cx="2736304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endCxn id="38" idx="1"/>
          </p:cNvCxnSpPr>
          <p:nvPr/>
        </p:nvCxnSpPr>
        <p:spPr>
          <a:xfrm>
            <a:off x="3080792" y="3356992"/>
            <a:ext cx="506045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endCxn id="38" idx="7"/>
          </p:cNvCxnSpPr>
          <p:nvPr/>
        </p:nvCxnSpPr>
        <p:spPr>
          <a:xfrm rot="10800000" flipV="1">
            <a:off x="5439988" y="3356992"/>
            <a:ext cx="593133" cy="4756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endCxn id="38" idx="3"/>
          </p:cNvCxnSpPr>
          <p:nvPr/>
        </p:nvCxnSpPr>
        <p:spPr>
          <a:xfrm flipV="1">
            <a:off x="3080792" y="4443698"/>
            <a:ext cx="506045" cy="497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8" idx="5"/>
          </p:cNvCxnSpPr>
          <p:nvPr/>
        </p:nvCxnSpPr>
        <p:spPr>
          <a:xfrm rot="16200000" flipH="1">
            <a:off x="5487818" y="4395866"/>
            <a:ext cx="497470" cy="5931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4034474" y="2276872"/>
            <a:ext cx="962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folgen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1181280" y="3903439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3224808" y="3148203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4880992" y="315185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377208" y="4623519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65946" y="462047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4150026" y="5589240"/>
            <a:ext cx="747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>
                <a:solidFill>
                  <a:schemeClr val="accent1">
                    <a:lumMod val="75000"/>
                  </a:schemeClr>
                </a:solidFill>
              </a:rPr>
              <a:t>folgt</a:t>
            </a:r>
          </a:p>
        </p:txBody>
      </p:sp>
    </p:spTree>
    <p:extLst>
      <p:ext uri="{BB962C8B-B14F-4D97-AF65-F5344CB8AC3E}">
        <p14:creationId xmlns:p14="http://schemas.microsoft.com/office/powerpoint/2010/main" val="2895201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Actifsource</a:t>
            </a:r>
            <a:endParaRPr lang="de-CH" sz="4000" dirty="0"/>
          </a:p>
        </p:txBody>
      </p:sp>
      <p:sp>
        <p:nvSpPr>
          <p:cNvPr id="4" name="Rechteck 3"/>
          <p:cNvSpPr/>
          <p:nvPr/>
        </p:nvSpPr>
        <p:spPr>
          <a:xfrm>
            <a:off x="1784648" y="2276872"/>
            <a:ext cx="6336704" cy="144016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2400" dirty="0">
                <a:solidFill>
                  <a:schemeClr val="accent1">
                    <a:lumMod val="50000"/>
                  </a:schemeClr>
                </a:solidFill>
              </a:rPr>
              <a:t>Actifsource ist ein Werkzeug für den Bau</a:t>
            </a:r>
          </a:p>
          <a:p>
            <a:pPr algn="ctr"/>
            <a:r>
              <a:rPr lang="de-CH" sz="2400" b="1" dirty="0">
                <a:solidFill>
                  <a:schemeClr val="accent1">
                    <a:lumMod val="50000"/>
                  </a:schemeClr>
                </a:solidFill>
              </a:rPr>
              <a:t>Kundenspezifischer </a:t>
            </a:r>
          </a:p>
          <a:p>
            <a:pPr algn="ctr"/>
            <a:r>
              <a:rPr lang="de-CH" sz="2400" b="1" dirty="0">
                <a:solidFill>
                  <a:schemeClr val="accent1">
                    <a:lumMod val="50000"/>
                  </a:schemeClr>
                </a:solidFill>
              </a:rPr>
              <a:t>Software-Entwicklungswerkzeuge</a:t>
            </a:r>
          </a:p>
        </p:txBody>
      </p:sp>
    </p:spTree>
    <p:extLst>
      <p:ext uri="{BB962C8B-B14F-4D97-AF65-F5344CB8AC3E}">
        <p14:creationId xmlns:p14="http://schemas.microsoft.com/office/powerpoint/2010/main" val="2293535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 &amp; Links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4465092"/>
          </a:xfrm>
        </p:spPr>
        <p:txBody>
          <a:bodyPr>
            <a:noAutofit/>
          </a:bodyPr>
          <a:lstStyle/>
          <a:p>
            <a:pPr lvl="1"/>
            <a:r>
              <a:rPr lang="de-CH" sz="2400" dirty="0"/>
              <a:t>The </a:t>
            </a:r>
            <a:r>
              <a:rPr lang="de-CH" sz="2400" dirty="0" err="1"/>
              <a:t>Eclipse</a:t>
            </a:r>
            <a:r>
              <a:rPr lang="de-CH" sz="2400" dirty="0"/>
              <a:t> </a:t>
            </a:r>
            <a:r>
              <a:rPr lang="de-CH" sz="2400" dirty="0" err="1"/>
              <a:t>Foundation</a:t>
            </a:r>
            <a:r>
              <a:rPr lang="de-CH" sz="2400" dirty="0"/>
              <a:t>, </a:t>
            </a:r>
            <a:r>
              <a:rPr lang="de-CH" sz="2400" dirty="0" err="1"/>
              <a:t>Eclipse</a:t>
            </a:r>
            <a:r>
              <a:rPr lang="de-CH" sz="2400" dirty="0"/>
              <a:t> Modeling Framework Project, siehe: </a:t>
            </a:r>
            <a:r>
              <a:rPr lang="de-CH" sz="2400" dirty="0">
                <a:hlinkClick r:id="rId2"/>
              </a:rPr>
              <a:t>www.eclipse.org/modeling/emf/</a:t>
            </a:r>
            <a:endParaRPr lang="de-CH" sz="2400" dirty="0"/>
          </a:p>
          <a:p>
            <a:pPr lvl="1"/>
            <a: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Stahl; </a:t>
            </a:r>
            <a:r>
              <a:rPr lang="de-CH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Völter</a:t>
            </a:r>
            <a:r>
              <a:rPr lang="de-CH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2005</a:t>
            </a:r>
          </a:p>
          <a:p>
            <a:pPr lvl="1"/>
            <a:r>
              <a:rPr lang="de-CH" sz="2400" dirty="0"/>
              <a:t>C. Faure, F. </a:t>
            </a:r>
            <a:r>
              <a:rPr lang="de-CH" sz="2400" dirty="0" err="1"/>
              <a:t>Allilaire</a:t>
            </a:r>
            <a:r>
              <a:rPr lang="de-CH" sz="2400" dirty="0"/>
              <a:t>, The List Metamodel </a:t>
            </a:r>
            <a:r>
              <a:rPr lang="de-CH" sz="2400" dirty="0" err="1"/>
              <a:t>Refactoring</a:t>
            </a:r>
            <a:r>
              <a:rPr lang="de-CH" sz="2400" dirty="0"/>
              <a:t> </a:t>
            </a:r>
            <a:r>
              <a:rPr lang="de-CH" sz="2400" dirty="0" err="1"/>
              <a:t>example</a:t>
            </a:r>
            <a:r>
              <a:rPr lang="de-CH" sz="2400" dirty="0"/>
              <a:t>, siehe: </a:t>
            </a:r>
            <a:r>
              <a:rPr lang="de-CH" sz="2400" dirty="0">
                <a:hlinkClick r:id="rId3"/>
              </a:rPr>
              <a:t>www.eclipse.org/m2m/atl/basicExamples_Patterns/</a:t>
            </a:r>
            <a:endParaRPr lang="de-CH" sz="2400" dirty="0"/>
          </a:p>
          <a:p>
            <a:pPr lvl="1"/>
            <a:r>
              <a:rPr lang="de-CH" sz="2400" dirty="0"/>
              <a:t>G. Wachsmuth, Metamodel Adaptation </a:t>
            </a:r>
            <a:r>
              <a:rPr lang="de-CH" sz="2400" dirty="0" err="1"/>
              <a:t>and</a:t>
            </a:r>
            <a:r>
              <a:rPr lang="de-CH" sz="2400" dirty="0"/>
              <a:t> Model Co-adaptation, </a:t>
            </a:r>
            <a:r>
              <a:rPr lang="de-CH" sz="2400" dirty="0" err="1"/>
              <a:t>Lecture</a:t>
            </a:r>
            <a:r>
              <a:rPr lang="de-CH" sz="2400" dirty="0"/>
              <a:t> Notes in Computer Science, Volume 4609</a:t>
            </a:r>
          </a:p>
          <a:p>
            <a:pPr lvl="1"/>
            <a:r>
              <a:rPr lang="de-CH" sz="2400" dirty="0"/>
              <a:t>MODELLE IM RAMPENLICHT: VORAUSSETZUNGEN FÜR AGILES ARBEITEN MIT MODELLEN https://www.actifsource.com/</a:t>
            </a:r>
          </a:p>
        </p:txBody>
      </p:sp>
    </p:spTree>
    <p:extLst>
      <p:ext uri="{BB962C8B-B14F-4D97-AF65-F5344CB8AC3E}">
        <p14:creationId xmlns:p14="http://schemas.microsoft.com/office/powerpoint/2010/main" val="162400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13040" y="1700112"/>
            <a:ext cx="8992394" cy="4321176"/>
          </a:xfrm>
        </p:spPr>
        <p:txBody>
          <a:bodyPr/>
          <a:lstStyle/>
          <a:p>
            <a:pPr lvl="1"/>
            <a:r>
              <a:rPr lang="de-CH" sz="2400" dirty="0"/>
              <a:t>Alle Definitionen sprechen von den Komponenten oder den Elementen der Architektur.</a:t>
            </a:r>
          </a:p>
          <a:p>
            <a:pPr lvl="1"/>
            <a:r>
              <a:rPr lang="de-CH" sz="2400" dirty="0"/>
              <a:t>Komponenten sind die Bausteine einer Software.</a:t>
            </a:r>
            <a:endParaRPr lang="de-CH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de-CH" sz="2200" kern="1200" dirty="0"/>
              <a:t>Nach Stahl und </a:t>
            </a:r>
            <a:r>
              <a:rPr lang="de-CH" sz="2200" kern="1200" dirty="0" err="1"/>
              <a:t>Völter</a:t>
            </a:r>
            <a:r>
              <a:rPr lang="de-CH" sz="2200" kern="1200" dirty="0"/>
              <a:t> ist eine Komponente ein in sich abgeschlossenes Stück Software mit klar definierten Interfaces und explizit deklarierten Kontextabhängigkeiten.</a:t>
            </a:r>
            <a:endParaRPr lang="de-CH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de-CH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CH" sz="2400" b="1" dirty="0"/>
              <a:t>Wie genau sind diese Komponenten definiert und strukturiert?</a:t>
            </a:r>
          </a:p>
          <a:p>
            <a:pPr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815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Komponenten-Konzept</a:t>
            </a:r>
          </a:p>
        </p:txBody>
      </p:sp>
      <p:sp>
        <p:nvSpPr>
          <p:cNvPr id="5" name="Rechteck 4"/>
          <p:cNvSpPr/>
          <p:nvPr/>
        </p:nvSpPr>
        <p:spPr>
          <a:xfrm>
            <a:off x="416496" y="1628800"/>
            <a:ext cx="92890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200" dirty="0"/>
              <a:t>Explizites Komponenten-Konzept (Web-Anwendung: Login, Patient)</a:t>
            </a:r>
          </a:p>
          <a:p>
            <a:r>
              <a:rPr lang="de-CH" dirty="0"/>
              <a:t>(Objekte, </a:t>
            </a:r>
            <a:r>
              <a:rPr lang="de-CH" dirty="0" err="1"/>
              <a:t>Composition</a:t>
            </a:r>
            <a:r>
              <a:rPr lang="de-CH" dirty="0"/>
              <a:t>-/Aggregation-Relation, </a:t>
            </a:r>
            <a:r>
              <a:rPr lang="de-CH" dirty="0" err="1"/>
              <a:t>Association</a:t>
            </a:r>
            <a:r>
              <a:rPr lang="de-CH" dirty="0"/>
              <a:t>-Relation und Vererbung)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715349" y="248360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Service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376936" y="249289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Domain-</a:t>
            </a:r>
            <a:r>
              <a:rPr lang="de-CH" b="1" dirty="0" err="1"/>
              <a:t>Object</a:t>
            </a:r>
            <a:endParaRPr lang="de-CH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79" y="2821578"/>
            <a:ext cx="6192688" cy="363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bgerundetes Rechteck 7"/>
          <p:cNvSpPr/>
          <p:nvPr/>
        </p:nvSpPr>
        <p:spPr>
          <a:xfrm>
            <a:off x="1568624" y="2924944"/>
            <a:ext cx="1440160" cy="3384376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3616048" y="2924944"/>
            <a:ext cx="3785223" cy="3384376"/>
          </a:xfrm>
          <a:prstGeom prst="roundRect">
            <a:avLst>
              <a:gd name="adj" fmla="val 5746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5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Softwarekonzepte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1700212"/>
            <a:ext cx="8992394" cy="432644"/>
          </a:xfrm>
        </p:spPr>
        <p:txBody>
          <a:bodyPr>
            <a:normAutofit lnSpcReduction="10000"/>
          </a:bodyPr>
          <a:lstStyle/>
          <a:p>
            <a:pPr lvl="0"/>
            <a:r>
              <a:rPr lang="de-CH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Jede Software besteht aus einer Vielzahl von Konzepten.</a:t>
            </a:r>
          </a:p>
          <a:p>
            <a:endParaRPr lang="de-CH" dirty="0"/>
          </a:p>
        </p:txBody>
      </p:sp>
      <p:grpSp>
        <p:nvGrpSpPr>
          <p:cNvPr id="4" name="Gruppieren 70"/>
          <p:cNvGrpSpPr/>
          <p:nvPr/>
        </p:nvGrpSpPr>
        <p:grpSpPr>
          <a:xfrm>
            <a:off x="3590597" y="2795583"/>
            <a:ext cx="2708691" cy="1785950"/>
            <a:chOff x="3314397" y="2500306"/>
            <a:chExt cx="2500330" cy="17859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Abgerundetes Rechteck 4"/>
            <p:cNvSpPr/>
            <p:nvPr/>
          </p:nvSpPr>
          <p:spPr>
            <a:xfrm>
              <a:off x="3314397" y="2500306"/>
              <a:ext cx="2500330" cy="17859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4056019" y="2500306"/>
              <a:ext cx="102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Software</a:t>
              </a:r>
              <a:endPara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7" name="Gruppieren 38"/>
          <p:cNvGrpSpPr/>
          <p:nvPr/>
        </p:nvGrpSpPr>
        <p:grpSpPr>
          <a:xfrm>
            <a:off x="3832983" y="3652839"/>
            <a:ext cx="578279" cy="285752"/>
            <a:chOff x="1571604" y="2857496"/>
            <a:chExt cx="533796" cy="28575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8" name="Abgerundetes Rechteck 7"/>
            <p:cNvSpPr/>
            <p:nvPr/>
          </p:nvSpPr>
          <p:spPr>
            <a:xfrm>
              <a:off x="1571604" y="2857496"/>
              <a:ext cx="533796" cy="285752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657918" y="2928934"/>
              <a:ext cx="35719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1661896" y="3000372"/>
              <a:ext cx="35719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1661896" y="3062480"/>
              <a:ext cx="357190" cy="0"/>
            </a:xfrm>
            <a:prstGeom prst="line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ieren 45"/>
          <p:cNvGrpSpPr/>
          <p:nvPr/>
        </p:nvGrpSpPr>
        <p:grpSpPr>
          <a:xfrm>
            <a:off x="3832983" y="3152773"/>
            <a:ext cx="578279" cy="285752"/>
            <a:chOff x="1037808" y="3357562"/>
            <a:chExt cx="533796" cy="285752"/>
          </a:xfrm>
        </p:grpSpPr>
        <p:sp>
          <p:nvSpPr>
            <p:cNvPr id="13" name="Abgerundetes Rechteck 12"/>
            <p:cNvSpPr/>
            <p:nvPr/>
          </p:nvSpPr>
          <p:spPr>
            <a:xfrm>
              <a:off x="1037808" y="3357562"/>
              <a:ext cx="533796" cy="28575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Form 44"/>
            <p:cNvCxnSpPr>
              <a:stCxn id="13" idx="2"/>
              <a:endCxn id="13" idx="1"/>
            </p:cNvCxnSpPr>
            <p:nvPr/>
          </p:nvCxnSpPr>
          <p:spPr>
            <a:xfrm rot="5400000" flipH="1">
              <a:off x="1099819" y="3438427"/>
              <a:ext cx="142876" cy="266898"/>
            </a:xfrm>
            <a:prstGeom prst="bentConnector4">
              <a:avLst>
                <a:gd name="adj1" fmla="val -66666"/>
                <a:gd name="adj2" fmla="val 160928"/>
              </a:avLst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53"/>
          <p:cNvGrpSpPr/>
          <p:nvPr/>
        </p:nvGrpSpPr>
        <p:grpSpPr>
          <a:xfrm>
            <a:off x="4623010" y="3662364"/>
            <a:ext cx="541738" cy="357190"/>
            <a:chOff x="1052684" y="4143380"/>
            <a:chExt cx="500066" cy="35719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16" name="Abgerundetes Rechteck 15"/>
            <p:cNvSpPr/>
            <p:nvPr/>
          </p:nvSpPr>
          <p:spPr>
            <a:xfrm>
              <a:off x="1052684" y="4143380"/>
              <a:ext cx="214314" cy="142876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Abgerundetes Rechteck 16"/>
            <p:cNvSpPr/>
            <p:nvPr/>
          </p:nvSpPr>
          <p:spPr>
            <a:xfrm>
              <a:off x="1338436" y="4143380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1338436" y="4286256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338436" y="4429132"/>
              <a:ext cx="214314" cy="71438"/>
            </a:xfrm>
            <a:prstGeom prst="round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0" name="Gruppieren 56"/>
          <p:cNvGrpSpPr/>
          <p:nvPr/>
        </p:nvGrpSpPr>
        <p:grpSpPr>
          <a:xfrm>
            <a:off x="5521066" y="4152905"/>
            <a:ext cx="578279" cy="285752"/>
            <a:chOff x="1857356" y="3724276"/>
            <a:chExt cx="533796" cy="285752"/>
          </a:xfrm>
        </p:grpSpPr>
        <p:sp>
          <p:nvSpPr>
            <p:cNvPr id="21" name="Abgerundetes Rechteck 20"/>
            <p:cNvSpPr/>
            <p:nvPr/>
          </p:nvSpPr>
          <p:spPr>
            <a:xfrm>
              <a:off x="1857356" y="3724276"/>
              <a:ext cx="533796" cy="2857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2" name="Flussdiagramm: Magnetplattenspeicher 21"/>
            <p:cNvSpPr/>
            <p:nvPr/>
          </p:nvSpPr>
          <p:spPr>
            <a:xfrm>
              <a:off x="2005681" y="3786190"/>
              <a:ext cx="214314" cy="142876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en 61"/>
          <p:cNvGrpSpPr/>
          <p:nvPr/>
        </p:nvGrpSpPr>
        <p:grpSpPr>
          <a:xfrm>
            <a:off x="3781814" y="4143380"/>
            <a:ext cx="619129" cy="285752"/>
            <a:chOff x="1000100" y="4000504"/>
            <a:chExt cx="571504" cy="285752"/>
          </a:xfrm>
        </p:grpSpPr>
        <p:sp>
          <p:nvSpPr>
            <p:cNvPr id="24" name="Abgerundetes Rechteck 23"/>
            <p:cNvSpPr/>
            <p:nvPr/>
          </p:nvSpPr>
          <p:spPr>
            <a:xfrm>
              <a:off x="1285852" y="4000504"/>
              <a:ext cx="285752" cy="28575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Gerade Verbindung mit Pfeil 24"/>
            <p:cNvCxnSpPr>
              <a:stCxn id="24" idx="1"/>
            </p:cNvCxnSpPr>
            <p:nvPr/>
          </p:nvCxnSpPr>
          <p:spPr>
            <a:xfrm rot="10800000">
              <a:off x="1000100" y="4143380"/>
              <a:ext cx="285752" cy="1588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bgerundetes Rechteck 25"/>
          <p:cNvSpPr/>
          <p:nvPr/>
        </p:nvSpPr>
        <p:spPr>
          <a:xfrm>
            <a:off x="5521066" y="3652839"/>
            <a:ext cx="578279" cy="285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bg1">
                    <a:lumMod val="50000"/>
                  </a:schemeClr>
                </a:solidFill>
              </a:rPr>
              <a:t>PL</a:t>
            </a:r>
            <a:endParaRPr lang="de-DE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Abgerundete rechteckige Legende 26"/>
          <p:cNvSpPr/>
          <p:nvPr/>
        </p:nvSpPr>
        <p:spPr>
          <a:xfrm>
            <a:off x="200472" y="2276872"/>
            <a:ext cx="2808311" cy="714380"/>
          </a:xfrm>
          <a:prstGeom prst="wedgeRoundRectCallout">
            <a:avLst>
              <a:gd name="adj1" fmla="val 88113"/>
              <a:gd name="adj2" fmla="val 88710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Komponenten</a:t>
            </a:r>
            <a:endParaRPr lang="de-DE" dirty="0"/>
          </a:p>
        </p:txBody>
      </p:sp>
      <p:sp>
        <p:nvSpPr>
          <p:cNvPr id="28" name="Abgerundete rechteckige Legende 27"/>
          <p:cNvSpPr/>
          <p:nvPr/>
        </p:nvSpPr>
        <p:spPr>
          <a:xfrm>
            <a:off x="200472" y="3068960"/>
            <a:ext cx="2880319" cy="1082805"/>
          </a:xfrm>
          <a:prstGeom prst="wedgeRoundRectCallout">
            <a:avLst>
              <a:gd name="adj1" fmla="val 84143"/>
              <a:gd name="adj2" fmla="val 18564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Schichten</a:t>
            </a:r>
          </a:p>
          <a:p>
            <a:pPr algn="ctr"/>
            <a:r>
              <a:rPr lang="de-C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Multi-Tier Architekturen</a:t>
            </a:r>
            <a:endParaRPr lang="de-CH" dirty="0"/>
          </a:p>
          <a:p>
            <a:pPr algn="ctr"/>
            <a:r>
              <a:rPr lang="de-CH" dirty="0"/>
              <a:t>(</a:t>
            </a:r>
            <a:r>
              <a:rPr lang="de-CH" dirty="0" err="1"/>
              <a:t>Gui</a:t>
            </a:r>
            <a:r>
              <a:rPr lang="de-CH" dirty="0"/>
              <a:t>, </a:t>
            </a:r>
            <a:r>
              <a:rPr lang="de-CH" dirty="0" err="1"/>
              <a:t>Logic</a:t>
            </a:r>
            <a:r>
              <a:rPr lang="de-CH" dirty="0"/>
              <a:t>, Data…)</a:t>
            </a:r>
            <a:endParaRPr lang="de-DE" dirty="0"/>
          </a:p>
        </p:txBody>
      </p:sp>
      <p:sp>
        <p:nvSpPr>
          <p:cNvPr id="29" name="Abgerundete rechteckige Legende 28"/>
          <p:cNvSpPr/>
          <p:nvPr/>
        </p:nvSpPr>
        <p:spPr>
          <a:xfrm>
            <a:off x="200472" y="4221088"/>
            <a:ext cx="2808311" cy="714380"/>
          </a:xfrm>
          <a:prstGeom prst="wedgeRoundRectCallout">
            <a:avLst>
              <a:gd name="adj1" fmla="val 91774"/>
              <a:gd name="adj2" fmla="val -35616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Aspekte</a:t>
            </a:r>
            <a:endParaRPr lang="de-DE" dirty="0"/>
          </a:p>
        </p:txBody>
      </p:sp>
      <p:sp>
        <p:nvSpPr>
          <p:cNvPr id="30" name="Abgerundete rechteckige Legende 29"/>
          <p:cNvSpPr/>
          <p:nvPr/>
        </p:nvSpPr>
        <p:spPr>
          <a:xfrm>
            <a:off x="6887779" y="3212976"/>
            <a:ext cx="2385701" cy="714380"/>
          </a:xfrm>
          <a:prstGeom prst="wedgeRoundRectCallout">
            <a:avLst>
              <a:gd name="adj1" fmla="val -89674"/>
              <a:gd name="adj2" fmla="val 310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/>
              <a:t>Programmier-Sprache</a:t>
            </a:r>
            <a:endParaRPr lang="de-DE" sz="1600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6887779" y="4221088"/>
            <a:ext cx="2385701" cy="714380"/>
          </a:xfrm>
          <a:prstGeom prst="wedgeRoundRectCallout">
            <a:avLst>
              <a:gd name="adj1" fmla="val -89674"/>
              <a:gd name="adj2" fmla="val -36949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Persistenz</a:t>
            </a:r>
            <a:endParaRPr lang="de-DE" dirty="0"/>
          </a:p>
        </p:txBody>
      </p:sp>
      <p:sp>
        <p:nvSpPr>
          <p:cNvPr id="32" name="Abgerundete rechteckige Legende 31"/>
          <p:cNvSpPr/>
          <p:nvPr/>
        </p:nvSpPr>
        <p:spPr>
          <a:xfrm>
            <a:off x="3792132" y="4867285"/>
            <a:ext cx="1779997" cy="714380"/>
          </a:xfrm>
          <a:prstGeom prst="wedgeRoundRectCallout">
            <a:avLst>
              <a:gd name="adj1" fmla="val 17171"/>
              <a:gd name="adj2" fmla="val -130282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Fach-Domäne</a:t>
            </a:r>
            <a:endParaRPr lang="de-DE" dirty="0"/>
          </a:p>
        </p:txBody>
      </p:sp>
      <p:sp>
        <p:nvSpPr>
          <p:cNvPr id="33" name="Legende mit Pfeil in vier Richtungen 32"/>
          <p:cNvSpPr/>
          <p:nvPr/>
        </p:nvSpPr>
        <p:spPr>
          <a:xfrm>
            <a:off x="5494738" y="3138485"/>
            <a:ext cx="619129" cy="357190"/>
          </a:xfrm>
          <a:prstGeom prst="quadArrowCallou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4" name="Abgerundete rechteckige Legende 33"/>
          <p:cNvSpPr/>
          <p:nvPr/>
        </p:nvSpPr>
        <p:spPr>
          <a:xfrm>
            <a:off x="6887779" y="2366955"/>
            <a:ext cx="2313693" cy="714380"/>
          </a:xfrm>
          <a:prstGeom prst="wedgeRoundRectCallout">
            <a:avLst>
              <a:gd name="adj1" fmla="val -91413"/>
              <a:gd name="adj2" fmla="val 77716"/>
              <a:gd name="adj3" fmla="val 1666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3rd-Party Bibliotheken und Frameworks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415871191"/>
      </p:ext>
    </p:extLst>
  </p:cSld>
  <p:clrMapOvr>
    <a:masterClrMapping/>
  </p:clrMapOvr>
</p:sld>
</file>

<file path=ppt/theme/theme1.xml><?xml version="1.0" encoding="utf-8"?>
<a:theme xmlns:a="http://schemas.openxmlformats.org/drawingml/2006/main" name="111007 KOMAX_Wire">
  <a:themeElements>
    <a:clrScheme name="Komax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5BBB"/>
      </a:accent1>
      <a:accent2>
        <a:srgbClr val="E98300"/>
      </a:accent2>
      <a:accent3>
        <a:srgbClr val="DE3831"/>
      </a:accent3>
      <a:accent4>
        <a:srgbClr val="BCBDBC"/>
      </a:accent4>
      <a:accent5>
        <a:srgbClr val="AAB5DA"/>
      </a:accent5>
      <a:accent6>
        <a:srgbClr val="76AB4C"/>
      </a:accent6>
      <a:hlink>
        <a:srgbClr val="954A87"/>
      </a:hlink>
      <a:folHlink>
        <a:srgbClr val="747E85"/>
      </a:folHlink>
    </a:clrScheme>
    <a:fontScheme name="KC_Komax_template_new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KC_Komax_template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D5CA5"/>
        </a:accent1>
        <a:accent2>
          <a:srgbClr val="DF9A18"/>
        </a:accent2>
        <a:accent3>
          <a:srgbClr val="FFFFFF"/>
        </a:accent3>
        <a:accent4>
          <a:srgbClr val="000000"/>
        </a:accent4>
        <a:accent5>
          <a:srgbClr val="ABB5CF"/>
        </a:accent5>
        <a:accent6>
          <a:srgbClr val="CA8B15"/>
        </a:accent6>
        <a:hlink>
          <a:srgbClr val="CB4F38"/>
        </a:hlink>
        <a:folHlink>
          <a:srgbClr val="CAD2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F4DBC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AAB2DA"/>
        </a:accent5>
        <a:accent6>
          <a:srgbClr val="D37600"/>
        </a:accent6>
        <a:hlink>
          <a:srgbClr val="DE3831"/>
        </a:hlink>
        <a:folHlink>
          <a:srgbClr val="BCB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BBB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AAB5DA"/>
        </a:accent5>
        <a:accent6>
          <a:srgbClr val="D37600"/>
        </a:accent6>
        <a:hlink>
          <a:srgbClr val="DE3831"/>
        </a:hlink>
        <a:folHlink>
          <a:srgbClr val="BCB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111007 KOMAX_Wire">
  <a:themeElements>
    <a:clrScheme name="Komax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5BBB"/>
      </a:accent1>
      <a:accent2>
        <a:srgbClr val="E98300"/>
      </a:accent2>
      <a:accent3>
        <a:srgbClr val="DE3831"/>
      </a:accent3>
      <a:accent4>
        <a:srgbClr val="BCBDBC"/>
      </a:accent4>
      <a:accent5>
        <a:srgbClr val="AAB5DA"/>
      </a:accent5>
      <a:accent6>
        <a:srgbClr val="76AB4C"/>
      </a:accent6>
      <a:hlink>
        <a:srgbClr val="954A87"/>
      </a:hlink>
      <a:folHlink>
        <a:srgbClr val="747E85"/>
      </a:folHlink>
    </a:clrScheme>
    <a:fontScheme name="KC_Komax_template_new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06" charset="0"/>
            <a:ea typeface="ＭＳ Ｐゴシック" pitchFamily="-106" charset="-128"/>
            <a:cs typeface="ＭＳ Ｐゴシック" pitchFamily="-106" charset="-128"/>
          </a:defRPr>
        </a:defPPr>
      </a:lstStyle>
    </a:lnDef>
  </a:objectDefaults>
  <a:extraClrSchemeLst>
    <a:extraClrScheme>
      <a:clrScheme name="KC_Komax_template_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C_Komax_template_new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D5CA5"/>
        </a:accent1>
        <a:accent2>
          <a:srgbClr val="DF9A18"/>
        </a:accent2>
        <a:accent3>
          <a:srgbClr val="FFFFFF"/>
        </a:accent3>
        <a:accent4>
          <a:srgbClr val="000000"/>
        </a:accent4>
        <a:accent5>
          <a:srgbClr val="ABB5CF"/>
        </a:accent5>
        <a:accent6>
          <a:srgbClr val="CA8B15"/>
        </a:accent6>
        <a:hlink>
          <a:srgbClr val="CB4F38"/>
        </a:hlink>
        <a:folHlink>
          <a:srgbClr val="CAD22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F4DBC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AAB2DA"/>
        </a:accent5>
        <a:accent6>
          <a:srgbClr val="D37600"/>
        </a:accent6>
        <a:hlink>
          <a:srgbClr val="DE3831"/>
        </a:hlink>
        <a:folHlink>
          <a:srgbClr val="BCBDB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C_Komax_template_new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5BBB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AAB5DA"/>
        </a:accent5>
        <a:accent6>
          <a:srgbClr val="D37600"/>
        </a:accent6>
        <a:hlink>
          <a:srgbClr val="DE3831"/>
        </a:hlink>
        <a:folHlink>
          <a:srgbClr val="BCBD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Komax Wire</Template>
  <TotalTime>0</TotalTime>
  <Words>1676</Words>
  <Application>Microsoft Office PowerPoint</Application>
  <PresentationFormat>A4-Papier (210 x 297 mm)</PresentationFormat>
  <Paragraphs>413</Paragraphs>
  <Slides>67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67</vt:i4>
      </vt:variant>
    </vt:vector>
  </HeadingPairs>
  <TitlesOfParts>
    <vt:vector size="72" baseType="lpstr">
      <vt:lpstr>Arial</vt:lpstr>
      <vt:lpstr>Calibri</vt:lpstr>
      <vt:lpstr>111007 KOMAX_Wire</vt:lpstr>
      <vt:lpstr>Benutzerdefiniertes Design</vt:lpstr>
      <vt:lpstr>1_111007 KOMAX_Wire</vt:lpstr>
      <vt:lpstr>MDSD Actifsource</vt:lpstr>
      <vt:lpstr>Was sind die Ziele von MDSD?</vt:lpstr>
      <vt:lpstr>Was sind die Ziele von MDSD?</vt:lpstr>
      <vt:lpstr>Was ist MDA?</vt:lpstr>
      <vt:lpstr>Was ist Architektur?</vt:lpstr>
      <vt:lpstr>Was ist Architektur?</vt:lpstr>
      <vt:lpstr>Software-Architektur</vt:lpstr>
      <vt:lpstr>Komponenten-Konzept</vt:lpstr>
      <vt:lpstr>Softwarekonzepte</vt:lpstr>
      <vt:lpstr>Softwarekonzepte</vt:lpstr>
      <vt:lpstr>Software-Architektur</vt:lpstr>
      <vt:lpstr>Von der Architektur zur Implementierung</vt:lpstr>
      <vt:lpstr>Änderungen umsetzen</vt:lpstr>
      <vt:lpstr>Konzepte und Implementierung</vt:lpstr>
      <vt:lpstr>Konzepte und Implementierung</vt:lpstr>
      <vt:lpstr>PowerPoint-Präsentation</vt:lpstr>
      <vt:lpstr>MDSD-Konzepte</vt:lpstr>
      <vt:lpstr>MDSD-Konzepte</vt:lpstr>
      <vt:lpstr>MDSD-Konzepte</vt:lpstr>
      <vt:lpstr>MDSD-Konzepte</vt:lpstr>
      <vt:lpstr>Metamodell</vt:lpstr>
      <vt:lpstr>Metamodell</vt:lpstr>
      <vt:lpstr>Metamodell</vt:lpstr>
      <vt:lpstr>Metamodell</vt:lpstr>
      <vt:lpstr>Domänenspezifische Sprache</vt:lpstr>
      <vt:lpstr>Metamodell: Beispiel</vt:lpstr>
      <vt:lpstr>Metamodell</vt:lpstr>
      <vt:lpstr>Modell</vt:lpstr>
      <vt:lpstr>Modell</vt:lpstr>
      <vt:lpstr>Modell</vt:lpstr>
      <vt:lpstr>Modell</vt:lpstr>
      <vt:lpstr>Metamodell: Range Restrictions</vt:lpstr>
      <vt:lpstr>Selector: Syntax</vt:lpstr>
      <vt:lpstr>Selector: Mengenoperationen</vt:lpstr>
      <vt:lpstr>Selector: Rekursive Funktionen</vt:lpstr>
      <vt:lpstr>Metamodell: Range Restrictions</vt:lpstr>
      <vt:lpstr>Metamodell: Erweiterungen</vt:lpstr>
      <vt:lpstr>Metamodell: Erweiterungen</vt:lpstr>
      <vt:lpstr>Template</vt:lpstr>
      <vt:lpstr>Template</vt:lpstr>
      <vt:lpstr>Template</vt:lpstr>
      <vt:lpstr>Template</vt:lpstr>
      <vt:lpstr>Template: Functions</vt:lpstr>
      <vt:lpstr>Template: Vorgehen</vt:lpstr>
      <vt:lpstr>Code</vt:lpstr>
      <vt:lpstr>Generierter Code</vt:lpstr>
      <vt:lpstr>Code: Protected Regions</vt:lpstr>
      <vt:lpstr>Codesnippet</vt:lpstr>
      <vt:lpstr>Codesnippet: cMinus Metamodell</vt:lpstr>
      <vt:lpstr>Codesnippet: cMinus Template</vt:lpstr>
      <vt:lpstr>Codesnippet</vt:lpstr>
      <vt:lpstr>Artefakte</vt:lpstr>
      <vt:lpstr>Model Refactoring</vt:lpstr>
      <vt:lpstr>Actifsource: Team Support</vt:lpstr>
      <vt:lpstr>Actifsource: Team Support</vt:lpstr>
      <vt:lpstr>Roundtrip Engineering</vt:lpstr>
      <vt:lpstr>Importer</vt:lpstr>
      <vt:lpstr>Importer: Beispiel Komax</vt:lpstr>
      <vt:lpstr>Build Server</vt:lpstr>
      <vt:lpstr>Build Server</vt:lpstr>
      <vt:lpstr>MDSD-Tools Checkliste</vt:lpstr>
      <vt:lpstr>Actifsource</vt:lpstr>
      <vt:lpstr>Actifsource: Editoren</vt:lpstr>
      <vt:lpstr>Actifsource: Editoren</vt:lpstr>
      <vt:lpstr>Actifsource</vt:lpstr>
      <vt:lpstr>Actifsource</vt:lpstr>
      <vt:lpstr>Literatur &amp; Links</vt:lpstr>
    </vt:vector>
  </TitlesOfParts>
  <Company>Komax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Arial 28pt Light</dc:title>
  <dc:creator>Marcel Fischer</dc:creator>
  <cp:lastModifiedBy>ruti</cp:lastModifiedBy>
  <cp:revision>1148</cp:revision>
  <cp:lastPrinted>2020-06-26T06:40:42Z</cp:lastPrinted>
  <dcterms:created xsi:type="dcterms:W3CDTF">2016-01-13T08:15:30Z</dcterms:created>
  <dcterms:modified xsi:type="dcterms:W3CDTF">2020-06-26T09:01:59Z</dcterms:modified>
</cp:coreProperties>
</file>