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71" r:id="rId14"/>
    <p:sldId id="268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118" autoAdjust="0"/>
  </p:normalViewPr>
  <p:slideViewPr>
    <p:cSldViewPr snapToGrid="0">
      <p:cViewPr varScale="1">
        <p:scale>
          <a:sx n="65" d="100"/>
          <a:sy n="65" d="100"/>
        </p:scale>
        <p:origin x="6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6F048-673B-4C25-967D-8236C26F96BC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D6820-0403-4153-BD4D-36176D129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D6820-0403-4153-BD4D-36176D1290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CF19F5-11F0-4B83-9179-EEDA974629B1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9B90-A8E0-420C-8279-736146D5414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0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C27C-205D-41A0-A735-0F2A373B6DB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5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6AC3-A36D-429F-87B0-20D5447376F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9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B023-BCA6-468D-B7AF-AF593E81FF3E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6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39BC-F3C3-46F7-8248-F346BF89BE48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1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7906-40DA-4CA0-B743-CBFDD58A5E0A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5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8ADC-F5AC-4B76-BE92-BFB7FAFC391A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7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19A-E3C5-4DE7-9139-72B3309F093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2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5696-4DBE-4BF2-9610-222AC4A06F4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-4"/>
            <a:ext cx="2394857" cy="155797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5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FB2B-8F21-476E-9E43-8FF2730FB539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艾克申机器人出品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0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MAXON</a:t>
            </a:r>
            <a:r>
              <a:rPr lang="zh-CN" altLang="en-US" dirty="0"/>
              <a:t> </a:t>
            </a:r>
            <a:r>
              <a:rPr lang="en-US" altLang="zh-CN" dirty="0" smtClean="0"/>
              <a:t>DC</a:t>
            </a:r>
            <a:r>
              <a:rPr lang="zh-CN" altLang="en-US" dirty="0" smtClean="0"/>
              <a:t>电机手册讲解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张志阳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29600" y="6322784"/>
            <a:ext cx="2743200" cy="365125"/>
          </a:xfrm>
        </p:spPr>
        <p:txBody>
          <a:bodyPr/>
          <a:lstStyle/>
          <a:p>
            <a:fld id="{EE00FA2F-700A-4C2D-87BB-7F963A8CB48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E1D-1326-450B-8A2D-DCF9A8372859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29.</a:t>
                </a:r>
                <a:r>
                  <a:rPr lang="zh-CN" altLang="en-US" dirty="0" smtClean="0"/>
                  <a:t>电机磁极对数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</a:t>
                </a:r>
                <a:r>
                  <a:rPr lang="zh-CN" altLang="en-US" dirty="0" smtClean="0"/>
                  <a:t>对，永磁体磁极对数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30.</a:t>
                </a:r>
                <a:r>
                  <a:rPr lang="zh-CN" altLang="en-US" dirty="0" smtClean="0"/>
                  <a:t>换向器片数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13</a:t>
                </a:r>
                <a:r>
                  <a:rPr lang="zh-CN" altLang="en-US" dirty="0" smtClean="0"/>
                  <a:t>片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31.</a:t>
                </a:r>
                <a:r>
                  <a:rPr lang="zh-CN" altLang="en-US" dirty="0"/>
                  <a:t>电机</a:t>
                </a:r>
                <a:r>
                  <a:rPr lang="zh-CN" altLang="en-US" dirty="0" smtClean="0"/>
                  <a:t>质量（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480g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37" y="1825625"/>
            <a:ext cx="5834063" cy="43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转速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转矩图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27" y="1825625"/>
            <a:ext cx="6021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转速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转矩图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810308" y="1928018"/>
            <a:ext cx="6686184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/>
              <a:t>效率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51" y="1825625"/>
            <a:ext cx="59211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𝑒𝑙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𝑚𝑒𝑐h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+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𝐽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电能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机械能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+</a:t>
                </a:r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热能</a:t>
                </a:r>
                <a:endParaRPr lang="en-US" altLang="zh-CN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U*I = </a:t>
                </a:r>
                <a:r>
                  <a:rPr lang="zh-CN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π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/30000*n*M +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R*I²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n</m:t>
                    </m:r>
                    <m:r>
                      <a:rPr lang="en-US" altLang="zh-CN"/>
                      <m:t>=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𝑛</m:t>
                        </m:r>
                      </m:sub>
                    </m:sSub>
                    <m:r>
                      <a:rPr lang="en-US" altLang="zh-CN" i="1"/>
                      <m:t>∗</m:t>
                    </m:r>
                    <m:r>
                      <a:rPr lang="en-US" altLang="zh-CN" i="1"/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M</m:t>
                    </m:r>
                    <m:r>
                      <a:rPr lang="en-US" altLang="zh-CN"/>
                      <m:t>=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𝑚</m:t>
                        </m:r>
                      </m:sub>
                    </m:sSub>
                    <m:r>
                      <a:rPr lang="en-US" altLang="zh-CN" i="1"/>
                      <m:t>∗</m:t>
                    </m:r>
                    <m:r>
                      <a:rPr lang="en-US" altLang="zh-CN" i="1"/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𝑛</m:t>
                        </m:r>
                      </m:sub>
                    </m:sSub>
                    <m:r>
                      <a:rPr lang="en-US" altLang="zh-CN" i="1"/>
                      <m:t>∗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𝑚</m:t>
                        </m:r>
                      </m:sub>
                    </m:sSub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30000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/>
                          <m:t>π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∗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𝑈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30000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π</m:t>
                        </m:r>
                      </m:den>
                    </m:f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𝑅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∗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𝑀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R</m:t>
                        </m:r>
                      </m:sub>
                    </m:sSub>
                    <m:r>
                      <a:rPr lang="en-US" altLang="zh-CN" i="1"/>
                      <m:t>=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𝑚</m:t>
                        </m:r>
                      </m:sub>
                    </m:sSub>
                    <m:r>
                      <a:rPr lang="en-US" altLang="zh-CN" i="1"/>
                      <m:t>∗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𝐼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/>
                        </m:ctrlPr>
                      </m:sSubPr>
                      <m:e>
                        <m:r>
                          <a:rPr lang="en-US" altLang="zh-CN" i="1"/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H</m:t>
                        </m:r>
                      </m:sub>
                    </m:sSub>
                    <m:r>
                      <a:rPr lang="en-US" altLang="zh-CN" i="1"/>
                      <m:t>=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𝑚</m:t>
                        </m:r>
                      </m:sub>
                    </m:sSub>
                    <m:r>
                      <a:rPr lang="en-US" altLang="zh-CN" i="1"/>
                      <m:t>∗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𝐼</m:t>
                        </m:r>
                      </m:e>
                      <m:sub>
                        <m:r>
                          <a:rPr lang="en-US" altLang="zh-CN" i="1"/>
                          <m:t>𝐴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η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 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30000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π</m:t>
                        </m:r>
                      </m:den>
                    </m:f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∗</m:t>
                        </m:r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M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R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U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I</m:t>
                        </m:r>
                      </m:den>
                    </m:f>
                  </m:oMath>
                </a14:m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</m:t>
                    </m:r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（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1 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−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 </m:t>
                    </m:r>
                    <m:rad>
                      <m:rad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radPr>
                      <m:deg>
                        <m: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2</m:t>
                        </m:r>
                      </m:deg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）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²</m:t>
                    </m:r>
                  </m:oMath>
                </a14:m>
                <a:r>
                  <a:rPr lang="zh-CN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一般来讲，最大效率出现在赌转电流</a:t>
                </a: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1/7</a:t>
                </a:r>
                <a:r>
                  <a:rPr lang="zh-CN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处</a:t>
                </a:r>
              </a:p>
              <a:p>
                <a14:m>
                  <m:oMath xmlns:m="http://schemas.openxmlformats.org/officeDocument/2006/math">
                    <m:r>
                      <a:rPr lang="zh-CN" altLang="zh-CN"/>
                      <m:t>角加速度</m:t>
                    </m:r>
                    <m:r>
                      <a:rPr lang="en-US" altLang="zh-CN"/>
                      <m:t> </m:t>
                    </m:r>
                    <m:r>
                      <m:rPr>
                        <m:sty m:val="p"/>
                      </m:rPr>
                      <a:rPr lang="en-US" altLang="zh-CN"/>
                      <m:t>α</m:t>
                    </m:r>
                    <m:r>
                      <a:rPr lang="en-US" altLang="zh-CN"/>
                      <m:t>=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10</m:t>
                        </m:r>
                      </m:e>
                      <m:sup>
                        <m:r>
                          <a:rPr lang="en-US" altLang="zh-CN" i="1"/>
                          <m:t>4</m:t>
                        </m:r>
                      </m:sup>
                    </m:sSup>
                    <m:r>
                      <a:rPr lang="en-US" altLang="zh-CN" i="1"/>
                      <m:t>∗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𝐾</m:t>
                            </m:r>
                          </m:e>
                          <m:sub>
                            <m:r>
                              <a:rPr lang="en-US" altLang="zh-CN" i="1"/>
                              <m:t>𝑚</m:t>
                            </m:r>
                          </m:sub>
                        </m:sSub>
                        <m:r>
                          <a:rPr lang="en-US" altLang="zh-CN" i="1"/>
                          <m:t>∗</m:t>
                        </m:r>
                        <m:r>
                          <a:rPr lang="en-US" altLang="zh-CN" i="1"/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𝐽</m:t>
                            </m:r>
                          </m:e>
                          <m:sub>
                            <m:r>
                              <a:rPr lang="en-US" altLang="zh-CN" i="1"/>
                              <m:t>𝑅</m:t>
                            </m:r>
                          </m:sub>
                        </m:sSub>
                        <m:r>
                          <a:rPr lang="en-US" altLang="zh-CN" i="1"/>
                          <m:t>+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𝐽</m:t>
                            </m:r>
                          </m:e>
                          <m:sub>
                            <m:r>
                              <a:rPr lang="en-US" altLang="zh-CN" i="1"/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zh-CN" i="1"/>
                      <m:t>= 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10</m:t>
                        </m:r>
                      </m:e>
                      <m:sup>
                        <m:r>
                          <a:rPr lang="en-US" altLang="zh-CN" i="1"/>
                          <m:t>4</m:t>
                        </m:r>
                      </m:sup>
                    </m:sSup>
                    <m:r>
                      <a:rPr lang="en-US" altLang="zh-CN" i="1"/>
                      <m:t>∗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𝐽</m:t>
                            </m:r>
                          </m:e>
                          <m:sub>
                            <m:r>
                              <a:rPr lang="en-US" altLang="zh-CN" i="1"/>
                              <m:t>𝑅</m:t>
                            </m:r>
                          </m:sub>
                        </m:sSub>
                        <m:r>
                          <a:rPr lang="en-US" altLang="zh-CN" i="1"/>
                          <m:t>+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𝐽</m:t>
                            </m:r>
                          </m:e>
                          <m:sub>
                            <m:r>
                              <a:rPr lang="en-US" altLang="zh-CN" i="1"/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（恒流启动）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空载机械时间常数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=100∗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（恒压启动）</a:t>
                </a:r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带负载机械时间常数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‘=100∗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（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1+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𝑅</m:t>
                            </m:r>
                          </m:sub>
                        </m:sSub>
                      </m:den>
                    </m:f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）</m:t>
                    </m:r>
                    <m:r>
                      <m:rPr>
                        <m:nor/>
                      </m:rPr>
                      <a:rPr lang="zh-CN" altLang="en-US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（恒压启动）</m:t>
                    </m:r>
                  </m:oMath>
                </a14:m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空载最大角加速度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𝑚𝑎𝑥</m:t>
                        </m:r>
                      </m:sub>
                    </m:sSub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（恒压启动）</a:t>
                </a:r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带负载最大角加速度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𝑚𝑎𝑥</m:t>
                        </m:r>
                      </m:sub>
                    </m:sSub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（恒压启动）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𝑇</m:t>
                        </m:r>
                      </m:e>
                      <m:sub>
                        <m:r>
                          <a:rPr lang="en-US" altLang="zh-CN" i="1"/>
                          <m:t>𝑊</m:t>
                        </m:r>
                      </m:sub>
                    </m:sSub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𝑇</m:t>
                        </m:r>
                      </m:e>
                      <m:sub>
                        <m:r>
                          <a:rPr lang="en-US" altLang="zh-CN" i="1"/>
                          <m:t>𝑈</m:t>
                        </m:r>
                      </m:sub>
                    </m:sSub>
                    <m:r>
                      <a:rPr lang="en-US" altLang="zh-CN" i="1"/>
                      <m:t>= ∆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𝑇</m:t>
                        </m:r>
                      </m:e>
                      <m:sub>
                        <m:r>
                          <a:rPr lang="en-US" altLang="zh-CN" i="1"/>
                          <m:t>𝑊</m:t>
                        </m:r>
                      </m:sub>
                    </m:sSub>
                    <m:r>
                      <a:rPr lang="en-US" altLang="zh-CN" i="1"/>
                      <m:t>=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𝑅</m:t>
                            </m:r>
                          </m:e>
                          <m:sub>
                            <m:r>
                              <a:rPr lang="en-US" altLang="zh-CN" i="1"/>
                              <m:t>𝑡h</m:t>
                            </m:r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+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𝑅</m:t>
                            </m:r>
                          </m:e>
                          <m:sub>
                            <m:r>
                              <a:rPr lang="en-US" altLang="zh-CN" i="1"/>
                              <m:t>𝑡h</m:t>
                            </m:r>
                            <m:r>
                              <a:rPr lang="en-US" altLang="zh-CN" i="1"/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/>
                      <m:t>∗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𝑃</m:t>
                        </m:r>
                      </m:e>
                      <m:sub>
                        <m:r>
                          <a:rPr lang="en-US" altLang="zh-CN" i="1"/>
                          <m:t>𝐽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𝑅</m:t>
                        </m:r>
                      </m:e>
                      <m:sub>
                        <m:r>
                          <a:rPr lang="en-US" altLang="zh-CN" i="1"/>
                          <m:t>𝑇</m:t>
                        </m:r>
                      </m:sub>
                    </m:sSub>
                    <m:r>
                      <a:rPr lang="en-US" altLang="zh-CN" i="1"/>
                      <m:t>=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𝑅</m:t>
                        </m:r>
                      </m:e>
                      <m:sub>
                        <m:r>
                          <a:rPr lang="en-US" altLang="zh-CN" i="1"/>
                          <m:t>25</m:t>
                        </m:r>
                      </m:sub>
                    </m:sSub>
                    <m:r>
                      <a:rPr lang="en-US" altLang="zh-CN" i="1"/>
                      <m:t>∗(1+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𝛼</m:t>
                        </m:r>
                      </m:e>
                      <m:sub>
                        <m:r>
                          <a:rPr lang="en-US" altLang="zh-CN" i="1"/>
                          <m:t>𝐶𝑢</m:t>
                        </m:r>
                      </m:sub>
                    </m:sSub>
                    <m:r>
                      <a:rPr lang="en-US" altLang="zh-CN" i="1"/>
                      <m:t>∗(</m:t>
                    </m:r>
                    <m:r>
                      <a:rPr lang="en-US" altLang="zh-CN" i="1"/>
                      <m:t>𝑇</m:t>
                    </m:r>
                    <m:r>
                      <a:rPr lang="en-US" altLang="zh-CN" i="1"/>
                      <m:t>−25))</m:t>
                    </m:r>
                  </m:oMath>
                </a14:m>
                <a:r>
                  <a:rPr lang="en-US" altLang="zh-CN" dirty="0"/>
                  <a:t>	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温度下，铜的电阻）</a:t>
                </a:r>
                <a:r>
                  <a:rPr lang="en-US" altLang="zh-CN" dirty="0"/>
                  <a:t>	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𝑀</m:t>
                        </m:r>
                      </m:e>
                      <m:sub>
                        <m:r>
                          <a:rPr lang="en-US" altLang="zh-CN" i="1"/>
                          <m:t>𝐻𝑇</m:t>
                        </m:r>
                      </m:sub>
                    </m:sSub>
                    <m:r>
                      <a:rPr lang="en-US" altLang="zh-CN" i="1"/>
                      <m:t>=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𝑘</m:t>
                        </m:r>
                      </m:e>
                      <m:sub>
                        <m:r>
                          <a:rPr lang="en-US" altLang="zh-CN" i="1"/>
                          <m:t>𝑀</m:t>
                        </m:r>
                      </m:sub>
                    </m:sSub>
                    <m:r>
                      <a:rPr lang="en-US" altLang="zh-CN" i="1"/>
                      <m:t>∗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𝐼</m:t>
                        </m:r>
                      </m:e>
                      <m:sub>
                        <m:r>
                          <a:rPr lang="en-US" altLang="zh-CN" i="1"/>
                          <m:t>𝐴𝑇</m:t>
                        </m:r>
                      </m:sub>
                    </m:sSub>
                    <m:r>
                      <a:rPr lang="en-US" altLang="zh-CN" i="1"/>
                      <m:t>=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𝑘</m:t>
                        </m:r>
                      </m:e>
                      <m:sub>
                        <m:r>
                          <a:rPr lang="en-US" altLang="zh-CN" i="1"/>
                          <m:t>𝑀</m:t>
                        </m:r>
                      </m:sub>
                    </m:sSub>
                    <m:r>
                      <a:rPr lang="en-US" altLang="zh-CN" i="1"/>
                      <m:t>∗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𝑅</m:t>
                            </m:r>
                          </m:e>
                          <m:sub>
                            <m:r>
                              <a:rPr lang="en-US" altLang="zh-CN" i="1"/>
                              <m:t>𝑡</m:t>
                            </m:r>
                          </m:sub>
                        </m:sSub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温度升高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堵转转矩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明显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减小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𝑛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i="1"/>
                      <m:t>=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𝑛</m:t>
                        </m:r>
                      </m:e>
                      <m:sub>
                        <m:r>
                          <a:rPr lang="en-US" altLang="zh-CN" i="1"/>
                          <m:t>𝐿</m:t>
                        </m:r>
                      </m:sub>
                    </m:sSub>
                    <m:r>
                      <a:rPr lang="en-US" altLang="zh-CN" i="1"/>
                      <m:t>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∆</m:t>
                        </m:r>
                        <m:r>
                          <a:rPr lang="en-US" altLang="zh-CN" i="1"/>
                          <m:t>𝑛</m:t>
                        </m:r>
                      </m:num>
                      <m:den>
                        <m:r>
                          <a:rPr lang="en-US" altLang="zh-CN" i="1"/>
                          <m:t>∆</m:t>
                        </m:r>
                        <m:r>
                          <a:rPr lang="en-US" altLang="zh-CN" i="1"/>
                          <m:t>𝑀</m:t>
                        </m:r>
                      </m:den>
                    </m:f>
                    <m:r>
                      <a:rPr lang="en-US" altLang="zh-CN" i="1"/>
                      <m:t>∗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𝑀</m:t>
                        </m:r>
                      </m:e>
                      <m:sub>
                        <m:r>
                          <a:rPr lang="en-US" altLang="zh-CN" i="1"/>
                          <m:t>𝐿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𝑛</m:t>
                        </m:r>
                      </m:sub>
                    </m:sSub>
                    <m:r>
                      <a:rPr lang="en-US" altLang="zh-CN" i="1"/>
                      <m:t>= 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𝑛</m:t>
                            </m:r>
                          </m:e>
                          <m:sub>
                            <m:r>
                              <a:rPr lang="en-US" altLang="zh-CN" i="1"/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/>
                          <m:t>𝑈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r>
                  <a:rPr lang="en-US" altLang="zh-CN" dirty="0"/>
                  <a:t>E = </a:t>
                </a:r>
                <a:r>
                  <a:rPr lang="en-US" altLang="zh-CN" dirty="0" smtClean="0"/>
                  <a:t>v*B*L</a:t>
                </a:r>
              </a:p>
              <a:p>
                <a:r>
                  <a:rPr lang="en-US" altLang="zh-CN" dirty="0" smtClean="0"/>
                  <a:t>F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I*B*L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本文以</a:t>
            </a:r>
            <a:r>
              <a:rPr lang="en-US" altLang="zh-CN" dirty="0" smtClean="0"/>
              <a:t>MAXON RE40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24V</a:t>
            </a:r>
            <a:r>
              <a:rPr lang="zh-CN" altLang="en-US" dirty="0" smtClean="0"/>
              <a:t>）电机为例，主要从如下</a:t>
            </a:r>
            <a:r>
              <a:rPr lang="zh-CN" altLang="en-US" dirty="0" smtClean="0"/>
              <a:t>三</a:t>
            </a:r>
            <a:r>
              <a:rPr lang="zh-CN" altLang="en-US" dirty="0" smtClean="0"/>
              <a:t>个角度对电机进行讲解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31</a:t>
            </a:r>
            <a:r>
              <a:rPr lang="zh-CN" altLang="en-US" smtClean="0"/>
              <a:t>个电机参数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速度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转矩图、功率图、效率图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通过这些公式，真正理解上面的参数和图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额定电压（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24V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空载转速（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7580rpm,  </a:t>
                </a:r>
                <a:r>
                  <a:rPr lang="zh-CN" altLang="en-US" dirty="0" smtClean="0"/>
                  <a:t>额定电压下的无负载转速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空载电流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137mA,  </a:t>
                </a:r>
                <a:r>
                  <a:rPr lang="zh-CN" altLang="en-US" dirty="0" smtClean="0"/>
                  <a:t>额定电压下无负载时电机的电流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4.</a:t>
                </a:r>
                <a:r>
                  <a:rPr lang="zh-CN" altLang="en-US" dirty="0" smtClean="0"/>
                  <a:t>额定转速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6940rpm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℃电机在额定电压和额定转矩下的转速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5.</a:t>
                </a:r>
                <a:r>
                  <a:rPr lang="zh-CN" altLang="en-US" dirty="0" smtClean="0"/>
                  <a:t>额定转矩（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𝑚𝑁𝑚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177mNm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℃电机在额定电压和额定电流下的转矩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6.</a:t>
                </a:r>
                <a:r>
                  <a:rPr lang="zh-CN" altLang="en-US" dirty="0" smtClean="0"/>
                  <a:t>额定电流（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6A,  </a:t>
                </a:r>
                <a:r>
                  <a:rPr lang="zh-CN" altLang="en-US" dirty="0" smtClean="0"/>
                  <a:t>最大连续负载电流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7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堵转转矩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2420mNm</a:t>
                </a:r>
                <a:r>
                  <a:rPr lang="zh-CN" altLang="en-US" dirty="0" smtClean="0"/>
                  <a:t>，电机在堵转条件下的转矩值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8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堵转电流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80.2A</a:t>
                </a:r>
                <a:r>
                  <a:rPr lang="zh-CN" altLang="en-US" dirty="0" smtClean="0"/>
                  <a:t>，额定电压除以绕组阻值，由于驱动器限制达不到该值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9.</a:t>
                </a:r>
                <a:r>
                  <a:rPr lang="zh-CN" altLang="en-US" dirty="0" smtClean="0"/>
                  <a:t>最大效率（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[%]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91%</a:t>
                </a:r>
                <a:r>
                  <a:rPr lang="zh-CN" altLang="en-US" dirty="0" smtClean="0"/>
                  <a:t>，额定电压下输出功率与输入功率的最大比值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10.</a:t>
                </a:r>
                <a:r>
                  <a:rPr lang="zh-CN" altLang="en-US" dirty="0" smtClean="0"/>
                  <a:t>相间电阻（</a:t>
                </a:r>
                <a:r>
                  <a:rPr lang="en-US" altLang="zh-CN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0.299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 smtClean="0"/>
                  <a:t>,  25</a:t>
                </a:r>
                <a:r>
                  <a:rPr lang="zh-CN" altLang="en-US" dirty="0" smtClean="0"/>
                  <a:t>℃，电机两项端子间的电阻值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11.</a:t>
                </a:r>
                <a:r>
                  <a:rPr lang="zh-CN" altLang="en-US" dirty="0" smtClean="0"/>
                  <a:t>相间电感（</a:t>
                </a:r>
                <a:r>
                  <a:rPr lang="en-US" altLang="zh-CN" dirty="0" smtClean="0"/>
                  <a:t>L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0.0823mH</a:t>
                </a:r>
                <a:r>
                  <a:rPr lang="zh-CN" altLang="en-US" dirty="0" smtClean="0"/>
                  <a:t>，采用</a:t>
                </a:r>
                <a:r>
                  <a:rPr lang="en-US" altLang="zh-CN" dirty="0" smtClean="0"/>
                  <a:t>1KHz</a:t>
                </a:r>
                <a:r>
                  <a:rPr lang="zh-CN" altLang="en-US" dirty="0" smtClean="0"/>
                  <a:t>正弦换向时，端子间电感值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12.</a:t>
                </a:r>
                <a:r>
                  <a:rPr lang="zh-CN" altLang="en-US" dirty="0" smtClean="0"/>
                  <a:t>转矩常数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mNm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30.2mNm/A</a:t>
                </a:r>
                <a:r>
                  <a:rPr lang="zh-CN" altLang="en-US" dirty="0" smtClean="0"/>
                  <a:t>，产生转矩与所施加电流的比值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13.</a:t>
                </a:r>
                <a:r>
                  <a:rPr lang="zh-CN" altLang="en-US" dirty="0" smtClean="0"/>
                  <a:t>速度常数（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317rpm/V</a:t>
                </a:r>
                <a:r>
                  <a:rPr lang="zh-CN" altLang="en-US" dirty="0" smtClean="0"/>
                  <a:t>，每施加</a:t>
                </a:r>
                <a:r>
                  <a:rPr lang="en-US" altLang="zh-CN" dirty="0" smtClean="0"/>
                  <a:t>1V</a:t>
                </a:r>
                <a:r>
                  <a:rPr lang="zh-CN" altLang="en-US" dirty="0" smtClean="0"/>
                  <a:t>电压产生的理想转速值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14.</a:t>
                </a:r>
                <a:r>
                  <a:rPr lang="zh-CN" altLang="en-US" dirty="0" smtClean="0"/>
                  <a:t>速度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转矩常数（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mNm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3.14</a:t>
                </a:r>
                <a:r>
                  <a:rPr lang="zh-CN" altLang="en-US" dirty="0" smtClean="0"/>
                  <a:t>，反应电机的拖动能力，常数越小，电机拖动能力越强。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15.</a:t>
                </a:r>
                <a:r>
                  <a:rPr lang="zh-CN" altLang="en-US" dirty="0" smtClean="0"/>
                  <a:t>机械时间常数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4.67ms</a:t>
                </a:r>
                <a:r>
                  <a:rPr lang="zh-CN" altLang="en-US" dirty="0" smtClean="0"/>
                  <a:t>，电机从静止加速到</a:t>
                </a:r>
                <a:r>
                  <a:rPr lang="en-US" altLang="zh-CN" dirty="0" smtClean="0"/>
                  <a:t>63%</a:t>
                </a:r>
                <a:r>
                  <a:rPr lang="zh-CN" altLang="en-US" dirty="0" smtClean="0"/>
                  <a:t>空载转速的时间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16.</a:t>
                </a:r>
                <a:r>
                  <a:rPr lang="zh-CN" altLang="en-US" dirty="0" smtClean="0"/>
                  <a:t>转子惯量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gc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30.2mNm/A</a:t>
                </a:r>
                <a:r>
                  <a:rPr lang="zh-CN" altLang="en-US" dirty="0" smtClean="0"/>
                  <a:t>，转子相对于旋转轴心线的惯性矩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17.</a:t>
                </a:r>
                <a:r>
                  <a:rPr lang="zh-CN" altLang="en-US" dirty="0" smtClean="0"/>
                  <a:t>机壳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环境热阻（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4.7K/W</a:t>
                </a:r>
                <a:r>
                  <a:rPr lang="zh-CN" altLang="en-US" dirty="0" smtClean="0"/>
                  <a:t>，安装在塑料板上，金属板上可以降低</a:t>
                </a:r>
                <a:r>
                  <a:rPr lang="en-US" altLang="zh-CN" dirty="0" smtClean="0"/>
                  <a:t>80%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18.</a:t>
                </a:r>
                <a:r>
                  <a:rPr lang="zh-CN" altLang="en-US" dirty="0" smtClean="0"/>
                  <a:t>绕组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机壳热阻（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1.9K/W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19.</a:t>
                </a:r>
                <a:r>
                  <a:rPr lang="zh-CN" altLang="en-US" dirty="0" smtClean="0"/>
                  <a:t>绕组热时间常数（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41.5s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20.</a:t>
                </a:r>
                <a:r>
                  <a:rPr lang="zh-CN" altLang="en-US" dirty="0"/>
                  <a:t>电机</a:t>
                </a:r>
                <a:r>
                  <a:rPr lang="zh-CN" altLang="en-US" dirty="0" smtClean="0"/>
                  <a:t>热时间常数（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736s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21.</a:t>
                </a:r>
                <a:r>
                  <a:rPr lang="zh-CN" altLang="en-US" dirty="0" smtClean="0"/>
                  <a:t>环境温度范围（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-30~100</a:t>
                </a:r>
                <a:r>
                  <a:rPr lang="zh-CN" altLang="en-US" dirty="0" smtClean="0"/>
                  <a:t>℃，材料稳定性和润滑油粘度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22.</a:t>
                </a:r>
                <a:r>
                  <a:rPr lang="zh-CN" altLang="en-US" dirty="0" smtClean="0"/>
                  <a:t>绕组最高允许温度（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155</a:t>
                </a:r>
                <a:r>
                  <a:rPr lang="zh-CN" altLang="en-US" dirty="0" smtClean="0"/>
                  <a:t>℃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23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最高允许转速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12000rpm</a:t>
                </a:r>
                <a:r>
                  <a:rPr lang="zh-CN" altLang="en-US" dirty="0" smtClean="0"/>
                  <a:t>，更高转速影响寿命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24.</a:t>
                </a:r>
                <a:r>
                  <a:rPr lang="zh-CN" altLang="en-US" dirty="0"/>
                  <a:t>轴</a:t>
                </a:r>
                <a:r>
                  <a:rPr lang="zh-CN" altLang="en-US" dirty="0" smtClean="0"/>
                  <a:t>向间隙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0.05~0.15mm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25.</a:t>
                </a:r>
                <a:r>
                  <a:rPr lang="zh-CN" altLang="en-US" dirty="0" smtClean="0"/>
                  <a:t>径向间隙（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0.025mm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26.</a:t>
                </a:r>
                <a:r>
                  <a:rPr lang="zh-CN" altLang="en-US" dirty="0" smtClean="0"/>
                  <a:t>最大轴向载荷（动态）（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5.6N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27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最大允许安装力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110N/1200N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28.</a:t>
                </a:r>
                <a:r>
                  <a:rPr lang="zh-CN" altLang="en-US" dirty="0" smtClean="0"/>
                  <a:t>最大</a:t>
                </a:r>
                <a:r>
                  <a:rPr lang="zh-CN" altLang="en-US" dirty="0" smtClean="0"/>
                  <a:t>径向载荷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28N</a:t>
                </a:r>
                <a:r>
                  <a:rPr lang="zh-CN" altLang="en-US" dirty="0" smtClean="0"/>
                  <a:t>，离法兰</a:t>
                </a:r>
                <a:r>
                  <a:rPr lang="en-US" altLang="zh-CN" dirty="0" smtClean="0"/>
                  <a:t>5mm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265</Words>
  <Application>Microsoft Office PowerPoint</Application>
  <PresentationFormat>宽屏</PresentationFormat>
  <Paragraphs>169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MAXON DC电机手册讲解</vt:lpstr>
      <vt:lpstr>主要内容</vt:lpstr>
      <vt:lpstr>电机参数</vt:lpstr>
      <vt:lpstr>电机参数</vt:lpstr>
      <vt:lpstr>电机参数</vt:lpstr>
      <vt:lpstr>电机参数</vt:lpstr>
      <vt:lpstr>电机参数</vt:lpstr>
      <vt:lpstr>电机参数</vt:lpstr>
      <vt:lpstr>电机参数</vt:lpstr>
      <vt:lpstr>电机参数</vt:lpstr>
      <vt:lpstr>电机运行范围</vt:lpstr>
      <vt:lpstr>电机运行范围</vt:lpstr>
      <vt:lpstr>电机运行范围</vt:lpstr>
      <vt:lpstr>电机运行范围</vt:lpstr>
      <vt:lpstr>公式</vt:lpstr>
      <vt:lpstr>公式</vt:lpstr>
      <vt:lpstr>公式</vt:lpstr>
      <vt:lpstr>公式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电机手册讲解</dc:title>
  <dc:creator>ZhiyangZhang</dc:creator>
  <cp:lastModifiedBy>ZhiyangZhang</cp:lastModifiedBy>
  <cp:revision>203</cp:revision>
  <dcterms:created xsi:type="dcterms:W3CDTF">2016-10-08T01:45:43Z</dcterms:created>
  <dcterms:modified xsi:type="dcterms:W3CDTF">2016-10-08T13:03:48Z</dcterms:modified>
</cp:coreProperties>
</file>