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 id="2147483688" r:id="rId2"/>
  </p:sldMasterIdLst>
  <p:notesMasterIdLst>
    <p:notesMasterId r:id="rId13"/>
  </p:notesMasterIdLst>
  <p:handoutMasterIdLst>
    <p:handoutMasterId r:id="rId14"/>
  </p:handoutMasterIdLst>
  <p:sldIdLst>
    <p:sldId id="277" r:id="rId3"/>
    <p:sldId id="532" r:id="rId4"/>
    <p:sldId id="533" r:id="rId5"/>
    <p:sldId id="527" r:id="rId6"/>
    <p:sldId id="513" r:id="rId7"/>
    <p:sldId id="535" r:id="rId8"/>
    <p:sldId id="521" r:id="rId9"/>
    <p:sldId id="530" r:id="rId10"/>
    <p:sldId id="531" r:id="rId11"/>
    <p:sldId id="528" r:id="rId12"/>
  </p:sldIdLst>
  <p:sldSz cx="9144000" cy="6858000" type="screen4x3"/>
  <p:notesSz cx="7010400" cy="9296400"/>
  <p:defaultTextStyle>
    <a:defPPr>
      <a:defRPr lang="en-US"/>
    </a:defPPr>
    <a:lvl1pPr algn="l" rtl="0" eaLnBrk="0" fontAlgn="base" hangingPunct="0">
      <a:spcBef>
        <a:spcPct val="0"/>
      </a:spcBef>
      <a:spcAft>
        <a:spcPct val="0"/>
      </a:spcAft>
      <a:defRPr sz="2000" kern="1200">
        <a:solidFill>
          <a:srgbClr val="081D58"/>
        </a:solidFill>
        <a:latin typeface="Times" pitchFamily="1" charset="0"/>
        <a:ea typeface="+mn-ea"/>
        <a:cs typeface="+mn-cs"/>
      </a:defRPr>
    </a:lvl1pPr>
    <a:lvl2pPr marL="457200" algn="l" rtl="0" eaLnBrk="0" fontAlgn="base" hangingPunct="0">
      <a:spcBef>
        <a:spcPct val="0"/>
      </a:spcBef>
      <a:spcAft>
        <a:spcPct val="0"/>
      </a:spcAft>
      <a:defRPr sz="2000" kern="1200">
        <a:solidFill>
          <a:srgbClr val="081D58"/>
        </a:solidFill>
        <a:latin typeface="Times" pitchFamily="1" charset="0"/>
        <a:ea typeface="+mn-ea"/>
        <a:cs typeface="+mn-cs"/>
      </a:defRPr>
    </a:lvl2pPr>
    <a:lvl3pPr marL="914400" algn="l" rtl="0" eaLnBrk="0" fontAlgn="base" hangingPunct="0">
      <a:spcBef>
        <a:spcPct val="0"/>
      </a:spcBef>
      <a:spcAft>
        <a:spcPct val="0"/>
      </a:spcAft>
      <a:defRPr sz="2000" kern="1200">
        <a:solidFill>
          <a:srgbClr val="081D58"/>
        </a:solidFill>
        <a:latin typeface="Times" pitchFamily="1" charset="0"/>
        <a:ea typeface="+mn-ea"/>
        <a:cs typeface="+mn-cs"/>
      </a:defRPr>
    </a:lvl3pPr>
    <a:lvl4pPr marL="1371600" algn="l" rtl="0" eaLnBrk="0" fontAlgn="base" hangingPunct="0">
      <a:spcBef>
        <a:spcPct val="0"/>
      </a:spcBef>
      <a:spcAft>
        <a:spcPct val="0"/>
      </a:spcAft>
      <a:defRPr sz="2000" kern="1200">
        <a:solidFill>
          <a:srgbClr val="081D58"/>
        </a:solidFill>
        <a:latin typeface="Times" pitchFamily="1" charset="0"/>
        <a:ea typeface="+mn-ea"/>
        <a:cs typeface="+mn-cs"/>
      </a:defRPr>
    </a:lvl4pPr>
    <a:lvl5pPr marL="1828800" algn="l" rtl="0" eaLnBrk="0" fontAlgn="base" hangingPunct="0">
      <a:spcBef>
        <a:spcPct val="0"/>
      </a:spcBef>
      <a:spcAft>
        <a:spcPct val="0"/>
      </a:spcAft>
      <a:defRPr sz="2000" kern="1200">
        <a:solidFill>
          <a:srgbClr val="081D58"/>
        </a:solidFill>
        <a:latin typeface="Times" pitchFamily="1" charset="0"/>
        <a:ea typeface="+mn-ea"/>
        <a:cs typeface="+mn-cs"/>
      </a:defRPr>
    </a:lvl5pPr>
    <a:lvl6pPr marL="2286000" algn="l" defTabSz="914400" rtl="0" eaLnBrk="1" latinLnBrk="0" hangingPunct="1">
      <a:defRPr sz="2000" kern="1200">
        <a:solidFill>
          <a:srgbClr val="081D58"/>
        </a:solidFill>
        <a:latin typeface="Times" pitchFamily="1" charset="0"/>
        <a:ea typeface="+mn-ea"/>
        <a:cs typeface="+mn-cs"/>
      </a:defRPr>
    </a:lvl6pPr>
    <a:lvl7pPr marL="2743200" algn="l" defTabSz="914400" rtl="0" eaLnBrk="1" latinLnBrk="0" hangingPunct="1">
      <a:defRPr sz="2000" kern="1200">
        <a:solidFill>
          <a:srgbClr val="081D58"/>
        </a:solidFill>
        <a:latin typeface="Times" pitchFamily="1" charset="0"/>
        <a:ea typeface="+mn-ea"/>
        <a:cs typeface="+mn-cs"/>
      </a:defRPr>
    </a:lvl7pPr>
    <a:lvl8pPr marL="3200400" algn="l" defTabSz="914400" rtl="0" eaLnBrk="1" latinLnBrk="0" hangingPunct="1">
      <a:defRPr sz="2000" kern="1200">
        <a:solidFill>
          <a:srgbClr val="081D58"/>
        </a:solidFill>
        <a:latin typeface="Times" pitchFamily="1" charset="0"/>
        <a:ea typeface="+mn-ea"/>
        <a:cs typeface="+mn-cs"/>
      </a:defRPr>
    </a:lvl8pPr>
    <a:lvl9pPr marL="3657600" algn="l" defTabSz="914400" rtl="0" eaLnBrk="1" latinLnBrk="0" hangingPunct="1">
      <a:defRPr sz="2000" kern="1200">
        <a:solidFill>
          <a:srgbClr val="081D58"/>
        </a:solidFill>
        <a:latin typeface="Times" pitchFamily="1" charset="0"/>
        <a:ea typeface="+mn-ea"/>
        <a:cs typeface="+mn-cs"/>
      </a:defRPr>
    </a:lvl9pPr>
  </p:defaultTextStyle>
  <p:extLst>
    <p:ext uri="{EFAFB233-063F-42B5-8137-9DF3F51BA10A}">
      <p15:sldGuideLst xmlns="" xmlns:p15="http://schemas.microsoft.com/office/powerpoint/2012/main">
        <p15:guide id="1" orient="horz" pos="528">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ott C. Morgan" initials="SC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2AE"/>
    <a:srgbClr val="438558"/>
    <a:srgbClr val="081D58"/>
    <a:srgbClr val="2260FC"/>
    <a:srgbClr val="990033"/>
    <a:srgbClr val="FFFFCC"/>
    <a:srgbClr val="CC0000"/>
    <a:srgbClr val="EAEAEA"/>
    <a:srgbClr val="00A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50" autoAdjust="0"/>
    <p:restoredTop sz="99895" autoAdjust="0"/>
  </p:normalViewPr>
  <p:slideViewPr>
    <p:cSldViewPr>
      <p:cViewPr>
        <p:scale>
          <a:sx n="100" d="100"/>
          <a:sy n="100" d="100"/>
        </p:scale>
        <p:origin x="-1024" y="-136"/>
      </p:cViewPr>
      <p:guideLst>
        <p:guide orient="horz" pos="52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5" d="100"/>
        <a:sy n="175" d="100"/>
      </p:scale>
      <p:origin x="0" y="0"/>
    </p:cViewPr>
  </p:sorterViewPr>
  <p:notesViewPr>
    <p:cSldViewPr>
      <p:cViewPr varScale="1">
        <p:scale>
          <a:sx n="74" d="100"/>
          <a:sy n="74" d="100"/>
        </p:scale>
        <p:origin x="-1848" y="-10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eaLnBrk="1" hangingPunct="1">
              <a:defRPr sz="1200">
                <a:solidFill>
                  <a:schemeClr val="tx1"/>
                </a:solidFill>
                <a:latin typeface="Palatino" pitchFamily="1" charset="0"/>
              </a:defRPr>
            </a:lvl1pPr>
          </a:lstStyle>
          <a:p>
            <a:pPr>
              <a:defRPr/>
            </a:pPr>
            <a:endParaRPr lang="en-US" dirty="0"/>
          </a:p>
        </p:txBody>
      </p:sp>
      <p:sp>
        <p:nvSpPr>
          <p:cNvPr id="2662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eaLnBrk="1" hangingPunct="1">
              <a:defRPr sz="1200">
                <a:solidFill>
                  <a:schemeClr val="tx1"/>
                </a:solidFill>
                <a:latin typeface="Palatino" pitchFamily="1" charset="0"/>
              </a:defRPr>
            </a:lvl1pPr>
          </a:lstStyle>
          <a:p>
            <a:pPr>
              <a:defRPr/>
            </a:pPr>
            <a:endParaRPr lang="en-US" dirty="0"/>
          </a:p>
        </p:txBody>
      </p:sp>
      <p:sp>
        <p:nvSpPr>
          <p:cNvPr id="2662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eaLnBrk="1" hangingPunct="1">
              <a:defRPr sz="1200">
                <a:solidFill>
                  <a:schemeClr val="tx1"/>
                </a:solidFill>
                <a:latin typeface="Palatino" pitchFamily="1" charset="0"/>
              </a:defRPr>
            </a:lvl1pPr>
          </a:lstStyle>
          <a:p>
            <a:pPr>
              <a:defRPr/>
            </a:pPr>
            <a:endParaRPr lang="en-US" dirty="0"/>
          </a:p>
        </p:txBody>
      </p:sp>
      <p:sp>
        <p:nvSpPr>
          <p:cNvPr id="2662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eaLnBrk="1" hangingPunct="1">
              <a:defRPr sz="1200">
                <a:solidFill>
                  <a:schemeClr val="tx1"/>
                </a:solidFill>
                <a:latin typeface="Palatino" pitchFamily="1" charset="0"/>
              </a:defRPr>
            </a:lvl1pPr>
          </a:lstStyle>
          <a:p>
            <a:pPr>
              <a:defRPr/>
            </a:pPr>
            <a:fld id="{ACB7677D-38DA-472F-9F9C-02747FE6CE78}" type="slidenum">
              <a:rPr lang="en-US"/>
              <a:pPr>
                <a:defRPr/>
              </a:pPr>
              <a:t>‹#›</a:t>
            </a:fld>
            <a:endParaRPr lang="en-US" dirty="0"/>
          </a:p>
        </p:txBody>
      </p:sp>
    </p:spTree>
    <p:extLst>
      <p:ext uri="{BB962C8B-B14F-4D97-AF65-F5344CB8AC3E}">
        <p14:creationId xmlns:p14="http://schemas.microsoft.com/office/powerpoint/2010/main" val="40780004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eaLnBrk="1" hangingPunct="1">
              <a:defRPr sz="1200">
                <a:solidFill>
                  <a:schemeClr val="tx1"/>
                </a:solidFill>
                <a:latin typeface="Palatino" pitchFamily="1" charset="0"/>
              </a:defRPr>
            </a:lvl1pPr>
          </a:lstStyle>
          <a:p>
            <a:pPr>
              <a:defRPr/>
            </a:pPr>
            <a:endParaRPr lang="en-US" dirty="0"/>
          </a:p>
        </p:txBody>
      </p:sp>
      <p:sp>
        <p:nvSpPr>
          <p:cNvPr id="4099"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eaLnBrk="1" hangingPunct="1">
              <a:defRPr sz="1200">
                <a:solidFill>
                  <a:schemeClr val="tx1"/>
                </a:solidFill>
                <a:latin typeface="Palatino" pitchFamily="1" charset="0"/>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6625" y="4416425"/>
            <a:ext cx="5137150"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eaLnBrk="1" hangingPunct="1">
              <a:defRPr sz="1200">
                <a:solidFill>
                  <a:schemeClr val="tx1"/>
                </a:solidFill>
                <a:latin typeface="Palatino" pitchFamily="1" charset="0"/>
              </a:defRPr>
            </a:lvl1pPr>
          </a:lstStyle>
          <a:p>
            <a:pPr>
              <a:defRPr/>
            </a:pPr>
            <a:endParaRPr lang="en-US" dirty="0"/>
          </a:p>
        </p:txBody>
      </p:sp>
      <p:sp>
        <p:nvSpPr>
          <p:cNvPr id="4103"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eaLnBrk="1" hangingPunct="1">
              <a:defRPr sz="1200">
                <a:solidFill>
                  <a:schemeClr val="tx1"/>
                </a:solidFill>
                <a:latin typeface="Palatino" pitchFamily="1" charset="0"/>
              </a:defRPr>
            </a:lvl1pPr>
          </a:lstStyle>
          <a:p>
            <a:pPr>
              <a:defRPr/>
            </a:pPr>
            <a:fld id="{1B319F81-09C1-496A-9609-E58AA8BAA9B9}" type="slidenum">
              <a:rPr lang="en-US"/>
              <a:pPr>
                <a:defRPr/>
              </a:pPr>
              <a:t>‹#›</a:t>
            </a:fld>
            <a:endParaRPr lang="en-US" dirty="0"/>
          </a:p>
        </p:txBody>
      </p:sp>
    </p:spTree>
    <p:extLst>
      <p:ext uri="{BB962C8B-B14F-4D97-AF65-F5344CB8AC3E}">
        <p14:creationId xmlns:p14="http://schemas.microsoft.com/office/powerpoint/2010/main" val="212442453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B013003F-9FB7-40B1-8DD0-2B5F5C554894}" type="slidenum">
              <a:rPr lang="en-US" smtClean="0"/>
              <a:pPr/>
              <a:t>1</a:t>
            </a:fld>
            <a:endParaRPr lang="en-US" dirty="0" smtClean="0"/>
          </a:p>
        </p:txBody>
      </p:sp>
      <p:sp>
        <p:nvSpPr>
          <p:cNvPr id="7171" name="Rectangle 2"/>
          <p:cNvSpPr>
            <a:spLocks noGrp="1" noRot="1" noChangeAspect="1" noChangeArrowheads="1" noTextEdit="1"/>
          </p:cNvSpPr>
          <p:nvPr>
            <p:ph type="sldImg"/>
          </p:nvPr>
        </p:nvSpPr>
        <p:spPr>
          <a:xfrm>
            <a:off x="1182688" y="698500"/>
            <a:ext cx="4645025" cy="3482975"/>
          </a:xfrm>
          <a:ln w="12700" cap="flat"/>
        </p:spPr>
      </p:sp>
      <p:sp>
        <p:nvSpPr>
          <p:cNvPr id="7172" name="Rectangle 3"/>
          <p:cNvSpPr>
            <a:spLocks noGrp="1" noChangeArrowheads="1"/>
          </p:cNvSpPr>
          <p:nvPr>
            <p:ph type="body" idx="1"/>
          </p:nvPr>
        </p:nvSpPr>
        <p:spPr>
          <a:noFill/>
          <a:ln/>
        </p:spPr>
        <p:txBody>
          <a:bodyPr lIns="93811" tIns="46906" rIns="93811" bIns="46906"/>
          <a:lstStyle/>
          <a:p>
            <a:pPr eaLnBrk="1" hangingPunct="1"/>
            <a:r>
              <a:rPr lang="en-US" dirty="0" err="1" smtClean="0"/>
              <a:t>scott</a:t>
            </a:r>
            <a:endParaRPr lang="en-US" dirty="0" smtClean="0"/>
          </a:p>
        </p:txBody>
      </p:sp>
    </p:spTree>
    <p:extLst>
      <p:ext uri="{BB962C8B-B14F-4D97-AF65-F5344CB8AC3E}">
        <p14:creationId xmlns:p14="http://schemas.microsoft.com/office/powerpoint/2010/main" val="392162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scott</a:t>
            </a:r>
            <a:endParaRPr lang="en-US" dirty="0"/>
          </a:p>
        </p:txBody>
      </p:sp>
      <p:sp>
        <p:nvSpPr>
          <p:cNvPr id="4" name="Slide Number Placeholder 3"/>
          <p:cNvSpPr>
            <a:spLocks noGrp="1"/>
          </p:cNvSpPr>
          <p:nvPr>
            <p:ph type="sldNum" sz="quarter" idx="10"/>
          </p:nvPr>
        </p:nvSpPr>
        <p:spPr/>
        <p:txBody>
          <a:bodyPr/>
          <a:lstStyle/>
          <a:p>
            <a:pPr>
              <a:defRPr/>
            </a:pPr>
            <a:fld id="{1B319F81-09C1-496A-9609-E58AA8BAA9B9}" type="slidenum">
              <a:rPr lang="en-US" smtClean="0"/>
              <a:pPr>
                <a:defRPr/>
              </a:pPr>
              <a:t>2</a:t>
            </a:fld>
            <a:endParaRPr lang="en-US" dirty="0"/>
          </a:p>
        </p:txBody>
      </p:sp>
    </p:spTree>
    <p:extLst>
      <p:ext uri="{BB962C8B-B14F-4D97-AF65-F5344CB8AC3E}">
        <p14:creationId xmlns:p14="http://schemas.microsoft.com/office/powerpoint/2010/main" val="207302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scott</a:t>
            </a:r>
            <a:endParaRPr lang="en-US" dirty="0"/>
          </a:p>
        </p:txBody>
      </p:sp>
      <p:sp>
        <p:nvSpPr>
          <p:cNvPr id="4" name="Slide Number Placeholder 3"/>
          <p:cNvSpPr>
            <a:spLocks noGrp="1"/>
          </p:cNvSpPr>
          <p:nvPr>
            <p:ph type="sldNum" sz="quarter" idx="10"/>
          </p:nvPr>
        </p:nvSpPr>
        <p:spPr/>
        <p:txBody>
          <a:bodyPr/>
          <a:lstStyle/>
          <a:p>
            <a:pPr>
              <a:defRPr/>
            </a:pPr>
            <a:fld id="{1B319F81-09C1-496A-9609-E58AA8BAA9B9}" type="slidenum">
              <a:rPr lang="en-US" smtClean="0"/>
              <a:pPr>
                <a:defRPr/>
              </a:pPr>
              <a:t>3</a:t>
            </a:fld>
            <a:endParaRPr lang="en-US" dirty="0"/>
          </a:p>
        </p:txBody>
      </p:sp>
    </p:spTree>
    <p:extLst>
      <p:ext uri="{BB962C8B-B14F-4D97-AF65-F5344CB8AC3E}">
        <p14:creationId xmlns:p14="http://schemas.microsoft.com/office/powerpoint/2010/main" val="2073027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scott</a:t>
            </a:r>
            <a:endParaRPr lang="en-US" dirty="0"/>
          </a:p>
        </p:txBody>
      </p:sp>
      <p:sp>
        <p:nvSpPr>
          <p:cNvPr id="4" name="Slide Number Placeholder 3"/>
          <p:cNvSpPr>
            <a:spLocks noGrp="1"/>
          </p:cNvSpPr>
          <p:nvPr>
            <p:ph type="sldNum" sz="quarter" idx="10"/>
          </p:nvPr>
        </p:nvSpPr>
        <p:spPr/>
        <p:txBody>
          <a:bodyPr/>
          <a:lstStyle/>
          <a:p>
            <a:pPr>
              <a:defRPr/>
            </a:pPr>
            <a:fld id="{1B319F81-09C1-496A-9609-E58AA8BAA9B9}" type="slidenum">
              <a:rPr lang="en-US" smtClean="0"/>
              <a:pPr>
                <a:defRPr/>
              </a:pPr>
              <a:t>4</a:t>
            </a:fld>
            <a:endParaRPr lang="en-US" dirty="0"/>
          </a:p>
        </p:txBody>
      </p:sp>
    </p:spTree>
    <p:extLst>
      <p:ext uri="{BB962C8B-B14F-4D97-AF65-F5344CB8AC3E}">
        <p14:creationId xmlns:p14="http://schemas.microsoft.com/office/powerpoint/2010/main" val="2073027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scott</a:t>
            </a:r>
            <a:endParaRPr lang="en-US" dirty="0"/>
          </a:p>
        </p:txBody>
      </p:sp>
      <p:sp>
        <p:nvSpPr>
          <p:cNvPr id="4" name="Slide Number Placeholder 3"/>
          <p:cNvSpPr>
            <a:spLocks noGrp="1"/>
          </p:cNvSpPr>
          <p:nvPr>
            <p:ph type="sldNum" sz="quarter" idx="10"/>
          </p:nvPr>
        </p:nvSpPr>
        <p:spPr/>
        <p:txBody>
          <a:bodyPr/>
          <a:lstStyle/>
          <a:p>
            <a:pPr>
              <a:defRPr/>
            </a:pPr>
            <a:fld id="{1B319F81-09C1-496A-9609-E58AA8BAA9B9}" type="slidenum">
              <a:rPr lang="en-US" smtClean="0"/>
              <a:pPr>
                <a:defRPr/>
              </a:pPr>
              <a:t>6</a:t>
            </a:fld>
            <a:endParaRPr lang="en-US" dirty="0"/>
          </a:p>
        </p:txBody>
      </p:sp>
    </p:spTree>
    <p:extLst>
      <p:ext uri="{BB962C8B-B14F-4D97-AF65-F5344CB8AC3E}">
        <p14:creationId xmlns:p14="http://schemas.microsoft.com/office/powerpoint/2010/main" val="2073027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scott</a:t>
            </a:r>
            <a:endParaRPr lang="en-US" dirty="0"/>
          </a:p>
        </p:txBody>
      </p:sp>
      <p:sp>
        <p:nvSpPr>
          <p:cNvPr id="4" name="Slide Number Placeholder 3"/>
          <p:cNvSpPr>
            <a:spLocks noGrp="1"/>
          </p:cNvSpPr>
          <p:nvPr>
            <p:ph type="sldNum" sz="quarter" idx="10"/>
          </p:nvPr>
        </p:nvSpPr>
        <p:spPr/>
        <p:txBody>
          <a:bodyPr/>
          <a:lstStyle/>
          <a:p>
            <a:pPr>
              <a:defRPr/>
            </a:pPr>
            <a:fld id="{1B319F81-09C1-496A-9609-E58AA8BAA9B9}" type="slidenum">
              <a:rPr lang="en-US" smtClean="0"/>
              <a:pPr>
                <a:defRPr/>
              </a:pPr>
              <a:t>7</a:t>
            </a:fld>
            <a:endParaRPr lang="en-US" dirty="0"/>
          </a:p>
        </p:txBody>
      </p:sp>
    </p:spTree>
    <p:extLst>
      <p:ext uri="{BB962C8B-B14F-4D97-AF65-F5344CB8AC3E}">
        <p14:creationId xmlns:p14="http://schemas.microsoft.com/office/powerpoint/2010/main" val="288564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scott</a:t>
            </a:r>
            <a:endParaRPr lang="en-US" dirty="0"/>
          </a:p>
        </p:txBody>
      </p:sp>
      <p:sp>
        <p:nvSpPr>
          <p:cNvPr id="4" name="Slide Number Placeholder 3"/>
          <p:cNvSpPr>
            <a:spLocks noGrp="1"/>
          </p:cNvSpPr>
          <p:nvPr>
            <p:ph type="sldNum" sz="quarter" idx="10"/>
          </p:nvPr>
        </p:nvSpPr>
        <p:spPr/>
        <p:txBody>
          <a:bodyPr/>
          <a:lstStyle/>
          <a:p>
            <a:pPr>
              <a:defRPr/>
            </a:pPr>
            <a:fld id="{1B319F81-09C1-496A-9609-E58AA8BAA9B9}" type="slidenum">
              <a:rPr lang="en-US" smtClean="0"/>
              <a:pPr>
                <a:defRPr/>
              </a:pPr>
              <a:t>8</a:t>
            </a:fld>
            <a:endParaRPr lang="en-US" dirty="0"/>
          </a:p>
        </p:txBody>
      </p:sp>
    </p:spTree>
    <p:extLst>
      <p:ext uri="{BB962C8B-B14F-4D97-AF65-F5344CB8AC3E}">
        <p14:creationId xmlns:p14="http://schemas.microsoft.com/office/powerpoint/2010/main" val="288564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scott</a:t>
            </a:r>
            <a:endParaRPr lang="en-US" dirty="0"/>
          </a:p>
        </p:txBody>
      </p:sp>
      <p:sp>
        <p:nvSpPr>
          <p:cNvPr id="4" name="Slide Number Placeholder 3"/>
          <p:cNvSpPr>
            <a:spLocks noGrp="1"/>
          </p:cNvSpPr>
          <p:nvPr>
            <p:ph type="sldNum" sz="quarter" idx="10"/>
          </p:nvPr>
        </p:nvSpPr>
        <p:spPr/>
        <p:txBody>
          <a:bodyPr/>
          <a:lstStyle/>
          <a:p>
            <a:pPr>
              <a:defRPr/>
            </a:pPr>
            <a:fld id="{1B319F81-09C1-496A-9609-E58AA8BAA9B9}" type="slidenum">
              <a:rPr lang="en-US" smtClean="0"/>
              <a:pPr>
                <a:defRPr/>
              </a:pPr>
              <a:t>9</a:t>
            </a:fld>
            <a:endParaRPr lang="en-US" dirty="0"/>
          </a:p>
        </p:txBody>
      </p:sp>
    </p:spTree>
    <p:extLst>
      <p:ext uri="{BB962C8B-B14F-4D97-AF65-F5344CB8AC3E}">
        <p14:creationId xmlns:p14="http://schemas.microsoft.com/office/powerpoint/2010/main" val="288564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scott</a:t>
            </a:r>
            <a:endParaRPr lang="en-US" dirty="0"/>
          </a:p>
        </p:txBody>
      </p:sp>
      <p:sp>
        <p:nvSpPr>
          <p:cNvPr id="4" name="Slide Number Placeholder 3"/>
          <p:cNvSpPr>
            <a:spLocks noGrp="1"/>
          </p:cNvSpPr>
          <p:nvPr>
            <p:ph type="sldNum" sz="quarter" idx="10"/>
          </p:nvPr>
        </p:nvSpPr>
        <p:spPr/>
        <p:txBody>
          <a:bodyPr/>
          <a:lstStyle/>
          <a:p>
            <a:pPr>
              <a:defRPr/>
            </a:pPr>
            <a:fld id="{1B319F81-09C1-496A-9609-E58AA8BAA9B9}" type="slidenum">
              <a:rPr lang="en-US" smtClean="0"/>
              <a:pPr>
                <a:defRPr/>
              </a:pPr>
              <a:t>10</a:t>
            </a:fld>
            <a:endParaRPr lang="en-US" dirty="0"/>
          </a:p>
        </p:txBody>
      </p:sp>
    </p:spTree>
    <p:extLst>
      <p:ext uri="{BB962C8B-B14F-4D97-AF65-F5344CB8AC3E}">
        <p14:creationId xmlns:p14="http://schemas.microsoft.com/office/powerpoint/2010/main" val="288564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5839D3F-5AC3-4084-84DE-A273268FDF1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6"/>
          <p:cNvSpPr>
            <a:spLocks noGrp="1" noChangeArrowheads="1"/>
          </p:cNvSpPr>
          <p:nvPr>
            <p:ph type="sldNum" sz="quarter" idx="11"/>
          </p:nvPr>
        </p:nvSpPr>
        <p:spPr>
          <a:ln/>
        </p:spPr>
        <p:txBody>
          <a:bodyPr/>
          <a:lstStyle>
            <a:lvl1pPr>
              <a:defRPr/>
            </a:lvl1pPr>
          </a:lstStyle>
          <a:p>
            <a:fld id="{AA3D6BCD-939B-F845-892F-C5C7DA23B6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BFF79D7E-7EE7-4C48-803F-ABBAB44C941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7FB3A940-7859-304D-85A5-AA81D871AAE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E34C4024-CAAB-5247-8D02-8160762CF3E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2496695E-DBED-CE46-B083-92328DD765B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04950" y="152400"/>
            <a:ext cx="6477000" cy="695325"/>
          </a:xfrm>
          <a:prstGeom prst="rect">
            <a:avLst/>
          </a:prstGeom>
        </p:spPr>
        <p:txBody>
          <a:body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8"/>
          <p:cNvSpPr>
            <a:spLocks noChangeArrowheads="1"/>
          </p:cNvSpPr>
          <p:nvPr userDrawn="1"/>
        </p:nvSpPr>
        <p:spPr bwMode="auto">
          <a:xfrm rot="10800000" flipH="1">
            <a:off x="0" y="835025"/>
            <a:ext cx="9148763" cy="146050"/>
          </a:xfrm>
          <a:prstGeom prst="rect">
            <a:avLst/>
          </a:prstGeom>
          <a:solidFill>
            <a:srgbClr val="000066"/>
          </a:solidFill>
          <a:ln w="9525">
            <a:noFill/>
            <a:miter lim="800000"/>
            <a:headEnd/>
            <a:tailEnd/>
          </a:ln>
          <a:effectLst/>
        </p:spPr>
        <p:txBody>
          <a:bodyPr wrap="none" anchor="ctr">
            <a:prstTxWarp prst="textNoShape">
              <a:avLst/>
            </a:prstTxWarp>
          </a:bodyPr>
          <a:lstStyle/>
          <a:p>
            <a:endParaRPr lang="en-US"/>
          </a:p>
        </p:txBody>
      </p:sp>
      <p:sp>
        <p:nvSpPr>
          <p:cNvPr id="14" name="Rectangle 9"/>
          <p:cNvSpPr>
            <a:spLocks noChangeArrowheads="1"/>
          </p:cNvSpPr>
          <p:nvPr userDrawn="1"/>
        </p:nvSpPr>
        <p:spPr bwMode="auto">
          <a:xfrm rot="10800000" flipH="1">
            <a:off x="7938" y="1009650"/>
            <a:ext cx="9140825" cy="26988"/>
          </a:xfrm>
          <a:prstGeom prst="rect">
            <a:avLst/>
          </a:prstGeom>
          <a:solidFill>
            <a:srgbClr val="004080"/>
          </a:solidFill>
          <a:ln w="9525">
            <a:solidFill>
              <a:srgbClr val="000066"/>
            </a:solidFill>
            <a:miter lim="800000"/>
            <a:headEnd/>
            <a:tailEnd/>
          </a:ln>
          <a:effectLst/>
        </p:spPr>
        <p:txBody>
          <a:bodyPr wrap="none" anchor="ctr">
            <a:prstTxWarp prst="textNoShape">
              <a:avLst/>
            </a:prstTxWarp>
          </a:bodyPr>
          <a:lstStyle/>
          <a:p>
            <a:endParaRPr lang="en-US"/>
          </a:p>
        </p:txBody>
      </p:sp>
      <p:sp>
        <p:nvSpPr>
          <p:cNvPr id="15" name="Oval 11"/>
          <p:cNvSpPr>
            <a:spLocks noChangeArrowheads="1"/>
          </p:cNvSpPr>
          <p:nvPr userDrawn="1"/>
        </p:nvSpPr>
        <p:spPr bwMode="auto">
          <a:xfrm>
            <a:off x="228600" y="407988"/>
            <a:ext cx="733425" cy="635000"/>
          </a:xfrm>
          <a:prstGeom prst="ellipse">
            <a:avLst/>
          </a:prstGeom>
          <a:solidFill>
            <a:schemeClr val="bg1"/>
          </a:solidFill>
          <a:ln w="9525">
            <a:noFill/>
            <a:round/>
            <a:headEnd/>
            <a:tailEnd/>
          </a:ln>
          <a:effectLst/>
        </p:spPr>
        <p:txBody>
          <a:bodyPr wrap="none" anchor="ctr">
            <a:prstTxWarp prst="textNoShape">
              <a:avLst/>
            </a:prstTxWarp>
          </a:bodyPr>
          <a:lstStyle/>
          <a:p>
            <a:endParaRPr lang="en-US"/>
          </a:p>
        </p:txBody>
      </p:sp>
      <p:pic>
        <p:nvPicPr>
          <p:cNvPr id="16" name="Picture 12"/>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228600" y="331788"/>
            <a:ext cx="838200" cy="711200"/>
          </a:xfrm>
          <a:prstGeom prst="rect">
            <a:avLst/>
          </a:prstGeom>
          <a:noFill/>
          <a:ln w="9525">
            <a:noFill/>
            <a:miter lim="800000"/>
            <a:headEnd/>
            <a:tailEnd/>
          </a:ln>
        </p:spPr>
      </p:pic>
      <p:sp>
        <p:nvSpPr>
          <p:cNvPr id="17" name="Text Box 10"/>
          <p:cNvSpPr txBox="1">
            <a:spLocks noChangeArrowheads="1"/>
          </p:cNvSpPr>
          <p:nvPr userDrawn="1"/>
        </p:nvSpPr>
        <p:spPr bwMode="auto">
          <a:xfrm>
            <a:off x="990600" y="787400"/>
            <a:ext cx="1787669" cy="246221"/>
          </a:xfrm>
          <a:prstGeom prst="rect">
            <a:avLst/>
          </a:prstGeom>
          <a:noFill/>
          <a:ln w="9525">
            <a:noFill/>
            <a:miter lim="800000"/>
            <a:headEnd/>
            <a:tailEnd/>
          </a:ln>
          <a:effectLst/>
        </p:spPr>
        <p:txBody>
          <a:bodyPr wrap="none">
            <a:prstTxWarp prst="textNoShape">
              <a:avLst/>
            </a:prstTxWarp>
            <a:spAutoFit/>
            <a:scene3d>
              <a:camera prst="orthographicFront"/>
              <a:lightRig rig="soft" dir="t">
                <a:rot lat="0" lon="0" rev="10800000"/>
              </a:lightRig>
            </a:scene3d>
            <a:sp3d>
              <a:bevelT w="27940" h="12700"/>
              <a:contourClr>
                <a:srgbClr val="DDDDDD"/>
              </a:contourClr>
            </a:sp3d>
          </a:bodyPr>
          <a:lstStyle/>
          <a:p>
            <a:pPr>
              <a:defRPr/>
            </a:pPr>
            <a:r>
              <a:rPr lang="en-US" sz="1000" b="1" spc="150" dirty="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rPr>
              <a:t>Jet Propulsion Laboratory</a:t>
            </a:r>
          </a:p>
        </p:txBody>
      </p:sp>
      <p:sp>
        <p:nvSpPr>
          <p:cNvPr id="18" name="Text Box 10"/>
          <p:cNvSpPr txBox="1">
            <a:spLocks noChangeArrowheads="1"/>
          </p:cNvSpPr>
          <p:nvPr userDrawn="1"/>
        </p:nvSpPr>
        <p:spPr bwMode="auto">
          <a:xfrm>
            <a:off x="6858000" y="782320"/>
            <a:ext cx="2082621" cy="246221"/>
          </a:xfrm>
          <a:prstGeom prst="rect">
            <a:avLst/>
          </a:prstGeom>
          <a:noFill/>
          <a:ln w="9525">
            <a:noFill/>
            <a:miter lim="800000"/>
            <a:headEnd/>
            <a:tailEnd/>
          </a:ln>
          <a:effectLst/>
        </p:spPr>
        <p:txBody>
          <a:bodyPr wrap="none">
            <a:prstTxWarp prst="textNoShape">
              <a:avLst/>
            </a:prstTxWarp>
            <a:spAutoFit/>
            <a:scene3d>
              <a:camera prst="orthographicFront"/>
              <a:lightRig rig="soft" dir="t">
                <a:rot lat="0" lon="0" rev="10800000"/>
              </a:lightRig>
            </a:scene3d>
            <a:sp3d>
              <a:bevelT w="27940" h="12700"/>
              <a:contourClr>
                <a:srgbClr val="DDDDDD"/>
              </a:contourClr>
            </a:sp3d>
          </a:bodyPr>
          <a:lstStyle/>
          <a:p>
            <a:pPr>
              <a:defRPr/>
            </a:pPr>
            <a:r>
              <a:rPr lang="en-US" sz="1000" b="1" spc="150" dirty="0" smtClean="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rPr>
              <a:t>North Carolina State University</a:t>
            </a:r>
            <a:endParaRPr lang="en-US" sz="1000" b="1" spc="150" dirty="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0C1AB6B-C77D-B541-B795-73ADE8A2AD18}" type="slidenum">
              <a:rPr lang="en-US"/>
              <a:pPr/>
              <a:t>‹#›</a:t>
            </a:fld>
            <a:endParaRPr lang="en-US"/>
          </a:p>
        </p:txBody>
      </p:sp>
    </p:spTree>
    <p:extLst>
      <p:ext uri="{BB962C8B-B14F-4D97-AF65-F5344CB8AC3E}">
        <p14:creationId xmlns:p14="http://schemas.microsoft.com/office/powerpoint/2010/main" val="149620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40583A2-F507-41CE-BB08-A182B7013F0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34C988C-5744-4668-91A6-F85483F3E17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F8F8037-FCA6-4302-8A80-2921E53F367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143000" y="0"/>
            <a:ext cx="7073900" cy="366713"/>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sz="1800" b="1">
              <a:latin typeface="Helvetica" charset="0"/>
              <a:ea typeface="Arial" charset="0"/>
              <a:cs typeface="Arial" charset="0"/>
            </a:endParaRPr>
          </a:p>
        </p:txBody>
      </p:sp>
      <p:sp>
        <p:nvSpPr>
          <p:cNvPr id="5" name="Rectangle 8"/>
          <p:cNvSpPr>
            <a:spLocks noChangeArrowheads="1"/>
          </p:cNvSpPr>
          <p:nvPr/>
        </p:nvSpPr>
        <p:spPr bwMode="auto">
          <a:xfrm rot="10800000" flipH="1">
            <a:off x="0" y="835025"/>
            <a:ext cx="9148763" cy="146050"/>
          </a:xfrm>
          <a:prstGeom prst="rect">
            <a:avLst/>
          </a:prstGeom>
          <a:solidFill>
            <a:srgbClr val="000066"/>
          </a:solidFill>
          <a:ln w="9525">
            <a:noFill/>
            <a:miter lim="800000"/>
            <a:headEnd/>
            <a:tailEnd/>
          </a:ln>
          <a:effectLst/>
        </p:spPr>
        <p:txBody>
          <a:bodyPr wrap="none" anchor="ctr">
            <a:prstTxWarp prst="textNoShape">
              <a:avLst/>
            </a:prstTxWarp>
          </a:bodyPr>
          <a:lstStyle/>
          <a:p>
            <a:endParaRPr lang="en-US"/>
          </a:p>
        </p:txBody>
      </p:sp>
      <p:sp>
        <p:nvSpPr>
          <p:cNvPr id="6" name="Rectangle 9"/>
          <p:cNvSpPr>
            <a:spLocks noChangeArrowheads="1"/>
          </p:cNvSpPr>
          <p:nvPr/>
        </p:nvSpPr>
        <p:spPr bwMode="auto">
          <a:xfrm rot="10800000" flipH="1">
            <a:off x="7938" y="1009650"/>
            <a:ext cx="9140825" cy="26988"/>
          </a:xfrm>
          <a:prstGeom prst="rect">
            <a:avLst/>
          </a:prstGeom>
          <a:solidFill>
            <a:srgbClr val="004080"/>
          </a:solidFill>
          <a:ln w="9525">
            <a:solidFill>
              <a:srgbClr val="000066"/>
            </a:solidFill>
            <a:miter lim="800000"/>
            <a:headEnd/>
            <a:tailEnd/>
          </a:ln>
          <a:effectLst/>
        </p:spPr>
        <p:txBody>
          <a:bodyPr wrap="none" anchor="ctr">
            <a:prstTxWarp prst="textNoShape">
              <a:avLst/>
            </a:prstTxWarp>
          </a:bodyPr>
          <a:lstStyle/>
          <a:p>
            <a:endParaRPr lang="en-US"/>
          </a:p>
        </p:txBody>
      </p:sp>
      <p:sp>
        <p:nvSpPr>
          <p:cNvPr id="8" name="Oval 11"/>
          <p:cNvSpPr>
            <a:spLocks noChangeArrowheads="1"/>
          </p:cNvSpPr>
          <p:nvPr/>
        </p:nvSpPr>
        <p:spPr bwMode="auto">
          <a:xfrm>
            <a:off x="228600" y="407988"/>
            <a:ext cx="733425" cy="635000"/>
          </a:xfrm>
          <a:prstGeom prst="ellipse">
            <a:avLst/>
          </a:prstGeom>
          <a:solidFill>
            <a:schemeClr val="bg1"/>
          </a:solidFill>
          <a:ln w="9525">
            <a:noFill/>
            <a:round/>
            <a:headEnd/>
            <a:tailEnd/>
          </a:ln>
          <a:effectLst/>
        </p:spPr>
        <p:txBody>
          <a:bodyPr wrap="none" anchor="ctr">
            <a:prstTxWarp prst="textNoShape">
              <a:avLst/>
            </a:prstTxWarp>
          </a:bodyPr>
          <a:lstStyle/>
          <a:p>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 y="331788"/>
            <a:ext cx="838200" cy="711200"/>
          </a:xfrm>
          <a:prstGeom prst="rect">
            <a:avLst/>
          </a:prstGeom>
          <a:noFill/>
          <a:ln w="9525">
            <a:noFill/>
            <a:miter lim="800000"/>
            <a:headEnd/>
            <a:tailEnd/>
          </a:ln>
        </p:spPr>
      </p:pic>
      <p:sp>
        <p:nvSpPr>
          <p:cNvPr id="10" name="Rectangle 13"/>
          <p:cNvSpPr>
            <a:spLocks noChangeArrowheads="1"/>
          </p:cNvSpPr>
          <p:nvPr/>
        </p:nvSpPr>
        <p:spPr bwMode="auto">
          <a:xfrm rot="10800000" flipH="1">
            <a:off x="0" y="6477000"/>
            <a:ext cx="9140825" cy="26988"/>
          </a:xfrm>
          <a:prstGeom prst="rect">
            <a:avLst/>
          </a:prstGeom>
          <a:solidFill>
            <a:srgbClr val="004080"/>
          </a:solidFill>
          <a:ln w="9525">
            <a:solidFill>
              <a:srgbClr val="000066"/>
            </a:solidFill>
            <a:miter lim="800000"/>
            <a:headEnd/>
            <a:tailEnd/>
          </a:ln>
          <a:effectLst/>
        </p:spPr>
        <p:txBody>
          <a:bodyPr wrap="none" anchor="ctr">
            <a:prstTxWarp prst="textNoShape">
              <a:avLst/>
            </a:prstTxWarp>
          </a:bodyPr>
          <a:lstStyle/>
          <a:p>
            <a:endParaRPr lang="en-US"/>
          </a:p>
        </p:txBody>
      </p:sp>
      <p:sp>
        <p:nvSpPr>
          <p:cNvPr id="11" name="Rectangle 14"/>
          <p:cNvSpPr>
            <a:spLocks noChangeArrowheads="1"/>
          </p:cNvSpPr>
          <p:nvPr/>
        </p:nvSpPr>
        <p:spPr bwMode="auto">
          <a:xfrm>
            <a:off x="119063" y="6557963"/>
            <a:ext cx="1789112" cy="287337"/>
          </a:xfrm>
          <a:prstGeom prst="rect">
            <a:avLst/>
          </a:prstGeom>
          <a:noFill/>
          <a:ln w="9525">
            <a:noFill/>
            <a:miter lim="800000"/>
            <a:headEnd/>
            <a:tailEnd/>
          </a:ln>
          <a:effectLst/>
        </p:spPr>
        <p:txBody>
          <a:bodyPr>
            <a:prstTxWarp prst="textNoShape">
              <a:avLst/>
            </a:prstTxWarp>
          </a:bodyPr>
          <a:lstStyle/>
          <a:p>
            <a:pPr algn="ctr" eaLnBrk="1" hangingPunct="1"/>
            <a:endParaRPr lang="en-US" sz="900" b="1">
              <a:solidFill>
                <a:srgbClr val="000066"/>
              </a:solidFill>
              <a:latin typeface="Helvetica" charset="0"/>
              <a:ea typeface="Arial" charset="0"/>
              <a:cs typeface="Arial" charset="0"/>
            </a:endParaRPr>
          </a:p>
        </p:txBody>
      </p:sp>
      <p:sp>
        <p:nvSpPr>
          <p:cNvPr id="12290" name="Rectangle 2"/>
          <p:cNvSpPr>
            <a:spLocks noGrp="1" noChangeArrowheads="1"/>
          </p:cNvSpPr>
          <p:nvPr>
            <p:ph type="ctrTitle"/>
          </p:nvPr>
        </p:nvSpPr>
        <p:spPr bwMode="auto">
          <a:xfrm>
            <a:off x="685800" y="2286000"/>
            <a:ext cx="7772400" cy="11430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a:lvl1pPr>
          </a:lstStyle>
          <a:p>
            <a:r>
              <a:rPr lang="en-US" smtClean="0"/>
              <a:t>Click to edit Master title style</a:t>
            </a:r>
            <a:endParaRPr lang="en-US"/>
          </a:p>
        </p:txBody>
      </p:sp>
      <p:sp>
        <p:nvSpPr>
          <p:cNvPr id="12291" name="Rectangle 3"/>
          <p:cNvSpPr>
            <a:spLocks noGrp="1" noChangeArrowheads="1"/>
          </p:cNvSpPr>
          <p:nvPr>
            <p:ph type="subTitle" idx="1"/>
          </p:nvPr>
        </p:nvSpPr>
        <p:spPr>
          <a:xfrm>
            <a:off x="1504950" y="3657600"/>
            <a:ext cx="6253163" cy="579438"/>
          </a:xfrm>
        </p:spPr>
        <p:txBody>
          <a:bodyPr wrap="none">
            <a:spAutoFit/>
          </a:bodyPr>
          <a:lstStyle>
            <a:lvl1pPr marL="0" indent="0" algn="ctr">
              <a:buFont typeface="Wingdings" pitchFamily="-107" charset="2"/>
              <a:buNone/>
              <a:defRPr/>
            </a:lvl1pPr>
          </a:lstStyle>
          <a:p>
            <a:r>
              <a:rPr lang="en-US" smtClean="0"/>
              <a:t>Click to edit Master subtitle style</a:t>
            </a:r>
            <a:endParaRPr lang="en-US"/>
          </a:p>
        </p:txBody>
      </p:sp>
      <p:sp>
        <p:nvSpPr>
          <p:cNvPr id="14" name="Text Box 10"/>
          <p:cNvSpPr txBox="1">
            <a:spLocks noChangeArrowheads="1"/>
          </p:cNvSpPr>
          <p:nvPr userDrawn="1"/>
        </p:nvSpPr>
        <p:spPr bwMode="auto">
          <a:xfrm>
            <a:off x="990600" y="787400"/>
            <a:ext cx="1787669" cy="246221"/>
          </a:xfrm>
          <a:prstGeom prst="rect">
            <a:avLst/>
          </a:prstGeom>
          <a:noFill/>
          <a:ln w="9525">
            <a:noFill/>
            <a:miter lim="800000"/>
            <a:headEnd/>
            <a:tailEnd/>
          </a:ln>
          <a:effectLst/>
        </p:spPr>
        <p:txBody>
          <a:bodyPr wrap="none">
            <a:prstTxWarp prst="textNoShape">
              <a:avLst/>
            </a:prstTxWarp>
            <a:spAutoFit/>
            <a:scene3d>
              <a:camera prst="orthographicFront"/>
              <a:lightRig rig="soft" dir="t">
                <a:rot lat="0" lon="0" rev="10800000"/>
              </a:lightRig>
            </a:scene3d>
            <a:sp3d>
              <a:bevelT w="27940" h="12700"/>
              <a:contourClr>
                <a:srgbClr val="DDDDDD"/>
              </a:contourClr>
            </a:sp3d>
          </a:bodyPr>
          <a:lstStyle/>
          <a:p>
            <a:pPr>
              <a:defRPr/>
            </a:pPr>
            <a:r>
              <a:rPr lang="en-US" sz="1000" b="1" spc="150" dirty="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rPr>
              <a:t>Jet Propulsion Laboratory</a:t>
            </a:r>
          </a:p>
        </p:txBody>
      </p:sp>
      <p:sp>
        <p:nvSpPr>
          <p:cNvPr id="15" name="Text Box 10"/>
          <p:cNvSpPr txBox="1">
            <a:spLocks noChangeArrowheads="1"/>
          </p:cNvSpPr>
          <p:nvPr userDrawn="1"/>
        </p:nvSpPr>
        <p:spPr bwMode="auto">
          <a:xfrm>
            <a:off x="6858000" y="782320"/>
            <a:ext cx="2082621" cy="246221"/>
          </a:xfrm>
          <a:prstGeom prst="rect">
            <a:avLst/>
          </a:prstGeom>
          <a:noFill/>
          <a:ln w="9525">
            <a:noFill/>
            <a:miter lim="800000"/>
            <a:headEnd/>
            <a:tailEnd/>
          </a:ln>
          <a:effectLst/>
        </p:spPr>
        <p:txBody>
          <a:bodyPr wrap="none">
            <a:prstTxWarp prst="textNoShape">
              <a:avLst/>
            </a:prstTxWarp>
            <a:spAutoFit/>
            <a:scene3d>
              <a:camera prst="orthographicFront"/>
              <a:lightRig rig="soft" dir="t">
                <a:rot lat="0" lon="0" rev="10800000"/>
              </a:lightRig>
            </a:scene3d>
            <a:sp3d>
              <a:bevelT w="27940" h="12700"/>
              <a:contourClr>
                <a:srgbClr val="DDDDDD"/>
              </a:contourClr>
            </a:sp3d>
          </a:bodyPr>
          <a:lstStyle/>
          <a:p>
            <a:pPr>
              <a:defRPr/>
            </a:pPr>
            <a:r>
              <a:rPr lang="en-US" sz="1000" b="1" spc="150" dirty="0" smtClean="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rPr>
              <a:t>North Carolina State University</a:t>
            </a:r>
            <a:endParaRPr lang="en-US" sz="1000" b="1" spc="150" dirty="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8CADA65A-AF2F-C34F-A8B9-1F3AF8BBA73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D0F55567-C16A-6042-B259-7BE95B3931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80729A6D-58FF-5C46-B6F8-E1D14808790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6"/>
          <p:cNvSpPr>
            <a:spLocks noGrp="1" noChangeArrowheads="1"/>
          </p:cNvSpPr>
          <p:nvPr>
            <p:ph type="sldNum" sz="quarter" idx="11"/>
          </p:nvPr>
        </p:nvSpPr>
        <p:spPr>
          <a:ln/>
        </p:spPr>
        <p:txBody>
          <a:bodyPr/>
          <a:lstStyle>
            <a:lvl1pPr>
              <a:defRPr/>
            </a:lvl1pPr>
          </a:lstStyle>
          <a:p>
            <a:fld id="{F1F1B097-93B8-D845-BEFB-6B7D7C81965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theme" Target="../theme/theme2.xml"/><Relationship Id="rId15" Type="http://schemas.openxmlformats.org/officeDocument/2006/relationships/image" Target="../media/image1.jpeg"/><Relationship Id="rId16"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9" Type="http://schemas.openxmlformats.org/officeDocument/2006/relationships/slideLayout" Target="../slideLayouts/slideLayout13.xml"/><Relationship Id="rId10"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12A77B7F-E140-4A08-868B-5045A14FF10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2192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268" name="Rectangle 4"/>
          <p:cNvSpPr>
            <a:spLocks noGrp="1" noChangeArrowheads="1"/>
          </p:cNvSpPr>
          <p:nvPr>
            <p:ph type="dt" sz="half" idx="2"/>
          </p:nvPr>
        </p:nvSpPr>
        <p:spPr bwMode="auto">
          <a:xfrm>
            <a:off x="3352800" y="6553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rebuchet MS" charset="0"/>
              </a:defRPr>
            </a:lvl1pPr>
          </a:lstStyle>
          <a:p>
            <a:endParaRPr lang="en-US" dirty="0"/>
          </a:p>
        </p:txBody>
      </p:sp>
      <p:sp>
        <p:nvSpPr>
          <p:cNvPr id="11270" name="Rectangle 6"/>
          <p:cNvSpPr>
            <a:spLocks noGrp="1" noChangeArrowheads="1"/>
          </p:cNvSpPr>
          <p:nvPr>
            <p:ph type="sldNum" sz="quarter" idx="4"/>
          </p:nvPr>
        </p:nvSpPr>
        <p:spPr bwMode="auto">
          <a:xfrm>
            <a:off x="6934200" y="6553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1">
                <a:latin typeface="Trebuchet MS" charset="0"/>
              </a:defRPr>
            </a:lvl1pPr>
          </a:lstStyle>
          <a:p>
            <a:fld id="{3E967468-7997-5A45-BA7C-507B7AAE7432}" type="slidenum">
              <a:rPr lang="en-US"/>
              <a:pPr/>
              <a:t>‹#›</a:t>
            </a:fld>
            <a:endParaRPr lang="en-US"/>
          </a:p>
        </p:txBody>
      </p:sp>
      <p:sp>
        <p:nvSpPr>
          <p:cNvPr id="11271" name="Text Box 7"/>
          <p:cNvSpPr txBox="1">
            <a:spLocks noChangeArrowheads="1"/>
          </p:cNvSpPr>
          <p:nvPr/>
        </p:nvSpPr>
        <p:spPr bwMode="auto">
          <a:xfrm>
            <a:off x="1143000" y="0"/>
            <a:ext cx="7073900" cy="366713"/>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sz="1800" b="1">
              <a:latin typeface="Helvetica" charset="0"/>
              <a:ea typeface="Arial" charset="0"/>
              <a:cs typeface="Arial" charset="0"/>
            </a:endParaRPr>
          </a:p>
        </p:txBody>
      </p:sp>
      <p:sp>
        <p:nvSpPr>
          <p:cNvPr id="11272" name="Rectangle 8"/>
          <p:cNvSpPr>
            <a:spLocks noChangeArrowheads="1"/>
          </p:cNvSpPr>
          <p:nvPr/>
        </p:nvSpPr>
        <p:spPr bwMode="auto">
          <a:xfrm rot="10800000" flipH="1">
            <a:off x="0" y="838200"/>
            <a:ext cx="9148763" cy="146050"/>
          </a:xfrm>
          <a:prstGeom prst="rect">
            <a:avLst/>
          </a:prstGeom>
          <a:solidFill>
            <a:srgbClr val="000066"/>
          </a:solidFill>
          <a:ln w="9525">
            <a:noFill/>
            <a:miter lim="800000"/>
            <a:headEnd/>
            <a:tailEnd/>
          </a:ln>
          <a:effectLst/>
        </p:spPr>
        <p:txBody>
          <a:bodyPr wrap="none" anchor="ctr">
            <a:prstTxWarp prst="textNoShape">
              <a:avLst/>
            </a:prstTxWarp>
          </a:bodyPr>
          <a:lstStyle/>
          <a:p>
            <a:endParaRPr lang="en-US"/>
          </a:p>
        </p:txBody>
      </p:sp>
      <p:sp>
        <p:nvSpPr>
          <p:cNvPr id="11273" name="Rectangle 9"/>
          <p:cNvSpPr>
            <a:spLocks noChangeArrowheads="1"/>
          </p:cNvSpPr>
          <p:nvPr/>
        </p:nvSpPr>
        <p:spPr bwMode="auto">
          <a:xfrm rot="10800000" flipH="1">
            <a:off x="7938" y="1009650"/>
            <a:ext cx="9140825" cy="26988"/>
          </a:xfrm>
          <a:prstGeom prst="rect">
            <a:avLst/>
          </a:prstGeom>
          <a:solidFill>
            <a:srgbClr val="004080"/>
          </a:solidFill>
          <a:ln w="9525">
            <a:solidFill>
              <a:srgbClr val="000066"/>
            </a:solidFill>
            <a:miter lim="800000"/>
            <a:headEnd/>
            <a:tailEnd/>
          </a:ln>
          <a:effectLst/>
        </p:spPr>
        <p:txBody>
          <a:bodyPr wrap="none" anchor="ctr">
            <a:prstTxWarp prst="textNoShape">
              <a:avLst/>
            </a:prstTxWarp>
          </a:bodyPr>
          <a:lstStyle/>
          <a:p>
            <a:endParaRPr lang="en-US"/>
          </a:p>
        </p:txBody>
      </p:sp>
      <p:sp>
        <p:nvSpPr>
          <p:cNvPr id="11275" name="Oval 11"/>
          <p:cNvSpPr>
            <a:spLocks noChangeArrowheads="1"/>
          </p:cNvSpPr>
          <p:nvPr/>
        </p:nvSpPr>
        <p:spPr bwMode="auto">
          <a:xfrm>
            <a:off x="228600" y="407988"/>
            <a:ext cx="733425" cy="635000"/>
          </a:xfrm>
          <a:prstGeom prst="ellipse">
            <a:avLst/>
          </a:prstGeom>
          <a:solidFill>
            <a:schemeClr val="bg1"/>
          </a:solidFill>
          <a:ln w="9525">
            <a:noFill/>
            <a:round/>
            <a:headEnd/>
            <a:tailEnd/>
          </a:ln>
          <a:effectLst/>
        </p:spPr>
        <p:txBody>
          <a:bodyPr wrap="none" anchor="ctr">
            <a:prstTxWarp prst="textNoShape">
              <a:avLst/>
            </a:prstTxWarp>
          </a:bodyPr>
          <a:lstStyle/>
          <a:p>
            <a:endParaRPr lang="en-US"/>
          </a:p>
        </p:txBody>
      </p:sp>
      <p:pic>
        <p:nvPicPr>
          <p:cNvPr id="1034" name="Picture 12"/>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228600" y="331788"/>
            <a:ext cx="838200" cy="711200"/>
          </a:xfrm>
          <a:prstGeom prst="rect">
            <a:avLst/>
          </a:prstGeom>
          <a:noFill/>
          <a:ln w="9525">
            <a:noFill/>
            <a:miter lim="800000"/>
            <a:headEnd/>
            <a:tailEnd/>
          </a:ln>
        </p:spPr>
      </p:pic>
      <p:sp>
        <p:nvSpPr>
          <p:cNvPr id="11277" name="Rectangle 13"/>
          <p:cNvSpPr>
            <a:spLocks noChangeArrowheads="1"/>
          </p:cNvSpPr>
          <p:nvPr/>
        </p:nvSpPr>
        <p:spPr bwMode="auto">
          <a:xfrm rot="10800000" flipH="1">
            <a:off x="0" y="6472238"/>
            <a:ext cx="9140825" cy="26987"/>
          </a:xfrm>
          <a:prstGeom prst="rect">
            <a:avLst/>
          </a:prstGeom>
          <a:solidFill>
            <a:srgbClr val="004080"/>
          </a:solidFill>
          <a:ln w="9525">
            <a:solidFill>
              <a:srgbClr val="000066"/>
            </a:solidFill>
            <a:miter lim="800000"/>
            <a:headEnd/>
            <a:tailEnd/>
          </a:ln>
          <a:effectLst/>
        </p:spPr>
        <p:txBody>
          <a:bodyPr wrap="none" anchor="ctr">
            <a:prstTxWarp prst="textNoShape">
              <a:avLst/>
            </a:prstTxWarp>
          </a:bodyPr>
          <a:lstStyle/>
          <a:p>
            <a:endParaRPr lang="en-US"/>
          </a:p>
        </p:txBody>
      </p:sp>
      <p:sp>
        <p:nvSpPr>
          <p:cNvPr id="12" name="Text Box 10"/>
          <p:cNvSpPr txBox="1">
            <a:spLocks noChangeArrowheads="1"/>
          </p:cNvSpPr>
          <p:nvPr userDrawn="1"/>
        </p:nvSpPr>
        <p:spPr bwMode="auto">
          <a:xfrm>
            <a:off x="6858000" y="782320"/>
            <a:ext cx="2082621" cy="246221"/>
          </a:xfrm>
          <a:prstGeom prst="rect">
            <a:avLst/>
          </a:prstGeom>
          <a:noFill/>
          <a:ln w="9525">
            <a:noFill/>
            <a:miter lim="800000"/>
            <a:headEnd/>
            <a:tailEnd/>
          </a:ln>
          <a:effectLst/>
        </p:spPr>
        <p:txBody>
          <a:bodyPr wrap="none">
            <a:prstTxWarp prst="textNoShape">
              <a:avLst/>
            </a:prstTxWarp>
            <a:spAutoFit/>
            <a:scene3d>
              <a:camera prst="orthographicFront"/>
              <a:lightRig rig="soft" dir="t">
                <a:rot lat="0" lon="0" rev="10800000"/>
              </a:lightRig>
            </a:scene3d>
            <a:sp3d>
              <a:bevelT w="27940" h="12700"/>
              <a:contourClr>
                <a:srgbClr val="DDDDDD"/>
              </a:contourClr>
            </a:sp3d>
          </a:bodyPr>
          <a:lstStyle/>
          <a:p>
            <a:pPr>
              <a:defRPr/>
            </a:pPr>
            <a:r>
              <a:rPr lang="en-US" sz="1000" b="1" spc="150" dirty="0" smtClean="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rPr>
              <a:t>North Carolina State University</a:t>
            </a:r>
            <a:endParaRPr lang="en-US" sz="1000" b="1" spc="150" dirty="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endParaRPr>
          </a:p>
        </p:txBody>
      </p:sp>
      <p:sp>
        <p:nvSpPr>
          <p:cNvPr id="13" name="Text Box 10"/>
          <p:cNvSpPr txBox="1">
            <a:spLocks noChangeArrowheads="1"/>
          </p:cNvSpPr>
          <p:nvPr userDrawn="1"/>
        </p:nvSpPr>
        <p:spPr bwMode="auto">
          <a:xfrm>
            <a:off x="914400" y="787400"/>
            <a:ext cx="1787669" cy="246221"/>
          </a:xfrm>
          <a:prstGeom prst="rect">
            <a:avLst/>
          </a:prstGeom>
          <a:noFill/>
          <a:ln w="9525">
            <a:noFill/>
            <a:miter lim="800000"/>
            <a:headEnd/>
            <a:tailEnd/>
          </a:ln>
          <a:effectLst/>
        </p:spPr>
        <p:txBody>
          <a:bodyPr wrap="none">
            <a:prstTxWarp prst="textNoShape">
              <a:avLst/>
            </a:prstTxWarp>
            <a:spAutoFit/>
            <a:scene3d>
              <a:camera prst="orthographicFront"/>
              <a:lightRig rig="soft" dir="t">
                <a:rot lat="0" lon="0" rev="10800000"/>
              </a:lightRig>
            </a:scene3d>
            <a:sp3d>
              <a:bevelT w="27940" h="12700"/>
              <a:contourClr>
                <a:srgbClr val="DDDDDD"/>
              </a:contourClr>
            </a:sp3d>
          </a:bodyPr>
          <a:lstStyle/>
          <a:p>
            <a:pPr>
              <a:defRPr/>
            </a:pPr>
            <a:r>
              <a:rPr lang="en-US" sz="1000" b="1" spc="150" dirty="0">
                <a:ln w="11430"/>
                <a:solidFill>
                  <a:srgbClr val="F8F8F8"/>
                </a:solidFill>
                <a:effectLst>
                  <a:outerShdw blurRad="25400" algn="tl" rotWithShape="0">
                    <a:srgbClr val="000000">
                      <a:alpha val="43000"/>
                    </a:srgbClr>
                  </a:outerShdw>
                </a:effectLst>
                <a:latin typeface="Helvetica" pitchFamily="-107" charset="0"/>
                <a:ea typeface="Arial" pitchFamily="-107" charset="0"/>
                <a:cs typeface="Arial" pitchFamily="-107" charset="0"/>
              </a:rPr>
              <a:t>Jet Propulsion Laboratory</a:t>
            </a:r>
          </a:p>
        </p:txBody>
      </p:sp>
    </p:spTree>
  </p:cSld>
  <p:clrMap bg1="lt1" tx1="dk1" bg2="lt2" tx2="dk2" accent1="accent1" accent2="accent2" accent3="accent3" accent4="accent4" accent5="accent5" accent6="accent6" hlink="hlink" folHlink="folHlink"/>
  <p:sldLayoutIdLst>
    <p:sldLayoutId id="2147483689"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675" r:id="rId11"/>
    <p:sldLayoutId id="2147483690" r:id="rId12"/>
    <p:sldLayoutId id="2147483700" r:id="rId13"/>
  </p:sldLayoutIdLst>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4400" i="1">
          <a:solidFill>
            <a:schemeClr val="tx2"/>
          </a:solidFill>
          <a:latin typeface="+mj-lt"/>
          <a:ea typeface="+mj-ea"/>
          <a:cs typeface="+mj-cs"/>
        </a:defRPr>
      </a:lvl1pPr>
      <a:lvl2pPr algn="r" rtl="0" eaLnBrk="1" fontAlgn="base" hangingPunct="1">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2pPr>
      <a:lvl3pPr algn="r" rtl="0" eaLnBrk="1" fontAlgn="base" hangingPunct="1">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3pPr>
      <a:lvl4pPr algn="r" rtl="0" eaLnBrk="1" fontAlgn="base" hangingPunct="1">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4pPr>
      <a:lvl5pPr algn="r" rtl="0" eaLnBrk="1" fontAlgn="base" hangingPunct="1">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5pPr>
      <a:lvl6pPr marL="457200" algn="r" rtl="0" eaLnBrk="1" fontAlgn="base" hangingPunct="1">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6pPr>
      <a:lvl7pPr marL="914400" algn="r" rtl="0" eaLnBrk="1" fontAlgn="base" hangingPunct="1">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7pPr>
      <a:lvl8pPr marL="1371600" algn="r" rtl="0" eaLnBrk="1" fontAlgn="base" hangingPunct="1">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8pPr>
      <a:lvl9pPr marL="1828800" algn="r" rtl="0" eaLnBrk="1" fontAlgn="base" hangingPunct="1">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9pPr>
    </p:titleStyle>
    <p:bodyStyle>
      <a:lvl1pPr marL="342900" indent="-342900" algn="l" rtl="0" eaLnBrk="1" fontAlgn="base" hangingPunct="1">
        <a:spcBef>
          <a:spcPct val="20000"/>
        </a:spcBef>
        <a:spcAft>
          <a:spcPct val="0"/>
        </a:spcAft>
        <a:buClr>
          <a:schemeClr val="accent2"/>
        </a:buClr>
        <a:buSzPct val="90000"/>
        <a:buFont typeface="Wingdings"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90000"/>
        <a:buFont typeface="Wingdings"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3366FF"/>
        </a:buClr>
        <a:buSzPct val="90000"/>
        <a:buFont typeface="Wingdings"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rgbClr val="66B3FF"/>
        </a:buClr>
        <a:buSzPct val="90000"/>
        <a:buFont typeface="Wingdings"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66B3FF"/>
        </a:buClr>
        <a:buSzPct val="90000"/>
        <a:buFont typeface="Wingdings"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3276600"/>
            <a:ext cx="8801100" cy="1447800"/>
          </a:xfrm>
          <a:noFill/>
        </p:spPr>
        <p:txBody>
          <a:bodyPr lIns="92075" tIns="46038" rIns="92075" bIns="46038" anchor="t"/>
          <a:lstStyle/>
          <a:p>
            <a:r>
              <a:rPr lang="en-US" sz="1800" b="1" dirty="0" smtClean="0">
                <a:solidFill>
                  <a:srgbClr val="081D58"/>
                </a:solidFill>
              </a:rPr>
              <a:t>Jairus Hihn</a:t>
            </a:r>
            <a:br>
              <a:rPr lang="en-US" sz="1800" b="1" dirty="0" smtClean="0">
                <a:solidFill>
                  <a:srgbClr val="081D58"/>
                </a:solidFill>
              </a:rPr>
            </a:br>
            <a:r>
              <a:rPr lang="en-US" sz="1400" dirty="0" smtClean="0"/>
              <a:t>Jet Propulsion Laboratory, California Institute of Technology</a:t>
            </a:r>
            <a:br>
              <a:rPr lang="en-US" sz="1400" dirty="0" smtClean="0"/>
            </a:br>
            <a:r>
              <a:rPr lang="en-US" sz="1400" dirty="0" smtClean="0"/>
              <a:t/>
            </a:r>
            <a:br>
              <a:rPr lang="en-US" sz="1400" dirty="0" smtClean="0"/>
            </a:br>
            <a:r>
              <a:rPr lang="en-US" sz="1800" b="1" dirty="0" smtClean="0">
                <a:solidFill>
                  <a:srgbClr val="081D58"/>
                </a:solidFill>
              </a:rPr>
              <a:t>Tim Menzies</a:t>
            </a:r>
            <a:br>
              <a:rPr lang="en-US" sz="1800" b="1" dirty="0" smtClean="0">
                <a:solidFill>
                  <a:srgbClr val="081D58"/>
                </a:solidFill>
              </a:rPr>
            </a:br>
            <a:r>
              <a:rPr lang="en-US" sz="1400" dirty="0" smtClean="0"/>
              <a:t>North Carolina State University</a:t>
            </a:r>
            <a:endParaRPr lang="en-US" sz="1400" dirty="0"/>
          </a:p>
        </p:txBody>
      </p:sp>
      <p:sp>
        <p:nvSpPr>
          <p:cNvPr id="3076" name="Text Box 5"/>
          <p:cNvSpPr txBox="1">
            <a:spLocks noChangeArrowheads="1"/>
          </p:cNvSpPr>
          <p:nvPr/>
        </p:nvSpPr>
        <p:spPr bwMode="auto">
          <a:xfrm>
            <a:off x="152400" y="1219200"/>
            <a:ext cx="8763000" cy="1938992"/>
          </a:xfrm>
          <a:prstGeom prst="rect">
            <a:avLst/>
          </a:prstGeom>
          <a:noFill/>
          <a:ln w="12700">
            <a:noFill/>
            <a:miter lim="800000"/>
            <a:headEnd type="none" w="sm" len="sm"/>
            <a:tailEnd type="none" w="sm" len="sm"/>
          </a:ln>
        </p:spPr>
        <p:txBody>
          <a:bodyPr>
            <a:spAutoFit/>
          </a:bodyPr>
          <a:lstStyle/>
          <a:p>
            <a:pPr algn="ctr" eaLnBrk="1" hangingPunct="1">
              <a:spcBef>
                <a:spcPct val="50000"/>
              </a:spcBef>
            </a:pPr>
            <a:endParaRPr lang="en-US" sz="3200" b="1" dirty="0" smtClean="0">
              <a:solidFill>
                <a:srgbClr val="990033"/>
              </a:solidFill>
              <a:latin typeface="Verdana" pitchFamily="1" charset="0"/>
            </a:endParaRPr>
          </a:p>
          <a:p>
            <a:pPr algn="ctr"/>
            <a:r>
              <a:rPr lang="en-US" sz="2800" b="1" dirty="0">
                <a:solidFill>
                  <a:srgbClr val="990033"/>
                </a:solidFill>
              </a:rPr>
              <a:t>Data Mining Methods and Cost Estimation Models </a:t>
            </a:r>
          </a:p>
          <a:p>
            <a:pPr algn="ctr"/>
            <a:r>
              <a:rPr lang="en-US" sz="2400" b="1" dirty="0">
                <a:solidFill>
                  <a:srgbClr val="990033"/>
                </a:solidFill>
              </a:rPr>
              <a:t>Why is it so hard to infuse new ideas</a:t>
            </a:r>
            <a:r>
              <a:rPr lang="en-US" sz="2800" b="1" dirty="0">
                <a:solidFill>
                  <a:srgbClr val="990033"/>
                </a:solidFill>
              </a:rPr>
              <a:t>?</a:t>
            </a:r>
          </a:p>
          <a:p>
            <a:pPr algn="ctr"/>
            <a:endParaRPr lang="en-US" sz="3200" dirty="0">
              <a:solidFill>
                <a:srgbClr val="990033"/>
              </a:solidFill>
            </a:endParaRPr>
          </a:p>
        </p:txBody>
      </p:sp>
      <p:sp>
        <p:nvSpPr>
          <p:cNvPr id="2" name="Rectangle 1"/>
          <p:cNvSpPr/>
          <p:nvPr/>
        </p:nvSpPr>
        <p:spPr>
          <a:xfrm>
            <a:off x="2133600" y="6581001"/>
            <a:ext cx="5257800" cy="276999"/>
          </a:xfrm>
          <a:prstGeom prst="rect">
            <a:avLst/>
          </a:prstGeom>
        </p:spPr>
        <p:txBody>
          <a:bodyPr wrap="square">
            <a:spAutoFit/>
          </a:bodyPr>
          <a:lstStyle/>
          <a:p>
            <a:pPr algn="ctr"/>
            <a:r>
              <a:rPr lang="en-US" sz="1200" dirty="0" smtClean="0"/>
              <a:t>© 2015. All</a:t>
            </a:r>
            <a:r>
              <a:rPr lang="en-US" sz="1200" dirty="0"/>
              <a:t> </a:t>
            </a:r>
            <a:r>
              <a:rPr lang="en-US" sz="1200" dirty="0" smtClean="0"/>
              <a:t>rights reserved</a:t>
            </a:r>
            <a:r>
              <a:rPr lang="en-US" sz="1200" dirty="0"/>
              <a:t>.</a:t>
            </a:r>
          </a:p>
        </p:txBody>
      </p:sp>
      <p:sp>
        <p:nvSpPr>
          <p:cNvPr id="3" name="Rectangle 2"/>
          <p:cNvSpPr/>
          <p:nvPr/>
        </p:nvSpPr>
        <p:spPr>
          <a:xfrm>
            <a:off x="533400" y="4876800"/>
            <a:ext cx="7467600" cy="1015663"/>
          </a:xfrm>
          <a:prstGeom prst="rect">
            <a:avLst/>
          </a:prstGeom>
        </p:spPr>
        <p:txBody>
          <a:bodyPr wrap="square">
            <a:spAutoFit/>
          </a:bodyPr>
          <a:lstStyle/>
          <a:p>
            <a:pPr algn="ctr"/>
            <a:endParaRPr lang="en-US" dirty="0"/>
          </a:p>
          <a:p>
            <a:pPr algn="ctr"/>
            <a:r>
              <a:rPr lang="en-US" b="1" dirty="0"/>
              <a:t>ACTION15: Actionable Analytics for </a:t>
            </a:r>
            <a:r>
              <a:rPr lang="en-US" b="1" dirty="0" smtClean="0"/>
              <a:t>Software Engineering</a:t>
            </a:r>
            <a:endParaRPr lang="en-US" b="1" dirty="0"/>
          </a:p>
          <a:p>
            <a:pPr algn="ctr"/>
            <a:r>
              <a:rPr lang="en-US" dirty="0" smtClean="0"/>
              <a:t>Lincoln, 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934200" y="6553200"/>
            <a:ext cx="1905000" cy="228600"/>
          </a:xfrm>
        </p:spPr>
        <p:txBody>
          <a:bodyPr/>
          <a:lstStyle/>
          <a:p>
            <a:fld id="{D0C1AB6B-C77D-B541-B795-73ADE8A2AD18}" type="slidenum">
              <a:rPr lang="en-US" smtClean="0"/>
              <a:pPr/>
              <a:t>10</a:t>
            </a:fld>
            <a:endParaRPr lang="en-US"/>
          </a:p>
        </p:txBody>
      </p:sp>
      <p:sp>
        <p:nvSpPr>
          <p:cNvPr id="5" name="Rectangle 4"/>
          <p:cNvSpPr/>
          <p:nvPr/>
        </p:nvSpPr>
        <p:spPr>
          <a:xfrm>
            <a:off x="1066800" y="76200"/>
            <a:ext cx="7772400" cy="685800"/>
          </a:xfrm>
          <a:prstGeom prst="rect">
            <a:avLst/>
          </a:prstGeom>
        </p:spPr>
        <p:txBody>
          <a:bodyPr vert="horz"/>
          <a:lstStyle/>
          <a:p>
            <a:pPr marL="342900" indent="-342900" eaLnBrk="1" hangingPunct="1">
              <a:spcBef>
                <a:spcPct val="20000"/>
              </a:spcBef>
            </a:pPr>
            <a:r>
              <a:rPr lang="en-US" sz="4000" i="1" dirty="0" smtClean="0">
                <a:solidFill>
                  <a:srgbClr val="990033"/>
                </a:solidFill>
                <a:latin typeface="+mn-lt"/>
              </a:rPr>
              <a:t>Next Step</a:t>
            </a:r>
            <a:endParaRPr lang="en-US" sz="4000" i="1" dirty="0">
              <a:solidFill>
                <a:srgbClr val="990033"/>
              </a:solidFill>
              <a:latin typeface="+mn-lt"/>
            </a:endParaRPr>
          </a:p>
        </p:txBody>
      </p:sp>
      <p:sp>
        <p:nvSpPr>
          <p:cNvPr id="8" name="Rectangle 7"/>
          <p:cNvSpPr/>
          <p:nvPr/>
        </p:nvSpPr>
        <p:spPr>
          <a:xfrm>
            <a:off x="609600" y="1219200"/>
            <a:ext cx="7848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3600" dirty="0" smtClean="0"/>
              <a:t>This </a:t>
            </a:r>
            <a:r>
              <a:rPr lang="en-US" sz="3600" dirty="0"/>
              <a:t>capability </a:t>
            </a:r>
            <a:r>
              <a:rPr lang="en-US" sz="3600" dirty="0" smtClean="0"/>
              <a:t> will </a:t>
            </a:r>
            <a:r>
              <a:rPr lang="en-US" sz="3600" dirty="0"/>
              <a:t>be released through the NASA ONCE Portal </a:t>
            </a:r>
            <a:r>
              <a:rPr lang="en-US" sz="3600" dirty="0" smtClean="0"/>
              <a:t>on December 4</a:t>
            </a:r>
            <a:r>
              <a:rPr lang="en-US" sz="3600" baseline="30000" dirty="0" smtClean="0"/>
              <a:t>th </a:t>
            </a:r>
            <a:r>
              <a:rPr lang="en-US" sz="3600" dirty="0" smtClean="0"/>
              <a:t>for use  by NASA and its contractors so we will launch</a:t>
            </a:r>
          </a:p>
          <a:p>
            <a:endParaRPr lang="en-US" sz="3600" dirty="0"/>
          </a:p>
          <a:p>
            <a:r>
              <a:rPr lang="en-US" sz="3600" dirty="0" smtClean="0"/>
              <a:t>But …</a:t>
            </a:r>
            <a:endParaRPr lang="en-US" sz="3600" dirty="0"/>
          </a:p>
          <a:p>
            <a:pPr marL="342900" lvl="0" indent="-342900" eaLnBrk="1" hangingPunct="1">
              <a:lnSpc>
                <a:spcPct val="90000"/>
              </a:lnSpc>
              <a:spcBef>
                <a:spcPct val="20000"/>
              </a:spcBef>
              <a:buClr>
                <a:schemeClr val="accent2"/>
              </a:buClr>
              <a:buSzPct val="90000"/>
              <a:buFont typeface="Wingdings" charset="2"/>
              <a:buChar char=""/>
            </a:pPr>
            <a:endParaRPr lang="en-US" sz="4000" dirty="0"/>
          </a:p>
        </p:txBody>
      </p:sp>
    </p:spTree>
    <p:extLst>
      <p:ext uri="{BB962C8B-B14F-4D97-AF65-F5344CB8AC3E}">
        <p14:creationId xmlns:p14="http://schemas.microsoft.com/office/powerpoint/2010/main" val="27999037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8225" y="142875"/>
            <a:ext cx="7067550" cy="695325"/>
          </a:xfrm>
          <a:prstGeom prst="rect">
            <a:avLst/>
          </a:prstGeom>
        </p:spPr>
        <p:txBody>
          <a:bodyPr anchor="ctr"/>
          <a:lstStyle/>
          <a:p>
            <a:pPr algn="l"/>
            <a:r>
              <a:rPr lang="en-US" sz="3600" dirty="0" smtClean="0">
                <a:solidFill>
                  <a:srgbClr val="990033"/>
                </a:solidFill>
              </a:rPr>
              <a:t>Introduction</a:t>
            </a:r>
            <a:endParaRPr lang="en-US" sz="3600" dirty="0">
              <a:solidFill>
                <a:srgbClr val="990033"/>
              </a:solidFill>
            </a:endParaRPr>
          </a:p>
        </p:txBody>
      </p:sp>
      <p:sp>
        <p:nvSpPr>
          <p:cNvPr id="3" name="Content Placeholder 2"/>
          <p:cNvSpPr>
            <a:spLocks noGrp="1"/>
          </p:cNvSpPr>
          <p:nvPr>
            <p:ph idx="4294967295"/>
          </p:nvPr>
        </p:nvSpPr>
        <p:spPr>
          <a:xfrm>
            <a:off x="228600" y="1524000"/>
            <a:ext cx="8610600" cy="3733800"/>
          </a:xfrm>
        </p:spPr>
        <p:txBody>
          <a:bodyPr/>
          <a:lstStyle/>
          <a:p>
            <a:r>
              <a:rPr lang="en-US" sz="2400" dirty="0" smtClean="0"/>
              <a:t>In this talk we will describe </a:t>
            </a:r>
            <a:r>
              <a:rPr lang="en-US" sz="2400" dirty="0" smtClean="0"/>
              <a:t>our experiences and lessons learned from our ten year journey in conducting and </a:t>
            </a:r>
            <a:r>
              <a:rPr lang="en-US" sz="2400" u="sng" dirty="0" smtClean="0"/>
              <a:t>infusing</a:t>
            </a:r>
            <a:r>
              <a:rPr lang="en-US" sz="2400" dirty="0" smtClean="0"/>
              <a:t> data mining methods into the world of cost estimation</a:t>
            </a:r>
          </a:p>
          <a:p>
            <a:pPr lvl="1"/>
            <a:r>
              <a:rPr lang="en-US" sz="2400" dirty="0"/>
              <a:t>10 years </a:t>
            </a:r>
            <a:r>
              <a:rPr lang="en-US" sz="2400" dirty="0" smtClean="0"/>
              <a:t>ago with 2CEE we failed to make it to the launch pad</a:t>
            </a:r>
            <a:endParaRPr lang="en-US" sz="2400" dirty="0"/>
          </a:p>
          <a:p>
            <a:pPr lvl="1"/>
            <a:r>
              <a:rPr lang="en-US" sz="2400" dirty="0" smtClean="0"/>
              <a:t>This time we have launched </a:t>
            </a:r>
            <a:r>
              <a:rPr lang="en-US" sz="2400" dirty="0" smtClean="0"/>
              <a:t>and even have a few early users but will we make it to a stable earth orbit</a:t>
            </a:r>
            <a:endParaRPr lang="en-US" sz="2400" dirty="0" smtClean="0"/>
          </a:p>
          <a:p>
            <a:endParaRPr lang="en-US" sz="2400" dirty="0" smtClean="0"/>
          </a:p>
          <a:p>
            <a:pPr>
              <a:buNone/>
            </a:pPr>
            <a:endParaRPr lang="en-US" sz="2400" dirty="0"/>
          </a:p>
        </p:txBody>
      </p:sp>
      <p:sp>
        <p:nvSpPr>
          <p:cNvPr id="4" name="Slide Number Placeholder 3"/>
          <p:cNvSpPr>
            <a:spLocks noGrp="1"/>
          </p:cNvSpPr>
          <p:nvPr>
            <p:ph type="sldNum" sz="quarter" idx="4294967295"/>
          </p:nvPr>
        </p:nvSpPr>
        <p:spPr>
          <a:xfrm>
            <a:off x="6934200" y="6553200"/>
            <a:ext cx="1905000" cy="228600"/>
          </a:xfrm>
        </p:spPr>
        <p:txBody>
          <a:bodyPr/>
          <a:lstStyle/>
          <a:p>
            <a:fld id="{D0C1AB6B-C77D-B541-B795-73ADE8A2AD18}" type="slidenum">
              <a:rPr lang="en-US" smtClean="0"/>
              <a:pPr/>
              <a:t>2</a:t>
            </a:fld>
            <a:endParaRPr lang="en-US"/>
          </a:p>
        </p:txBody>
      </p:sp>
    </p:spTree>
    <p:extLst>
      <p:ext uri="{BB962C8B-B14F-4D97-AF65-F5344CB8AC3E}">
        <p14:creationId xmlns:p14="http://schemas.microsoft.com/office/powerpoint/2010/main" val="42639184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8225" y="142875"/>
            <a:ext cx="7067550" cy="695325"/>
          </a:xfrm>
          <a:prstGeom prst="rect">
            <a:avLst/>
          </a:prstGeom>
        </p:spPr>
        <p:txBody>
          <a:bodyPr anchor="ctr"/>
          <a:lstStyle/>
          <a:p>
            <a:pPr algn="l"/>
            <a:r>
              <a:rPr lang="en-US" sz="3600" dirty="0" smtClean="0">
                <a:solidFill>
                  <a:srgbClr val="990033"/>
                </a:solidFill>
              </a:rPr>
              <a:t>Background</a:t>
            </a:r>
            <a:endParaRPr lang="en-US" sz="3600" dirty="0">
              <a:solidFill>
                <a:srgbClr val="990033"/>
              </a:solidFill>
            </a:endParaRPr>
          </a:p>
        </p:txBody>
      </p:sp>
      <p:sp>
        <p:nvSpPr>
          <p:cNvPr id="3" name="Content Placeholder 2"/>
          <p:cNvSpPr>
            <a:spLocks noGrp="1"/>
          </p:cNvSpPr>
          <p:nvPr>
            <p:ph idx="4294967295"/>
          </p:nvPr>
        </p:nvSpPr>
        <p:spPr>
          <a:xfrm>
            <a:off x="228600" y="1066800"/>
            <a:ext cx="8610600" cy="5334000"/>
          </a:xfrm>
        </p:spPr>
        <p:txBody>
          <a:bodyPr/>
          <a:lstStyle/>
          <a:p>
            <a:r>
              <a:rPr lang="en-US" sz="2200" dirty="0"/>
              <a:t>Everyone in an organization knows just enough about cost to be dangerous</a:t>
            </a:r>
          </a:p>
          <a:p>
            <a:r>
              <a:rPr lang="en-US" sz="2200" dirty="0"/>
              <a:t>Current cost methods have been in use for over 30 years and even then there is still some resistance to the use of cost models over expert judgment bottom up methods</a:t>
            </a:r>
          </a:p>
          <a:p>
            <a:r>
              <a:rPr lang="en-US" sz="2200" dirty="0"/>
              <a:t>Infusing new ways of doing things is hard and takes time </a:t>
            </a:r>
          </a:p>
          <a:p>
            <a:r>
              <a:rPr lang="en-US" sz="2200" dirty="0" smtClean="0"/>
              <a:t>There </a:t>
            </a:r>
            <a:r>
              <a:rPr lang="en-US" sz="2200" dirty="0"/>
              <a:t>is minimal to no cross fertilization of ideas between academia and practitioners in industry</a:t>
            </a:r>
          </a:p>
          <a:p>
            <a:r>
              <a:rPr lang="en-US" sz="2200" dirty="0" smtClean="0"/>
              <a:t>Stakeholder Communication is layered </a:t>
            </a:r>
            <a:endParaRPr lang="en-US" sz="2200" dirty="0" smtClean="0"/>
          </a:p>
          <a:p>
            <a:endParaRPr lang="en-US" sz="1800" dirty="0" smtClean="0"/>
          </a:p>
          <a:p>
            <a:pPr lvl="1"/>
            <a:endParaRPr lang="en-US" sz="1800" dirty="0" smtClean="0"/>
          </a:p>
          <a:p>
            <a:pPr lvl="1"/>
            <a:endParaRPr lang="en-US" sz="1800" dirty="0" smtClean="0"/>
          </a:p>
          <a:p>
            <a:endParaRPr lang="en-US" sz="1800" dirty="0"/>
          </a:p>
          <a:p>
            <a:pPr marL="0" indent="0">
              <a:buNone/>
            </a:pP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endParaRPr lang="en-US" sz="1800" dirty="0"/>
          </a:p>
        </p:txBody>
      </p:sp>
      <p:sp>
        <p:nvSpPr>
          <p:cNvPr id="4" name="Slide Number Placeholder 3"/>
          <p:cNvSpPr>
            <a:spLocks noGrp="1"/>
          </p:cNvSpPr>
          <p:nvPr>
            <p:ph type="sldNum" sz="quarter" idx="4294967295"/>
          </p:nvPr>
        </p:nvSpPr>
        <p:spPr>
          <a:xfrm>
            <a:off x="6934200" y="6553200"/>
            <a:ext cx="1905000" cy="228600"/>
          </a:xfrm>
        </p:spPr>
        <p:txBody>
          <a:bodyPr/>
          <a:lstStyle/>
          <a:p>
            <a:fld id="{D0C1AB6B-C77D-B541-B795-73ADE8A2AD18}" type="slidenum">
              <a:rPr lang="en-US" smtClean="0"/>
              <a:pPr/>
              <a:t>3</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343400"/>
            <a:ext cx="4495800" cy="1828800"/>
          </a:xfrm>
          <a:prstGeom prst="rect">
            <a:avLst/>
          </a:prstGeom>
          <a:noFill/>
          <a:ln>
            <a:noFill/>
          </a:ln>
        </p:spPr>
      </p:pic>
    </p:spTree>
    <p:extLst>
      <p:ext uri="{BB962C8B-B14F-4D97-AF65-F5344CB8AC3E}">
        <p14:creationId xmlns:p14="http://schemas.microsoft.com/office/powerpoint/2010/main" val="17108134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38250" y="76200"/>
            <a:ext cx="7067550" cy="695325"/>
          </a:xfrm>
          <a:prstGeom prst="rect">
            <a:avLst/>
          </a:prstGeom>
        </p:spPr>
        <p:txBody>
          <a:bodyPr anchor="ctr"/>
          <a:lstStyle/>
          <a:p>
            <a:pPr algn="ctr"/>
            <a:r>
              <a:rPr lang="en-US" sz="2800" dirty="0" smtClean="0">
                <a:solidFill>
                  <a:srgbClr val="990033"/>
                </a:solidFill>
              </a:rPr>
              <a:t>A Script Writers Version of the Conversation Between a SME and DME</a:t>
            </a:r>
            <a:endParaRPr lang="en-US" sz="2800" dirty="0">
              <a:solidFill>
                <a:srgbClr val="990033"/>
              </a:solidFill>
            </a:endParaRPr>
          </a:p>
        </p:txBody>
      </p:sp>
      <p:sp>
        <p:nvSpPr>
          <p:cNvPr id="4" name="Slide Number Placeholder 3"/>
          <p:cNvSpPr>
            <a:spLocks noGrp="1"/>
          </p:cNvSpPr>
          <p:nvPr>
            <p:ph type="sldNum" sz="quarter" idx="4294967295"/>
          </p:nvPr>
        </p:nvSpPr>
        <p:spPr>
          <a:xfrm>
            <a:off x="6934200" y="6553200"/>
            <a:ext cx="1905000" cy="228600"/>
          </a:xfrm>
        </p:spPr>
        <p:txBody>
          <a:bodyPr/>
          <a:lstStyle/>
          <a:p>
            <a:fld id="{D0C1AB6B-C77D-B541-B795-73ADE8A2AD18}" type="slidenum">
              <a:rPr lang="en-US" smtClean="0"/>
              <a:pPr/>
              <a:t>4</a:t>
            </a:fld>
            <a:endParaRPr lang="en-US"/>
          </a:p>
        </p:txBody>
      </p:sp>
      <p:sp>
        <p:nvSpPr>
          <p:cNvPr id="5" name="Content Placeholder 2"/>
          <p:cNvSpPr txBox="1">
            <a:spLocks/>
          </p:cNvSpPr>
          <p:nvPr/>
        </p:nvSpPr>
        <p:spPr bwMode="auto">
          <a:xfrm>
            <a:off x="3733800" y="1600200"/>
            <a:ext cx="39624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SzPct val="90000"/>
              <a:buFont typeface="Wingdings"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90000"/>
              <a:buFont typeface="Wingdings"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3366FF"/>
              </a:buClr>
              <a:buSzPct val="90000"/>
              <a:buFont typeface="Wingdings"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rgbClr val="66B3FF"/>
              </a:buClr>
              <a:buSzPct val="90000"/>
              <a:buFont typeface="Wingdings"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66B3FF"/>
              </a:buClr>
              <a:buSzPct val="90000"/>
              <a:buFont typeface="Wingdings"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9pPr>
          </a:lstStyle>
          <a:p>
            <a:r>
              <a:rPr lang="x-none" sz="2000" dirty="0" smtClean="0"/>
              <a:t>SME: Is there </a:t>
            </a:r>
            <a:r>
              <a:rPr lang="en-US" sz="2000" dirty="0" smtClean="0"/>
              <a:t>a </a:t>
            </a:r>
            <a:r>
              <a:rPr lang="x-none" sz="2000" dirty="0" smtClean="0"/>
              <a:t>“model” I can show my stakeholders?</a:t>
            </a:r>
            <a:endParaRPr lang="en-US" sz="2000" dirty="0" smtClean="0"/>
          </a:p>
          <a:p>
            <a:r>
              <a:rPr lang="x-none" sz="2000" dirty="0" smtClean="0"/>
              <a:t>DME: Sort of but it changes everytime as it depends on what you are comparing to.</a:t>
            </a:r>
            <a:endParaRPr lang="en-US" sz="2000" dirty="0" smtClean="0"/>
          </a:p>
          <a:p>
            <a:endParaRPr lang="en-US" sz="2000" dirty="0" smtClean="0"/>
          </a:p>
          <a:p>
            <a:endParaRPr lang="en-US" sz="2000" dirty="0" smtClean="0"/>
          </a:p>
          <a:p>
            <a:endParaRPr lang="en-US" sz="2000" dirty="0" smtClean="0"/>
          </a:p>
          <a:p>
            <a:endParaRPr lang="en-US" sz="2000" dirty="0" smtClean="0"/>
          </a:p>
          <a:p>
            <a:pPr>
              <a:buFont typeface="Wingdings" charset="2"/>
              <a:buNone/>
            </a:pPr>
            <a:endParaRPr lang="en-US" sz="2000" dirty="0"/>
          </a:p>
        </p:txBody>
      </p:sp>
      <p:sp>
        <p:nvSpPr>
          <p:cNvPr id="6" name="Content Placeholder 2"/>
          <p:cNvSpPr txBox="1">
            <a:spLocks/>
          </p:cNvSpPr>
          <p:nvPr/>
        </p:nvSpPr>
        <p:spPr bwMode="auto">
          <a:xfrm>
            <a:off x="4572000" y="2895600"/>
            <a:ext cx="39624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SzPct val="90000"/>
              <a:buFont typeface="Wingdings"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90000"/>
              <a:buFont typeface="Wingdings"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3366FF"/>
              </a:buClr>
              <a:buSzPct val="90000"/>
              <a:buFont typeface="Wingdings"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rgbClr val="66B3FF"/>
              </a:buClr>
              <a:buSzPct val="90000"/>
              <a:buFont typeface="Wingdings"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66B3FF"/>
              </a:buClr>
              <a:buSzPct val="90000"/>
              <a:buFont typeface="Wingdings"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90000"/>
              <a:buFont typeface="Wingdings" pitchFamily="-107" charset="2"/>
              <a:buChar char=""/>
              <a:defRPr sz="2000">
                <a:solidFill>
                  <a:schemeClr val="tx1"/>
                </a:solidFill>
                <a:latin typeface="+mn-lt"/>
                <a:ea typeface="+mn-ea"/>
              </a:defRPr>
            </a:lvl9pPr>
          </a:lstStyle>
          <a:p>
            <a:r>
              <a:rPr lang="x-none" sz="2000" dirty="0" smtClean="0"/>
              <a:t>SME: The cluster make no sense.</a:t>
            </a:r>
            <a:endParaRPr lang="en-US" sz="2000" dirty="0" smtClean="0"/>
          </a:p>
          <a:p>
            <a:r>
              <a:rPr lang="x-none" sz="2000" dirty="0" smtClean="0"/>
              <a:t>DME:  But the MREs are great.</a:t>
            </a:r>
            <a:endParaRPr lang="en-US" sz="2000" dirty="0" smtClean="0"/>
          </a:p>
          <a:p>
            <a:r>
              <a:rPr lang="en-US" sz="2000" dirty="0" smtClean="0"/>
              <a:t>DME: By the way I have a brand new method that works even better.</a:t>
            </a:r>
          </a:p>
          <a:p>
            <a:r>
              <a:rPr lang="x-none" sz="2000" dirty="0" smtClean="0"/>
              <a:t>SME:  (Walks away feeling as if they are walking on quicksand wondering why he ever got involved with this DME) </a:t>
            </a:r>
            <a:endParaRPr lang="en-US" sz="2000" dirty="0" smtClean="0"/>
          </a:p>
          <a:p>
            <a:pPr marL="0" indent="0">
              <a:buFont typeface="Wingdings" charset="2"/>
              <a:buNone/>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buFont typeface="Wingdings" charset="2"/>
              <a:buNone/>
            </a:pPr>
            <a:endParaRPr lang="en-US" sz="2000" dirty="0"/>
          </a:p>
        </p:txBody>
      </p:sp>
      <p:sp>
        <p:nvSpPr>
          <p:cNvPr id="7" name="Rectangle 6"/>
          <p:cNvSpPr/>
          <p:nvPr/>
        </p:nvSpPr>
        <p:spPr>
          <a:xfrm>
            <a:off x="2133600" y="3048000"/>
            <a:ext cx="4572000" cy="2554545"/>
          </a:xfrm>
          <a:prstGeom prst="rect">
            <a:avLst/>
          </a:prstGeom>
        </p:spPr>
        <p:txBody>
          <a:bodyPr>
            <a:spAutoFit/>
          </a:bodyPr>
          <a:lstStyle/>
          <a:p>
            <a:r>
              <a:rPr lang="x-none" dirty="0"/>
              <a:t>SME:  (Frustrated) What are the actual parameter values in the locally calibrated COCOMO so I can see if they make any sense.</a:t>
            </a:r>
            <a:endParaRPr lang="en-US" dirty="0"/>
          </a:p>
          <a:p>
            <a:r>
              <a:rPr lang="x-none" dirty="0"/>
              <a:t>DME:  We do not know we just know how the different types of models perform. That’s a lower order question. We can do all sorts of things</a:t>
            </a:r>
            <a:r>
              <a:rPr lang="x-none" dirty="0" smtClean="0"/>
              <a:t>.</a:t>
            </a:r>
            <a:endParaRPr lang="en-US" dirty="0"/>
          </a:p>
        </p:txBody>
      </p:sp>
      <p:pic>
        <p:nvPicPr>
          <p:cNvPr id="8" name="Picture 7"/>
          <p:cNvPicPr>
            <a:picLocks noChangeAspect="1"/>
          </p:cNvPicPr>
          <p:nvPr/>
        </p:nvPicPr>
        <p:blipFill>
          <a:blip r:embed="rId3"/>
          <a:stretch>
            <a:fillRect/>
          </a:stretch>
        </p:blipFill>
        <p:spPr>
          <a:xfrm>
            <a:off x="533400" y="1295400"/>
            <a:ext cx="4953000" cy="3581400"/>
          </a:xfrm>
          <a:prstGeom prst="rect">
            <a:avLst/>
          </a:prstGeom>
        </p:spPr>
      </p:pic>
    </p:spTree>
    <p:extLst>
      <p:ext uri="{BB962C8B-B14F-4D97-AF65-F5344CB8AC3E}">
        <p14:creationId xmlns:p14="http://schemas.microsoft.com/office/powerpoint/2010/main" val="2398125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5" grpId="1"/>
      <p:bldP spid="6" grpId="0"/>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0"/>
            <a:ext cx="7848600" cy="762000"/>
          </a:xfrm>
          <a:prstGeom prst="rect">
            <a:avLst/>
          </a:prstGeom>
        </p:spPr>
        <p:txBody>
          <a:bodyPr vert="horz" anchor="ctr"/>
          <a:lstStyle/>
          <a:p>
            <a:pPr algn="l"/>
            <a:r>
              <a:rPr lang="en-US" sz="2400" dirty="0" smtClean="0">
                <a:solidFill>
                  <a:srgbClr val="990033"/>
                </a:solidFill>
              </a:rPr>
              <a:t>History of Industry Cost </a:t>
            </a:r>
            <a:r>
              <a:rPr lang="en-US" sz="2400" dirty="0">
                <a:solidFill>
                  <a:srgbClr val="990033"/>
                </a:solidFill>
              </a:rPr>
              <a:t>E</a:t>
            </a:r>
            <a:r>
              <a:rPr lang="en-US" sz="2400" dirty="0" smtClean="0">
                <a:solidFill>
                  <a:srgbClr val="990033"/>
                </a:solidFill>
              </a:rPr>
              <a:t>stimation Methods</a:t>
            </a:r>
            <a:endParaRPr lang="en-US" sz="2400" dirty="0">
              <a:solidFill>
                <a:srgbClr val="990033"/>
              </a:solidFill>
            </a:endParaRPr>
          </a:p>
        </p:txBody>
      </p:sp>
      <p:sp>
        <p:nvSpPr>
          <p:cNvPr id="4" name="Slide Number Placeholder 3"/>
          <p:cNvSpPr>
            <a:spLocks noGrp="1"/>
          </p:cNvSpPr>
          <p:nvPr>
            <p:ph type="sldNum" sz="quarter" idx="4294967295"/>
          </p:nvPr>
        </p:nvSpPr>
        <p:spPr>
          <a:xfrm>
            <a:off x="6934200" y="6553200"/>
            <a:ext cx="1905000" cy="228600"/>
          </a:xfrm>
        </p:spPr>
        <p:txBody>
          <a:bodyPr/>
          <a:lstStyle/>
          <a:p>
            <a:fld id="{D0C1AB6B-C77D-B541-B795-73ADE8A2AD18}" type="slidenum">
              <a:rPr lang="en-US" smtClean="0"/>
              <a:pPr/>
              <a:t>5</a:t>
            </a:fld>
            <a:endParaRPr lang="en-US"/>
          </a:p>
        </p:txBody>
      </p:sp>
      <p:pic>
        <p:nvPicPr>
          <p:cNvPr id="5" name="Picture 4"/>
          <p:cNvPicPr>
            <a:picLocks noChangeAspect="1"/>
          </p:cNvPicPr>
          <p:nvPr/>
        </p:nvPicPr>
        <p:blipFill>
          <a:blip r:embed="rId2"/>
          <a:stretch>
            <a:fillRect/>
          </a:stretch>
        </p:blipFill>
        <p:spPr>
          <a:xfrm>
            <a:off x="838200" y="1143000"/>
            <a:ext cx="7409086" cy="5473700"/>
          </a:xfrm>
          <a:prstGeom prst="rect">
            <a:avLst/>
          </a:prstGeom>
        </p:spPr>
      </p:pic>
    </p:spTree>
    <p:extLst>
      <p:ext uri="{BB962C8B-B14F-4D97-AF65-F5344CB8AC3E}">
        <p14:creationId xmlns:p14="http://schemas.microsoft.com/office/powerpoint/2010/main" val="2183867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224" y="76200"/>
            <a:ext cx="7419975" cy="695325"/>
          </a:xfrm>
        </p:spPr>
        <p:txBody>
          <a:bodyPr anchor="ctr"/>
          <a:lstStyle/>
          <a:p>
            <a:pPr algn="l"/>
            <a:r>
              <a:rPr lang="en-US" sz="2800" dirty="0" smtClean="0">
                <a:solidFill>
                  <a:srgbClr val="990033"/>
                </a:solidFill>
              </a:rPr>
              <a:t>One of the Keys to Success was this time </a:t>
            </a:r>
            <a:br>
              <a:rPr lang="en-US" sz="2800" dirty="0" smtClean="0">
                <a:solidFill>
                  <a:srgbClr val="990033"/>
                </a:solidFill>
              </a:rPr>
            </a:br>
            <a:r>
              <a:rPr lang="en-US" sz="2800" dirty="0" smtClean="0">
                <a:solidFill>
                  <a:srgbClr val="990033"/>
                </a:solidFill>
              </a:rPr>
              <a:t>we have a hook</a:t>
            </a:r>
            <a:endParaRPr lang="en-US" sz="2800" dirty="0">
              <a:solidFill>
                <a:srgbClr val="990033"/>
              </a:solidFill>
            </a:endParaRPr>
          </a:p>
        </p:txBody>
      </p:sp>
      <p:sp>
        <p:nvSpPr>
          <p:cNvPr id="3" name="Content Placeholder 2"/>
          <p:cNvSpPr>
            <a:spLocks noGrp="1"/>
          </p:cNvSpPr>
          <p:nvPr>
            <p:ph idx="1"/>
          </p:nvPr>
        </p:nvSpPr>
        <p:spPr>
          <a:xfrm>
            <a:off x="685800" y="1066800"/>
            <a:ext cx="7772400" cy="5334000"/>
          </a:xfrm>
        </p:spPr>
        <p:txBody>
          <a:bodyPr/>
          <a:lstStyle/>
          <a:p>
            <a:r>
              <a:rPr lang="en-US" sz="2400" dirty="0" smtClean="0"/>
              <a:t>The </a:t>
            </a:r>
            <a:r>
              <a:rPr lang="en-US" sz="2400" dirty="0" smtClean="0"/>
              <a:t>purpose of the model is to</a:t>
            </a:r>
          </a:p>
          <a:p>
            <a:pPr lvl="1"/>
            <a:r>
              <a:rPr lang="en-US" sz="2400" dirty="0" smtClean="0"/>
              <a:t>Supplement current estimation capabilities</a:t>
            </a:r>
          </a:p>
          <a:p>
            <a:pPr lvl="1"/>
            <a:r>
              <a:rPr lang="en-US" sz="2400" i="1" dirty="0" smtClean="0"/>
              <a:t>Be effective in the very  </a:t>
            </a:r>
            <a:r>
              <a:rPr lang="en-US" sz="2400" i="1" dirty="0"/>
              <a:t>early lifecycle </a:t>
            </a:r>
            <a:r>
              <a:rPr lang="en-US" sz="2400" i="1" dirty="0" smtClean="0"/>
              <a:t>when our knowledge is fuzzy</a:t>
            </a:r>
          </a:p>
          <a:p>
            <a:pPr lvl="2"/>
            <a:r>
              <a:rPr lang="en-US" dirty="0"/>
              <a:t>uses high level systems information </a:t>
            </a:r>
            <a:r>
              <a:rPr lang="en-US" dirty="0" smtClean="0"/>
              <a:t>(Symbolic Data)</a:t>
            </a:r>
            <a:endParaRPr lang="en-US" i="1" dirty="0"/>
          </a:p>
          <a:p>
            <a:pPr lvl="1"/>
            <a:r>
              <a:rPr lang="en-US" sz="2400" i="1" dirty="0" smtClean="0"/>
              <a:t>Be usable by Cost Estimators, Software Engineers and Systems Engineers</a:t>
            </a:r>
          </a:p>
          <a:p>
            <a:r>
              <a:rPr lang="en-US" sz="2400" i="1" dirty="0" smtClean="0"/>
              <a:t>Methodology handles</a:t>
            </a:r>
          </a:p>
          <a:p>
            <a:pPr lvl="1"/>
            <a:r>
              <a:rPr lang="en-US" sz="2400" dirty="0"/>
              <a:t>small sample sizes</a:t>
            </a:r>
          </a:p>
          <a:p>
            <a:pPr lvl="1"/>
            <a:r>
              <a:rPr lang="en-US" sz="2400" dirty="0"/>
              <a:t>noisy </a:t>
            </a:r>
            <a:r>
              <a:rPr lang="en-US" sz="2400" dirty="0" smtClean="0"/>
              <a:t>and sparse data</a:t>
            </a:r>
            <a:endParaRPr lang="en-US" sz="2400" dirty="0"/>
          </a:p>
          <a:p>
            <a:endParaRPr lang="en-US" sz="2400" dirty="0" smtClean="0"/>
          </a:p>
          <a:p>
            <a:pPr lvl="1"/>
            <a:endParaRPr lang="en-US" sz="2400" dirty="0" smtClean="0"/>
          </a:p>
          <a:p>
            <a:pPr lvl="1"/>
            <a:endParaRPr lang="en-US" sz="2400" dirty="0" smtClean="0"/>
          </a:p>
          <a:p>
            <a:endParaRPr lang="en-US" sz="2400" dirty="0"/>
          </a:p>
          <a:p>
            <a:pPr marL="0" indent="0">
              <a:buNone/>
            </a:pP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a:p>
        </p:txBody>
      </p:sp>
      <p:sp>
        <p:nvSpPr>
          <p:cNvPr id="4" name="Slide Number Placeholder 3"/>
          <p:cNvSpPr>
            <a:spLocks noGrp="1"/>
          </p:cNvSpPr>
          <p:nvPr>
            <p:ph type="sldNum" sz="quarter" idx="11"/>
          </p:nvPr>
        </p:nvSpPr>
        <p:spPr/>
        <p:txBody>
          <a:bodyPr/>
          <a:lstStyle/>
          <a:p>
            <a:fld id="{D0C1AB6B-C77D-B541-B795-73ADE8A2AD18}" type="slidenum">
              <a:rPr lang="en-US" smtClean="0"/>
              <a:pPr/>
              <a:t>6</a:t>
            </a:fld>
            <a:endParaRPr lang="en-US"/>
          </a:p>
        </p:txBody>
      </p:sp>
    </p:spTree>
    <p:extLst>
      <p:ext uri="{BB962C8B-B14F-4D97-AF65-F5344CB8AC3E}">
        <p14:creationId xmlns:p14="http://schemas.microsoft.com/office/powerpoint/2010/main" val="38511473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934200" y="6553200"/>
            <a:ext cx="1905000" cy="228600"/>
          </a:xfrm>
        </p:spPr>
        <p:txBody>
          <a:bodyPr/>
          <a:lstStyle/>
          <a:p>
            <a:fld id="{D0C1AB6B-C77D-B541-B795-73ADE8A2AD18}" type="slidenum">
              <a:rPr lang="en-US" smtClean="0"/>
              <a:pPr/>
              <a:t>7</a:t>
            </a:fld>
            <a:endParaRPr lang="en-US"/>
          </a:p>
        </p:txBody>
      </p:sp>
      <p:pic>
        <p:nvPicPr>
          <p:cNvPr id="15" name="Picture 14"/>
          <p:cNvPicPr>
            <a:picLocks noChangeAspect="1"/>
          </p:cNvPicPr>
          <p:nvPr/>
        </p:nvPicPr>
        <p:blipFill rotWithShape="1">
          <a:blip r:embed="rId3"/>
          <a:srcRect b="55731"/>
          <a:stretch/>
        </p:blipFill>
        <p:spPr>
          <a:xfrm>
            <a:off x="4343400" y="533400"/>
            <a:ext cx="4800600" cy="2844800"/>
          </a:xfrm>
          <a:prstGeom prst="rect">
            <a:avLst/>
          </a:prstGeom>
        </p:spPr>
      </p:pic>
      <p:pic>
        <p:nvPicPr>
          <p:cNvPr id="16" name="Picture 15"/>
          <p:cNvPicPr>
            <a:picLocks noChangeAspect="1"/>
          </p:cNvPicPr>
          <p:nvPr/>
        </p:nvPicPr>
        <p:blipFill rotWithShape="1">
          <a:blip r:embed="rId3"/>
          <a:srcRect t="43083" b="1383"/>
          <a:stretch/>
        </p:blipFill>
        <p:spPr>
          <a:xfrm>
            <a:off x="12700" y="2895600"/>
            <a:ext cx="5029200" cy="3568700"/>
          </a:xfrm>
          <a:prstGeom prst="rect">
            <a:avLst/>
          </a:prstGeom>
        </p:spPr>
      </p:pic>
      <p:sp>
        <p:nvSpPr>
          <p:cNvPr id="17" name="TextBox 16"/>
          <p:cNvSpPr txBox="1"/>
          <p:nvPr/>
        </p:nvSpPr>
        <p:spPr>
          <a:xfrm>
            <a:off x="533400" y="1143000"/>
            <a:ext cx="2819400" cy="1524000"/>
          </a:xfrm>
          <a:prstGeom prst="rect">
            <a:avLst/>
          </a:prstGeom>
        </p:spPr>
        <p:txBody>
          <a:bodyPr anchor="ctr"/>
          <a:lstStyle>
            <a:lvl1pPr eaLnBrk="1" hangingPunct="1">
              <a:defRPr sz="3600" i="1">
                <a:solidFill>
                  <a:srgbClr val="990033"/>
                </a:solidFill>
                <a:latin typeface="+mj-lt"/>
                <a:ea typeface="+mj-ea"/>
                <a:cs typeface="+mj-cs"/>
              </a:defRPr>
            </a:lvl1pPr>
            <a:lvl2pPr algn="r" eaLnBrk="1" hangingPunct="1">
              <a:defRPr sz="4400" i="1">
                <a:solidFill>
                  <a:schemeClr val="tx2"/>
                </a:solidFill>
                <a:latin typeface="Trebuchet MS" pitchFamily="-107" charset="0"/>
                <a:ea typeface="ＭＳ Ｐゴシック" pitchFamily="-107" charset="-128"/>
                <a:cs typeface="ＭＳ Ｐゴシック" pitchFamily="-107" charset="-128"/>
              </a:defRPr>
            </a:lvl2pPr>
            <a:lvl3pPr algn="r" eaLnBrk="1" hangingPunct="1">
              <a:defRPr sz="4400" i="1">
                <a:solidFill>
                  <a:schemeClr val="tx2"/>
                </a:solidFill>
                <a:latin typeface="Trebuchet MS" pitchFamily="-107" charset="0"/>
                <a:ea typeface="ＭＳ Ｐゴシック" pitchFamily="-107" charset="-128"/>
                <a:cs typeface="ＭＳ Ｐゴシック" pitchFamily="-107" charset="-128"/>
              </a:defRPr>
            </a:lvl3pPr>
            <a:lvl4pPr algn="r" eaLnBrk="1" hangingPunct="1">
              <a:defRPr sz="4400" i="1">
                <a:solidFill>
                  <a:schemeClr val="tx2"/>
                </a:solidFill>
                <a:latin typeface="Trebuchet MS" pitchFamily="-107" charset="0"/>
                <a:ea typeface="ＭＳ Ｐゴシック" pitchFamily="-107" charset="-128"/>
                <a:cs typeface="ＭＳ Ｐゴシック" pitchFamily="-107" charset="-128"/>
              </a:defRPr>
            </a:lvl4pPr>
            <a:lvl5pPr algn="r" eaLnBrk="1" hangingPunct="1">
              <a:defRPr sz="4400" i="1">
                <a:solidFill>
                  <a:schemeClr val="tx2"/>
                </a:solidFill>
                <a:latin typeface="Trebuchet MS" pitchFamily="-107" charset="0"/>
                <a:ea typeface="ＭＳ Ｐゴシック" pitchFamily="-107" charset="-128"/>
                <a:cs typeface="ＭＳ Ｐゴシック" pitchFamily="-107" charset="-128"/>
              </a:defRPr>
            </a:lvl5pPr>
            <a:lvl6pPr marL="457200" algn="r" fontAlgn="base">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6pPr>
            <a:lvl7pPr marL="914400" algn="r" fontAlgn="base">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7pPr>
            <a:lvl8pPr marL="1371600" algn="r" fontAlgn="base">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8pPr>
            <a:lvl9pPr marL="1828800" algn="r" fontAlgn="base">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9pPr>
          </a:lstStyle>
          <a:p>
            <a:r>
              <a:rPr lang="en-US" sz="4000" dirty="0"/>
              <a:t>Keys to </a:t>
            </a:r>
            <a:r>
              <a:rPr lang="en-US" sz="4000" dirty="0" smtClean="0"/>
              <a:t>Success - 1</a:t>
            </a:r>
            <a:endParaRPr lang="en-US" sz="4000" dirty="0"/>
          </a:p>
        </p:txBody>
      </p:sp>
    </p:spTree>
    <p:extLst>
      <p:ext uri="{BB962C8B-B14F-4D97-AF65-F5344CB8AC3E}">
        <p14:creationId xmlns:p14="http://schemas.microsoft.com/office/powerpoint/2010/main" val="42267700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934200" y="6553200"/>
            <a:ext cx="1905000" cy="228600"/>
          </a:xfrm>
        </p:spPr>
        <p:txBody>
          <a:bodyPr/>
          <a:lstStyle/>
          <a:p>
            <a:fld id="{D0C1AB6B-C77D-B541-B795-73ADE8A2AD18}" type="slidenum">
              <a:rPr lang="en-US" smtClean="0"/>
              <a:pPr/>
              <a:t>8</a:t>
            </a:fld>
            <a:endParaRPr lang="en-US"/>
          </a:p>
        </p:txBody>
      </p:sp>
      <p:sp>
        <p:nvSpPr>
          <p:cNvPr id="17" name="TextBox 16"/>
          <p:cNvSpPr txBox="1"/>
          <p:nvPr/>
        </p:nvSpPr>
        <p:spPr>
          <a:xfrm>
            <a:off x="1219200" y="228600"/>
            <a:ext cx="5562600" cy="533400"/>
          </a:xfrm>
          <a:prstGeom prst="rect">
            <a:avLst/>
          </a:prstGeom>
        </p:spPr>
        <p:txBody>
          <a:bodyPr anchor="ctr"/>
          <a:lstStyle>
            <a:lvl1pPr eaLnBrk="1" hangingPunct="1">
              <a:defRPr sz="3600" i="1">
                <a:solidFill>
                  <a:srgbClr val="990033"/>
                </a:solidFill>
                <a:latin typeface="+mj-lt"/>
                <a:ea typeface="+mj-ea"/>
                <a:cs typeface="+mj-cs"/>
              </a:defRPr>
            </a:lvl1pPr>
            <a:lvl2pPr algn="r" eaLnBrk="1" hangingPunct="1">
              <a:defRPr sz="4400" i="1">
                <a:solidFill>
                  <a:schemeClr val="tx2"/>
                </a:solidFill>
                <a:latin typeface="Trebuchet MS" pitchFamily="-107" charset="0"/>
                <a:ea typeface="ＭＳ Ｐゴシック" pitchFamily="-107" charset="-128"/>
                <a:cs typeface="ＭＳ Ｐゴシック" pitchFamily="-107" charset="-128"/>
              </a:defRPr>
            </a:lvl2pPr>
            <a:lvl3pPr algn="r" eaLnBrk="1" hangingPunct="1">
              <a:defRPr sz="4400" i="1">
                <a:solidFill>
                  <a:schemeClr val="tx2"/>
                </a:solidFill>
                <a:latin typeface="Trebuchet MS" pitchFamily="-107" charset="0"/>
                <a:ea typeface="ＭＳ Ｐゴシック" pitchFamily="-107" charset="-128"/>
                <a:cs typeface="ＭＳ Ｐゴシック" pitchFamily="-107" charset="-128"/>
              </a:defRPr>
            </a:lvl3pPr>
            <a:lvl4pPr algn="r" eaLnBrk="1" hangingPunct="1">
              <a:defRPr sz="4400" i="1">
                <a:solidFill>
                  <a:schemeClr val="tx2"/>
                </a:solidFill>
                <a:latin typeface="Trebuchet MS" pitchFamily="-107" charset="0"/>
                <a:ea typeface="ＭＳ Ｐゴシック" pitchFamily="-107" charset="-128"/>
                <a:cs typeface="ＭＳ Ｐゴシック" pitchFamily="-107" charset="-128"/>
              </a:defRPr>
            </a:lvl4pPr>
            <a:lvl5pPr algn="r" eaLnBrk="1" hangingPunct="1">
              <a:defRPr sz="4400" i="1">
                <a:solidFill>
                  <a:schemeClr val="tx2"/>
                </a:solidFill>
                <a:latin typeface="Trebuchet MS" pitchFamily="-107" charset="0"/>
                <a:ea typeface="ＭＳ Ｐゴシック" pitchFamily="-107" charset="-128"/>
                <a:cs typeface="ＭＳ Ｐゴシック" pitchFamily="-107" charset="-128"/>
              </a:defRPr>
            </a:lvl5pPr>
            <a:lvl6pPr marL="457200" algn="r" fontAlgn="base">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6pPr>
            <a:lvl7pPr marL="914400" algn="r" fontAlgn="base">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7pPr>
            <a:lvl8pPr marL="1371600" algn="r" fontAlgn="base">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8pPr>
            <a:lvl9pPr marL="1828800" algn="r" fontAlgn="base">
              <a:spcBef>
                <a:spcPct val="0"/>
              </a:spcBef>
              <a:spcAft>
                <a:spcPct val="0"/>
              </a:spcAft>
              <a:defRPr sz="4400" i="1">
                <a:solidFill>
                  <a:schemeClr val="tx2"/>
                </a:solidFill>
                <a:latin typeface="Trebuchet MS" pitchFamily="-107" charset="0"/>
                <a:ea typeface="ＭＳ Ｐゴシック" pitchFamily="-107" charset="-128"/>
                <a:cs typeface="ＭＳ Ｐゴシック" pitchFamily="-107" charset="-128"/>
              </a:defRPr>
            </a:lvl9pPr>
          </a:lstStyle>
          <a:p>
            <a:r>
              <a:rPr lang="en-US" sz="4000" dirty="0"/>
              <a:t>Keys to </a:t>
            </a:r>
            <a:r>
              <a:rPr lang="en-US" sz="4000" dirty="0" smtClean="0"/>
              <a:t>Success - 2 </a:t>
            </a:r>
            <a:endParaRPr lang="en-US" sz="4000" dirty="0"/>
          </a:p>
        </p:txBody>
      </p:sp>
      <p:pic>
        <p:nvPicPr>
          <p:cNvPr id="2" name="Picture 1"/>
          <p:cNvPicPr>
            <a:picLocks noChangeAspect="1"/>
          </p:cNvPicPr>
          <p:nvPr/>
        </p:nvPicPr>
        <p:blipFill rotWithShape="1">
          <a:blip r:embed="rId3"/>
          <a:srcRect t="1714" b="1714"/>
          <a:stretch/>
        </p:blipFill>
        <p:spPr>
          <a:xfrm>
            <a:off x="685800" y="1143000"/>
            <a:ext cx="6248400" cy="5279898"/>
          </a:xfrm>
          <a:prstGeom prst="rect">
            <a:avLst/>
          </a:prstGeom>
        </p:spPr>
      </p:pic>
    </p:spTree>
    <p:extLst>
      <p:ext uri="{BB962C8B-B14F-4D97-AF65-F5344CB8AC3E}">
        <p14:creationId xmlns:p14="http://schemas.microsoft.com/office/powerpoint/2010/main" val="23489613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934200" y="6553200"/>
            <a:ext cx="1905000" cy="228600"/>
          </a:xfrm>
        </p:spPr>
        <p:txBody>
          <a:bodyPr/>
          <a:lstStyle/>
          <a:p>
            <a:fld id="{D0C1AB6B-C77D-B541-B795-73ADE8A2AD18}" type="slidenum">
              <a:rPr lang="en-US" smtClean="0"/>
              <a:pPr/>
              <a:t>9</a:t>
            </a:fld>
            <a:endParaRPr lang="en-US"/>
          </a:p>
        </p:txBody>
      </p:sp>
      <p:sp>
        <p:nvSpPr>
          <p:cNvPr id="5" name="Rectangle 4"/>
          <p:cNvSpPr/>
          <p:nvPr/>
        </p:nvSpPr>
        <p:spPr>
          <a:xfrm>
            <a:off x="1066800" y="228600"/>
            <a:ext cx="7772400" cy="685800"/>
          </a:xfrm>
          <a:prstGeom prst="rect">
            <a:avLst/>
          </a:prstGeom>
        </p:spPr>
        <p:txBody>
          <a:bodyPr vert="horz"/>
          <a:lstStyle/>
          <a:p>
            <a:pPr marL="342900" indent="-342900" eaLnBrk="1" hangingPunct="1">
              <a:spcBef>
                <a:spcPct val="20000"/>
              </a:spcBef>
            </a:pPr>
            <a:r>
              <a:rPr lang="en-US" sz="2800" i="1" dirty="0" smtClean="0">
                <a:solidFill>
                  <a:srgbClr val="990033"/>
                </a:solidFill>
                <a:latin typeface="+mn-lt"/>
              </a:rPr>
              <a:t>First Stab Prototype Interface</a:t>
            </a:r>
            <a:endParaRPr lang="en-US" sz="2800" i="1" dirty="0">
              <a:solidFill>
                <a:srgbClr val="990033"/>
              </a:solidFill>
              <a:latin typeface="+mn-lt"/>
            </a:endParaRPr>
          </a:p>
        </p:txBody>
      </p:sp>
      <p:pic>
        <p:nvPicPr>
          <p:cNvPr id="2" name="Picture 1"/>
          <p:cNvPicPr>
            <a:picLocks noChangeAspect="1"/>
          </p:cNvPicPr>
          <p:nvPr/>
        </p:nvPicPr>
        <p:blipFill>
          <a:blip r:embed="rId3"/>
          <a:stretch>
            <a:fillRect/>
          </a:stretch>
        </p:blipFill>
        <p:spPr>
          <a:xfrm>
            <a:off x="457199" y="1295400"/>
            <a:ext cx="8221751" cy="4572000"/>
          </a:xfrm>
          <a:prstGeom prst="rect">
            <a:avLst/>
          </a:prstGeom>
        </p:spPr>
      </p:pic>
    </p:spTree>
    <p:extLst>
      <p:ext uri="{BB962C8B-B14F-4D97-AF65-F5344CB8AC3E}">
        <p14:creationId xmlns:p14="http://schemas.microsoft.com/office/powerpoint/2010/main" val="38826156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here">
  <a:themeElements>
    <a:clrScheme name="Sphere 2">
      <a:dk1>
        <a:srgbClr val="000000"/>
      </a:dk1>
      <a:lt1>
        <a:srgbClr val="FFFFFF"/>
      </a:lt1>
      <a:dk2>
        <a:srgbClr val="000000"/>
      </a:dk2>
      <a:lt2>
        <a:srgbClr val="808080"/>
      </a:lt2>
      <a:accent1>
        <a:srgbClr val="FFFF66"/>
      </a:accent1>
      <a:accent2>
        <a:srgbClr val="004080"/>
      </a:accent2>
      <a:accent3>
        <a:srgbClr val="FFFFFF"/>
      </a:accent3>
      <a:accent4>
        <a:srgbClr val="000000"/>
      </a:accent4>
      <a:accent5>
        <a:srgbClr val="FFFFB8"/>
      </a:accent5>
      <a:accent6>
        <a:srgbClr val="003973"/>
      </a:accent6>
      <a:hlink>
        <a:srgbClr val="008040"/>
      </a:hlink>
      <a:folHlink>
        <a:srgbClr val="800000"/>
      </a:folHlink>
    </a:clrScheme>
    <a:fontScheme name="Sphere">
      <a:majorFont>
        <a:latin typeface="Trebuchet MS"/>
        <a:ea typeface="ＭＳ Ｐゴシック"/>
        <a:cs typeface="ＭＳ Ｐゴシック"/>
      </a:majorFont>
      <a:minorFont>
        <a:latin typeface="Trebuchet M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lnDef>
  </a:objectDefaults>
  <a:extraClrSchemeLst>
    <a:extraClrScheme>
      <a:clrScheme name="Sphe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phere 2">
        <a:dk1>
          <a:srgbClr val="000000"/>
        </a:dk1>
        <a:lt1>
          <a:srgbClr val="FFFFFF"/>
        </a:lt1>
        <a:dk2>
          <a:srgbClr val="000000"/>
        </a:dk2>
        <a:lt2>
          <a:srgbClr val="808080"/>
        </a:lt2>
        <a:accent1>
          <a:srgbClr val="FFFF66"/>
        </a:accent1>
        <a:accent2>
          <a:srgbClr val="004080"/>
        </a:accent2>
        <a:accent3>
          <a:srgbClr val="FFFFFF"/>
        </a:accent3>
        <a:accent4>
          <a:srgbClr val="000000"/>
        </a:accent4>
        <a:accent5>
          <a:srgbClr val="FFFFB8"/>
        </a:accent5>
        <a:accent6>
          <a:srgbClr val="003973"/>
        </a:accent6>
        <a:hlink>
          <a:srgbClr val="00804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C:\Frank\14_Presentations\QMR Nov 2002\07-SQI_QMR_Nov2002_Deployment.ppt</Template>
  <TotalTime>65432</TotalTime>
  <Words>469</Words>
  <Application>Microsoft Macintosh PowerPoint</Application>
  <PresentationFormat>On-screen Show (4:3)</PresentationFormat>
  <Paragraphs>97</Paragraphs>
  <Slides>10</Slides>
  <Notes>9</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Custom Design</vt:lpstr>
      <vt:lpstr>Sphere</vt:lpstr>
      <vt:lpstr>Jairus Hihn Jet Propulsion Laboratory, California Institute of Technology  Tim Menzies North Carolina State University</vt:lpstr>
      <vt:lpstr>Introduction</vt:lpstr>
      <vt:lpstr>Background</vt:lpstr>
      <vt:lpstr>A Script Writers Version of the Conversation Between a SME and DME</vt:lpstr>
      <vt:lpstr>History of Industry Cost Estimation Methods</vt:lpstr>
      <vt:lpstr>One of the Keys to Success was this time  we have a hook</vt:lpstr>
      <vt:lpstr>PowerPoint Presentation</vt:lpstr>
      <vt:lpstr>PowerPoint Presentation</vt:lpstr>
      <vt:lpstr>PowerPoint Presentation</vt:lpstr>
      <vt:lpstr>PowerPoint Presentation</vt:lpstr>
    </vt:vector>
  </TitlesOfParts>
  <Company>OAO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Software Quality Improvement Project    Briefing to the NASA SWG</dc:title>
  <dc:creator>Frank Kuykendall</dc:creator>
  <cp:lastModifiedBy>Microsoft Office User</cp:lastModifiedBy>
  <cp:revision>1038</cp:revision>
  <cp:lastPrinted>2015-04-30T21:58:08Z</cp:lastPrinted>
  <dcterms:created xsi:type="dcterms:W3CDTF">2011-01-19T03:23:31Z</dcterms:created>
  <dcterms:modified xsi:type="dcterms:W3CDTF">2015-11-09T14:37:46Z</dcterms:modified>
</cp:coreProperties>
</file>