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8" r:id="rId2"/>
    <p:sldId id="277" r:id="rId3"/>
    <p:sldId id="291" r:id="rId4"/>
    <p:sldId id="290" r:id="rId5"/>
    <p:sldId id="316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27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7A"/>
    <a:srgbClr val="00708E"/>
    <a:srgbClr val="000000"/>
    <a:srgbClr val="A9C6CC"/>
    <a:srgbClr val="006B8A"/>
    <a:srgbClr val="00478A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7" autoAdjust="0"/>
    <p:restoredTop sz="83104" autoAdjust="0"/>
  </p:normalViewPr>
  <p:slideViewPr>
    <p:cSldViewPr>
      <p:cViewPr>
        <p:scale>
          <a:sx n="75" d="100"/>
          <a:sy n="75" d="100"/>
        </p:scale>
        <p:origin x="-99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42FDC-EC16-AA44-B037-166792FC5053}" type="datetimeFigureOut">
              <a:rPr kumimoji="1" lang="zh-CN" altLang="en-US" smtClean="0"/>
              <a:t>11/8/15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33D6F-D313-7444-9550-72D84497D7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17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33D6F-D313-7444-9550-72D84497D79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4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Question: what kind </a:t>
            </a:r>
            <a:r>
              <a:rPr lang="en-US" altLang="zh-CN" smtClean="0"/>
              <a:t>of improvements to CR?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33D6F-D313-7444-9550-72D84497D79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27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33D6F-D313-7444-9550-72D84497D79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6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2"/>
          <a:stretch/>
        </p:blipFill>
        <p:spPr bwMode="auto">
          <a:xfrm>
            <a:off x="0" y="991"/>
            <a:ext cx="9144000" cy="53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3648" y="5589240"/>
            <a:ext cx="6553200" cy="126876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077072"/>
            <a:ext cx="9144000" cy="1224137"/>
          </a:xfrm>
          <a:gradFill>
            <a:gsLst>
              <a:gs pos="0">
                <a:srgbClr val="00607A"/>
              </a:gs>
              <a:gs pos="100000">
                <a:srgbClr val="00607A"/>
              </a:gs>
            </a:gsLst>
            <a:lin ang="0" scaled="1"/>
          </a:gradFill>
          <a:effectLst/>
          <a:ex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dirty="0" smtClean="0"/>
          </a:p>
        </p:txBody>
      </p:sp>
      <p:sp>
        <p:nvSpPr>
          <p:cNvPr id="7" name="Text Box 16"/>
          <p:cNvSpPr txBox="1">
            <a:spLocks noChangeArrowheads="1"/>
          </p:cNvSpPr>
          <p:nvPr userDrawn="1"/>
        </p:nvSpPr>
        <p:spPr bwMode="gray">
          <a:xfrm>
            <a:off x="0" y="5301209"/>
            <a:ext cx="9144000" cy="144000"/>
          </a:xfrm>
          <a:prstGeom prst="rect">
            <a:avLst/>
          </a:prstGeom>
          <a:solidFill>
            <a:srgbClr val="A9C6CC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188640"/>
            <a:ext cx="3163002" cy="722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1ED6F-6FE7-4261-952B-F01A5F87E1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53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51F0ED-BD97-4755-BC5A-95554B9D9B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EEAD1FEB-C1C5-4D46-9F9D-45830D351B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5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8E"/>
                </a:solidFill>
              </a:defRPr>
            </a:lvl1pPr>
            <a:lvl2pPr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2pPr>
            <a:lvl3pPr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3pPr>
            <a:lvl4pPr>
              <a:defRPr>
                <a:solidFill>
                  <a:srgbClr val="00708E"/>
                </a:solidFill>
                <a:latin typeface="+mn-ea"/>
                <a:ea typeface="+mn-ea"/>
              </a:defRPr>
            </a:lvl4pPr>
            <a:lvl5pPr>
              <a:defRPr>
                <a:solidFill>
                  <a:srgbClr val="00708E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2A4B06-69AB-47B7-92CD-4BAF081C08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1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08097A-14A0-4E78-B61F-0EE8EF2E99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6B1A60-3E63-4BC9-866D-33CDC3B61C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86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43CE16-7E02-4088-ACFF-448500CB7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1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4108A2-69EC-4819-B73A-9D05EE9CB6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17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12270A-56C6-4B40-B010-5EAC469B28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91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367FAD-74C0-4DF9-A82D-F44614AA9F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3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A8C5B4-5919-4345-AB82-97EC24A89F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83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solidFill>
            <a:srgbClr val="00607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737"/>
            <a:ext cx="8229600" cy="534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fld id="{98A0CCF8-27F2-460C-ADA8-83F0074E026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144000"/>
          </a:xfrm>
          <a:prstGeom prst="rect">
            <a:avLst/>
          </a:prstGeom>
          <a:solidFill>
            <a:srgbClr val="A9C6CC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53336"/>
            <a:ext cx="1578826" cy="3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l"/>
        <a:defRPr sz="3200">
          <a:solidFill>
            <a:srgbClr val="00607A"/>
          </a:solidFill>
          <a:latin typeface="+mn-lt"/>
          <a:ea typeface="+mn-ea"/>
          <a:cs typeface="+mn-cs"/>
        </a:defRPr>
      </a:lvl1pPr>
      <a:lvl2pPr marL="715963" indent="-352425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n"/>
        <a:defRPr sz="2800">
          <a:solidFill>
            <a:srgbClr val="00607A"/>
          </a:solidFill>
          <a:latin typeface="+mn-lt"/>
        </a:defRPr>
      </a:lvl2pPr>
      <a:lvl3pPr marL="1079500" indent="-363538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u"/>
        <a:defRPr sz="2400">
          <a:solidFill>
            <a:srgbClr val="00607A"/>
          </a:solidFill>
          <a:latin typeface="+mn-lt"/>
        </a:defRPr>
      </a:lvl3pPr>
      <a:lvl4pPr marL="1431925" indent="-352425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607A"/>
          </a:solidFill>
          <a:latin typeface="+mn-lt"/>
        </a:defRPr>
      </a:lvl4pPr>
      <a:lvl5pPr marL="1795463" indent="-3635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607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15616" y="5589240"/>
            <a:ext cx="7416824" cy="1268760"/>
          </a:xfrm>
        </p:spPr>
        <p:txBody>
          <a:bodyPr/>
          <a:lstStyle/>
          <a:p>
            <a:r>
              <a:rPr lang="en-US" altLang="zh-CN" baseline="30000" dirty="0" err="1" smtClean="0"/>
              <a:t>Guoping</a:t>
            </a:r>
            <a:r>
              <a:rPr lang="en-US" altLang="zh-CN" baseline="30000" dirty="0" smtClean="0"/>
              <a:t> </a:t>
            </a:r>
            <a:r>
              <a:rPr lang="en-US" altLang="zh-CN" baseline="30000" dirty="0" err="1" smtClean="0"/>
              <a:t>Rong</a:t>
            </a:r>
            <a:r>
              <a:rPr lang="en-US" altLang="zh-CN" baseline="30000" dirty="0" smtClean="0"/>
              <a:t>, </a:t>
            </a:r>
            <a:r>
              <a:rPr lang="en-US" altLang="zh-CN" baseline="30000" dirty="0"/>
              <a:t>He Zhang, </a:t>
            </a:r>
            <a:r>
              <a:rPr lang="en-US" altLang="zh-CN" baseline="30000" dirty="0" smtClean="0"/>
              <a:t>Dong Shao, </a:t>
            </a:r>
            <a:r>
              <a:rPr lang="en-US" altLang="zh-CN" baseline="30000" dirty="0" err="1" smtClean="0"/>
              <a:t>Ouwu</a:t>
            </a:r>
            <a:endParaRPr lang="en-US" altLang="zh-CN" baseline="30000" dirty="0" smtClean="0"/>
          </a:p>
          <a:p>
            <a:r>
              <a:rPr lang="en-US" altLang="zh-CN" baseline="30000" dirty="0" err="1" smtClean="0"/>
              <a:t>ronggp@software.nju.edu.cn</a:t>
            </a:r>
            <a:endParaRPr lang="en-US" altLang="zh-CN" baseline="30000" dirty="0" smtClean="0"/>
          </a:p>
          <a:p>
            <a:r>
              <a:rPr lang="en-US" altLang="zh-CN" baseline="30000" dirty="0" smtClean="0"/>
              <a:t>EMSE </a:t>
            </a:r>
            <a:r>
              <a:rPr lang="en-US" altLang="zh-CN" baseline="30000" dirty="0" err="1" smtClean="0"/>
              <a:t>Group@Software</a:t>
            </a:r>
            <a:r>
              <a:rPr lang="en-US" altLang="zh-CN" baseline="30000" dirty="0" smtClean="0"/>
              <a:t> Institute, Nanjing University</a:t>
            </a:r>
          </a:p>
          <a:p>
            <a:r>
              <a:rPr lang="en-US" altLang="zh-CN" sz="2000" dirty="0" smtClean="0"/>
              <a:t>Nov. 9</a:t>
            </a:r>
            <a:r>
              <a:rPr lang="en-US" altLang="zh-CN" sz="2000" baseline="30000" dirty="0" smtClean="0"/>
              <a:t>th</a:t>
            </a:r>
            <a:r>
              <a:rPr lang="en-US" altLang="zh-CN" sz="2000" dirty="0" smtClean="0"/>
              <a:t>, 2015</a:t>
            </a:r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>
          <a:xfrm>
            <a:off x="0" y="3573016"/>
            <a:ext cx="9144000" cy="1872208"/>
          </a:xfrm>
        </p:spPr>
        <p:txBody>
          <a:bodyPr/>
          <a:lstStyle/>
          <a:p>
            <a:r>
              <a:rPr lang="en-US" altLang="zh-CN" b="0" dirty="0"/>
              <a:t>A Method to Evaluate Estimates Produced by the</a:t>
            </a:r>
            <a:br>
              <a:rPr lang="en-US" altLang="zh-CN" b="0" dirty="0"/>
            </a:br>
            <a:r>
              <a:rPr lang="en-US" altLang="zh-CN" b="0" dirty="0"/>
              <a:t>Capture-recapture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79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58200" cy="563563"/>
          </a:xfrm>
        </p:spPr>
        <p:txBody>
          <a:bodyPr/>
          <a:lstStyle/>
          <a:p>
            <a:r>
              <a:rPr lang="en-US" altLang="zh-CN" dirty="0" smtClean="0"/>
              <a:t>Results (Orthogonal Evaluation)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-36512" y="908720"/>
            <a:ext cx="9180512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ct val="20000"/>
              </a:spcBef>
              <a:buClr>
                <a:srgbClr val="00607A"/>
              </a:buClr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00708E"/>
                </a:solidFill>
                <a:latin typeface="+mn-lt"/>
              </a:rPr>
              <a:t>By combining two types of correlation </a:t>
            </a:r>
            <a:r>
              <a:rPr lang="en-US" altLang="zh-CN" sz="2800" dirty="0" smtClean="0">
                <a:solidFill>
                  <a:srgbClr val="00708E"/>
                </a:solidFill>
                <a:latin typeface="+mn-lt"/>
              </a:rPr>
              <a:t>mentioned above, we </a:t>
            </a:r>
            <a:r>
              <a:rPr lang="en-US" altLang="zh-CN" sz="2800" dirty="0">
                <a:solidFill>
                  <a:srgbClr val="00708E"/>
                </a:solidFill>
                <a:latin typeface="+mn-lt"/>
              </a:rPr>
              <a:t>could illustrate the relation between PDR, OR and RE </a:t>
            </a:r>
            <a:r>
              <a:rPr lang="en-US" altLang="zh-CN" sz="2800" dirty="0" smtClean="0">
                <a:solidFill>
                  <a:srgbClr val="00708E"/>
                </a:solidFill>
                <a:latin typeface="+mn-lt"/>
              </a:rPr>
              <a:t>in 3 </a:t>
            </a:r>
            <a:r>
              <a:rPr lang="en-US" altLang="zh-CN" sz="2800" dirty="0">
                <a:solidFill>
                  <a:srgbClr val="00708E"/>
                </a:solidFill>
                <a:latin typeface="+mn-lt"/>
              </a:rPr>
              <a:t>dimensional diagram. </a:t>
            </a:r>
            <a:endParaRPr lang="en-US" altLang="zh-CN" sz="2800" dirty="0" smtClean="0">
              <a:solidFill>
                <a:srgbClr val="00708E"/>
              </a:solidFill>
              <a:latin typeface="+mn-lt"/>
            </a:endParaRPr>
          </a:p>
          <a:p>
            <a:pPr marL="820738" lvl="1" indent="-363538">
              <a:spcBef>
                <a:spcPct val="20000"/>
              </a:spcBef>
              <a:buClr>
                <a:srgbClr val="00607A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00708E"/>
                </a:solidFill>
                <a:latin typeface="+mn-lt"/>
              </a:rPr>
              <a:t>for each team </a:t>
            </a:r>
            <a:r>
              <a:rPr lang="en-US" altLang="zh-CN" sz="2400" dirty="0">
                <a:solidFill>
                  <a:srgbClr val="00708E"/>
                </a:solidFill>
                <a:latin typeface="+mn-lt"/>
              </a:rPr>
              <a:t>size, we could draw the 3 dimensional diagram </a:t>
            </a:r>
            <a:r>
              <a:rPr lang="en-US" altLang="zh-CN" sz="2400" dirty="0" smtClean="0">
                <a:solidFill>
                  <a:srgbClr val="00708E"/>
                </a:solidFill>
                <a:latin typeface="+mn-lt"/>
              </a:rPr>
              <a:t>with</a:t>
            </a:r>
          </a:p>
          <a:p>
            <a:pPr marL="1277938" lvl="2" indent="-363538">
              <a:spcBef>
                <a:spcPct val="20000"/>
              </a:spcBef>
              <a:buClr>
                <a:srgbClr val="00607A"/>
              </a:buCl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00708E"/>
                </a:solidFill>
                <a:latin typeface="+mn-lt"/>
              </a:rPr>
              <a:t>left </a:t>
            </a:r>
            <a:r>
              <a:rPr lang="en-US" altLang="zh-CN" sz="2000" dirty="0">
                <a:solidFill>
                  <a:srgbClr val="00708E"/>
                </a:solidFill>
                <a:latin typeface="+mn-lt"/>
              </a:rPr>
              <a:t>view(to indicate the correlation between OR and RE</a:t>
            </a:r>
            <a:r>
              <a:rPr lang="en-US" altLang="zh-CN" sz="2000" dirty="0" smtClean="0">
                <a:solidFill>
                  <a:srgbClr val="00708E"/>
                </a:solidFill>
                <a:latin typeface="+mn-lt"/>
              </a:rPr>
              <a:t>), </a:t>
            </a:r>
          </a:p>
          <a:p>
            <a:pPr marL="1277938" lvl="2" indent="-363538">
              <a:spcBef>
                <a:spcPct val="20000"/>
              </a:spcBef>
              <a:buClr>
                <a:srgbClr val="00607A"/>
              </a:buCl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00708E"/>
                </a:solidFill>
                <a:latin typeface="+mn-lt"/>
              </a:rPr>
              <a:t>right view(to </a:t>
            </a:r>
            <a:r>
              <a:rPr lang="en-US" altLang="zh-CN" sz="2000" dirty="0">
                <a:solidFill>
                  <a:srgbClr val="00708E"/>
                </a:solidFill>
                <a:latin typeface="+mn-lt"/>
              </a:rPr>
              <a:t>indicate the correlation between PDR </a:t>
            </a:r>
            <a:r>
              <a:rPr lang="en-US" altLang="zh-CN" sz="2000" dirty="0" smtClean="0">
                <a:solidFill>
                  <a:srgbClr val="00708E"/>
                </a:solidFill>
                <a:latin typeface="+mn-lt"/>
              </a:rPr>
              <a:t>and RE)</a:t>
            </a:r>
          </a:p>
          <a:p>
            <a:pPr marL="1277938" lvl="2" indent="-363538">
              <a:spcBef>
                <a:spcPct val="20000"/>
              </a:spcBef>
              <a:buClr>
                <a:srgbClr val="00607A"/>
              </a:buCl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00708E"/>
                </a:solidFill>
                <a:latin typeface="+mn-lt"/>
              </a:rPr>
              <a:t>central </a:t>
            </a:r>
            <a:r>
              <a:rPr lang="en-US" altLang="zh-CN" sz="2000" dirty="0">
                <a:solidFill>
                  <a:srgbClr val="00708E"/>
                </a:solidFill>
                <a:latin typeface="+mn-lt"/>
              </a:rPr>
              <a:t>view(to indicate both).</a:t>
            </a:r>
          </a:p>
          <a:p>
            <a:pPr marL="820738" lvl="1" indent="-363538">
              <a:spcBef>
                <a:spcPct val="20000"/>
              </a:spcBef>
              <a:buClr>
                <a:srgbClr val="00607A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00708E"/>
                </a:solidFill>
                <a:latin typeface="+mn-lt"/>
              </a:rPr>
              <a:t>With </a:t>
            </a:r>
            <a:r>
              <a:rPr lang="en-US" altLang="zh-CN" sz="2400" dirty="0">
                <a:solidFill>
                  <a:srgbClr val="00708E"/>
                </a:solidFill>
                <a:latin typeface="+mn-lt"/>
              </a:rPr>
              <a:t>horizontal planes </a:t>
            </a:r>
            <a:r>
              <a:rPr lang="en-US" altLang="zh-CN" sz="2400" dirty="0" smtClean="0">
                <a:solidFill>
                  <a:srgbClr val="00708E"/>
                </a:solidFill>
                <a:latin typeface="+mn-lt"/>
              </a:rPr>
              <a:t>to indicate </a:t>
            </a:r>
            <a:r>
              <a:rPr lang="en-US" altLang="zh-CN" sz="2400" dirty="0">
                <a:solidFill>
                  <a:srgbClr val="00708E"/>
                </a:solidFill>
                <a:latin typeface="+mn-lt"/>
              </a:rPr>
              <a:t>±20% </a:t>
            </a:r>
            <a:r>
              <a:rPr lang="en-US" altLang="zh-CN" sz="2400" dirty="0" smtClean="0">
                <a:solidFill>
                  <a:srgbClr val="00708E"/>
                </a:solidFill>
                <a:latin typeface="+mn-lt"/>
              </a:rPr>
              <a:t>RE</a:t>
            </a:r>
            <a:endParaRPr lang="zh-CN" altLang="en-US" sz="2400" dirty="0">
              <a:solidFill>
                <a:srgbClr val="00708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0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diagram for orthogonal evaluation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534"/>
            <a:ext cx="7696428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evaluate CR estimates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10" y="943626"/>
            <a:ext cx="4366686" cy="40755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74718" y="1135772"/>
            <a:ext cx="47692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ct val="20000"/>
              </a:spcBef>
              <a:buClr>
                <a:srgbClr val="00607A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00708E"/>
                </a:solidFill>
                <a:latin typeface="+mn-lt"/>
              </a:rPr>
              <a:t>We could then summarize the phenomenon in this Figure. </a:t>
            </a:r>
          </a:p>
          <a:p>
            <a:pPr marL="820738" lvl="1" indent="-363538">
              <a:spcBef>
                <a:spcPct val="20000"/>
              </a:spcBef>
              <a:buClr>
                <a:srgbClr val="00607A"/>
              </a:buClr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00708E"/>
                </a:solidFill>
                <a:latin typeface="+mn-lt"/>
              </a:rPr>
              <a:t>Area A </a:t>
            </a:r>
            <a:r>
              <a:rPr lang="en-US" altLang="zh-CN" sz="2000" dirty="0" smtClean="0">
                <a:solidFill>
                  <a:srgbClr val="00708E"/>
                </a:solidFill>
                <a:latin typeface="+mn-lt"/>
              </a:rPr>
              <a:t>indicates overestimating </a:t>
            </a:r>
            <a:r>
              <a:rPr lang="en-US" altLang="zh-CN" sz="2000" dirty="0">
                <a:solidFill>
                  <a:srgbClr val="00708E"/>
                </a:solidFill>
                <a:latin typeface="+mn-lt"/>
              </a:rPr>
              <a:t>of the residual defects after a certain </a:t>
            </a:r>
            <a:r>
              <a:rPr lang="en-US" altLang="zh-CN" sz="2000" dirty="0" smtClean="0">
                <a:solidFill>
                  <a:srgbClr val="00708E"/>
                </a:solidFill>
                <a:latin typeface="+mn-lt"/>
              </a:rPr>
              <a:t>inspection where </a:t>
            </a:r>
            <a:r>
              <a:rPr lang="en-US" altLang="zh-CN" sz="2000" dirty="0">
                <a:solidFill>
                  <a:srgbClr val="00708E"/>
                </a:solidFill>
                <a:latin typeface="+mn-lt"/>
              </a:rPr>
              <a:t>both PDR and OR are relatively small. </a:t>
            </a:r>
          </a:p>
          <a:p>
            <a:pPr marL="820738" lvl="1" indent="-363538">
              <a:spcBef>
                <a:spcPct val="20000"/>
              </a:spcBef>
              <a:buClr>
                <a:srgbClr val="00607A"/>
              </a:buClr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00708E"/>
                </a:solidFill>
                <a:latin typeface="+mn-lt"/>
              </a:rPr>
              <a:t>Area B </a:t>
            </a:r>
            <a:r>
              <a:rPr lang="en-US" altLang="zh-CN" sz="2000" dirty="0" smtClean="0">
                <a:solidFill>
                  <a:srgbClr val="00708E"/>
                </a:solidFill>
                <a:latin typeface="+mn-lt"/>
              </a:rPr>
              <a:t>indicates the </a:t>
            </a:r>
            <a:r>
              <a:rPr lang="en-US" altLang="zh-CN" sz="2000" dirty="0">
                <a:solidFill>
                  <a:srgbClr val="00708E"/>
                </a:solidFill>
                <a:latin typeface="+mn-lt"/>
              </a:rPr>
              <a:t>opposite phenomenon. </a:t>
            </a:r>
          </a:p>
          <a:p>
            <a:pPr marL="820738" lvl="1" indent="-363538">
              <a:spcBef>
                <a:spcPct val="20000"/>
              </a:spcBef>
              <a:buClr>
                <a:srgbClr val="00607A"/>
              </a:buClr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00708E"/>
                </a:solidFill>
                <a:latin typeface="+mn-lt"/>
              </a:rPr>
              <a:t>The estimates locating in the area </a:t>
            </a:r>
            <a:r>
              <a:rPr lang="en-US" altLang="zh-CN" sz="2000" dirty="0" smtClean="0">
                <a:solidFill>
                  <a:srgbClr val="00708E"/>
                </a:solidFill>
                <a:latin typeface="+mn-lt"/>
              </a:rPr>
              <a:t>C (the </a:t>
            </a:r>
            <a:r>
              <a:rPr lang="en-US" altLang="zh-CN" sz="2000" dirty="0">
                <a:solidFill>
                  <a:srgbClr val="00708E"/>
                </a:solidFill>
                <a:latin typeface="+mn-lt"/>
              </a:rPr>
              <a:t>shadow area) usually imply relatively accurate estimation.</a:t>
            </a:r>
            <a:endParaRPr lang="zh-CN" altLang="en-US" sz="2000" dirty="0">
              <a:solidFill>
                <a:srgbClr val="00708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69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229600" cy="5328591"/>
          </a:xfrm>
        </p:spPr>
        <p:txBody>
          <a:bodyPr/>
          <a:lstStyle/>
          <a:p>
            <a:r>
              <a:rPr lang="en-US" altLang="zh-CN" sz="2800" dirty="0" smtClean="0"/>
              <a:t>We </a:t>
            </a:r>
            <a:r>
              <a:rPr lang="en-US" altLang="zh-CN" sz="2800" dirty="0"/>
              <a:t>still lack reliable benchmark on precise ranges of PDR </a:t>
            </a:r>
            <a:r>
              <a:rPr lang="en-US" altLang="zh-CN" sz="2800" dirty="0" smtClean="0"/>
              <a:t>and OR </a:t>
            </a:r>
            <a:r>
              <a:rPr lang="en-US" altLang="zh-CN" sz="2800" dirty="0"/>
              <a:t>with various team sizes.</a:t>
            </a:r>
          </a:p>
          <a:p>
            <a:r>
              <a:rPr lang="en-US" altLang="zh-CN" sz="2800" dirty="0"/>
              <a:t>Secondly, we only evaluated the estimates produced by </a:t>
            </a:r>
            <a:r>
              <a:rPr lang="en-US" altLang="zh-CN" sz="2800" dirty="0" smtClean="0"/>
              <a:t>estimator </a:t>
            </a:r>
            <a:r>
              <a:rPr lang="en-US" altLang="zh-CN" sz="2800" dirty="0" err="1" smtClean="0"/>
              <a:t>Mh</a:t>
            </a:r>
            <a:r>
              <a:rPr lang="en-US" altLang="zh-CN" sz="2800" dirty="0" smtClean="0"/>
              <a:t>-JK</a:t>
            </a:r>
          </a:p>
          <a:p>
            <a:r>
              <a:rPr lang="en-US" altLang="zh-CN" sz="2800" dirty="0" smtClean="0"/>
              <a:t>Thirdly</a:t>
            </a:r>
            <a:r>
              <a:rPr lang="en-US" altLang="zh-CN" sz="2800" dirty="0"/>
              <a:t>, student inspectors and requirement documents </a:t>
            </a:r>
            <a:r>
              <a:rPr lang="en-US" altLang="zh-CN" sz="2800" dirty="0" smtClean="0"/>
              <a:t>are two </a:t>
            </a:r>
            <a:r>
              <a:rPr lang="en-US" altLang="zh-CN" sz="2800" dirty="0"/>
              <a:t>contextual factors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08493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 and 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7"/>
            <a:ext cx="8928992" cy="5348064"/>
          </a:xfrm>
        </p:spPr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proposed an orthogonal evaluation </a:t>
            </a:r>
            <a:r>
              <a:rPr lang="en-US" altLang="zh-CN" dirty="0" smtClean="0"/>
              <a:t>method to </a:t>
            </a:r>
            <a:r>
              <a:rPr lang="en-US" altLang="zh-CN" dirty="0"/>
              <a:t>evaluate the estimates produced by </a:t>
            </a:r>
            <a:r>
              <a:rPr lang="en-US" altLang="zh-CN" dirty="0" smtClean="0"/>
              <a:t>capture-recapture method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Future research </a:t>
            </a:r>
            <a:r>
              <a:rPr lang="en-US" altLang="zh-CN" dirty="0"/>
              <a:t>work regarding the topic in this paper may focus </a:t>
            </a:r>
            <a:r>
              <a:rPr lang="en-US" altLang="zh-CN" dirty="0" smtClean="0"/>
              <a:t>on solving </a:t>
            </a:r>
            <a:r>
              <a:rPr lang="en-US" altLang="zh-CN" dirty="0"/>
              <a:t>the limitations </a:t>
            </a:r>
            <a:r>
              <a:rPr lang="en-US" altLang="zh-CN" dirty="0" smtClean="0"/>
              <a:t>above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2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676400" y="381000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Contents</a:t>
            </a:r>
            <a:endParaRPr lang="en-US" altLang="zh-CN" dirty="0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AutoShape 48"/>
          <p:cNvSpPr>
            <a:spLocks noChangeArrowheads="1"/>
          </p:cNvSpPr>
          <p:nvPr/>
        </p:nvSpPr>
        <p:spPr bwMode="gray">
          <a:xfrm>
            <a:off x="1822450" y="50990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Conclusion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89137" name="AutoShape 49"/>
          <p:cNvSpPr>
            <a:spLocks noChangeArrowheads="1"/>
          </p:cNvSpPr>
          <p:nvPr/>
        </p:nvSpPr>
        <p:spPr bwMode="gray">
          <a:xfrm>
            <a:off x="2317750" y="42719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Results and Discussion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89138" name="AutoShape 50"/>
          <p:cNvSpPr>
            <a:spLocks noChangeArrowheads="1"/>
          </p:cNvSpPr>
          <p:nvPr/>
        </p:nvSpPr>
        <p:spPr bwMode="gray">
          <a:xfrm>
            <a:off x="24384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Research Method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89139" name="AutoShape 51"/>
          <p:cNvSpPr>
            <a:spLocks noChangeArrowheads="1"/>
          </p:cNvSpPr>
          <p:nvPr/>
        </p:nvSpPr>
        <p:spPr bwMode="gray">
          <a:xfrm>
            <a:off x="2286000" y="2590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Motivation of This Study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89140" name="AutoShape 52"/>
          <p:cNvSpPr>
            <a:spLocks noChangeArrowheads="1"/>
          </p:cNvSpPr>
          <p:nvPr/>
        </p:nvSpPr>
        <p:spPr bwMode="gray">
          <a:xfrm>
            <a:off x="17653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Brief Intro to Capture-recapture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9141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8914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4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6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48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89149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0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1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2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3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4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55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8915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6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62" name="Group 74"/>
          <p:cNvGrpSpPr>
            <a:grpSpLocks/>
          </p:cNvGrpSpPr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8916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6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6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6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69" name="Group 81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8917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Capture-recapture(CR) Method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259632" y="1628800"/>
            <a:ext cx="6552728" cy="4104456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763688" y="2564904"/>
            <a:ext cx="3744416" cy="2232248"/>
          </a:xfrm>
          <a:prstGeom prst="ellipse">
            <a:avLst/>
          </a:prstGeom>
          <a:solidFill>
            <a:schemeClr val="tx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563888" y="2564904"/>
            <a:ext cx="3744416" cy="2232248"/>
          </a:xfrm>
          <a:prstGeom prst="ellipse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1259632" y="3789040"/>
            <a:ext cx="3096344" cy="158417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971600" y="1988840"/>
            <a:ext cx="1800200" cy="144016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6300192" y="1905799"/>
            <a:ext cx="1656184" cy="188324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4427984" y="5157192"/>
            <a:ext cx="1872208" cy="64807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-18256" y="1259468"/>
            <a:ext cx="394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2"/>
                </a:solidFill>
              </a:rPr>
              <a:t>d</a:t>
            </a:r>
            <a:r>
              <a:rPr kumimoji="1" lang="en-US" altLang="zh-CN" dirty="0" smtClean="0">
                <a:solidFill>
                  <a:schemeClr val="tx2"/>
                </a:solidFill>
              </a:rPr>
              <a:t>efects detected by </a:t>
            </a:r>
            <a:r>
              <a:rPr kumimoji="1" lang="en-US" altLang="zh-CN" smtClean="0">
                <a:solidFill>
                  <a:schemeClr val="tx2"/>
                </a:solidFill>
              </a:rPr>
              <a:t>the 1st </a:t>
            </a:r>
            <a:r>
              <a:rPr kumimoji="1" lang="en-US" altLang="zh-CN" dirty="0" smtClean="0">
                <a:solidFill>
                  <a:schemeClr val="tx2"/>
                </a:solidFill>
              </a:rPr>
              <a:t>inspector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40996" y="1259468"/>
            <a:ext cx="231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2"/>
                </a:solidFill>
              </a:rPr>
              <a:t>d</a:t>
            </a:r>
            <a:r>
              <a:rPr kumimoji="1" lang="en-US" altLang="zh-CN" dirty="0" smtClean="0">
                <a:solidFill>
                  <a:schemeClr val="tx2"/>
                </a:solidFill>
              </a:rPr>
              <a:t>efects detected by </a:t>
            </a:r>
            <a:r>
              <a:rPr kumimoji="1" lang="en-US" altLang="zh-CN" smtClean="0">
                <a:solidFill>
                  <a:schemeClr val="tx2"/>
                </a:solidFill>
              </a:rPr>
              <a:t>the 2</a:t>
            </a:r>
            <a:r>
              <a:rPr kumimoji="1" lang="en-US" altLang="zh-CN" baseline="30000" smtClean="0">
                <a:solidFill>
                  <a:schemeClr val="tx2"/>
                </a:solidFill>
              </a:rPr>
              <a:t>nd</a:t>
            </a:r>
            <a:r>
              <a:rPr kumimoji="1" lang="en-US" altLang="zh-CN" smtClean="0">
                <a:solidFill>
                  <a:schemeClr val="tx2"/>
                </a:solidFill>
              </a:rPr>
              <a:t> inspector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0852" y="5410090"/>
            <a:ext cx="260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2"/>
                </a:solidFill>
              </a:rPr>
              <a:t>d</a:t>
            </a:r>
            <a:r>
              <a:rPr kumimoji="1" lang="en-US" altLang="zh-CN" dirty="0" smtClean="0">
                <a:solidFill>
                  <a:schemeClr val="tx2"/>
                </a:solidFill>
              </a:rPr>
              <a:t>efects detected by both inspectors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72200" y="5590111"/>
            <a:ext cx="231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total number of defects (</a:t>
            </a:r>
            <a:r>
              <a:rPr kumimoji="1" lang="en-US" altLang="zh-CN" dirty="0">
                <a:solidFill>
                  <a:schemeClr val="tx2"/>
                </a:solidFill>
              </a:rPr>
              <a:t>estimated )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7"/>
            <a:ext cx="9036496" cy="5348064"/>
          </a:xfrm>
        </p:spPr>
        <p:txBody>
          <a:bodyPr/>
          <a:lstStyle/>
          <a:p>
            <a:r>
              <a:rPr kumimoji="1" lang="en-US" altLang="zh-CN" dirty="0"/>
              <a:t>Estimates created by CR could be very </a:t>
            </a:r>
            <a:r>
              <a:rPr kumimoji="1" lang="en-US" altLang="zh-CN" dirty="0" smtClean="0"/>
              <a:t>extreme </a:t>
            </a:r>
            <a:endParaRPr kumimoji="1" lang="en-US" altLang="zh-CN" dirty="0"/>
          </a:p>
          <a:p>
            <a:endParaRPr kumimoji="1" lang="en-US" altLang="zh-CN" sz="2800" dirty="0" smtClean="0"/>
          </a:p>
          <a:p>
            <a:r>
              <a:rPr kumimoji="1" lang="en-US" altLang="zh-CN" dirty="0" smtClean="0"/>
              <a:t>Most studies focused on improvements to the CR method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Few studies on evaluation of the estimation quality</a:t>
            </a:r>
          </a:p>
          <a:p>
            <a:pPr marL="363538" lvl="1" indent="0">
              <a:buNone/>
            </a:pPr>
            <a:r>
              <a:rPr kumimoji="1" lang="en-US" altLang="zh-CN" i="1" dirty="0" smtClean="0">
                <a:solidFill>
                  <a:srgbClr val="FF0000"/>
                </a:solidFill>
              </a:rPr>
              <a:t>	--May I trust a certain CR estimation?</a:t>
            </a:r>
          </a:p>
          <a:p>
            <a:pPr marL="363538" lvl="1" indent="0">
              <a:buNone/>
            </a:pPr>
            <a:r>
              <a:rPr kumimoji="1" lang="en-US" altLang="zh-CN" i="1" dirty="0" smtClean="0">
                <a:solidFill>
                  <a:srgbClr val="FF0000"/>
                </a:solidFill>
              </a:rPr>
              <a:t>     --Are There any clues to support decision?</a:t>
            </a:r>
            <a:endParaRPr kumimoji="1" lang="zh-CN" altLang="en-US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Good Estimation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8964488" cy="5805264"/>
          </a:xfrm>
        </p:spPr>
        <p:txBody>
          <a:bodyPr/>
          <a:lstStyle/>
          <a:p>
            <a:r>
              <a:rPr kumimoji="1" lang="en-US" altLang="zh-CN" sz="2800" b="1" i="1" dirty="0"/>
              <a:t>Accuracy </a:t>
            </a:r>
            <a:r>
              <a:rPr kumimoji="1" lang="en-US" altLang="zh-CN" sz="2800" dirty="0"/>
              <a:t>is typically measured as the Relative Error (</a:t>
            </a:r>
            <a:r>
              <a:rPr kumimoji="1" lang="en-US" altLang="zh-CN" sz="2800" dirty="0" smtClean="0"/>
              <a:t>RE). </a:t>
            </a:r>
            <a:r>
              <a:rPr kumimoji="1" lang="en-US" altLang="zh-CN" sz="2800" dirty="0"/>
              <a:t>Usually R.E. can be calculated as follow: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B050"/>
                </a:solidFill>
              </a:rPr>
              <a:t>	</a:t>
            </a:r>
            <a:endParaRPr kumimoji="1" lang="en-US" altLang="zh-CN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kumimoji="1" lang="en-US" altLang="zh-CN" sz="2000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kumimoji="1" lang="en-US" altLang="zh-CN" sz="2000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CN" sz="2000" b="1" i="1" dirty="0" smtClean="0">
                <a:solidFill>
                  <a:srgbClr val="00B050"/>
                </a:solidFill>
              </a:rPr>
              <a:t>RE </a:t>
            </a:r>
            <a:r>
              <a:rPr kumimoji="1" lang="en-US" altLang="zh-CN" sz="2000" b="1" i="1" dirty="0">
                <a:solidFill>
                  <a:srgbClr val="00B050"/>
                </a:solidFill>
              </a:rPr>
              <a:t>= </a:t>
            </a:r>
            <a:r>
              <a:rPr kumimoji="1" lang="en-US" altLang="zh-CN" sz="2000" b="1" i="1" dirty="0" smtClean="0">
                <a:solidFill>
                  <a:srgbClr val="00B050"/>
                </a:solidFill>
              </a:rPr>
              <a:t> (^N −N) / N </a:t>
            </a:r>
            <a:r>
              <a:rPr kumimoji="1" lang="en-US" altLang="zh-CN" sz="2000" i="1" dirty="0">
                <a:solidFill>
                  <a:srgbClr val="00B050"/>
                </a:solidFill>
              </a:rPr>
              <a:t>, where </a:t>
            </a:r>
            <a:r>
              <a:rPr kumimoji="1" lang="en-US" altLang="zh-CN" sz="2000" i="1" dirty="0" smtClean="0">
                <a:solidFill>
                  <a:srgbClr val="00B050"/>
                </a:solidFill>
              </a:rPr>
              <a:t>^</a:t>
            </a:r>
            <a:r>
              <a:rPr kumimoji="1" lang="en-US" altLang="zh-CN" sz="2000" b="1" i="1" dirty="0" smtClean="0">
                <a:solidFill>
                  <a:srgbClr val="00B050"/>
                </a:solidFill>
              </a:rPr>
              <a:t>N </a:t>
            </a:r>
            <a:r>
              <a:rPr kumimoji="1" lang="en-US" altLang="zh-CN" sz="2000" i="1" dirty="0" smtClean="0">
                <a:solidFill>
                  <a:srgbClr val="00B050"/>
                </a:solidFill>
              </a:rPr>
              <a:t>denotes </a:t>
            </a:r>
            <a:r>
              <a:rPr kumimoji="1" lang="en-US" altLang="zh-CN" sz="2000" i="1" dirty="0">
                <a:solidFill>
                  <a:srgbClr val="00B050"/>
                </a:solidFill>
              </a:rPr>
              <a:t>the estimated number </a:t>
            </a:r>
            <a:r>
              <a:rPr kumimoji="1" lang="en-US" altLang="zh-CN" sz="2000" i="1" dirty="0" smtClean="0">
                <a:solidFill>
                  <a:srgbClr val="00B050"/>
                </a:solidFill>
              </a:rPr>
              <a:t>of </a:t>
            </a:r>
            <a:r>
              <a:rPr kumimoji="1" lang="en-US" altLang="zh-CN" sz="2000" i="1" dirty="0">
                <a:solidFill>
                  <a:srgbClr val="00B050"/>
                </a:solidFill>
              </a:rPr>
              <a:t>defects and </a:t>
            </a:r>
            <a:r>
              <a:rPr kumimoji="1" lang="en-US" altLang="zh-CN" sz="2000" b="1" i="1" dirty="0">
                <a:solidFill>
                  <a:srgbClr val="00B050"/>
                </a:solidFill>
              </a:rPr>
              <a:t>N</a:t>
            </a:r>
            <a:r>
              <a:rPr kumimoji="1" lang="en-US" altLang="zh-CN" sz="2000" i="1" dirty="0" smtClean="0">
                <a:solidFill>
                  <a:srgbClr val="00B050"/>
                </a:solidFill>
              </a:rPr>
              <a:t> </a:t>
            </a:r>
            <a:r>
              <a:rPr kumimoji="1" lang="en-US" altLang="zh-CN" sz="2000" i="1" dirty="0">
                <a:solidFill>
                  <a:srgbClr val="00B050"/>
                </a:solidFill>
              </a:rPr>
              <a:t>is the actual number of defects</a:t>
            </a:r>
            <a:r>
              <a:rPr kumimoji="1" lang="en-US" altLang="zh-CN" sz="2000" i="1" dirty="0" smtClean="0">
                <a:solidFill>
                  <a:srgbClr val="00B050"/>
                </a:solidFill>
              </a:rPr>
              <a:t>. Therefore, A </a:t>
            </a:r>
            <a:r>
              <a:rPr kumimoji="1" lang="en-US" altLang="zh-CN" sz="2000" i="1" dirty="0">
                <a:solidFill>
                  <a:srgbClr val="00B050"/>
                </a:solidFill>
              </a:rPr>
              <a:t>positive RE means overestimating the total (and residual) defects and vice versa. </a:t>
            </a:r>
            <a:endParaRPr kumimoji="1" lang="en-US" altLang="zh-CN" sz="2000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kumimoji="1"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142681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 </a:t>
            </a:r>
            <a:r>
              <a:rPr lang="en-US" altLang="zh-CN" dirty="0"/>
              <a:t>may </a:t>
            </a:r>
            <a:r>
              <a:rPr lang="en-US" altLang="zh-CN" dirty="0" smtClean="0"/>
              <a:t>correlate to…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Predicted Detection Rate(PDR)</a:t>
            </a:r>
          </a:p>
          <a:p>
            <a:pPr marL="0" indent="0">
              <a:buNone/>
            </a:pPr>
            <a:endParaRPr kumimoji="1" lang="en-US" altLang="zh-CN" sz="2000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CN" sz="2000" b="1" i="1" dirty="0" smtClean="0">
                <a:solidFill>
                  <a:srgbClr val="00B050"/>
                </a:solidFill>
              </a:rPr>
              <a:t>PDR </a:t>
            </a:r>
            <a:r>
              <a:rPr kumimoji="1" lang="en-US" altLang="zh-CN" sz="2000" b="1" i="1" dirty="0">
                <a:solidFill>
                  <a:srgbClr val="00B050"/>
                </a:solidFill>
              </a:rPr>
              <a:t>= D / N where D denotes the number of unique defects detected by the whole inspection team and ^N is the predicted number of the defects </a:t>
            </a:r>
            <a:r>
              <a:rPr kumimoji="1" lang="en-US" altLang="zh-CN" sz="2000" b="1" i="1" dirty="0" smtClean="0">
                <a:solidFill>
                  <a:srgbClr val="00B050"/>
                </a:solidFill>
              </a:rPr>
              <a:t>produced </a:t>
            </a:r>
            <a:r>
              <a:rPr kumimoji="1" lang="en-US" altLang="zh-CN" sz="2000" b="1" i="1" dirty="0">
                <a:solidFill>
                  <a:srgbClr val="00B050"/>
                </a:solidFill>
              </a:rPr>
              <a:t>by the capture-recapture method</a:t>
            </a:r>
            <a:r>
              <a:rPr kumimoji="1" lang="en-US" altLang="zh-CN" sz="2000" b="1" i="1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kumimoji="1" lang="en-US" altLang="zh-CN" sz="2000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kumimoji="1" lang="en-US" altLang="zh-CN" sz="2000" b="1" i="1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Overlap Rate(OR)</a:t>
            </a:r>
          </a:p>
          <a:p>
            <a:pPr marL="0" indent="0">
              <a:buNone/>
            </a:pPr>
            <a:r>
              <a:rPr kumimoji="1" lang="en-US" altLang="zh-CN" sz="2000" b="1" i="1" dirty="0">
                <a:solidFill>
                  <a:srgbClr val="00B050"/>
                </a:solidFill>
              </a:rPr>
              <a:t>OR = M/D where M denotes the number of unique defects detected by more than one inspector and D is the number of unique defects</a:t>
            </a:r>
          </a:p>
          <a:p>
            <a:pPr marL="0" indent="0">
              <a:buNone/>
            </a:pPr>
            <a:r>
              <a:rPr kumimoji="1" lang="en-US" altLang="zh-CN" sz="2000" b="1" i="1" dirty="0">
                <a:solidFill>
                  <a:srgbClr val="00B050"/>
                </a:solidFill>
              </a:rPr>
              <a:t>detected by the whole inspection team.</a:t>
            </a:r>
          </a:p>
          <a:p>
            <a:pPr marL="0" indent="0">
              <a:buNone/>
            </a:pPr>
            <a:endParaRPr kumimoji="1" lang="zh-CN" altLang="en-US" sz="2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4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Data 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7"/>
            <a:ext cx="8686800" cy="5348064"/>
          </a:xfrm>
        </p:spPr>
        <p:txBody>
          <a:bodyPr/>
          <a:lstStyle/>
          <a:p>
            <a:r>
              <a:rPr lang="en-US" altLang="zh-CN" dirty="0" smtClean="0"/>
              <a:t>A controlled experiment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[8]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sz="2000" b="1" i="1" dirty="0">
                <a:solidFill>
                  <a:srgbClr val="00B050"/>
                </a:solidFill>
              </a:rPr>
              <a:t>57 student inspectors were required to read a software requirement specification document with 30 seeded defects.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[8] Qi Shan, </a:t>
            </a:r>
            <a:r>
              <a:rPr lang="en-US" altLang="zh-CN" sz="1600" dirty="0" err="1">
                <a:solidFill>
                  <a:srgbClr val="FF0000"/>
                </a:solidFill>
              </a:rPr>
              <a:t>Guoping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Rong</a:t>
            </a:r>
            <a:r>
              <a:rPr lang="en-US" altLang="zh-CN" sz="1600" dirty="0">
                <a:solidFill>
                  <a:srgbClr val="FF0000"/>
                </a:solidFill>
              </a:rPr>
              <a:t>, He Zhang and Dong Shao, An Empirical </a:t>
            </a:r>
            <a:r>
              <a:rPr lang="en-US" altLang="zh-CN" sz="1600" dirty="0" smtClean="0">
                <a:solidFill>
                  <a:srgbClr val="FF0000"/>
                </a:solidFill>
              </a:rPr>
              <a:t>Evaluation of </a:t>
            </a:r>
            <a:r>
              <a:rPr lang="en-US" altLang="zh-CN" sz="1600" dirty="0">
                <a:solidFill>
                  <a:srgbClr val="FF0000"/>
                </a:solidFill>
              </a:rPr>
              <a:t>Capture-recapture Estimators in Software Inspection, </a:t>
            </a:r>
            <a:r>
              <a:rPr lang="en-US" altLang="zh-CN" sz="1600" dirty="0" smtClean="0">
                <a:solidFill>
                  <a:srgbClr val="FF0000"/>
                </a:solidFill>
              </a:rPr>
              <a:t>Adelaide, ASWEC </a:t>
            </a:r>
            <a:r>
              <a:rPr lang="en-US" altLang="zh-CN" sz="1600" dirty="0">
                <a:solidFill>
                  <a:srgbClr val="FF0000"/>
                </a:solidFill>
              </a:rPr>
              <a:t>2015.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58200" cy="563563"/>
          </a:xfrm>
        </p:spPr>
        <p:txBody>
          <a:bodyPr/>
          <a:lstStyle/>
          <a:p>
            <a:r>
              <a:rPr lang="en-US" altLang="zh-CN" dirty="0" smtClean="0"/>
              <a:t>Results (RE VS. PDR)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0728"/>
            <a:ext cx="4176464" cy="2540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980728"/>
            <a:ext cx="4320480" cy="59691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3717032"/>
            <a:ext cx="4716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 decreased with increased PDR in </a:t>
            </a:r>
            <a:r>
              <a:rPr lang="en-US" altLang="zh-CN" dirty="0" smtClean="0"/>
              <a:t>general. With </a:t>
            </a:r>
            <a:r>
              <a:rPr lang="en-US" altLang="zh-CN" dirty="0"/>
              <a:t>increased team size(i.e., more inspectors involved), </a:t>
            </a:r>
            <a:r>
              <a:rPr lang="en-US" altLang="zh-CN" dirty="0" smtClean="0"/>
              <a:t>the phenomenon </a:t>
            </a:r>
            <a:r>
              <a:rPr lang="en-US" altLang="zh-CN" dirty="0"/>
              <a:t>is more and more significant. Besides, smaller</a:t>
            </a:r>
          </a:p>
          <a:p>
            <a:r>
              <a:rPr lang="en-US" altLang="zh-CN" dirty="0"/>
              <a:t>inspection teams tended to underestimate the residual defects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There </a:t>
            </a:r>
            <a:r>
              <a:rPr lang="en-US" altLang="zh-CN" dirty="0"/>
              <a:t>is a reliable </a:t>
            </a:r>
            <a:r>
              <a:rPr lang="en-US" altLang="zh-CN" dirty="0" smtClean="0"/>
              <a:t>correlation between </a:t>
            </a:r>
            <a:r>
              <a:rPr lang="en-US" altLang="zh-CN" dirty="0"/>
              <a:t>RE and PDR.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6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58200" cy="563563"/>
          </a:xfrm>
        </p:spPr>
        <p:txBody>
          <a:bodyPr/>
          <a:lstStyle/>
          <a:p>
            <a:r>
              <a:rPr lang="en-US" altLang="zh-CN" dirty="0" smtClean="0"/>
              <a:t>Results (RE VS. OR)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3501008"/>
            <a:ext cx="47798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smtClean="0"/>
              <a:t>general, the </a:t>
            </a:r>
            <a:r>
              <a:rPr lang="en-US" altLang="zh-CN" dirty="0"/>
              <a:t>RE also decreased with </a:t>
            </a:r>
            <a:r>
              <a:rPr lang="en-US" altLang="zh-CN" dirty="0" smtClean="0"/>
              <a:t>increased </a:t>
            </a:r>
            <a:r>
              <a:rPr lang="en-US" altLang="zh-CN" dirty="0"/>
              <a:t>OR, which to a </a:t>
            </a:r>
            <a:r>
              <a:rPr lang="en-US" altLang="zh-CN" dirty="0" smtClean="0"/>
              <a:t>certain degree </a:t>
            </a:r>
            <a:r>
              <a:rPr lang="en-US" altLang="zh-CN" dirty="0"/>
              <a:t>indicates the fact that with larger portion of </a:t>
            </a:r>
            <a:r>
              <a:rPr lang="en-US" altLang="zh-CN" dirty="0" smtClean="0"/>
              <a:t>duplicated defects</a:t>
            </a:r>
            <a:r>
              <a:rPr lang="en-US" altLang="zh-CN" dirty="0"/>
              <a:t>, it is more likely to </a:t>
            </a:r>
            <a:r>
              <a:rPr lang="en-US" altLang="zh-CN" dirty="0" smtClean="0"/>
              <a:t>underestimate </a:t>
            </a:r>
            <a:r>
              <a:rPr lang="en-US" altLang="zh-CN" dirty="0"/>
              <a:t>the residual defects.</a:t>
            </a:r>
          </a:p>
          <a:p>
            <a:r>
              <a:rPr lang="en-US" altLang="zh-CN" dirty="0"/>
              <a:t>However, this phenomenon is mitigated with more </a:t>
            </a:r>
            <a:r>
              <a:rPr lang="en-US" altLang="zh-CN" dirty="0" smtClean="0"/>
              <a:t>inspectors involved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Although </a:t>
            </a:r>
            <a:r>
              <a:rPr lang="en-US" altLang="zh-CN" dirty="0"/>
              <a:t>the significance is close to zero, the </a:t>
            </a:r>
            <a:r>
              <a:rPr lang="en-US" altLang="zh-CN" dirty="0" smtClean="0"/>
              <a:t>corresponding correlation </a:t>
            </a:r>
            <a:r>
              <a:rPr lang="en-US" altLang="zh-CN" dirty="0"/>
              <a:t>value could not suggest reliable correlation </a:t>
            </a:r>
            <a:r>
              <a:rPr lang="en-US" altLang="zh-CN" dirty="0" smtClean="0"/>
              <a:t>existing between </a:t>
            </a:r>
            <a:r>
              <a:rPr lang="en-US" altLang="zh-CN" dirty="0"/>
              <a:t>OR and RE.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2" y="927175"/>
            <a:ext cx="4469079" cy="26458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70" y="836712"/>
            <a:ext cx="4122043" cy="573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5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4263</TotalTime>
  <Words>661</Words>
  <Application>Microsoft Macintosh PowerPoint</Application>
  <PresentationFormat>On-screen Show (4:3)</PresentationFormat>
  <Paragraphs>84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PowerPoint Template</vt:lpstr>
      <vt:lpstr>A Method to Evaluate Estimates Produced by the Capture-recapture Model</vt:lpstr>
      <vt:lpstr>Contents</vt:lpstr>
      <vt:lpstr>The Capture-recapture(CR) Method</vt:lpstr>
      <vt:lpstr>Motivation</vt:lpstr>
      <vt:lpstr>What Is Good Estimation</vt:lpstr>
      <vt:lpstr>RE may correlate to…</vt:lpstr>
      <vt:lpstr>The Data Source</vt:lpstr>
      <vt:lpstr>Results (RE VS. PDR)</vt:lpstr>
      <vt:lpstr>Results (RE VS. OR)</vt:lpstr>
      <vt:lpstr>Results (Orthogonal Evaluation)</vt:lpstr>
      <vt:lpstr>3D diagram for orthogonal evaluation</vt:lpstr>
      <vt:lpstr>How to evaluate CR estimates</vt:lpstr>
      <vt:lpstr>Discussion</vt:lpstr>
      <vt:lpstr>Conclusions and 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Evaluation of Capture-recapture Estimators in Software Inspection</dc:title>
  <dc:creator>Microsoft Office 用户</dc:creator>
  <cp:lastModifiedBy>Ye  Yang</cp:lastModifiedBy>
  <cp:revision>48</cp:revision>
  <dcterms:created xsi:type="dcterms:W3CDTF">2015-09-19T01:55:19Z</dcterms:created>
  <dcterms:modified xsi:type="dcterms:W3CDTF">2015-11-08T22:51:29Z</dcterms:modified>
</cp:coreProperties>
</file>