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66" r:id="rId3"/>
    <p:sldId id="268" r:id="rId4"/>
    <p:sldId id="269" r:id="rId5"/>
    <p:sldId id="270" r:id="rId6"/>
    <p:sldId id="271" r:id="rId7"/>
    <p:sldId id="257" r:id="rId8"/>
    <p:sldId id="273" r:id="rId9"/>
    <p:sldId id="26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72" r:id="rId18"/>
    <p:sldId id="274" r:id="rId19"/>
    <p:sldId id="275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67" d="100"/>
          <a:sy n="67" d="100"/>
        </p:scale>
        <p:origin x="1254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hd\ACTION15\tables%20-%202015ou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hd\ACTION15\tables%20-%202015ou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spPr>
            <a:solidFill>
              <a:srgbClr val="C00000"/>
            </a:solidFill>
            <a:ln>
              <a:solidFill>
                <a:schemeClr val="bg1">
                  <a:lumMod val="65000"/>
                </a:schemeClr>
              </a:solidFill>
            </a:ln>
            <a:effectLst/>
          </c:spPr>
          <c:invertIfNegative val="0"/>
          <c:cat>
            <c:strRef>
              <c:f>Sheet11!$A$2:$A$12</c:f>
              <c:strCache>
                <c:ptCount val="11"/>
                <c:pt idx="0">
                  <c:v>Cost </c:v>
                </c:pt>
                <c:pt idx="1">
                  <c:v>Risk   </c:v>
                </c:pt>
                <c:pt idx="2">
                  <c:v>Integration   </c:v>
                </c:pt>
                <c:pt idx="3">
                  <c:v>Scope   </c:v>
                </c:pt>
                <c:pt idx="4">
                  <c:v>Quality   </c:v>
                </c:pt>
                <c:pt idx="5">
                  <c:v>Time   </c:v>
                </c:pt>
                <c:pt idx="6">
                  <c:v>Human resource   </c:v>
                </c:pt>
                <c:pt idx="7">
                  <c:v>Stakeholder   </c:v>
                </c:pt>
                <c:pt idx="8">
                  <c:v>Procurment   </c:v>
                </c:pt>
                <c:pt idx="9">
                  <c:v>other  </c:v>
                </c:pt>
                <c:pt idx="10">
                  <c:v>Communication   </c:v>
                </c:pt>
              </c:strCache>
            </c:strRef>
          </c:cat>
          <c:val>
            <c:numRef>
              <c:f>Sheet11!$B$2:$B$12</c:f>
              <c:numCache>
                <c:formatCode>General</c:formatCode>
                <c:ptCount val="11"/>
                <c:pt idx="0">
                  <c:v>26</c:v>
                </c:pt>
                <c:pt idx="1">
                  <c:v>24</c:v>
                </c:pt>
                <c:pt idx="2">
                  <c:v>18</c:v>
                </c:pt>
                <c:pt idx="3">
                  <c:v>11</c:v>
                </c:pt>
                <c:pt idx="4">
                  <c:v>10</c:v>
                </c:pt>
                <c:pt idx="5">
                  <c:v>9</c:v>
                </c:pt>
                <c:pt idx="6">
                  <c:v>8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3233216"/>
        <c:axId val="153233608"/>
      </c:barChart>
      <c:lineChart>
        <c:grouping val="standard"/>
        <c:varyColors val="0"/>
        <c:ser>
          <c:idx val="1"/>
          <c:order val="1"/>
          <c:tx>
            <c:v>Cumulative percentage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strRef>
              <c:f>Sheet11!$A$2:$A$12</c:f>
              <c:strCache>
                <c:ptCount val="11"/>
                <c:pt idx="0">
                  <c:v>Cost </c:v>
                </c:pt>
                <c:pt idx="1">
                  <c:v>Risk   </c:v>
                </c:pt>
                <c:pt idx="2">
                  <c:v>Integration   </c:v>
                </c:pt>
                <c:pt idx="3">
                  <c:v>Scope   </c:v>
                </c:pt>
                <c:pt idx="4">
                  <c:v>Quality   </c:v>
                </c:pt>
                <c:pt idx="5">
                  <c:v>Time   </c:v>
                </c:pt>
                <c:pt idx="6">
                  <c:v>Human resource   </c:v>
                </c:pt>
                <c:pt idx="7">
                  <c:v>Stakeholder   </c:v>
                </c:pt>
                <c:pt idx="8">
                  <c:v>Procurment   </c:v>
                </c:pt>
                <c:pt idx="9">
                  <c:v>other  </c:v>
                </c:pt>
                <c:pt idx="10">
                  <c:v>Communication   </c:v>
                </c:pt>
              </c:strCache>
            </c:strRef>
          </c:cat>
          <c:val>
            <c:numRef>
              <c:f>Sheet11!$C$2:$C$12</c:f>
              <c:numCache>
                <c:formatCode>General</c:formatCode>
                <c:ptCount val="11"/>
                <c:pt idx="0">
                  <c:v>22.608695652173914</c:v>
                </c:pt>
                <c:pt idx="1">
                  <c:v>43.478260869565219</c:v>
                </c:pt>
                <c:pt idx="2">
                  <c:v>59.130434782608695</c:v>
                </c:pt>
                <c:pt idx="3">
                  <c:v>68.695652173913047</c:v>
                </c:pt>
                <c:pt idx="4">
                  <c:v>77.391304347826079</c:v>
                </c:pt>
                <c:pt idx="5">
                  <c:v>85.217391304347828</c:v>
                </c:pt>
                <c:pt idx="6">
                  <c:v>92.173913043478265</c:v>
                </c:pt>
                <c:pt idx="7">
                  <c:v>94.782608695652172</c:v>
                </c:pt>
                <c:pt idx="8">
                  <c:v>97.391304347826093</c:v>
                </c:pt>
                <c:pt idx="9">
                  <c:v>100</c:v>
                </c:pt>
                <c:pt idx="10">
                  <c:v>100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234392"/>
        <c:axId val="153234000"/>
      </c:lineChart>
      <c:catAx>
        <c:axId val="153233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pPr>
                <a:r>
                  <a:rPr lang="en-US" sz="1600" b="1">
                    <a:solidFill>
                      <a:sysClr val="windowText" lastClr="000000"/>
                    </a:solidFill>
                    <a:latin typeface="Cambria" panose="02040503050406030204" pitchFamily="18" charset="0"/>
                  </a:rPr>
                  <a:t>PMBOK knowldge areas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ysClr val="windowText" lastClr="000000"/>
                  </a:solidFill>
                  <a:latin typeface="Cambria" panose="020405030504060302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153233608"/>
        <c:crosses val="autoZero"/>
        <c:auto val="1"/>
        <c:lblAlgn val="ctr"/>
        <c:lblOffset val="100"/>
        <c:noMultiLvlLbl val="0"/>
      </c:catAx>
      <c:valAx>
        <c:axId val="153233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6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153233216"/>
        <c:crosses val="autoZero"/>
        <c:crossBetween val="between"/>
      </c:valAx>
      <c:valAx>
        <c:axId val="15323400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153234392"/>
        <c:crosses val="max"/>
        <c:crossBetween val="between"/>
      </c:valAx>
      <c:catAx>
        <c:axId val="1532343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32340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Sheet3!$B$16</c:f>
              <c:strCache>
                <c:ptCount val="1"/>
                <c:pt idx="0">
                  <c:v>Open data set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numRef>
              <c:f>Sheet3!$A$17:$A$26</c:f>
              <c:numCache>
                <c:formatCode>General</c:formatCode>
                <c:ptCount val="10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</c:numCache>
            </c:numRef>
          </c:cat>
          <c:val>
            <c:numRef>
              <c:f>Sheet3!$B$17:$B$26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2</c:v>
                </c:pt>
                <c:pt idx="5">
                  <c:v>2</c:v>
                </c:pt>
                <c:pt idx="6">
                  <c:v>6</c:v>
                </c:pt>
                <c:pt idx="7">
                  <c:v>8</c:v>
                </c:pt>
                <c:pt idx="8">
                  <c:v>7</c:v>
                </c:pt>
                <c:pt idx="9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Sheet3!$C$16</c:f>
              <c:strCache>
                <c:ptCount val="1"/>
                <c:pt idx="0">
                  <c:v>Closed dataset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Sheet3!$A$17:$A$26</c:f>
              <c:numCache>
                <c:formatCode>General</c:formatCode>
                <c:ptCount val="10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</c:numCache>
            </c:numRef>
          </c:cat>
          <c:val>
            <c:numRef>
              <c:f>Sheet3!$C$17:$C$26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11</c:v>
                </c:pt>
                <c:pt idx="6">
                  <c:v>4</c:v>
                </c:pt>
                <c:pt idx="7">
                  <c:v>5</c:v>
                </c:pt>
                <c:pt idx="8">
                  <c:v>8</c:v>
                </c:pt>
                <c:pt idx="9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283912"/>
        <c:axId val="154284304"/>
      </c:barChart>
      <c:lineChart>
        <c:grouping val="standard"/>
        <c:varyColors val="0"/>
        <c:ser>
          <c:idx val="2"/>
          <c:order val="2"/>
          <c:tx>
            <c:strRef>
              <c:f>Sheet3!$D$16</c:f>
              <c:strCache>
                <c:ptCount val="1"/>
                <c:pt idx="0">
                  <c:v>Open data/total # of used datasets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Sheet3!$A$17:$A$26</c:f>
              <c:numCache>
                <c:formatCode>General</c:formatCode>
                <c:ptCount val="10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</c:numCache>
            </c:numRef>
          </c:cat>
          <c:val>
            <c:numRef>
              <c:f>Sheet3!$D$17:$D$26</c:f>
              <c:numCache>
                <c:formatCode>General</c:formatCode>
                <c:ptCount val="10"/>
                <c:pt idx="0">
                  <c:v>50</c:v>
                </c:pt>
                <c:pt idx="1">
                  <c:v>50</c:v>
                </c:pt>
                <c:pt idx="2">
                  <c:v>40</c:v>
                </c:pt>
                <c:pt idx="3">
                  <c:v>30.76</c:v>
                </c:pt>
                <c:pt idx="4">
                  <c:v>14.28</c:v>
                </c:pt>
                <c:pt idx="5">
                  <c:v>15.38</c:v>
                </c:pt>
                <c:pt idx="6">
                  <c:v>60</c:v>
                </c:pt>
                <c:pt idx="7">
                  <c:v>57.14</c:v>
                </c:pt>
                <c:pt idx="8">
                  <c:v>46.66</c:v>
                </c:pt>
                <c:pt idx="9">
                  <c:v>26.66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285088"/>
        <c:axId val="154284696"/>
      </c:lineChart>
      <c:catAx>
        <c:axId val="154283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en-US" sz="16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154284304"/>
        <c:crosses val="autoZero"/>
        <c:auto val="1"/>
        <c:lblAlgn val="ctr"/>
        <c:lblOffset val="100"/>
        <c:noMultiLvlLbl val="0"/>
      </c:catAx>
      <c:valAx>
        <c:axId val="154284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en-US" sz="16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154283912"/>
        <c:crosses val="autoZero"/>
        <c:crossBetween val="between"/>
      </c:valAx>
      <c:valAx>
        <c:axId val="154284696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en-US" sz="16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154285088"/>
        <c:crosses val="max"/>
        <c:crossBetween val="between"/>
      </c:valAx>
      <c:catAx>
        <c:axId val="154285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4284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baseline="0">
              <a:solidFill>
                <a:schemeClr val="tx1"/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377A1-1162-47CC-8F0C-C7B20712E05C}" type="datetimeFigureOut">
              <a:rPr lang="en-CA" smtClean="0"/>
              <a:t>08/11/2015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18F6D-461D-4E5F-BA7B-762EA6567D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5295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9BAB-BDDE-4F29-8E22-93AD69710933}" type="datetime1">
              <a:rPr lang="en-CA" smtClean="0"/>
              <a:t>08/11/2015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Action 15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2E9-46C6-4BDD-8E4A-D3CEFF805E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50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C03E-4B10-4377-AB99-77C5C9B316F1}" type="datetime1">
              <a:rPr lang="en-CA" smtClean="0"/>
              <a:t>08/11/2015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Action 15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2E9-46C6-4BDD-8E4A-D3CEFF805E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350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B408-95B0-4B65-8EB0-2E2B121F49B0}" type="datetime1">
              <a:rPr lang="en-CA" smtClean="0"/>
              <a:t>08/11/2015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Action 15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2E9-46C6-4BDD-8E4A-D3CEFF805E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3227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3D1A-D04F-48D0-8735-29EBFDBB0A34}" type="datetimeFigureOut">
              <a:rPr lang="en-CA" smtClean="0"/>
              <a:t>08/11/2015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E8BD-0453-4201-90FF-8DD60FD7DC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79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3D1A-D04F-48D0-8735-29EBFDBB0A34}" type="datetimeFigureOut">
              <a:rPr lang="en-CA" smtClean="0"/>
              <a:t>08/11/2015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E8BD-0453-4201-90FF-8DD60FD7DC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272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3D1A-D04F-48D0-8735-29EBFDBB0A34}" type="datetimeFigureOut">
              <a:rPr lang="en-CA" smtClean="0"/>
              <a:t>08/11/2015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E8BD-0453-4201-90FF-8DD60FD7DC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9597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3D1A-D04F-48D0-8735-29EBFDBB0A34}" type="datetimeFigureOut">
              <a:rPr lang="en-CA" smtClean="0"/>
              <a:t>08/11/2015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E8BD-0453-4201-90FF-8DD60FD7DC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8934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3D1A-D04F-48D0-8735-29EBFDBB0A34}" type="datetimeFigureOut">
              <a:rPr lang="en-CA" smtClean="0"/>
              <a:t>08/11/2015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E8BD-0453-4201-90FF-8DD60FD7DC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078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3D1A-D04F-48D0-8735-29EBFDBB0A34}" type="datetimeFigureOut">
              <a:rPr lang="en-CA" smtClean="0"/>
              <a:t>08/11/2015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E8BD-0453-4201-90FF-8DD60FD7DC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28886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3D1A-D04F-48D0-8735-29EBFDBB0A34}" type="datetimeFigureOut">
              <a:rPr lang="en-CA" smtClean="0"/>
              <a:t>08/11/2015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E8BD-0453-4201-90FF-8DD60FD7DC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4462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3D1A-D04F-48D0-8735-29EBFDBB0A34}" type="datetimeFigureOut">
              <a:rPr lang="en-CA" smtClean="0"/>
              <a:t>08/11/2015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E8BD-0453-4201-90FF-8DD60FD7DC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084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9208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6512" y="6453336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CA" dirty="0" smtClean="0"/>
              <a:t>Action 15@ASE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3996E2E9-46C6-4BDD-8E4A-D3CEFF805E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2299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3D1A-D04F-48D0-8735-29EBFDBB0A34}" type="datetimeFigureOut">
              <a:rPr lang="en-CA" smtClean="0"/>
              <a:t>08/11/2015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E8BD-0453-4201-90FF-8DD60FD7DC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1270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3D1A-D04F-48D0-8735-29EBFDBB0A34}" type="datetimeFigureOut">
              <a:rPr lang="en-CA" smtClean="0"/>
              <a:t>08/11/2015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E8BD-0453-4201-90FF-8DD60FD7DC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74986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3D1A-D04F-48D0-8735-29EBFDBB0A34}" type="datetimeFigureOut">
              <a:rPr lang="en-CA" smtClean="0"/>
              <a:t>08/11/2015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E8BD-0453-4201-90FF-8DD60FD7DC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1062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7CDC-CB56-4AA3-8D10-E166783D6AED}" type="datetime1">
              <a:rPr lang="en-CA" smtClean="0"/>
              <a:t>08/11/2015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Action 15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2E9-46C6-4BDD-8E4A-D3CEFF805E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080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2E54-18C7-41F0-AD96-C2B885B3C4ED}" type="datetime1">
              <a:rPr lang="en-CA" smtClean="0"/>
              <a:t>08/11/2015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Action 15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2E9-46C6-4BDD-8E4A-D3CEFF805E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079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EAA-DD70-4A3A-8AD3-248538E6593A}" type="datetime1">
              <a:rPr lang="en-CA" smtClean="0"/>
              <a:t>08/11/2015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Action 15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2E9-46C6-4BDD-8E4A-D3CEFF805E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413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15FC-122B-4B75-A5F7-422648C030F6}" type="datetime1">
              <a:rPr lang="en-CA" smtClean="0"/>
              <a:t>08/11/2015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Action 15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2E9-46C6-4BDD-8E4A-D3CEFF805E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23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250-FC38-4150-A56B-EDADA19CC020}" type="datetime1">
              <a:rPr lang="en-CA" smtClean="0"/>
              <a:t>08/11/2015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Action 15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2E9-46C6-4BDD-8E4A-D3CEFF805E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599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D542-5D2B-4463-A6F0-1B83A0E147EA}" type="datetime1">
              <a:rPr lang="en-CA" smtClean="0"/>
              <a:t>08/11/2015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Action 15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2E9-46C6-4BDD-8E4A-D3CEFF805E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439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551B-645D-4027-BE49-376830340B4F}" type="datetime1">
              <a:rPr lang="en-CA" smtClean="0"/>
              <a:t>08/11/2015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Action 15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2E9-46C6-4BDD-8E4A-D3CEFF805E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8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BA834-CE84-4D36-B400-356B6F0BBC0A}" type="datetime1">
              <a:rPr lang="en-CA" smtClean="0"/>
              <a:t>08/11/2015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Action 15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6E2E9-46C6-4BDD-8E4A-D3CEFF805E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708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63D1A-D04F-48D0-8735-29EBFDBB0A34}" type="datetimeFigureOut">
              <a:rPr lang="en-CA" smtClean="0"/>
              <a:t>08/11/2015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EE8BD-0453-4201-90FF-8DD60FD7DC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98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75" y="-1905"/>
            <a:ext cx="3324225" cy="68599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010" y="0"/>
            <a:ext cx="589978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2890" y="672971"/>
            <a:ext cx="63436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Analytics for Software Project Management </a:t>
            </a:r>
            <a:r>
              <a:rPr lang="en-US" sz="3600" b="1" dirty="0" smtClean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– </a:t>
            </a:r>
          </a:p>
          <a:p>
            <a:endParaRPr lang="en-US" sz="3600" b="1" dirty="0">
              <a:solidFill>
                <a:schemeClr val="bg1"/>
              </a:solidFill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Where </a:t>
            </a:r>
            <a:r>
              <a:rPr lang="en-US" sz="3600" b="1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Are We and Where Do We Go</a:t>
            </a:r>
            <a:r>
              <a:rPr lang="en-US" sz="3600" b="1" dirty="0" smtClean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?</a:t>
            </a:r>
            <a:endParaRPr lang="en-US" sz="3600" b="1" dirty="0">
              <a:solidFill>
                <a:schemeClr val="bg1"/>
              </a:solidFill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2890" y="3969157"/>
            <a:ext cx="3611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Guenther Ruhe</a:t>
            </a:r>
            <a:endParaRPr lang="en-US" b="1" dirty="0" smtClean="0">
              <a:solidFill>
                <a:schemeClr val="bg1"/>
              </a:solidFill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pPr algn="ctr"/>
            <a:endParaRPr lang="en-US" b="1" dirty="0">
              <a:solidFill>
                <a:schemeClr val="bg1"/>
              </a:solidFill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Joint paper with: </a:t>
            </a:r>
          </a:p>
          <a:p>
            <a:endParaRPr lang="en-US" sz="500" b="1" dirty="0">
              <a:solidFill>
                <a:schemeClr val="bg1"/>
              </a:solidFill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Maleknaz Nayebi</a:t>
            </a:r>
          </a:p>
          <a:p>
            <a:r>
              <a:rPr lang="en-US" dirty="0" smtClean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Roberta Cabral </a:t>
            </a:r>
            <a:r>
              <a:rPr lang="en-US" dirty="0" err="1" smtClean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Mota</a:t>
            </a:r>
            <a:r>
              <a:rPr lang="en-US" dirty="0" smtClean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Mujeeb</a:t>
            </a:r>
            <a:r>
              <a:rPr lang="en-US" dirty="0" smtClean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 Mufti</a:t>
            </a:r>
            <a:endParaRPr lang="en-US" dirty="0">
              <a:solidFill>
                <a:schemeClr val="bg1"/>
              </a:solidFill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B5C2-2627-43BD-9C55-FBEFF758E5E9}" type="slidenum">
              <a:rPr lang="en-US" smtClean="0"/>
              <a:t>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770" y="5679307"/>
            <a:ext cx="2057400" cy="93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2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19" y="48842"/>
            <a:ext cx="9144002" cy="936104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latin typeface="Cambria" panose="02040503050406030204" pitchFamily="18" charset="0"/>
                <a:cs typeface="Miriam Fixed" panose="020B0509050101010101" pitchFamily="49" charset="-79"/>
              </a:rPr>
              <a:t>Knowledge areas &amp; analytical techniques</a:t>
            </a:r>
            <a:endParaRPr lang="en-CA" b="1" dirty="0">
              <a:latin typeface="Cambria" panose="02040503050406030204" pitchFamily="18" charset="0"/>
              <a:cs typeface="Miriam Fixed" panose="020B0509050101010101" pitchFamily="49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Action 15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2E9-46C6-4BDD-8E4A-D3CEFF805EC7}" type="slidenum">
              <a:rPr lang="en-CA" smtClean="0"/>
              <a:t>10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" y="1052736"/>
            <a:ext cx="8595360" cy="859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19" y="1317933"/>
            <a:ext cx="8595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cs typeface="Miriam Fixed" panose="020B0509050101010101" pitchFamily="49" charset="-79"/>
              </a:rPr>
              <a:t>Distribution of papers </a:t>
            </a:r>
            <a:r>
              <a:rPr lang="en-US" sz="2400" dirty="0" smtClean="0">
                <a:latin typeface="Cambria" panose="02040503050406030204" pitchFamily="18" charset="0"/>
                <a:cs typeface="Miriam Fixed" panose="020B0509050101010101" pitchFamily="49" charset="-79"/>
              </a:rPr>
              <a:t>across knowledge </a:t>
            </a:r>
            <a:r>
              <a:rPr lang="en-US" sz="2400" dirty="0">
                <a:latin typeface="Cambria" panose="02040503050406030204" pitchFamily="18" charset="0"/>
                <a:cs typeface="Miriam Fixed" panose="020B0509050101010101" pitchFamily="49" charset="-79"/>
              </a:rPr>
              <a:t>areas of SPM &amp; </a:t>
            </a:r>
            <a:endParaRPr lang="en-US" sz="2400" dirty="0" smtClean="0">
              <a:latin typeface="Cambria" panose="02040503050406030204" pitchFamily="18" charset="0"/>
              <a:cs typeface="Miriam Fixed" panose="020B0509050101010101" pitchFamily="49" charset="-79"/>
            </a:endParaRPr>
          </a:p>
          <a:p>
            <a:pPr algn="just"/>
            <a:r>
              <a:rPr lang="en-US" sz="2400" dirty="0" smtClean="0">
                <a:latin typeface="Cambria" panose="02040503050406030204" pitchFamily="18" charset="0"/>
                <a:cs typeface="Miriam Fixed" panose="020B0509050101010101" pitchFamily="49" charset="-79"/>
              </a:rPr>
              <a:t>types </a:t>
            </a:r>
            <a:r>
              <a:rPr lang="en-US" sz="2400" dirty="0">
                <a:latin typeface="Cambria" panose="02040503050406030204" pitchFamily="18" charset="0"/>
                <a:cs typeface="Miriam Fixed" panose="020B0509050101010101" pitchFamily="49" charset="-79"/>
              </a:rPr>
              <a:t>of analytical techniques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589983"/>
              </p:ext>
            </p:extLst>
          </p:nvPr>
        </p:nvGraphicFramePr>
        <p:xfrm>
          <a:off x="444452" y="2328171"/>
          <a:ext cx="7898130" cy="3576185"/>
        </p:xfrm>
        <a:graphic>
          <a:graphicData uri="http://schemas.openxmlformats.org/drawingml/2006/table">
            <a:tbl>
              <a:tblPr/>
              <a:tblGrid>
                <a:gridCol w="2889579"/>
                <a:gridCol w="737344"/>
                <a:gridCol w="1099340"/>
                <a:gridCol w="1063297"/>
                <a:gridCol w="1243516"/>
                <a:gridCol w="865054"/>
              </a:tblGrid>
              <a:tr h="258190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Descriptive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Diagnostic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Predictive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Prescriptive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Total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Stakeholder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management   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3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Procurement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management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Risk management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85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Communication management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7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Human resource management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B8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1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Quality management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1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Cost management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1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Time management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1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Scope management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B8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1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Integration management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B8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1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other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1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Total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8506464" y="2780928"/>
            <a:ext cx="180335" cy="2810002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rgbClr val="FF2F2F"/>
              </a:gs>
              <a:gs pos="83000">
                <a:srgbClr val="E20000"/>
              </a:gs>
              <a:gs pos="100000">
                <a:srgbClr val="C00000"/>
              </a:gs>
            </a:gsLst>
            <a:lin ang="5400000" scaled="1"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652191" y="5340367"/>
            <a:ext cx="397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mbria" panose="02040503050406030204" pitchFamily="18" charset="0"/>
              </a:rPr>
              <a:t>30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17582" y="3922148"/>
            <a:ext cx="397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mbria" panose="02040503050406030204" pitchFamily="18" charset="0"/>
              </a:rPr>
              <a:t>20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34004" y="2706870"/>
            <a:ext cx="397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mbria" panose="02040503050406030204" pitchFamily="18" charset="0"/>
              </a:rPr>
              <a:t>0</a:t>
            </a:r>
            <a:endParaRPr lang="en-US" sz="1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46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15" y="44624"/>
            <a:ext cx="8690167" cy="936104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latin typeface="Cambria" panose="02040503050406030204" pitchFamily="18" charset="0"/>
                <a:cs typeface="Miriam Fixed" panose="020B0509050101010101" pitchFamily="49" charset="-79"/>
              </a:rPr>
              <a:t>Pareto chart </a:t>
            </a:r>
            <a:r>
              <a:rPr lang="en-US" b="1" dirty="0" smtClean="0">
                <a:latin typeface="Cambria" panose="02040503050406030204" pitchFamily="18" charset="0"/>
                <a:cs typeface="Miriam Fixed" panose="020B0509050101010101" pitchFamily="49" charset="-79"/>
              </a:rPr>
              <a:t>- publications across </a:t>
            </a:r>
            <a:r>
              <a:rPr lang="en-US" b="1" dirty="0">
                <a:latin typeface="Cambria" panose="02040503050406030204" pitchFamily="18" charset="0"/>
                <a:cs typeface="Miriam Fixed" panose="020B0509050101010101" pitchFamily="49" charset="-79"/>
              </a:rPr>
              <a:t>PMBOK knowledge </a:t>
            </a:r>
            <a:r>
              <a:rPr lang="en-US" b="1" dirty="0" smtClean="0">
                <a:latin typeface="Cambria" panose="02040503050406030204" pitchFamily="18" charset="0"/>
                <a:cs typeface="Miriam Fixed" panose="020B0509050101010101" pitchFamily="49" charset="-79"/>
              </a:rPr>
              <a:t>areas</a:t>
            </a:r>
            <a:endParaRPr lang="en-CA" b="1" dirty="0">
              <a:latin typeface="Cambria" panose="02040503050406030204" pitchFamily="18" charset="0"/>
              <a:cs typeface="Miriam Fixed" panose="020B0509050101010101" pitchFamily="49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Action 15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2E9-46C6-4BDD-8E4A-D3CEFF805EC7}" type="slidenum">
              <a:rPr lang="en-CA" smtClean="0"/>
              <a:t>11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" y="1052736"/>
            <a:ext cx="8595360" cy="85956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410213"/>
              </p:ext>
            </p:extLst>
          </p:nvPr>
        </p:nvGraphicFramePr>
        <p:xfrm>
          <a:off x="611560" y="1484784"/>
          <a:ext cx="7920880" cy="5187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0311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Action 15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2E9-46C6-4BDD-8E4A-D3CEFF805EC7}" type="slidenum">
              <a:rPr lang="en-CA" smtClean="0"/>
              <a:t>12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861334"/>
            <a:ext cx="8595360" cy="85956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8228428"/>
              </p:ext>
            </p:extLst>
          </p:nvPr>
        </p:nvGraphicFramePr>
        <p:xfrm>
          <a:off x="683568" y="1412776"/>
          <a:ext cx="7878740" cy="4914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274320" y="68070"/>
            <a:ext cx="859536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latin typeface="Cambria" panose="02040503050406030204" pitchFamily="18" charset="0"/>
                <a:cs typeface="Miriam Fixed" panose="020B0509050101010101" pitchFamily="49" charset="-79"/>
              </a:rPr>
              <a:t>Availability of datasets</a:t>
            </a:r>
            <a:endParaRPr lang="en-CA" b="1" dirty="0">
              <a:latin typeface="Cambria" panose="02040503050406030204" pitchFamily="18" charset="0"/>
              <a:cs typeface="Miriam Fixed" panose="020B0509050101010101" pitchFamily="49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3700" y="5059992"/>
            <a:ext cx="388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mbria" panose="02040503050406030204" pitchFamily="18" charset="0"/>
              </a:rPr>
              <a:t>4</a:t>
            </a:r>
            <a:endParaRPr lang="en-US" sz="1600" b="1" dirty="0">
              <a:latin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0786" y="5059992"/>
            <a:ext cx="388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mbria" panose="02040503050406030204" pitchFamily="18" charset="0"/>
              </a:rPr>
              <a:t>8</a:t>
            </a:r>
            <a:endParaRPr lang="en-US" sz="1600" b="1" dirty="0">
              <a:latin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34672" y="5059992"/>
            <a:ext cx="470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mbria" panose="02040503050406030204" pitchFamily="18" charset="0"/>
              </a:rPr>
              <a:t>10</a:t>
            </a:r>
            <a:endParaRPr lang="en-US" sz="1600" b="1" dirty="0"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78217" y="5059992"/>
            <a:ext cx="648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mbria" panose="02040503050406030204" pitchFamily="18" charset="0"/>
              </a:rPr>
              <a:t>13</a:t>
            </a:r>
            <a:endParaRPr lang="en-US" sz="1600" b="1" dirty="0">
              <a:latin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75645" y="5059992"/>
            <a:ext cx="648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mbria" panose="02040503050406030204" pitchFamily="18" charset="0"/>
              </a:rPr>
              <a:t>14</a:t>
            </a:r>
            <a:endParaRPr lang="en-US" sz="1600" b="1" dirty="0">
              <a:latin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62840" y="5059992"/>
            <a:ext cx="648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mbria" panose="02040503050406030204" pitchFamily="18" charset="0"/>
              </a:rPr>
              <a:t>13</a:t>
            </a:r>
            <a:endParaRPr lang="en-US" sz="1600" b="1" dirty="0">
              <a:latin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3309" y="5059992"/>
            <a:ext cx="648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mbria" panose="02040503050406030204" pitchFamily="18" charset="0"/>
              </a:rPr>
              <a:t>10</a:t>
            </a:r>
            <a:endParaRPr lang="en-US" sz="1600" b="1" dirty="0">
              <a:latin typeface="Cambria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6206" y="5059992"/>
            <a:ext cx="504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mbria" panose="02040503050406030204" pitchFamily="18" charset="0"/>
              </a:rPr>
              <a:t>13</a:t>
            </a:r>
            <a:endParaRPr lang="en-US" sz="1600" b="1" dirty="0">
              <a:latin typeface="Cambria" panose="0204050305040603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38166" y="5059992"/>
            <a:ext cx="648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mbria" panose="02040503050406030204" pitchFamily="18" charset="0"/>
              </a:rPr>
              <a:t>15</a:t>
            </a:r>
            <a:endParaRPr lang="en-US" sz="1600" b="1" dirty="0">
              <a:latin typeface="Cambria" panose="0204050305040603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24358" y="5059992"/>
            <a:ext cx="648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mbria" panose="02040503050406030204" pitchFamily="18" charset="0"/>
              </a:rPr>
              <a:t>15</a:t>
            </a:r>
            <a:endParaRPr lang="en-US" sz="16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8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73063"/>
            <a:ext cx="8690167" cy="936104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latin typeface="Cambria" panose="02040503050406030204" pitchFamily="18" charset="0"/>
                <a:cs typeface="Miriam Fixed" panose="020B0509050101010101" pitchFamily="49" charset="-79"/>
              </a:rPr>
              <a:t>Distribution of papers using validation with real vs. synthetic data sets</a:t>
            </a:r>
            <a:endParaRPr lang="en-CA" b="1" dirty="0">
              <a:latin typeface="Cambria" panose="02040503050406030204" pitchFamily="18" charset="0"/>
              <a:cs typeface="Miriam Fixed" panose="020B0509050101010101" pitchFamily="49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Action 15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2E9-46C6-4BDD-8E4A-D3CEFF805EC7}" type="slidenum">
              <a:rPr lang="en-CA" smtClean="0"/>
              <a:t>13</a:t>
            </a:fld>
            <a:endParaRPr lang="en-CA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7250532" cy="380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19" y="1052736"/>
            <a:ext cx="8595360" cy="8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2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Action 15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2E9-46C6-4BDD-8E4A-D3CEFF805EC7}" type="slidenum">
              <a:rPr lang="en-CA" smtClean="0"/>
              <a:t>14</a:t>
            </a:fld>
            <a:endParaRPr lang="en-CA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" y="1052736"/>
            <a:ext cx="8595360" cy="859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204" y="1916832"/>
            <a:ext cx="3800475" cy="38004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92" y="2187005"/>
            <a:ext cx="3017936" cy="299236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3245350" y="2151397"/>
            <a:ext cx="2766060" cy="6029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45350" y="4612040"/>
            <a:ext cx="2766060" cy="85629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3568" y="3011794"/>
            <a:ext cx="2232248" cy="1200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atin typeface="Palatino Linotype" panose="02040502050505030304" pitchFamily="18" charset="0"/>
              </a:rPr>
              <a:t>94 papers </a:t>
            </a:r>
          </a:p>
          <a:p>
            <a:r>
              <a:rPr lang="en-US" sz="2400" dirty="0" smtClean="0">
                <a:latin typeface="Palatino Linotype" panose="02040502050505030304" pitchFamily="18" charset="0"/>
              </a:rPr>
              <a:t>with no connection </a:t>
            </a:r>
          </a:p>
          <a:p>
            <a:r>
              <a:rPr lang="en-US" sz="2400" dirty="0" smtClean="0">
                <a:latin typeface="Palatino Linotype" panose="02040502050505030304" pitchFamily="18" charset="0"/>
              </a:rPr>
              <a:t>to each other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09012" y="3245496"/>
            <a:ext cx="2332660" cy="899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26 papers with connections  </a:t>
            </a:r>
            <a:endParaRPr lang="en-US" sz="24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3792" y="5746030"/>
            <a:ext cx="6462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Bannerman, P. L. (2008). Risk and risk management in software projects: A reassessment.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Journal of Systems and Software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81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(12), 2118-2133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sym typeface="Wingdings" panose="05000000000000000000" pitchFamily="2" charset="2"/>
              </a:rPr>
              <a:t> most cross-references (5)</a:t>
            </a:r>
            <a:endParaRPr lang="en-CA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274318" y="214928"/>
            <a:ext cx="8869681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b="1" dirty="0">
                <a:latin typeface="Cambria" panose="02040503050406030204" pitchFamily="18" charset="0"/>
                <a:cs typeface="Miriam Fixed" panose="020B0509050101010101" pitchFamily="49" charset="-79"/>
              </a:rPr>
              <a:t>Cross-referencing</a:t>
            </a:r>
          </a:p>
        </p:txBody>
      </p:sp>
    </p:spTree>
    <p:extLst>
      <p:ext uri="{BB962C8B-B14F-4D97-AF65-F5344CB8AC3E}">
        <p14:creationId xmlns:p14="http://schemas.microsoft.com/office/powerpoint/2010/main" val="393771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18" y="214928"/>
            <a:ext cx="8869681" cy="792088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latin typeface="Cambria" panose="02040503050406030204" pitchFamily="18" charset="0"/>
                <a:cs typeface="Miriam Fixed" panose="020B0509050101010101" pitchFamily="49" charset="-79"/>
              </a:rPr>
              <a:t>Classification of analytical questions</a:t>
            </a:r>
            <a:endParaRPr lang="en-CA" b="1" dirty="0">
              <a:latin typeface="Cambria" panose="02040503050406030204" pitchFamily="18" charset="0"/>
              <a:cs typeface="Miriam Fixed" panose="020B0509050101010101" pitchFamily="49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Action 15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2E9-46C6-4BDD-8E4A-D3CEFF805EC7}" type="slidenum">
              <a:rPr lang="en-CA" smtClean="0"/>
              <a:t>15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" y="1052736"/>
            <a:ext cx="8595360" cy="85956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71462"/>
            <a:ext cx="7661418" cy="518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1646491" y="6575977"/>
            <a:ext cx="73179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 smtClean="0">
                <a:latin typeface="Arial" panose="020B0604020202020204" pitchFamily="34" charset="0"/>
              </a:rPr>
              <a:t>Buse</a:t>
            </a:r>
            <a:r>
              <a:rPr lang="en-US" altLang="en-US" sz="1200" dirty="0">
                <a:latin typeface="Arial" panose="020B0604020202020204" pitchFamily="34" charset="0"/>
              </a:rPr>
              <a:t>, </a:t>
            </a:r>
            <a:r>
              <a:rPr lang="en-US" altLang="en-US" sz="1200" dirty="0" smtClean="0">
                <a:latin typeface="Arial" panose="020B0604020202020204" pitchFamily="34" charset="0"/>
              </a:rPr>
              <a:t>Zimmermann</a:t>
            </a:r>
            <a:r>
              <a:rPr lang="en-US" altLang="en-US" sz="1200" dirty="0">
                <a:latin typeface="Arial" panose="020B0604020202020204" pitchFamily="34" charset="0"/>
              </a:rPr>
              <a:t>: Information needs for software development analytics. ICSE 2012: 987-996</a:t>
            </a:r>
          </a:p>
        </p:txBody>
      </p:sp>
    </p:spTree>
    <p:extLst>
      <p:ext uri="{BB962C8B-B14F-4D97-AF65-F5344CB8AC3E}">
        <p14:creationId xmlns:p14="http://schemas.microsoft.com/office/powerpoint/2010/main" val="368957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18" y="214928"/>
            <a:ext cx="8869681" cy="792088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latin typeface="Cambria" panose="02040503050406030204" pitchFamily="18" charset="0"/>
                <a:cs typeface="Miriam Fixed" panose="020B0509050101010101" pitchFamily="49" charset="-79"/>
              </a:rPr>
              <a:t>Comparative analysis</a:t>
            </a:r>
            <a:endParaRPr lang="en-CA" b="1" dirty="0">
              <a:latin typeface="Cambria" panose="02040503050406030204" pitchFamily="18" charset="0"/>
              <a:cs typeface="Miriam Fixed" panose="020B0509050101010101" pitchFamily="49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Action 15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2E9-46C6-4BDD-8E4A-D3CEFF805EC7}" type="slidenum">
              <a:rPr lang="en-CA" smtClean="0"/>
              <a:t>16</a:t>
            </a:fld>
            <a:endParaRPr lang="en-CA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493594"/>
              </p:ext>
            </p:extLst>
          </p:nvPr>
        </p:nvGraphicFramePr>
        <p:xfrm>
          <a:off x="251520" y="1988840"/>
          <a:ext cx="8706756" cy="312218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010012"/>
                <a:gridCol w="1656184"/>
                <a:gridCol w="1728192"/>
                <a:gridCol w="1728192"/>
                <a:gridCol w="1584176"/>
              </a:tblGrid>
              <a:tr h="5040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Cambria" panose="02040503050406030204" pitchFamily="18" charset="0"/>
                        </a:rPr>
                        <a:t>Comparing </a:t>
                      </a:r>
                      <a:endParaRPr lang="en-CA" sz="2500" dirty="0">
                        <a:effectLst/>
                        <a:latin typeface="Cambria" panose="02040503050406030204" pitchFamily="18" charset="0"/>
                        <a:ea typeface="SimSun"/>
                      </a:endParaRPr>
                    </a:p>
                  </a:txBody>
                  <a:tcPr marL="176753" marR="1767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Cambria" panose="02040503050406030204" pitchFamily="18" charset="0"/>
                        </a:rPr>
                        <a:t>Rank 1</a:t>
                      </a:r>
                      <a:endParaRPr lang="en-CA" sz="2500">
                        <a:effectLst/>
                        <a:latin typeface="Cambria" panose="02040503050406030204" pitchFamily="18" charset="0"/>
                        <a:ea typeface="SimSun"/>
                      </a:endParaRPr>
                    </a:p>
                  </a:txBody>
                  <a:tcPr marL="176753" marR="1767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Cambria" panose="02040503050406030204" pitchFamily="18" charset="0"/>
                        </a:rPr>
                        <a:t>Rank 2</a:t>
                      </a:r>
                      <a:endParaRPr lang="en-CA" sz="2500">
                        <a:effectLst/>
                        <a:latin typeface="Cambria" panose="02040503050406030204" pitchFamily="18" charset="0"/>
                        <a:ea typeface="SimSun"/>
                      </a:endParaRPr>
                    </a:p>
                  </a:txBody>
                  <a:tcPr marL="176753" marR="1767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Cambria" panose="02040503050406030204" pitchFamily="18" charset="0"/>
                        </a:rPr>
                        <a:t>Rank 3</a:t>
                      </a:r>
                      <a:endParaRPr lang="en-CA" sz="2500">
                        <a:effectLst/>
                        <a:latin typeface="Cambria" panose="02040503050406030204" pitchFamily="18" charset="0"/>
                        <a:ea typeface="SimSun"/>
                      </a:endParaRPr>
                    </a:p>
                  </a:txBody>
                  <a:tcPr marL="176753" marR="1767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Cambria" panose="02040503050406030204" pitchFamily="18" charset="0"/>
                        </a:rPr>
                        <a:t>Rank 4</a:t>
                      </a:r>
                      <a:endParaRPr lang="en-CA" sz="2500">
                        <a:effectLst/>
                        <a:latin typeface="Cambria" panose="02040503050406030204" pitchFamily="18" charset="0"/>
                        <a:ea typeface="SimSun"/>
                      </a:endParaRPr>
                    </a:p>
                  </a:txBody>
                  <a:tcPr marL="176753" marR="176753" marT="0" marB="0" anchor="ctr"/>
                </a:tc>
              </a:tr>
              <a:tr h="7920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Cambria" panose="02040503050406030204" pitchFamily="18" charset="0"/>
                        </a:rPr>
                        <a:t>Importance in practice </a:t>
                      </a:r>
                      <a:endParaRPr lang="en-CA" sz="2500" dirty="0">
                        <a:effectLst/>
                        <a:latin typeface="Cambria" panose="02040503050406030204" pitchFamily="18" charset="0"/>
                        <a:ea typeface="SimSun"/>
                      </a:endParaRPr>
                    </a:p>
                  </a:txBody>
                  <a:tcPr marL="176753" marR="1767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Cambria" panose="02040503050406030204" pitchFamily="18" charset="0"/>
                        </a:rPr>
                        <a:t>Descriptive </a:t>
                      </a:r>
                      <a:endParaRPr lang="en-CA" sz="2500" dirty="0">
                        <a:effectLst/>
                        <a:latin typeface="Cambria" panose="02040503050406030204" pitchFamily="18" charset="0"/>
                        <a:ea typeface="SimSun"/>
                      </a:endParaRPr>
                    </a:p>
                  </a:txBody>
                  <a:tcPr marL="176753" marR="176753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Cambria" panose="02040503050406030204" pitchFamily="18" charset="0"/>
                        </a:rPr>
                        <a:t>Diagnostic </a:t>
                      </a:r>
                      <a:endParaRPr lang="en-CA" sz="2500" dirty="0">
                        <a:effectLst/>
                        <a:latin typeface="Cambria" panose="02040503050406030204" pitchFamily="18" charset="0"/>
                        <a:ea typeface="SimSun"/>
                      </a:endParaRPr>
                    </a:p>
                  </a:txBody>
                  <a:tcPr marL="176753" marR="176753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Cambria" panose="02040503050406030204" pitchFamily="18" charset="0"/>
                        </a:rPr>
                        <a:t>Prescriptive </a:t>
                      </a:r>
                      <a:endParaRPr lang="en-CA" sz="2500" dirty="0">
                        <a:effectLst/>
                        <a:latin typeface="Cambria" panose="02040503050406030204" pitchFamily="18" charset="0"/>
                        <a:ea typeface="SimSun"/>
                      </a:endParaRPr>
                    </a:p>
                  </a:txBody>
                  <a:tcPr marL="176753" marR="176753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Cambria" panose="02040503050406030204" pitchFamily="18" charset="0"/>
                        </a:rPr>
                        <a:t>Predictive </a:t>
                      </a:r>
                      <a:endParaRPr lang="en-CA" sz="2500" dirty="0">
                        <a:effectLst/>
                        <a:latin typeface="Cambria" panose="02040503050406030204" pitchFamily="18" charset="0"/>
                        <a:ea typeface="SimSun"/>
                      </a:endParaRPr>
                    </a:p>
                  </a:txBody>
                  <a:tcPr marL="176753" marR="176753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Cambria" panose="02040503050406030204" pitchFamily="18" charset="0"/>
                        </a:rPr>
                        <a:t>Difficulty in practice </a:t>
                      </a:r>
                      <a:endParaRPr lang="en-CA" sz="2500">
                        <a:effectLst/>
                        <a:latin typeface="Cambria" panose="02040503050406030204" pitchFamily="18" charset="0"/>
                        <a:ea typeface="SimSun"/>
                      </a:endParaRPr>
                    </a:p>
                  </a:txBody>
                  <a:tcPr marL="176753" marR="1767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Cambria" panose="02040503050406030204" pitchFamily="18" charset="0"/>
                        </a:rPr>
                        <a:t>Predictive</a:t>
                      </a:r>
                      <a:endParaRPr lang="en-CA" sz="2500" dirty="0">
                        <a:effectLst/>
                        <a:latin typeface="Cambria" panose="02040503050406030204" pitchFamily="18" charset="0"/>
                        <a:ea typeface="SimSun"/>
                      </a:endParaRPr>
                    </a:p>
                  </a:txBody>
                  <a:tcPr marL="176753" marR="176753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Cambria" panose="02040503050406030204" pitchFamily="18" charset="0"/>
                        </a:rPr>
                        <a:t>Prescriptive</a:t>
                      </a:r>
                      <a:endParaRPr lang="en-CA" sz="2500" dirty="0">
                        <a:effectLst/>
                        <a:latin typeface="Cambria" panose="02040503050406030204" pitchFamily="18" charset="0"/>
                        <a:ea typeface="SimSun"/>
                      </a:endParaRPr>
                    </a:p>
                  </a:txBody>
                  <a:tcPr marL="176753" marR="176753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Cambria" panose="02040503050406030204" pitchFamily="18" charset="0"/>
                        </a:rPr>
                        <a:t>Descriptive</a:t>
                      </a:r>
                      <a:endParaRPr lang="en-CA" sz="2500" dirty="0">
                        <a:effectLst/>
                        <a:latin typeface="Cambria" panose="02040503050406030204" pitchFamily="18" charset="0"/>
                        <a:ea typeface="SimSun"/>
                      </a:endParaRPr>
                    </a:p>
                  </a:txBody>
                  <a:tcPr marL="176753" marR="176753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Cambria" panose="02040503050406030204" pitchFamily="18" charset="0"/>
                        </a:rPr>
                        <a:t>Diagnostic</a:t>
                      </a:r>
                      <a:endParaRPr lang="en-CA" sz="2500" dirty="0">
                        <a:effectLst/>
                        <a:latin typeface="Cambria" panose="02040503050406030204" pitchFamily="18" charset="0"/>
                        <a:ea typeface="SimSun"/>
                      </a:endParaRPr>
                    </a:p>
                  </a:txBody>
                  <a:tcPr marL="176753" marR="176753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61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Cambria" panose="02040503050406030204" pitchFamily="18" charset="0"/>
                        </a:rPr>
                        <a:t># of research papers</a:t>
                      </a:r>
                      <a:endParaRPr lang="en-CA" sz="2500" dirty="0">
                        <a:effectLst/>
                        <a:latin typeface="Cambria" panose="02040503050406030204" pitchFamily="18" charset="0"/>
                        <a:ea typeface="SimSun"/>
                      </a:endParaRPr>
                    </a:p>
                  </a:txBody>
                  <a:tcPr marL="176753" marR="1767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Cambria" panose="02040503050406030204" pitchFamily="18" charset="0"/>
                        </a:rPr>
                        <a:t>Predictive</a:t>
                      </a:r>
                      <a:endParaRPr lang="en-CA" sz="2500" dirty="0">
                        <a:effectLst/>
                        <a:latin typeface="Cambria" panose="02040503050406030204" pitchFamily="18" charset="0"/>
                        <a:ea typeface="SimSun"/>
                      </a:endParaRPr>
                    </a:p>
                  </a:txBody>
                  <a:tcPr marL="176753" marR="176753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Cambria" panose="02040503050406030204" pitchFamily="18" charset="0"/>
                        </a:rPr>
                        <a:t>Prescriptive</a:t>
                      </a:r>
                      <a:endParaRPr lang="en-CA" sz="2500" dirty="0">
                        <a:effectLst/>
                        <a:latin typeface="Cambria" panose="02040503050406030204" pitchFamily="18" charset="0"/>
                        <a:ea typeface="SimSun"/>
                      </a:endParaRPr>
                    </a:p>
                  </a:txBody>
                  <a:tcPr marL="176753" marR="176753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Cambria" panose="02040503050406030204" pitchFamily="18" charset="0"/>
                        </a:rPr>
                        <a:t>Descriptive</a:t>
                      </a:r>
                      <a:endParaRPr lang="en-CA" sz="2500" dirty="0">
                        <a:effectLst/>
                        <a:latin typeface="Cambria" panose="02040503050406030204" pitchFamily="18" charset="0"/>
                        <a:ea typeface="SimSun"/>
                      </a:endParaRPr>
                    </a:p>
                  </a:txBody>
                  <a:tcPr marL="176753" marR="176753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Cambria" panose="02040503050406030204" pitchFamily="18" charset="0"/>
                        </a:rPr>
                        <a:t>Diagnostic</a:t>
                      </a:r>
                      <a:endParaRPr lang="en-CA" sz="2500" dirty="0">
                        <a:effectLst/>
                        <a:latin typeface="Cambria" panose="02040503050406030204" pitchFamily="18" charset="0"/>
                        <a:ea typeface="SimSun"/>
                      </a:endParaRPr>
                    </a:p>
                  </a:txBody>
                  <a:tcPr marL="176753" marR="176753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" y="1052736"/>
            <a:ext cx="8595360" cy="8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2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18" y="214928"/>
            <a:ext cx="8869681" cy="792088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latin typeface="Cambria" panose="02040503050406030204" pitchFamily="18" charset="0"/>
                <a:cs typeface="Miriam Fixed" panose="020B0509050101010101" pitchFamily="49" charset="-79"/>
              </a:rPr>
              <a:t>Additional: Usage of hybrid </a:t>
            </a:r>
            <a:r>
              <a:rPr lang="en-US" b="1" dirty="0">
                <a:latin typeface="Cambria" panose="02040503050406030204" pitchFamily="18" charset="0"/>
                <a:cs typeface="Miriam Fixed" panose="020B0509050101010101" pitchFamily="49" charset="-79"/>
              </a:rPr>
              <a:t>t</a:t>
            </a:r>
            <a:r>
              <a:rPr lang="en-US" b="1" dirty="0" smtClean="0">
                <a:latin typeface="Cambria" panose="02040503050406030204" pitchFamily="18" charset="0"/>
                <a:cs typeface="Miriam Fixed" panose="020B0509050101010101" pitchFamily="49" charset="-79"/>
              </a:rPr>
              <a:t>echniques</a:t>
            </a:r>
            <a:endParaRPr lang="en-CA" b="1" dirty="0">
              <a:latin typeface="Cambria" panose="02040503050406030204" pitchFamily="18" charset="0"/>
              <a:cs typeface="Miriam Fixed" panose="020B0509050101010101" pitchFamily="49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Action 15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2E9-46C6-4BDD-8E4A-D3CEFF805EC7}" type="slidenum">
              <a:rPr lang="en-CA" smtClean="0"/>
              <a:t>17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" y="1052736"/>
            <a:ext cx="8595360" cy="859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18" y="1456555"/>
            <a:ext cx="8762178" cy="492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928"/>
            <a:ext cx="9143999" cy="792088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latin typeface="Cambria" panose="02040503050406030204" pitchFamily="18" charset="0"/>
                <a:cs typeface="Miriam Fixed" panose="020B0509050101010101" pitchFamily="49" charset="-79"/>
              </a:rPr>
              <a:t>Main  findings - Discussion</a:t>
            </a:r>
            <a:endParaRPr lang="en-CA" b="1" dirty="0">
              <a:latin typeface="Cambria" panose="02040503050406030204" pitchFamily="18" charset="0"/>
              <a:cs typeface="Miriam Fixed" panose="020B0509050101010101" pitchFamily="49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Action 15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2E9-46C6-4BDD-8E4A-D3CEFF805EC7}" type="slidenum">
              <a:rPr lang="en-CA" smtClean="0"/>
              <a:t>18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" y="1052736"/>
            <a:ext cx="8595360" cy="85956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/>
          </a:bodyPr>
          <a:lstStyle/>
          <a:p>
            <a:r>
              <a:rPr lang="en-CA" dirty="0" smtClean="0"/>
              <a:t>93.9% of papers provide some form of validation.</a:t>
            </a:r>
          </a:p>
          <a:p>
            <a:r>
              <a:rPr lang="en-CA" dirty="0" smtClean="0"/>
              <a:t>37.3% made data openly accessible.</a:t>
            </a:r>
          </a:p>
          <a:p>
            <a:r>
              <a:rPr lang="en-CA" dirty="0" smtClean="0"/>
              <a:t>Just 23% of the papers connected, replicated or reused previous models.</a:t>
            </a:r>
          </a:p>
          <a:p>
            <a:r>
              <a:rPr lang="en-CA" dirty="0" smtClean="0"/>
              <a:t>Only 4% shared joined data</a:t>
            </a:r>
          </a:p>
          <a:p>
            <a:r>
              <a:rPr lang="en-CA" dirty="0" smtClean="0"/>
              <a:t>Open: Evaluation of industrial usefulness of results</a:t>
            </a:r>
          </a:p>
          <a:p>
            <a:r>
              <a:rPr lang="en-CA" dirty="0" smtClean="0"/>
              <a:t>Open: No trend from supporting developers towards also supporting managers</a:t>
            </a:r>
          </a:p>
          <a:p>
            <a:endParaRPr lang="en-CA" dirty="0"/>
          </a:p>
        </p:txBody>
      </p:sp>
      <p:sp>
        <p:nvSpPr>
          <p:cNvPr id="6" name="Smiley Face 5"/>
          <p:cNvSpPr/>
          <p:nvPr/>
        </p:nvSpPr>
        <p:spPr>
          <a:xfrm>
            <a:off x="8100392" y="1772816"/>
            <a:ext cx="769287" cy="79208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320" y="3001888"/>
            <a:ext cx="1003176" cy="10031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64" y="5085184"/>
            <a:ext cx="1093540" cy="91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5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" y="0"/>
            <a:ext cx="9144000" cy="792088"/>
          </a:xfrm>
        </p:spPr>
        <p:txBody>
          <a:bodyPr>
            <a:normAutofit/>
          </a:bodyPr>
          <a:lstStyle/>
          <a:p>
            <a:pPr algn="l"/>
            <a:r>
              <a:rPr lang="en-CA" b="1" dirty="0">
                <a:latin typeface="Cambria" panose="02040503050406030204" pitchFamily="18" charset="0"/>
                <a:cs typeface="Miriam Fixed" panose="020B0509050101010101" pitchFamily="49" charset="-79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543900" cy="4968552"/>
          </a:xfrm>
        </p:spPr>
        <p:txBody>
          <a:bodyPr>
            <a:noAutofit/>
          </a:bodyPr>
          <a:lstStyle/>
          <a:p>
            <a:pPr marL="0" indent="0" algn="just">
              <a:spcAft>
                <a:spcPts val="600"/>
              </a:spcAft>
              <a:buNone/>
            </a:pPr>
            <a:r>
              <a:rPr lang="en-US" sz="1700" dirty="0">
                <a:latin typeface="Cambria" panose="02040503050406030204" pitchFamily="18" charset="0"/>
              </a:rPr>
              <a:t>[</a:t>
            </a:r>
            <a:r>
              <a:rPr lang="en-US" sz="1700" dirty="0" smtClean="0">
                <a:latin typeface="Cambria" panose="02040503050406030204" pitchFamily="18" charset="0"/>
              </a:rPr>
              <a:t>1]D</a:t>
            </a:r>
            <a:r>
              <a:rPr lang="en-US" sz="1700" dirty="0">
                <a:latin typeface="Cambria" panose="02040503050406030204" pitchFamily="18" charset="0"/>
              </a:rPr>
              <a:t>. </a:t>
            </a:r>
            <a:r>
              <a:rPr lang="en-US" sz="1700" dirty="0" err="1">
                <a:latin typeface="Cambria" panose="02040503050406030204" pitchFamily="18" charset="0"/>
              </a:rPr>
              <a:t>Dalcher</a:t>
            </a:r>
            <a:r>
              <a:rPr lang="en-US" sz="1700" dirty="0">
                <a:latin typeface="Cambria" panose="02040503050406030204" pitchFamily="18" charset="0"/>
              </a:rPr>
              <a:t>, "Rethinking Success in Software Projects: Looking Beyond the Failure </a:t>
            </a:r>
            <a:r>
              <a:rPr lang="en-US" sz="1700" dirty="0" smtClean="0">
                <a:latin typeface="Cambria" panose="02040503050406030204" pitchFamily="18" charset="0"/>
              </a:rPr>
              <a:t>Factors</a:t>
            </a:r>
            <a:r>
              <a:rPr lang="en-US" sz="1700" dirty="0">
                <a:latin typeface="Cambria" panose="02040503050406030204" pitchFamily="18" charset="0"/>
              </a:rPr>
              <a:t>," in </a:t>
            </a:r>
            <a:r>
              <a:rPr lang="en-US" sz="1700" i="1" dirty="0">
                <a:latin typeface="Cambria" panose="02040503050406030204" pitchFamily="18" charset="0"/>
              </a:rPr>
              <a:t>Software Project Management in a Changing World</a:t>
            </a:r>
            <a:r>
              <a:rPr lang="en-US" sz="1700" dirty="0">
                <a:latin typeface="Cambria" panose="02040503050406030204" pitchFamily="18" charset="0"/>
              </a:rPr>
              <a:t>, </a:t>
            </a:r>
            <a:r>
              <a:rPr lang="en-US" sz="1700" dirty="0" err="1">
                <a:latin typeface="Cambria" panose="02040503050406030204" pitchFamily="18" charset="0"/>
              </a:rPr>
              <a:t>ed</a:t>
            </a:r>
            <a:r>
              <a:rPr lang="en-US" sz="1700" dirty="0">
                <a:latin typeface="Cambria" panose="02040503050406030204" pitchFamily="18" charset="0"/>
              </a:rPr>
              <a:t>: </a:t>
            </a:r>
            <a:r>
              <a:rPr lang="en-US" sz="1700" dirty="0" smtClean="0">
                <a:latin typeface="Cambria" panose="02040503050406030204" pitchFamily="18" charset="0"/>
              </a:rPr>
              <a:t>Springer</a:t>
            </a:r>
            <a:r>
              <a:rPr lang="en-US" sz="1700" dirty="0">
                <a:latin typeface="Cambria" panose="02040503050406030204" pitchFamily="18" charset="0"/>
              </a:rPr>
              <a:t>, 2014, pp. 27-49.</a:t>
            </a:r>
            <a:endParaRPr lang="en-CA" sz="1700" dirty="0">
              <a:latin typeface="Cambria" panose="02040503050406030204" pitchFamily="18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700" dirty="0">
                <a:latin typeface="Cambria" panose="02040503050406030204" pitchFamily="18" charset="0"/>
              </a:rPr>
              <a:t>[</a:t>
            </a:r>
            <a:r>
              <a:rPr lang="en-US" sz="1700" dirty="0" smtClean="0">
                <a:latin typeface="Cambria" panose="02040503050406030204" pitchFamily="18" charset="0"/>
              </a:rPr>
              <a:t>2] </a:t>
            </a:r>
            <a:r>
              <a:rPr lang="en-US" sz="1700" dirty="0" smtClean="0">
                <a:latin typeface="Cambria" panose="02040503050406030204" pitchFamily="18" charset="0"/>
              </a:rPr>
              <a:t>AE Hassan</a:t>
            </a:r>
            <a:r>
              <a:rPr lang="en-US" sz="1700" dirty="0">
                <a:latin typeface="Cambria" panose="02040503050406030204" pitchFamily="18" charset="0"/>
              </a:rPr>
              <a:t>, "Software Analytics: Going beyond Developers," </a:t>
            </a:r>
            <a:r>
              <a:rPr lang="en-US" sz="1700" i="1" dirty="0">
                <a:latin typeface="Cambria" panose="02040503050406030204" pitchFamily="18" charset="0"/>
              </a:rPr>
              <a:t>IEEE Software, </a:t>
            </a:r>
            <a:r>
              <a:rPr lang="en-US" sz="1700" dirty="0">
                <a:latin typeface="Cambria" panose="02040503050406030204" pitchFamily="18" charset="0"/>
              </a:rPr>
              <a:t>vol. 4, </a:t>
            </a:r>
            <a:r>
              <a:rPr lang="en-US" sz="1700" dirty="0" smtClean="0">
                <a:latin typeface="Cambria" panose="02040503050406030204" pitchFamily="18" charset="0"/>
              </a:rPr>
              <a:t>2013</a:t>
            </a:r>
            <a:r>
              <a:rPr lang="en-US" sz="1700" dirty="0">
                <a:latin typeface="Cambria" panose="02040503050406030204" pitchFamily="18" charset="0"/>
              </a:rPr>
              <a:t>.</a:t>
            </a:r>
            <a:endParaRPr lang="en-CA" sz="1700" dirty="0">
              <a:latin typeface="Cambria" panose="02040503050406030204" pitchFamily="18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700" dirty="0">
                <a:latin typeface="Cambria" panose="02040503050406030204" pitchFamily="18" charset="0"/>
              </a:rPr>
              <a:t>[</a:t>
            </a:r>
            <a:r>
              <a:rPr lang="en-US" sz="1700" dirty="0" smtClean="0">
                <a:latin typeface="Cambria" panose="02040503050406030204" pitchFamily="18" charset="0"/>
              </a:rPr>
              <a:t>3] R</a:t>
            </a:r>
            <a:r>
              <a:rPr lang="en-US" sz="1700" dirty="0">
                <a:latin typeface="Cambria" panose="02040503050406030204" pitchFamily="18" charset="0"/>
              </a:rPr>
              <a:t>. </a:t>
            </a:r>
            <a:r>
              <a:rPr lang="en-US" sz="1700" dirty="0" err="1">
                <a:latin typeface="Cambria" panose="02040503050406030204" pitchFamily="18" charset="0"/>
              </a:rPr>
              <a:t>Buse</a:t>
            </a:r>
            <a:r>
              <a:rPr lang="en-US" sz="1700" dirty="0">
                <a:latin typeface="Cambria" panose="02040503050406030204" pitchFamily="18" charset="0"/>
              </a:rPr>
              <a:t>, T, Zimmermann, "Information Needs for Software Development Analytics</a:t>
            </a:r>
            <a:r>
              <a:rPr lang="en-US" sz="1700" dirty="0" smtClean="0">
                <a:latin typeface="Cambria" panose="02040503050406030204" pitchFamily="18" charset="0"/>
              </a:rPr>
              <a:t>,“ 34</a:t>
            </a:r>
            <a:r>
              <a:rPr lang="en-US" sz="1700" baseline="30000" dirty="0" smtClean="0">
                <a:latin typeface="Cambria" panose="02040503050406030204" pitchFamily="18" charset="0"/>
              </a:rPr>
              <a:t>th</a:t>
            </a:r>
            <a:r>
              <a:rPr lang="en-US" sz="1700" dirty="0" smtClean="0">
                <a:latin typeface="Cambria" panose="02040503050406030204" pitchFamily="18" charset="0"/>
              </a:rPr>
              <a:t> </a:t>
            </a:r>
            <a:r>
              <a:rPr lang="en-US" sz="1700" dirty="0">
                <a:latin typeface="Cambria" panose="02040503050406030204" pitchFamily="18" charset="0"/>
              </a:rPr>
              <a:t>International Conference on Software Engineering (ICSE), 2012.</a:t>
            </a:r>
            <a:endParaRPr lang="en-CA" sz="1700" dirty="0">
              <a:latin typeface="Cambria" panose="02040503050406030204" pitchFamily="18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700" dirty="0">
                <a:latin typeface="Cambria" panose="02040503050406030204" pitchFamily="18" charset="0"/>
              </a:rPr>
              <a:t>[</a:t>
            </a:r>
            <a:r>
              <a:rPr lang="en-US" sz="1700" dirty="0" smtClean="0">
                <a:latin typeface="Cambria" panose="02040503050406030204" pitchFamily="18" charset="0"/>
              </a:rPr>
              <a:t>4] S</a:t>
            </a:r>
            <a:r>
              <a:rPr lang="en-US" sz="1700" dirty="0">
                <a:latin typeface="Cambria" panose="02040503050406030204" pitchFamily="18" charset="0"/>
              </a:rPr>
              <a:t>. </a:t>
            </a:r>
            <a:r>
              <a:rPr lang="en-US" sz="1700" dirty="0" err="1">
                <a:latin typeface="Cambria" panose="02040503050406030204" pitchFamily="18" charset="0"/>
              </a:rPr>
              <a:t>Kaisler</a:t>
            </a:r>
            <a:r>
              <a:rPr lang="en-US" sz="1700" dirty="0">
                <a:latin typeface="Cambria" panose="02040503050406030204" pitchFamily="18" charset="0"/>
              </a:rPr>
              <a:t>, F. </a:t>
            </a:r>
            <a:r>
              <a:rPr lang="en-US" sz="1700" dirty="0" err="1">
                <a:latin typeface="Cambria" panose="02040503050406030204" pitchFamily="18" charset="0"/>
              </a:rPr>
              <a:t>Armour</a:t>
            </a:r>
            <a:r>
              <a:rPr lang="en-US" sz="1700" dirty="0">
                <a:latin typeface="Cambria" panose="02040503050406030204" pitchFamily="18" charset="0"/>
              </a:rPr>
              <a:t>, and J. A. Espinosa, "Introduction to big data: </a:t>
            </a:r>
            <a:r>
              <a:rPr lang="en-US" sz="1700" dirty="0" smtClean="0">
                <a:latin typeface="Cambria" panose="02040503050406030204" pitchFamily="18" charset="0"/>
              </a:rPr>
              <a:t>Challenges, opportunities</a:t>
            </a:r>
            <a:r>
              <a:rPr lang="en-US" sz="1700" dirty="0">
                <a:latin typeface="Cambria" panose="02040503050406030204" pitchFamily="18" charset="0"/>
              </a:rPr>
              <a:t>, and realities </a:t>
            </a:r>
            <a:r>
              <a:rPr lang="en-US" sz="1700" dirty="0" err="1">
                <a:latin typeface="Cambria" panose="02040503050406030204" pitchFamily="18" charset="0"/>
              </a:rPr>
              <a:t>minitrack</a:t>
            </a:r>
            <a:r>
              <a:rPr lang="en-US" sz="1700" dirty="0">
                <a:latin typeface="Cambria" panose="02040503050406030204" pitchFamily="18" charset="0"/>
              </a:rPr>
              <a:t>," in </a:t>
            </a:r>
            <a:r>
              <a:rPr lang="en-US" sz="1700" i="1" dirty="0">
                <a:latin typeface="Cambria" panose="02040503050406030204" pitchFamily="18" charset="0"/>
              </a:rPr>
              <a:t>2014 47th </a:t>
            </a:r>
            <a:r>
              <a:rPr lang="en-US" sz="1700" i="1" dirty="0" smtClean="0">
                <a:latin typeface="Cambria" panose="02040503050406030204" pitchFamily="18" charset="0"/>
              </a:rPr>
              <a:t>HICSS International Conference </a:t>
            </a:r>
            <a:r>
              <a:rPr lang="en-US" sz="1700" i="1" dirty="0">
                <a:latin typeface="Cambria" panose="02040503050406030204" pitchFamily="18" charset="0"/>
              </a:rPr>
              <a:t>on</a:t>
            </a:r>
            <a:r>
              <a:rPr lang="en-US" sz="1700" dirty="0">
                <a:latin typeface="Cambria" panose="02040503050406030204" pitchFamily="18" charset="0"/>
              </a:rPr>
              <a:t>, 2014, pp. 728-728.</a:t>
            </a:r>
            <a:endParaRPr lang="en-CA" sz="1700" dirty="0">
              <a:latin typeface="Cambria" panose="02040503050406030204" pitchFamily="18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700" dirty="0">
                <a:latin typeface="Cambria" panose="02040503050406030204" pitchFamily="18" charset="0"/>
              </a:rPr>
              <a:t>[</a:t>
            </a:r>
            <a:r>
              <a:rPr lang="en-US" sz="1700" dirty="0" smtClean="0">
                <a:latin typeface="Cambria" panose="02040503050406030204" pitchFamily="18" charset="0"/>
              </a:rPr>
              <a:t>5] PMI</a:t>
            </a:r>
            <a:r>
              <a:rPr lang="en-US" sz="1700" dirty="0">
                <a:latin typeface="Cambria" panose="02040503050406030204" pitchFamily="18" charset="0"/>
              </a:rPr>
              <a:t>, </a:t>
            </a:r>
            <a:r>
              <a:rPr lang="en-US" sz="1700" i="1" dirty="0">
                <a:latin typeface="Cambria" panose="02040503050406030204" pitchFamily="18" charset="0"/>
              </a:rPr>
              <a:t>Software Extension to the PMBOK Guide</a:t>
            </a:r>
            <a:r>
              <a:rPr lang="en-US" sz="1700" dirty="0">
                <a:latin typeface="Cambria" panose="02040503050406030204" pitchFamily="18" charset="0"/>
              </a:rPr>
              <a:t>, Fifth ed. Project Management </a:t>
            </a:r>
            <a:r>
              <a:rPr lang="en-US" sz="1700" dirty="0" smtClean="0">
                <a:latin typeface="Cambria" panose="02040503050406030204" pitchFamily="18" charset="0"/>
              </a:rPr>
              <a:t>Institute </a:t>
            </a:r>
            <a:r>
              <a:rPr lang="en-US" sz="1700" dirty="0">
                <a:latin typeface="Cambria" panose="02040503050406030204" pitchFamily="18" charset="0"/>
              </a:rPr>
              <a:t>(PMI), USA: IEEE Computer </a:t>
            </a:r>
            <a:r>
              <a:rPr lang="en-US" sz="1700" dirty="0" smtClean="0">
                <a:latin typeface="Cambria" panose="02040503050406030204" pitchFamily="18" charset="0"/>
              </a:rPr>
              <a:t>Society</a:t>
            </a:r>
            <a:r>
              <a:rPr lang="en-US" sz="1700" dirty="0">
                <a:latin typeface="Cambria" panose="02040503050406030204" pitchFamily="18" charset="0"/>
              </a:rPr>
              <a:t>, 2013.</a:t>
            </a:r>
            <a:endParaRPr lang="en-CA" sz="1700" dirty="0">
              <a:latin typeface="Cambria" panose="02040503050406030204" pitchFamily="18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700" dirty="0">
                <a:latin typeface="Cambria" panose="02040503050406030204" pitchFamily="18" charset="0"/>
              </a:rPr>
              <a:t>[</a:t>
            </a:r>
            <a:r>
              <a:rPr lang="en-US" sz="1700" dirty="0" smtClean="0">
                <a:latin typeface="Cambria" panose="02040503050406030204" pitchFamily="18" charset="0"/>
              </a:rPr>
              <a:t>6] T</a:t>
            </a:r>
            <a:r>
              <a:rPr lang="en-US" sz="1700" dirty="0">
                <a:latin typeface="Cambria" panose="02040503050406030204" pitchFamily="18" charset="0"/>
              </a:rPr>
              <a:t>. Menzies, "Beyond data mining; towards idea engineering," in </a:t>
            </a:r>
            <a:r>
              <a:rPr lang="en-US" sz="1700" i="1" dirty="0">
                <a:latin typeface="Cambria" panose="02040503050406030204" pitchFamily="18" charset="0"/>
              </a:rPr>
              <a:t>Proceedings of the </a:t>
            </a:r>
            <a:r>
              <a:rPr lang="en-US" sz="1700" i="1" dirty="0" smtClean="0">
                <a:latin typeface="Cambria" panose="02040503050406030204" pitchFamily="18" charset="0"/>
              </a:rPr>
              <a:t>9th </a:t>
            </a:r>
            <a:r>
              <a:rPr lang="en-US" sz="1700" i="1" dirty="0">
                <a:latin typeface="Cambria" panose="02040503050406030204" pitchFamily="18" charset="0"/>
              </a:rPr>
              <a:t>International Conference on Predictive Models in Software Engineering</a:t>
            </a:r>
            <a:r>
              <a:rPr lang="en-US" sz="1700" dirty="0" smtClean="0">
                <a:latin typeface="Cambria" panose="02040503050406030204" pitchFamily="18" charset="0"/>
              </a:rPr>
              <a:t>, 2013</a:t>
            </a:r>
            <a:r>
              <a:rPr lang="en-US" sz="1700" dirty="0">
                <a:latin typeface="Cambria" panose="02040503050406030204" pitchFamily="18" charset="0"/>
              </a:rPr>
              <a:t>, pp. 1-6.</a:t>
            </a:r>
            <a:endParaRPr lang="en-CA" sz="1700" dirty="0">
              <a:latin typeface="Cambria" panose="02040503050406030204" pitchFamily="18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700" dirty="0">
                <a:latin typeface="Cambria" panose="02040503050406030204" pitchFamily="18" charset="0"/>
              </a:rPr>
              <a:t>[</a:t>
            </a:r>
            <a:r>
              <a:rPr lang="en-US" sz="1700" dirty="0" smtClean="0">
                <a:latin typeface="Cambria" panose="02040503050406030204" pitchFamily="18" charset="0"/>
              </a:rPr>
              <a:t>7] T</a:t>
            </a:r>
            <a:r>
              <a:rPr lang="en-US" sz="1700" dirty="0">
                <a:latin typeface="Cambria" panose="02040503050406030204" pitchFamily="18" charset="0"/>
              </a:rPr>
              <a:t>. Menzies, E. </a:t>
            </a:r>
            <a:r>
              <a:rPr lang="en-US" sz="1700" dirty="0" err="1">
                <a:latin typeface="Cambria" panose="02040503050406030204" pitchFamily="18" charset="0"/>
              </a:rPr>
              <a:t>Kocaguneli</a:t>
            </a:r>
            <a:r>
              <a:rPr lang="en-US" sz="1700" dirty="0">
                <a:latin typeface="Cambria" panose="02040503050406030204" pitchFamily="18" charset="0"/>
              </a:rPr>
              <a:t>, B. </a:t>
            </a:r>
            <a:r>
              <a:rPr lang="en-US" sz="1700" dirty="0" err="1">
                <a:latin typeface="Cambria" panose="02040503050406030204" pitchFamily="18" charset="0"/>
              </a:rPr>
              <a:t>Turhan</a:t>
            </a:r>
            <a:r>
              <a:rPr lang="en-US" sz="1700" dirty="0">
                <a:latin typeface="Cambria" panose="02040503050406030204" pitchFamily="18" charset="0"/>
              </a:rPr>
              <a:t>, L. </a:t>
            </a:r>
            <a:r>
              <a:rPr lang="en-US" sz="1700" dirty="0" err="1">
                <a:latin typeface="Cambria" panose="02040503050406030204" pitchFamily="18" charset="0"/>
              </a:rPr>
              <a:t>Minku</a:t>
            </a:r>
            <a:r>
              <a:rPr lang="en-US" sz="1700" dirty="0">
                <a:latin typeface="Cambria" panose="02040503050406030204" pitchFamily="18" charset="0"/>
              </a:rPr>
              <a:t>, and F. Peters, </a:t>
            </a:r>
            <a:r>
              <a:rPr lang="en-US" sz="1700" i="1" dirty="0">
                <a:latin typeface="Cambria" panose="02040503050406030204" pitchFamily="18" charset="0"/>
              </a:rPr>
              <a:t>Sharing Data and </a:t>
            </a:r>
            <a:r>
              <a:rPr lang="en-US" sz="1700" i="1" dirty="0" smtClean="0">
                <a:latin typeface="Cambria" panose="02040503050406030204" pitchFamily="18" charset="0"/>
              </a:rPr>
              <a:t>Models </a:t>
            </a:r>
            <a:r>
              <a:rPr lang="en-US" sz="1700" i="1" dirty="0">
                <a:latin typeface="Cambria" panose="02040503050406030204" pitchFamily="18" charset="0"/>
              </a:rPr>
              <a:t>in Software Engineering: Sharing Data and Models</a:t>
            </a:r>
            <a:r>
              <a:rPr lang="en-US" sz="1700" dirty="0">
                <a:latin typeface="Cambria" panose="02040503050406030204" pitchFamily="18" charset="0"/>
              </a:rPr>
              <a:t>: Morgan </a:t>
            </a:r>
            <a:r>
              <a:rPr lang="en-US" sz="1700" dirty="0" smtClean="0">
                <a:latin typeface="Cambria" panose="02040503050406030204" pitchFamily="18" charset="0"/>
              </a:rPr>
              <a:t>Kaufmann</a:t>
            </a:r>
            <a:r>
              <a:rPr lang="en-US" sz="1700" dirty="0">
                <a:latin typeface="Cambria" panose="02040503050406030204" pitchFamily="18" charset="0"/>
              </a:rPr>
              <a:t>, 2014.</a:t>
            </a:r>
            <a:endParaRPr lang="en-CA" sz="1700" dirty="0">
              <a:latin typeface="Cambria" panose="02040503050406030204" pitchFamily="18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700" dirty="0">
                <a:latin typeface="Cambria" panose="02040503050406030204" pitchFamily="18" charset="0"/>
              </a:rPr>
              <a:t>[</a:t>
            </a:r>
            <a:r>
              <a:rPr lang="en-US" sz="1700" dirty="0" smtClean="0">
                <a:latin typeface="Cambria" panose="02040503050406030204" pitchFamily="18" charset="0"/>
              </a:rPr>
              <a:t>8] G</a:t>
            </a:r>
            <a:r>
              <a:rPr lang="en-US" sz="1700" dirty="0">
                <a:latin typeface="Cambria" panose="02040503050406030204" pitchFamily="18" charset="0"/>
              </a:rPr>
              <a:t>. Ruhe and C. Wohlin, </a:t>
            </a:r>
            <a:r>
              <a:rPr lang="en-US" sz="1700" i="1" dirty="0">
                <a:latin typeface="Cambria" panose="02040503050406030204" pitchFamily="18" charset="0"/>
              </a:rPr>
              <a:t>Software Project Management in a Changing World</a:t>
            </a:r>
            <a:r>
              <a:rPr lang="en-US" sz="1700" dirty="0">
                <a:latin typeface="Cambria" panose="02040503050406030204" pitchFamily="18" charset="0"/>
              </a:rPr>
              <a:t>: </a:t>
            </a:r>
            <a:r>
              <a:rPr lang="en-US" sz="1700" dirty="0" smtClean="0">
                <a:latin typeface="Cambria" panose="02040503050406030204" pitchFamily="18" charset="0"/>
              </a:rPr>
              <a:t>Springer</a:t>
            </a:r>
            <a:r>
              <a:rPr lang="en-US" sz="1700" dirty="0">
                <a:latin typeface="Cambria" panose="02040503050406030204" pitchFamily="18" charset="0"/>
              </a:rPr>
              <a:t>, </a:t>
            </a:r>
            <a:r>
              <a:rPr lang="en-US" sz="1700" dirty="0" smtClean="0">
                <a:latin typeface="Cambria" panose="02040503050406030204" pitchFamily="18" charset="0"/>
              </a:rPr>
              <a:t>2014.</a:t>
            </a:r>
            <a:endParaRPr lang="en-CA" sz="1700" dirty="0"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Action 15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2E9-46C6-4BDD-8E4A-D3CEFF805EC7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942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68070"/>
            <a:ext cx="8978200" cy="79208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latin typeface="Cambria" panose="02040503050406030204" pitchFamily="18" charset="0"/>
                <a:cs typeface="Miriam Fixed" panose="020B0509050101010101" pitchFamily="49" charset="-79"/>
              </a:rPr>
              <a:t>What do we mean by </a:t>
            </a:r>
            <a:br>
              <a:rPr lang="en-US" b="1" dirty="0" smtClean="0">
                <a:latin typeface="Cambria" panose="02040503050406030204" pitchFamily="18" charset="0"/>
                <a:cs typeface="Miriam Fixed" panose="020B0509050101010101" pitchFamily="49" charset="-79"/>
              </a:rPr>
            </a:br>
            <a:r>
              <a:rPr lang="en-US" b="1" dirty="0" smtClean="0">
                <a:latin typeface="Cambria" panose="02040503050406030204" pitchFamily="18" charset="0"/>
                <a:cs typeface="Miriam Fixed" panose="020B0509050101010101" pitchFamily="49" charset="-79"/>
              </a:rPr>
              <a:t>“Analytics  for software project management?”</a:t>
            </a:r>
            <a:endParaRPr lang="en-CA" b="1" dirty="0">
              <a:latin typeface="Cambria" panose="02040503050406030204" pitchFamily="18" charset="0"/>
              <a:cs typeface="Miriam Fixed" panose="020B0509050101010101" pitchFamily="49" charset="-79"/>
            </a:endParaRPr>
          </a:p>
        </p:txBody>
      </p:sp>
      <p:sp>
        <p:nvSpPr>
          <p:cNvPr id="29" name="Rectangle 38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563" algn="l"/>
              </a:tabLst>
            </a:pP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563" algn="l"/>
              </a:tabLst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563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Action 15</a:t>
            </a:r>
            <a:endParaRPr lang="en-CA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2E9-46C6-4BDD-8E4A-D3CEFF805EC7}" type="slidenum">
              <a:rPr lang="en-CA" smtClean="0"/>
              <a:t>2</a:t>
            </a:fld>
            <a:endParaRPr lang="en-CA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890790"/>
            <a:ext cx="8595360" cy="859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3" name="Oval 32"/>
          <p:cNvSpPr/>
          <p:nvPr/>
        </p:nvSpPr>
        <p:spPr>
          <a:xfrm>
            <a:off x="3048000" y="3048000"/>
            <a:ext cx="3048000" cy="2819400"/>
          </a:xfrm>
          <a:prstGeom prst="ellipse">
            <a:avLst/>
          </a:prstGeom>
          <a:solidFill>
            <a:srgbClr val="FFFF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1981200" y="1676400"/>
            <a:ext cx="3048000" cy="2819400"/>
          </a:xfrm>
          <a:prstGeom prst="ellipse">
            <a:avLst/>
          </a:prstGeom>
          <a:solidFill>
            <a:srgbClr val="4F81BD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114800" y="1676400"/>
            <a:ext cx="3048000" cy="2819400"/>
          </a:xfrm>
          <a:prstGeom prst="ellipse">
            <a:avLst/>
          </a:prstGeom>
          <a:solidFill>
            <a:srgbClr val="D7E4BD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TextBox 35"/>
          <p:cNvSpPr txBox="1"/>
          <p:nvPr/>
        </p:nvSpPr>
        <p:spPr>
          <a:xfrm>
            <a:off x="2236720" y="2718465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Analytics</a:t>
            </a:r>
            <a:endParaRPr lang="en-CA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5632704" y="2718465"/>
            <a:ext cx="120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SENG</a:t>
            </a:r>
            <a:endParaRPr lang="en-CA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3493618" y="4472330"/>
            <a:ext cx="22862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 smtClean="0"/>
              <a:t>Project</a:t>
            </a:r>
          </a:p>
          <a:p>
            <a:pPr algn="ctr"/>
            <a:r>
              <a:rPr lang="en-CA" sz="2800" dirty="0" smtClean="0"/>
              <a:t>management</a:t>
            </a:r>
            <a:endParaRPr lang="en-CA" sz="28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4073400" y="3009900"/>
            <a:ext cx="997200" cy="1110806"/>
            <a:chOff x="4073400" y="3009900"/>
            <a:chExt cx="997200" cy="1110806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3400" y="3009900"/>
              <a:ext cx="997200" cy="1110806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TextBox 40"/>
            <p:cNvSpPr txBox="1"/>
            <p:nvPr/>
          </p:nvSpPr>
          <p:spPr>
            <a:xfrm>
              <a:off x="4114800" y="3167396"/>
              <a:ext cx="9268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ASPM</a:t>
              </a:r>
              <a:endParaRPr lang="en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36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68070"/>
            <a:ext cx="8978200" cy="792088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Cambria" panose="02040503050406030204" pitchFamily="18" charset="0"/>
                <a:cs typeface="Miriam Fixed" panose="020B0509050101010101" pitchFamily="49" charset="-79"/>
              </a:rPr>
              <a:t>Types of Analytics (</a:t>
            </a:r>
            <a:r>
              <a:rPr lang="en-US" b="1" dirty="0" err="1" smtClean="0">
                <a:latin typeface="Cambria" panose="02040503050406030204" pitchFamily="18" charset="0"/>
                <a:cs typeface="Miriam Fixed" panose="020B0509050101010101" pitchFamily="49" charset="-79"/>
              </a:rPr>
              <a:t>Kaisler</a:t>
            </a:r>
            <a:r>
              <a:rPr lang="en-US" b="1" dirty="0" smtClean="0">
                <a:latin typeface="Cambria" panose="02040503050406030204" pitchFamily="18" charset="0"/>
                <a:cs typeface="Miriam Fixed" panose="020B0509050101010101" pitchFamily="49" charset="-79"/>
              </a:rPr>
              <a:t> et al. 2014)</a:t>
            </a:r>
            <a:endParaRPr lang="en-CA" b="1" dirty="0">
              <a:latin typeface="Cambria" panose="02040503050406030204" pitchFamily="18" charset="0"/>
              <a:cs typeface="Miriam Fixed" panose="020B0509050101010101" pitchFamily="49" charset="-79"/>
            </a:endParaRPr>
          </a:p>
        </p:txBody>
      </p:sp>
      <p:sp>
        <p:nvSpPr>
          <p:cNvPr id="29" name="Rectangle 38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563" algn="l"/>
              </a:tabLst>
            </a:pP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563" algn="l"/>
              </a:tabLst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563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Action 15</a:t>
            </a:r>
            <a:endParaRPr lang="en-CA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2E9-46C6-4BDD-8E4A-D3CEFF805EC7}" type="slidenum">
              <a:rPr lang="en-CA" smtClean="0"/>
              <a:t>3</a:t>
            </a:fld>
            <a:endParaRPr lang="en-CA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890790"/>
            <a:ext cx="8595360" cy="859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 smtClean="0"/>
              <a:t>Descriptive</a:t>
            </a:r>
            <a:r>
              <a:rPr lang="en-CA" b="1" dirty="0"/>
              <a:t>:</a:t>
            </a:r>
            <a:r>
              <a:rPr lang="en-CA" dirty="0"/>
              <a:t> A set of techniques for reviewing and examining the data set(s) to understand the data and analyze business </a:t>
            </a:r>
            <a:r>
              <a:rPr lang="en-CA" dirty="0" smtClean="0"/>
              <a:t>performance (what had happened?)</a:t>
            </a:r>
            <a:endParaRPr lang="en-CA" dirty="0"/>
          </a:p>
          <a:p>
            <a:r>
              <a:rPr lang="en-CA" b="1" dirty="0" smtClean="0"/>
              <a:t>Diagnostic</a:t>
            </a:r>
            <a:r>
              <a:rPr lang="en-CA" b="1" dirty="0"/>
              <a:t>:</a:t>
            </a:r>
            <a:r>
              <a:rPr lang="en-CA" dirty="0"/>
              <a:t> A set of techniques for determine what has happened and </a:t>
            </a:r>
            <a:r>
              <a:rPr lang="en-CA" dirty="0" smtClean="0"/>
              <a:t>why (why did it happen?)</a:t>
            </a:r>
            <a:endParaRPr lang="en-CA" dirty="0"/>
          </a:p>
          <a:p>
            <a:r>
              <a:rPr lang="en-CA" b="1" dirty="0" smtClean="0"/>
              <a:t>Predictive</a:t>
            </a:r>
            <a:r>
              <a:rPr lang="en-CA" b="1" dirty="0"/>
              <a:t>:</a:t>
            </a:r>
            <a:r>
              <a:rPr lang="en-CA" dirty="0"/>
              <a:t> A set of techniques that analyze current and historical data to determine what is most likely to (not) </a:t>
            </a:r>
            <a:r>
              <a:rPr lang="en-CA" dirty="0" smtClean="0"/>
              <a:t>happen (what will happen?)</a:t>
            </a:r>
            <a:endParaRPr lang="en-CA" dirty="0"/>
          </a:p>
          <a:p>
            <a:r>
              <a:rPr lang="en-CA" b="1" dirty="0" smtClean="0"/>
              <a:t>Prescriptive</a:t>
            </a:r>
            <a:r>
              <a:rPr lang="en-CA" b="1" dirty="0"/>
              <a:t>:</a:t>
            </a:r>
            <a:r>
              <a:rPr lang="en-CA" dirty="0"/>
              <a:t> A set of techniques for computationally developing and analyzing alternatives that can become courses of action – either tactical or strategic – that may discover the </a:t>
            </a:r>
            <a:r>
              <a:rPr lang="en-CA" dirty="0" smtClean="0"/>
              <a:t>unexpected (what should happen?)</a:t>
            </a:r>
            <a:endParaRPr lang="en-CA" dirty="0"/>
          </a:p>
          <a:p>
            <a:r>
              <a:rPr lang="en-CA" b="1" dirty="0" smtClean="0"/>
              <a:t>Decisive</a:t>
            </a:r>
            <a:r>
              <a:rPr lang="en-CA" b="1" dirty="0"/>
              <a:t>:</a:t>
            </a:r>
            <a:r>
              <a:rPr lang="en-CA" dirty="0"/>
              <a:t> A set of techniques for visualizing information to facilitate human decision-making.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961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1" y="0"/>
            <a:ext cx="8978200" cy="792088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Cambria" panose="02040503050406030204" pitchFamily="18" charset="0"/>
                <a:cs typeface="Miriam Fixed" panose="020B0509050101010101" pitchFamily="49" charset="-79"/>
              </a:rPr>
              <a:t>Project management</a:t>
            </a:r>
            <a:endParaRPr lang="en-CA" b="1" dirty="0">
              <a:latin typeface="Cambria" panose="02040503050406030204" pitchFamily="18" charset="0"/>
              <a:cs typeface="Miriam Fixed" panose="020B0509050101010101" pitchFamily="49" charset="-79"/>
            </a:endParaRPr>
          </a:p>
        </p:txBody>
      </p:sp>
      <p:sp>
        <p:nvSpPr>
          <p:cNvPr id="29" name="Rectangle 38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563" algn="l"/>
              </a:tabLst>
            </a:pP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563" algn="l"/>
              </a:tabLst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563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Action 15</a:t>
            </a:r>
            <a:endParaRPr lang="en-CA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2E9-46C6-4BDD-8E4A-D3CEFF805EC7}" type="slidenum">
              <a:rPr lang="en-CA" smtClean="0"/>
              <a:t>4</a:t>
            </a:fld>
            <a:endParaRPr lang="en-CA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66805"/>
            <a:ext cx="8229600" cy="2971796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dirty="0">
                <a:latin typeface="Arial" panose="020B0604020202020204" pitchFamily="34" charset="0"/>
              </a:rPr>
              <a:t>Application of knowledge, skills, tools and techniques to project activities to meet the project requirements.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dirty="0">
                <a:latin typeface="Arial" panose="020B0604020202020204" pitchFamily="34" charset="0"/>
              </a:rPr>
              <a:t>Project management is accomplished through the application and integration of 47 logically grouped project management processes divided into five process groups: initiating, planning, executing, monitoring and controlling, and closing. (Duncan 2013).</a:t>
            </a:r>
          </a:p>
          <a:p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3200400"/>
            <a:ext cx="5410200" cy="345170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274320" y="68070"/>
            <a:ext cx="89782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CA" b="1" dirty="0">
              <a:latin typeface="Cambria" panose="02040503050406030204" pitchFamily="18" charset="0"/>
              <a:cs typeface="Miriam Fixed" panose="020B0509050101010101" pitchFamily="49" charset="-79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890790"/>
            <a:ext cx="8595360" cy="859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3996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75" y="-1905"/>
            <a:ext cx="3324225" cy="68599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010" y="0"/>
            <a:ext cx="589978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2890" y="672971"/>
            <a:ext cx="63436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Analytics for Software Project Management </a:t>
            </a:r>
            <a:r>
              <a:rPr lang="en-US" sz="3600" b="1" dirty="0" smtClean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– </a:t>
            </a:r>
          </a:p>
          <a:p>
            <a:endParaRPr lang="en-US" sz="3600" b="1" dirty="0">
              <a:solidFill>
                <a:schemeClr val="bg1"/>
              </a:solidFill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Where </a:t>
            </a:r>
            <a:r>
              <a:rPr lang="en-US" sz="3600" b="1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Are We and Where Do We Go</a:t>
            </a:r>
            <a:r>
              <a:rPr lang="en-US" sz="3600" b="1" dirty="0" smtClean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?</a:t>
            </a:r>
            <a:endParaRPr lang="en-US" sz="3600" b="1" dirty="0">
              <a:solidFill>
                <a:schemeClr val="bg1"/>
              </a:solidFill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2890" y="3969157"/>
            <a:ext cx="361188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- SM Study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- RQ’s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- Findings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- Discussion</a:t>
            </a:r>
            <a:endParaRPr lang="en-US" b="1" dirty="0" smtClean="0">
              <a:solidFill>
                <a:schemeClr val="bg1"/>
              </a:solidFill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B5C2-2627-43BD-9C55-FBEFF758E5E9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770" y="5679307"/>
            <a:ext cx="2057400" cy="93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68070"/>
            <a:ext cx="8595360" cy="79208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latin typeface="Cambria" panose="02040503050406030204" pitchFamily="18" charset="0"/>
                <a:cs typeface="Miriam Fixed" panose="020B0509050101010101" pitchFamily="49" charset="-79"/>
              </a:rPr>
              <a:t>Systematic </a:t>
            </a:r>
            <a:r>
              <a:rPr lang="en-US" b="1" dirty="0" smtClean="0">
                <a:latin typeface="Cambria" panose="02040503050406030204" pitchFamily="18" charset="0"/>
                <a:cs typeface="Miriam Fixed" panose="020B0509050101010101" pitchFamily="49" charset="-79"/>
              </a:rPr>
              <a:t>mapping s</a:t>
            </a:r>
            <a:r>
              <a:rPr lang="en-US" b="1" dirty="0" smtClean="0">
                <a:latin typeface="Cambria" panose="02040503050406030204" pitchFamily="18" charset="0"/>
                <a:cs typeface="Miriam Fixed" panose="020B0509050101010101" pitchFamily="49" charset="-79"/>
              </a:rPr>
              <a:t>tudy </a:t>
            </a:r>
            <a:r>
              <a:rPr lang="en-US" b="1" dirty="0">
                <a:latin typeface="Cambria" panose="02040503050406030204" pitchFamily="18" charset="0"/>
                <a:cs typeface="Miriam Fixed" panose="020B0509050101010101" pitchFamily="49" charset="-79"/>
              </a:rPr>
              <a:t>selection process</a:t>
            </a:r>
            <a:endParaRPr lang="en-CA" b="1" dirty="0">
              <a:latin typeface="Cambria" panose="02040503050406030204" pitchFamily="18" charset="0"/>
              <a:cs typeface="Miriam Fixed" panose="020B0509050101010101" pitchFamily="49" charset="-79"/>
            </a:endParaRPr>
          </a:p>
        </p:txBody>
      </p:sp>
      <p:grpSp>
        <p:nvGrpSpPr>
          <p:cNvPr id="5" name="Group 166"/>
          <p:cNvGrpSpPr>
            <a:grpSpLocks/>
          </p:cNvGrpSpPr>
          <p:nvPr/>
        </p:nvGrpSpPr>
        <p:grpSpPr bwMode="auto">
          <a:xfrm>
            <a:off x="755576" y="1625416"/>
            <a:ext cx="7670510" cy="4680520"/>
            <a:chOff x="0" y="0"/>
            <a:chExt cx="30672" cy="15708"/>
          </a:xfrm>
        </p:grpSpPr>
        <p:sp>
          <p:nvSpPr>
            <p:cNvPr id="6" name="Rounded Rectangle 2"/>
            <p:cNvSpPr>
              <a:spLocks noChangeArrowheads="1"/>
            </p:cNvSpPr>
            <p:nvPr/>
          </p:nvSpPr>
          <p:spPr bwMode="auto">
            <a:xfrm>
              <a:off x="62" y="3506"/>
              <a:ext cx="9441" cy="33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itchFamily="18" charset="0"/>
                  <a:ea typeface="Times New Roman" pitchFamily="18" charset="0"/>
                  <a:cs typeface="Arial" pitchFamily="34" charset="0"/>
                </a:rPr>
                <a:t>Searching databases</a:t>
              </a:r>
              <a:endPara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ounded Rectangle 3"/>
            <p:cNvSpPr>
              <a:spLocks noChangeArrowheads="1"/>
            </p:cNvSpPr>
            <p:nvPr/>
          </p:nvSpPr>
          <p:spPr bwMode="auto">
            <a:xfrm>
              <a:off x="11528" y="3722"/>
              <a:ext cx="8230" cy="3172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>
                  <a:solidFill>
                    <a:srgbClr val="000000"/>
                  </a:solidFill>
                  <a:latin typeface="Cambria" pitchFamily="18" charset="0"/>
                  <a:ea typeface="Times New Roman" pitchFamily="18" charset="0"/>
                  <a:cs typeface="Arial" pitchFamily="34" charset="0"/>
                </a:rPr>
                <a:t>Apply inclusion criteria</a:t>
              </a:r>
            </a:p>
          </p:txBody>
        </p:sp>
        <p:sp>
          <p:nvSpPr>
            <p:cNvPr id="8" name="Rounded Rectangle 4"/>
            <p:cNvSpPr>
              <a:spLocks noChangeArrowheads="1"/>
            </p:cNvSpPr>
            <p:nvPr/>
          </p:nvSpPr>
          <p:spPr bwMode="auto">
            <a:xfrm>
              <a:off x="21908" y="3595"/>
              <a:ext cx="8660" cy="3299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>
                  <a:solidFill>
                    <a:srgbClr val="000000"/>
                  </a:solidFill>
                  <a:latin typeface="Cambria" pitchFamily="18" charset="0"/>
                  <a:ea typeface="Times New Roman" pitchFamily="18" charset="0"/>
                  <a:cs typeface="Arial" pitchFamily="34" charset="0"/>
                </a:rPr>
                <a:t>Apply exclusion criteria</a:t>
              </a:r>
            </a:p>
          </p:txBody>
        </p:sp>
        <p:sp>
          <p:nvSpPr>
            <p:cNvPr id="9" name="Rounded Rectangle 5"/>
            <p:cNvSpPr>
              <a:spLocks noChangeArrowheads="1"/>
            </p:cNvSpPr>
            <p:nvPr/>
          </p:nvSpPr>
          <p:spPr bwMode="auto">
            <a:xfrm>
              <a:off x="0" y="8770"/>
              <a:ext cx="10020" cy="330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>
                  <a:solidFill>
                    <a:srgbClr val="000000"/>
                  </a:solidFill>
                  <a:latin typeface="Cambria" pitchFamily="18" charset="0"/>
                  <a:ea typeface="Times New Roman" pitchFamily="18" charset="0"/>
                  <a:cs typeface="Arial" pitchFamily="34" charset="0"/>
                </a:rPr>
                <a:t>Exclusion based on title &amp; keywords</a:t>
              </a:r>
            </a:p>
          </p:txBody>
        </p:sp>
        <p:sp>
          <p:nvSpPr>
            <p:cNvPr id="10" name="Rounded Rectangle 6"/>
            <p:cNvSpPr>
              <a:spLocks noChangeArrowheads="1"/>
            </p:cNvSpPr>
            <p:nvPr/>
          </p:nvSpPr>
          <p:spPr bwMode="auto">
            <a:xfrm>
              <a:off x="11528" y="8662"/>
              <a:ext cx="8775" cy="3411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>
                  <a:solidFill>
                    <a:srgbClr val="000000"/>
                  </a:solidFill>
                  <a:latin typeface="Cambria" pitchFamily="18" charset="0"/>
                  <a:ea typeface="Times New Roman" pitchFamily="18" charset="0"/>
                  <a:cs typeface="Arial" pitchFamily="34" charset="0"/>
                </a:rPr>
                <a:t>Exclusion based on abstract</a:t>
              </a:r>
            </a:p>
          </p:txBody>
        </p:sp>
        <p:sp>
          <p:nvSpPr>
            <p:cNvPr id="11" name="Rounded Rectangle 7"/>
            <p:cNvSpPr>
              <a:spLocks noChangeArrowheads="1"/>
            </p:cNvSpPr>
            <p:nvPr/>
          </p:nvSpPr>
          <p:spPr bwMode="auto">
            <a:xfrm>
              <a:off x="22067" y="8662"/>
              <a:ext cx="8501" cy="3411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>
                  <a:solidFill>
                    <a:srgbClr val="000000"/>
                  </a:solidFill>
                  <a:latin typeface="Cambria" pitchFamily="18" charset="0"/>
                  <a:ea typeface="Times New Roman" pitchFamily="18" charset="0"/>
                  <a:cs typeface="Arial" pitchFamily="34" charset="0"/>
                </a:rPr>
                <a:t>Exclusion based on full-text</a:t>
              </a:r>
            </a:p>
          </p:txBody>
        </p:sp>
        <p:sp>
          <p:nvSpPr>
            <p:cNvPr id="12" name="Straight Arrow Connector 8"/>
            <p:cNvSpPr>
              <a:spLocks noChangeShapeType="1"/>
            </p:cNvSpPr>
            <p:nvPr/>
          </p:nvSpPr>
          <p:spPr bwMode="auto">
            <a:xfrm flipV="1">
              <a:off x="19758" y="5244"/>
              <a:ext cx="2150" cy="6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2000"/>
            </a:p>
          </p:txBody>
        </p:sp>
        <p:sp>
          <p:nvSpPr>
            <p:cNvPr id="13" name="Straight Arrow Connector 9"/>
            <p:cNvSpPr>
              <a:spLocks noChangeShapeType="1"/>
            </p:cNvSpPr>
            <p:nvPr/>
          </p:nvSpPr>
          <p:spPr bwMode="auto">
            <a:xfrm>
              <a:off x="9441" y="5289"/>
              <a:ext cx="2087" cy="19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2000"/>
            </a:p>
          </p:txBody>
        </p:sp>
        <p:sp>
          <p:nvSpPr>
            <p:cNvPr id="14" name="Elbow Connector 10"/>
            <p:cNvSpPr>
              <a:spLocks noChangeShapeType="1"/>
            </p:cNvSpPr>
            <p:nvPr/>
          </p:nvSpPr>
          <p:spPr bwMode="auto">
            <a:xfrm rot="5400000">
              <a:off x="14686" y="-2782"/>
              <a:ext cx="1876" cy="21228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2000"/>
            </a:p>
          </p:txBody>
        </p:sp>
        <p:sp>
          <p:nvSpPr>
            <p:cNvPr id="15" name="Straight Arrow Connector 11"/>
            <p:cNvSpPr>
              <a:spLocks noChangeShapeType="1"/>
            </p:cNvSpPr>
            <p:nvPr/>
          </p:nvSpPr>
          <p:spPr bwMode="auto">
            <a:xfrm flipV="1">
              <a:off x="10020" y="10368"/>
              <a:ext cx="1508" cy="5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2000"/>
            </a:p>
          </p:txBody>
        </p:sp>
        <p:sp>
          <p:nvSpPr>
            <p:cNvPr id="16" name="Straight Arrow Connector 12"/>
            <p:cNvSpPr>
              <a:spLocks noChangeShapeType="1"/>
            </p:cNvSpPr>
            <p:nvPr/>
          </p:nvSpPr>
          <p:spPr bwMode="auto">
            <a:xfrm>
              <a:off x="20303" y="10368"/>
              <a:ext cx="1764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2000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444" y="11"/>
              <a:ext cx="9975" cy="1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itchFamily="18" charset="0"/>
                  <a:ea typeface="Times New Roman" pitchFamily="18" charset="0"/>
                  <a:cs typeface="Arial" pitchFamily="34" charset="0"/>
                </a:rPr>
                <a:t>15,406 </a:t>
              </a:r>
              <a:r>
                <a:rPr kumimoji="0" lang="en-US" altLang="en-US" sz="20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itchFamily="18" charset="0"/>
                  <a:ea typeface="Times New Roman" pitchFamily="18" charset="0"/>
                  <a:cs typeface="Arial" pitchFamily="34" charset="0"/>
                </a:rPr>
                <a:t>papers</a:t>
              </a:r>
              <a:endPara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9987" y="0"/>
              <a:ext cx="12153" cy="1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itchFamily="18" charset="0"/>
                  <a:ea typeface="Times New Roman" pitchFamily="18" charset="0"/>
                  <a:cs typeface="Arial" pitchFamily="34" charset="0"/>
                </a:rPr>
                <a:t>7,306 papers</a:t>
              </a:r>
              <a:endPara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2089" y="0"/>
              <a:ext cx="8583" cy="1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itchFamily="18" charset="0"/>
                  <a:ea typeface="Times New Roman" pitchFamily="18" charset="0"/>
                  <a:cs typeface="Arial" pitchFamily="34" charset="0"/>
                </a:rPr>
                <a:t>2,906 papers</a:t>
              </a:r>
              <a:endPara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04" y="13483"/>
              <a:ext cx="8416" cy="1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itchFamily="18" charset="0"/>
                  <a:ea typeface="Times New Roman" pitchFamily="18" charset="0"/>
                  <a:cs typeface="Arial" pitchFamily="34" charset="0"/>
                </a:rPr>
                <a:t>320 papers</a:t>
              </a:r>
              <a:endPara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10419" y="13483"/>
              <a:ext cx="10993" cy="2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itchFamily="18" charset="0"/>
                  <a:ea typeface="Times New Roman" pitchFamily="18" charset="0"/>
                  <a:cs typeface="Arial" pitchFamily="34" charset="0"/>
                </a:rPr>
                <a:t>193 papers</a:t>
              </a:r>
              <a:endPara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22623" y="13448"/>
              <a:ext cx="7945" cy="1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1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Cambria" pitchFamily="18" charset="0"/>
                  <a:ea typeface="Times New Roman" pitchFamily="18" charset="0"/>
                  <a:cs typeface="Arial" pitchFamily="34" charset="0"/>
                </a:rPr>
                <a:t>115 papers</a:t>
              </a:r>
              <a:endPara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Straight Arrow Connector 19"/>
            <p:cNvSpPr>
              <a:spLocks noChangeShapeType="1"/>
            </p:cNvSpPr>
            <p:nvPr/>
          </p:nvSpPr>
          <p:spPr bwMode="auto">
            <a:xfrm flipH="1" flipV="1">
              <a:off x="26238" y="1742"/>
              <a:ext cx="79" cy="1821"/>
            </a:xfrm>
            <a:prstGeom prst="straightConnector1">
              <a:avLst/>
            </a:prstGeom>
            <a:noFill/>
            <a:ln w="9525" cmpd="dbl">
              <a:solidFill>
                <a:srgbClr val="000000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2000"/>
            </a:p>
          </p:txBody>
        </p:sp>
        <p:sp>
          <p:nvSpPr>
            <p:cNvPr id="24" name="Straight Arrow Connector 20"/>
            <p:cNvSpPr>
              <a:spLocks noChangeShapeType="1"/>
            </p:cNvSpPr>
            <p:nvPr/>
          </p:nvSpPr>
          <p:spPr bwMode="auto">
            <a:xfrm flipV="1">
              <a:off x="15566" y="1761"/>
              <a:ext cx="0" cy="1829"/>
            </a:xfrm>
            <a:prstGeom prst="straightConnector1">
              <a:avLst/>
            </a:prstGeom>
            <a:noFill/>
            <a:ln w="9525" cmpd="dbl">
              <a:solidFill>
                <a:srgbClr val="000000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2000"/>
            </a:p>
          </p:txBody>
        </p:sp>
        <p:sp>
          <p:nvSpPr>
            <p:cNvPr id="25" name="Straight Arrow Connector 21"/>
            <p:cNvSpPr>
              <a:spLocks noChangeShapeType="1"/>
            </p:cNvSpPr>
            <p:nvPr/>
          </p:nvSpPr>
          <p:spPr bwMode="auto">
            <a:xfrm flipV="1">
              <a:off x="4783" y="1561"/>
              <a:ext cx="183" cy="2010"/>
            </a:xfrm>
            <a:prstGeom prst="straightConnector1">
              <a:avLst/>
            </a:prstGeom>
            <a:noFill/>
            <a:ln w="9525" cmpd="dbl">
              <a:solidFill>
                <a:srgbClr val="000000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2000"/>
            </a:p>
          </p:txBody>
        </p:sp>
        <p:sp>
          <p:nvSpPr>
            <p:cNvPr id="26" name="Straight Arrow Connector 22"/>
            <p:cNvSpPr>
              <a:spLocks noChangeShapeType="1"/>
            </p:cNvSpPr>
            <p:nvPr/>
          </p:nvSpPr>
          <p:spPr bwMode="auto">
            <a:xfrm flipH="1">
              <a:off x="4987" y="12073"/>
              <a:ext cx="23" cy="1829"/>
            </a:xfrm>
            <a:prstGeom prst="straightConnector1">
              <a:avLst/>
            </a:prstGeom>
            <a:noFill/>
            <a:ln w="9525" cmpd="dbl">
              <a:solidFill>
                <a:srgbClr val="000000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2000"/>
            </a:p>
          </p:txBody>
        </p:sp>
        <p:sp>
          <p:nvSpPr>
            <p:cNvPr id="27" name="Straight Arrow Connector 23"/>
            <p:cNvSpPr>
              <a:spLocks noChangeShapeType="1"/>
            </p:cNvSpPr>
            <p:nvPr/>
          </p:nvSpPr>
          <p:spPr bwMode="auto">
            <a:xfrm flipH="1">
              <a:off x="15835" y="12073"/>
              <a:ext cx="7" cy="1829"/>
            </a:xfrm>
            <a:prstGeom prst="straightConnector1">
              <a:avLst/>
            </a:prstGeom>
            <a:noFill/>
            <a:ln w="9525" cmpd="dbl">
              <a:solidFill>
                <a:srgbClr val="000000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2000"/>
            </a:p>
          </p:txBody>
        </p:sp>
        <p:sp>
          <p:nvSpPr>
            <p:cNvPr id="28" name="Straight Arrow Connector 24"/>
            <p:cNvSpPr>
              <a:spLocks noChangeShapeType="1"/>
            </p:cNvSpPr>
            <p:nvPr/>
          </p:nvSpPr>
          <p:spPr bwMode="auto">
            <a:xfrm flipH="1">
              <a:off x="26814" y="12099"/>
              <a:ext cx="7" cy="1828"/>
            </a:xfrm>
            <a:prstGeom prst="straightConnector1">
              <a:avLst/>
            </a:prstGeom>
            <a:noFill/>
            <a:ln w="9525" cmpd="dbl">
              <a:solidFill>
                <a:srgbClr val="000000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2000"/>
            </a:p>
          </p:txBody>
        </p:sp>
      </p:grpSp>
      <p:sp>
        <p:nvSpPr>
          <p:cNvPr id="29" name="Rectangle 38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563" algn="l"/>
              </a:tabLst>
            </a:pP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563" algn="l"/>
              </a:tabLst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563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Action 15</a:t>
            </a:r>
            <a:endParaRPr lang="en-CA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2E9-46C6-4BDD-8E4A-D3CEFF805EC7}" type="slidenum">
              <a:rPr lang="en-CA" smtClean="0"/>
              <a:t>6</a:t>
            </a:fld>
            <a:endParaRPr lang="en-CA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890790"/>
            <a:ext cx="8595360" cy="859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649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68070"/>
            <a:ext cx="8595360" cy="792088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Cambria" panose="02040503050406030204" pitchFamily="18" charset="0"/>
                <a:cs typeface="Miriam Fixed" panose="020B0509050101010101" pitchFamily="49" charset="-79"/>
              </a:rPr>
              <a:t>Keywords used in electronic libraries</a:t>
            </a:r>
            <a:endParaRPr lang="en-CA" b="1" dirty="0">
              <a:latin typeface="Cambria" panose="02040503050406030204" pitchFamily="18" charset="0"/>
              <a:cs typeface="Miriam Fixed" panose="020B0509050101010101" pitchFamily="49" charset="-79"/>
            </a:endParaRPr>
          </a:p>
        </p:txBody>
      </p:sp>
      <p:sp>
        <p:nvSpPr>
          <p:cNvPr id="29" name="Rectangle 38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563" algn="l"/>
              </a:tabLst>
            </a:pP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563" algn="l"/>
              </a:tabLst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563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Action 15</a:t>
            </a:r>
            <a:endParaRPr lang="en-CA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2E9-46C6-4BDD-8E4A-D3CEFF805EC7}" type="slidenum">
              <a:rPr lang="en-CA" smtClean="0"/>
              <a:t>7</a:t>
            </a:fld>
            <a:endParaRPr lang="en-CA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890790"/>
            <a:ext cx="8595360" cy="859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899592" y="1412776"/>
            <a:ext cx="7560840" cy="302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spcAft>
                <a:spcPts val="30"/>
              </a:spcAft>
              <a:tabLst>
                <a:tab pos="182880" algn="l"/>
                <a:tab pos="411480" algn="l"/>
              </a:tabLst>
            </a:pPr>
            <a:r>
              <a:rPr lang="x-none" sz="2800" spc="-5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{“Analytical”, “Analysis”, “Analytics”, “Analyzing”, “Software Analytics”, “Data Science”} </a:t>
            </a:r>
            <a:endParaRPr lang="en-CA" sz="2800" spc="-5" dirty="0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0">
              <a:lnSpc>
                <a:spcPct val="95000"/>
              </a:lnSpc>
              <a:spcAft>
                <a:spcPts val="30"/>
              </a:spcAft>
              <a:tabLst>
                <a:tab pos="182880" algn="l"/>
                <a:tab pos="411480" algn="l"/>
              </a:tabLst>
            </a:pPr>
            <a:r>
              <a:rPr lang="en-CA" sz="2800" spc="-5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AND </a:t>
            </a:r>
          </a:p>
          <a:p>
            <a:r>
              <a:rPr lang="en-US" sz="28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{“Software Management”, “Project Management”, “Software Development”, “Software Project Management”}. </a:t>
            </a:r>
            <a:endParaRPr lang="en-CA" sz="2800" dirty="0"/>
          </a:p>
        </p:txBody>
      </p:sp>
      <p:sp>
        <p:nvSpPr>
          <p:cNvPr id="4" name="Rectangle 3"/>
          <p:cNvSpPr/>
          <p:nvPr/>
        </p:nvSpPr>
        <p:spPr>
          <a:xfrm>
            <a:off x="755576" y="5085184"/>
            <a:ext cx="8244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 smtClean="0">
                <a:solidFill>
                  <a:srgbClr val="000000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altLang="en-US" sz="2800" i="1" dirty="0" err="1">
                <a:solidFill>
                  <a:srgbClr val="000000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Inspec</a:t>
            </a:r>
            <a:r>
              <a:rPr lang="en-US" altLang="en-US" sz="2800" i="1" dirty="0">
                <a:solidFill>
                  <a:srgbClr val="000000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, Science Direct, Scopus, IEEE, ACM Dig. Library</a:t>
            </a:r>
            <a:endParaRPr lang="en-US" alt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43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Action 15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2E9-46C6-4BDD-8E4A-D3CEFF805EC7}" type="slidenum">
              <a:rPr lang="en-CA" smtClean="0"/>
              <a:t>8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7009320" cy="41044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91680" y="2440028"/>
            <a:ext cx="849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Canada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5344" y="2994248"/>
            <a:ext cx="849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mbria" panose="02040503050406030204" pitchFamily="18" charset="0"/>
              </a:rPr>
              <a:t>USA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40986" y="3121288"/>
            <a:ext cx="849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mbria" panose="02040503050406030204" pitchFamily="18" charset="0"/>
              </a:rPr>
              <a:t>China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9376" y="3399701"/>
            <a:ext cx="849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mbria" panose="02040503050406030204" pitchFamily="18" charset="0"/>
              </a:rPr>
              <a:t>India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82686" y="3163525"/>
            <a:ext cx="849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Taiwan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74320" y="68070"/>
            <a:ext cx="8595360" cy="792088"/>
          </a:xfrm>
        </p:spPr>
        <p:txBody>
          <a:bodyPr/>
          <a:lstStyle/>
          <a:p>
            <a:pPr algn="l"/>
            <a:r>
              <a:rPr lang="en-US" b="1" dirty="0" smtClean="0">
                <a:latin typeface="Cambria" panose="02040503050406030204" pitchFamily="18" charset="0"/>
                <a:cs typeface="Miriam Fixed" panose="020B0509050101010101" pitchFamily="49" charset="-79"/>
              </a:rPr>
              <a:t>Where the </a:t>
            </a:r>
            <a:r>
              <a:rPr lang="en-US" b="1" dirty="0" smtClean="0">
                <a:latin typeface="Cambria" panose="02040503050406030204" pitchFamily="18" charset="0"/>
                <a:cs typeface="Miriam Fixed" panose="020B0509050101010101" pitchFamily="49" charset="-79"/>
              </a:rPr>
              <a:t>papers were </a:t>
            </a:r>
            <a:r>
              <a:rPr lang="en-US" b="1" dirty="0" smtClean="0">
                <a:latin typeface="Cambria" panose="02040503050406030204" pitchFamily="18" charset="0"/>
                <a:cs typeface="Miriam Fixed" panose="020B0509050101010101" pitchFamily="49" charset="-79"/>
              </a:rPr>
              <a:t>coming from?</a:t>
            </a:r>
            <a:endParaRPr lang="en-CA" b="1" dirty="0">
              <a:latin typeface="Cambria" panose="02040503050406030204" pitchFamily="18" charset="0"/>
              <a:cs typeface="Miriam Fixed" panose="020B0509050101010101" pitchFamily="49" charset="-79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890790"/>
            <a:ext cx="8595360" cy="859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7184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Action 15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2E9-46C6-4BDD-8E4A-D3CEFF805EC7}" type="slidenum">
              <a:rPr lang="en-CA" smtClean="0"/>
              <a:t>9</a:t>
            </a:fld>
            <a:endParaRPr lang="en-CA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74320" y="68070"/>
            <a:ext cx="859536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latin typeface="Cambria" panose="02040503050406030204" pitchFamily="18" charset="0"/>
                <a:cs typeface="Miriam Fixed" panose="020B0509050101010101" pitchFamily="49" charset="-79"/>
              </a:rPr>
              <a:t>Research questions</a:t>
            </a:r>
            <a:endParaRPr lang="en-CA" b="1" dirty="0">
              <a:latin typeface="Cambria" panose="02040503050406030204" pitchFamily="18" charset="0"/>
              <a:cs typeface="Miriam Fixed" panose="020B0509050101010101" pitchFamily="49" charset="-79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890790"/>
            <a:ext cx="8595360" cy="859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467544" y="1340768"/>
            <a:ext cx="8402136" cy="519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x-none" sz="2400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RQ1 </a:t>
            </a:r>
            <a:r>
              <a:rPr lang="en-CA" sz="2400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(Types of analytics)</a:t>
            </a:r>
            <a:r>
              <a:rPr lang="en-US" sz="2400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r>
              <a:rPr lang="en-US" sz="24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2400" spc="-5" dirty="0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x-none" sz="2400" spc="-5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What </a:t>
            </a:r>
            <a:r>
              <a:rPr lang="x-none" sz="24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types of analytics </a:t>
            </a:r>
            <a:r>
              <a:rPr lang="x-none" sz="2400" spc="-5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ha</a:t>
            </a:r>
            <a:r>
              <a:rPr lang="en-US" sz="24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lang="en-US" sz="2400" spc="-5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24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been used across the different </a:t>
            </a:r>
            <a:r>
              <a:rPr lang="en-CA" sz="2400" spc="-5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x-none" sz="2400" spc="-5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software project</a:t>
            </a:r>
            <a:r>
              <a:rPr lang="en-CA" sz="2400" spc="-5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2400" spc="-5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management </a:t>
            </a:r>
            <a:r>
              <a:rPr lang="x-none" sz="24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knowledge areas defined in the </a:t>
            </a:r>
            <a:r>
              <a:rPr lang="en-CA" sz="2400" spc="-5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x-none" sz="2400" spc="-5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Software </a:t>
            </a:r>
            <a:r>
              <a:rPr lang="x-none" sz="24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PMB</a:t>
            </a:r>
            <a:r>
              <a:rPr lang="en-US" sz="24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O</a:t>
            </a:r>
            <a:r>
              <a:rPr lang="x-none" sz="24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K?</a:t>
            </a:r>
            <a:endParaRPr lang="en-CA" sz="2400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x-none" sz="2400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RQ</a:t>
            </a:r>
            <a:r>
              <a:rPr lang="en-CA" sz="2400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2 (Access to </a:t>
            </a:r>
            <a:r>
              <a:rPr lang="en-CA" sz="2400" b="1" spc="-5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data)</a:t>
            </a:r>
            <a:r>
              <a:rPr lang="en-US" sz="2400" b="1" spc="-5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x-none" sz="2400" spc="-5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To </a:t>
            </a:r>
            <a:r>
              <a:rPr lang="x-none" sz="24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what exten</a:t>
            </a:r>
            <a:r>
              <a:rPr lang="en-US" sz="24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t </a:t>
            </a:r>
            <a:r>
              <a:rPr lang="x-none" sz="24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was data used from open repositories </a:t>
            </a:r>
            <a:r>
              <a:rPr lang="en-US" sz="24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or</a:t>
            </a:r>
            <a:r>
              <a:rPr lang="x-none" sz="24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made </a:t>
            </a:r>
            <a:r>
              <a:rPr lang="en-CA" sz="2400" spc="-5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x-none" sz="2400" spc="-5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publicly </a:t>
            </a:r>
            <a:r>
              <a:rPr lang="x-none" sz="24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available? </a:t>
            </a:r>
            <a:endParaRPr lang="en-CA" sz="2400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x-none" sz="2400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RQ3</a:t>
            </a:r>
            <a:r>
              <a:rPr lang="en-CA" sz="2400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(Validation of results</a:t>
            </a:r>
            <a:r>
              <a:rPr lang="en-CA" sz="2400" b="1" spc="-5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r>
              <a:rPr lang="en-US" sz="2400" b="1" spc="-5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CA" sz="2400" spc="-5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To </a:t>
            </a:r>
            <a:r>
              <a:rPr lang="en-CA" sz="24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what degree was validation done and if so, what was the </a:t>
            </a:r>
            <a:r>
              <a:rPr lang="en-CA" sz="2400" spc="-5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	percentage </a:t>
            </a:r>
            <a:r>
              <a:rPr lang="en-CA" sz="24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using real world </a:t>
            </a:r>
            <a:r>
              <a:rPr lang="en-CA" sz="2400" spc="-5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	data</a:t>
            </a:r>
            <a:r>
              <a:rPr lang="x-none" sz="24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? </a:t>
            </a:r>
            <a:endParaRPr lang="en-CA" sz="2400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x-none" sz="2400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RQ4</a:t>
            </a:r>
            <a:r>
              <a:rPr lang="x-none" sz="24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(Reuse and </a:t>
            </a:r>
            <a:r>
              <a:rPr lang="en-US" sz="2400" b="1" spc="-5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replication):</a:t>
            </a: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x-none" sz="2400" spc="-5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How </a:t>
            </a:r>
            <a:r>
              <a:rPr lang="x-none" sz="24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much are the retrieved papers (i) </a:t>
            </a:r>
            <a:r>
              <a:rPr lang="x-none" sz="2400" spc="-5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cross-referencing </a:t>
            </a:r>
            <a:r>
              <a:rPr lang="x-none" sz="24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each </a:t>
            </a:r>
            <a:r>
              <a:rPr lang="en-CA" sz="2400" spc="-5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x-none" sz="2400" spc="-5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other </a:t>
            </a:r>
            <a:r>
              <a:rPr lang="x-none" sz="24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and (ii) </a:t>
            </a:r>
            <a:r>
              <a:rPr lang="x-none" sz="2400" spc="-5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using</a:t>
            </a:r>
            <a:r>
              <a:rPr lang="en-CA" sz="2400" spc="-5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2400" spc="-5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mutual </a:t>
            </a:r>
            <a:r>
              <a:rPr lang="x-none" sz="24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datasets?</a:t>
            </a:r>
            <a:endParaRPr lang="en-CA" sz="24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950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1017</Words>
  <Application>Microsoft Office PowerPoint</Application>
  <PresentationFormat>On-screen Show (4:3)</PresentationFormat>
  <Paragraphs>253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SimSun</vt:lpstr>
      <vt:lpstr>Arial</vt:lpstr>
      <vt:lpstr>Calibri</vt:lpstr>
      <vt:lpstr>Calibri Light</vt:lpstr>
      <vt:lpstr>Cambria</vt:lpstr>
      <vt:lpstr>Miriam Fixed</vt:lpstr>
      <vt:lpstr>Palatino Linotype</vt:lpstr>
      <vt:lpstr>Times New Roman</vt:lpstr>
      <vt:lpstr>Wingdings</vt:lpstr>
      <vt:lpstr>Office Theme</vt:lpstr>
      <vt:lpstr>Custom Design</vt:lpstr>
      <vt:lpstr>PowerPoint Presentation</vt:lpstr>
      <vt:lpstr>What do we mean by  “Analytics  for software project management?”</vt:lpstr>
      <vt:lpstr>Types of Analytics (Kaisler et al. 2014)</vt:lpstr>
      <vt:lpstr>Project management</vt:lpstr>
      <vt:lpstr>PowerPoint Presentation</vt:lpstr>
      <vt:lpstr>Systematic mapping study selection process</vt:lpstr>
      <vt:lpstr>Keywords used in electronic libraries</vt:lpstr>
      <vt:lpstr>Where the papers were coming from?</vt:lpstr>
      <vt:lpstr>PowerPoint Presentation</vt:lpstr>
      <vt:lpstr>Knowledge areas &amp; analytical techniques</vt:lpstr>
      <vt:lpstr>Pareto chart - publications across PMBOK knowledge areas</vt:lpstr>
      <vt:lpstr>PowerPoint Presentation</vt:lpstr>
      <vt:lpstr>Distribution of papers using validation with real vs. synthetic data sets</vt:lpstr>
      <vt:lpstr>PowerPoint Presentation</vt:lpstr>
      <vt:lpstr>Classification of analytical questions</vt:lpstr>
      <vt:lpstr>Comparative analysis</vt:lpstr>
      <vt:lpstr>Additional: Usage of hybrid techniques</vt:lpstr>
      <vt:lpstr>Main  findings - Discussion</vt:lpstr>
      <vt:lpstr>References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kstreb</dc:creator>
  <cp:lastModifiedBy>Guenther</cp:lastModifiedBy>
  <cp:revision>37</cp:revision>
  <dcterms:created xsi:type="dcterms:W3CDTF">2015-11-07T18:08:29Z</dcterms:created>
  <dcterms:modified xsi:type="dcterms:W3CDTF">2015-11-09T14:00:08Z</dcterms:modified>
</cp:coreProperties>
</file>