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76" r:id="rId8"/>
    <p:sldId id="277" r:id="rId9"/>
    <p:sldId id="281" r:id="rId10"/>
    <p:sldId id="278" r:id="rId11"/>
    <p:sldId id="279" r:id="rId12"/>
    <p:sldId id="263" r:id="rId13"/>
    <p:sldId id="270" r:id="rId14"/>
    <p:sldId id="271" r:id="rId15"/>
    <p:sldId id="274" r:id="rId16"/>
    <p:sldId id="275" r:id="rId17"/>
    <p:sldId id="273" r:id="rId18"/>
    <p:sldId id="283" r:id="rId19"/>
    <p:sldId id="282" r:id="rId20"/>
    <p:sldId id="265" r:id="rId21"/>
    <p:sldId id="267" r:id="rId22"/>
    <p:sldId id="26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CAA1F464-A0C8-447C-882A-5019E7014789}" type="datetimeFigureOut">
              <a:rPr lang="zh-CN" altLang="en-US" smtClean="0"/>
              <a:t>2018/4/18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9126F088-0D89-41DB-AECA-BB73E3BE4FC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A1F464-A0C8-447C-882A-5019E7014789}" type="datetimeFigureOut">
              <a:rPr lang="zh-CN" altLang="en-US" smtClean="0"/>
              <a:t>2018/4/18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6F088-0D89-41DB-AECA-BB73E3BE4FC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A1F464-A0C8-447C-882A-5019E7014789}" type="datetimeFigureOut">
              <a:rPr lang="zh-CN" altLang="en-US" smtClean="0"/>
              <a:t>2018/4/18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6F088-0D89-41DB-AECA-BB73E3BE4FC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AA1F464-A0C8-447C-882A-5019E7014789}" type="datetimeFigureOut">
              <a:rPr lang="zh-CN" altLang="en-US" smtClean="0"/>
              <a:t>2018/4/18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6F088-0D89-41DB-AECA-BB73E3BE4FC3}"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AA1F464-A0C8-447C-882A-5019E7014789}" type="datetimeFigureOut">
              <a:rPr lang="zh-CN" altLang="en-US" smtClean="0"/>
              <a:t>2018/4/18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6F088-0D89-41DB-AECA-BB73E3BE4FC3}"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AA1F464-A0C8-447C-882A-5019E7014789}" type="datetimeFigureOut">
              <a:rPr lang="zh-CN" altLang="en-US" smtClean="0"/>
              <a:t>2018/4/18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26F088-0D89-41DB-AECA-BB73E3BE4FC3}"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CAA1F464-A0C8-447C-882A-5019E7014789}" type="datetimeFigureOut">
              <a:rPr lang="zh-CN" altLang="en-US" smtClean="0"/>
              <a:t>2018/4/18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26F088-0D89-41DB-AECA-BB73E3BE4FC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AA1F464-A0C8-447C-882A-5019E7014789}" type="datetimeFigureOut">
              <a:rPr lang="zh-CN" altLang="en-US" smtClean="0"/>
              <a:t>2018/4/18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26F088-0D89-41DB-AECA-BB73E3BE4FC3}"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A1F464-A0C8-447C-882A-5019E7014789}" type="datetimeFigureOut">
              <a:rPr lang="zh-CN" altLang="en-US" smtClean="0"/>
              <a:t>2018/4/18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26F088-0D89-41DB-AECA-BB73E3BE4FC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CAA1F464-A0C8-447C-882A-5019E7014789}" type="datetimeFigureOut">
              <a:rPr lang="zh-CN" altLang="en-US" smtClean="0"/>
              <a:t>2018/4/18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26F088-0D89-41DB-AECA-BB73E3BE4FC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CAA1F464-A0C8-447C-882A-5019E7014789}" type="datetimeFigureOut">
              <a:rPr lang="zh-CN" altLang="en-US" smtClean="0"/>
              <a:t>2018/4/18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9126F088-0D89-41DB-AECA-BB73E3BE4FC3}"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CAA1F464-A0C8-447C-882A-5019E7014789}" type="datetimeFigureOut">
              <a:rPr lang="zh-CN" altLang="en-US" smtClean="0"/>
              <a:t>2018/4/18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9126F088-0D89-41DB-AECA-BB73E3BE4F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EUAI/MalwareLibrary/" TargetMode="External"/><Relationship Id="rId2" Type="http://schemas.openxmlformats.org/officeDocument/2006/relationships/hyperlink" Target="https://www.virusshare.com/" TargetMode="Externa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基于沙盒技术和深度</a:t>
            </a:r>
            <a:r>
              <a:rPr lang="zh-CN" altLang="en-US" dirty="0"/>
              <a:t>学习的恶意代码</a:t>
            </a:r>
            <a:r>
              <a:rPr lang="zh-CN" altLang="en-US" dirty="0" smtClean="0"/>
              <a:t>检测</a:t>
            </a:r>
            <a:endParaRPr lang="zh-CN" altLang="en-US" dirty="0"/>
          </a:p>
        </p:txBody>
      </p:sp>
      <p:sp>
        <p:nvSpPr>
          <p:cNvPr id="3" name="副标题 2"/>
          <p:cNvSpPr>
            <a:spLocks noGrp="1"/>
          </p:cNvSpPr>
          <p:nvPr>
            <p:ph type="subTitle" idx="1"/>
          </p:nvPr>
        </p:nvSpPr>
        <p:spPr/>
        <p:txBody>
          <a:bodyPr/>
          <a:lstStyle/>
          <a:p>
            <a:r>
              <a:rPr lang="zh-CN" altLang="en-US" dirty="0" smtClean="0"/>
              <a:t>李远志 艾峥鹏 庄洪武 郑一帆</a:t>
            </a:r>
            <a:endParaRPr lang="en-US" altLang="zh-CN" dirty="0" smtClean="0"/>
          </a:p>
          <a:p>
            <a:r>
              <a:rPr lang="en-US" altLang="zh-CN" dirty="0" smtClean="0"/>
              <a:t>2018</a:t>
            </a:r>
            <a:r>
              <a:rPr lang="zh-CN" altLang="en-US" dirty="0" smtClean="0"/>
              <a:t>年</a:t>
            </a:r>
            <a:r>
              <a:rPr lang="en-US" altLang="zh-CN" dirty="0" smtClean="0"/>
              <a:t>4</a:t>
            </a:r>
            <a:r>
              <a:rPr lang="zh-CN" altLang="en-US" dirty="0" smtClean="0"/>
              <a:t>月</a:t>
            </a:r>
            <a:r>
              <a:rPr lang="en-US" altLang="zh-CN" dirty="0" smtClean="0"/>
              <a:t>16</a:t>
            </a:r>
            <a:r>
              <a:rPr lang="zh-CN" altLang="en-US" dirty="0" smtClean="0"/>
              <a:t>日</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455"/>
            <a:ext cx="8229600" cy="4183380"/>
          </a:xfrm>
        </p:spPr>
        <p:txBody>
          <a:bodyPr>
            <a:normAutofit/>
          </a:bodyPr>
          <a:lstStyle/>
          <a:p>
            <a:r>
              <a:rPr lang="en-US" altLang="zh-CN" dirty="0"/>
              <a:t>1. Data is the King!</a:t>
            </a:r>
          </a:p>
          <a:p>
            <a:r>
              <a:rPr lang="en-US" altLang="zh-CN" dirty="0"/>
              <a:t>2. VirusShare</a:t>
            </a:r>
            <a:r>
              <a:rPr lang="zh-CN" altLang="en-US" dirty="0"/>
              <a:t>病毒数据库下载样本。</a:t>
            </a:r>
            <a:endParaRPr lang="en-US" altLang="zh-CN" dirty="0"/>
          </a:p>
          <a:p>
            <a:r>
              <a:rPr lang="en-US" altLang="zh-CN" dirty="0"/>
              <a:t>3. SoftSnoop</a:t>
            </a:r>
            <a:r>
              <a:rPr lang="zh-CN" altLang="en-US" dirty="0"/>
              <a:t>动态分析病毒及正常软件，产生每份</a:t>
            </a:r>
            <a:r>
              <a:rPr lang="en-US" altLang="zh-CN" dirty="0"/>
              <a:t>API</a:t>
            </a:r>
            <a:r>
              <a:rPr lang="zh-CN" altLang="en-US" dirty="0"/>
              <a:t>调用结果。</a:t>
            </a:r>
          </a:p>
          <a:p>
            <a:r>
              <a:rPr lang="en-US" altLang="zh-CN" dirty="0">
                <a:sym typeface="+mn-ea"/>
              </a:rPr>
              <a:t>4. </a:t>
            </a:r>
            <a:r>
              <a:rPr lang="zh-CN" altLang="en-US" dirty="0">
                <a:sym typeface="+mn-ea"/>
              </a:rPr>
              <a:t>正常和恶意</a:t>
            </a:r>
            <a:r>
              <a:rPr lang="en-US" altLang="zh-CN" dirty="0">
                <a:sym typeface="+mn-ea"/>
              </a:rPr>
              <a:t>API</a:t>
            </a:r>
            <a:r>
              <a:rPr lang="zh-CN" altLang="en-US" dirty="0">
                <a:sym typeface="+mn-ea"/>
              </a:rPr>
              <a:t>以并集形式汇总。每份</a:t>
            </a:r>
            <a:r>
              <a:rPr lang="en-US" altLang="zh-CN" dirty="0">
                <a:sym typeface="+mn-ea"/>
              </a:rPr>
              <a:t>API</a:t>
            </a:r>
            <a:r>
              <a:rPr lang="zh-CN" altLang="en-US" dirty="0">
                <a:sym typeface="+mn-ea"/>
              </a:rPr>
              <a:t>文件再依据汇总</a:t>
            </a:r>
            <a:r>
              <a:rPr lang="en-US" altLang="zh-CN" dirty="0">
                <a:sym typeface="+mn-ea"/>
              </a:rPr>
              <a:t>API</a:t>
            </a:r>
            <a:r>
              <a:rPr lang="en-US" altLang="zh-CN" dirty="0" smtClean="0">
                <a:sym typeface="+mn-ea"/>
              </a:rPr>
              <a:t>,</a:t>
            </a:r>
            <a:r>
              <a:rPr lang="zh-CN" altLang="en-US" dirty="0" smtClean="0">
                <a:sym typeface="+mn-ea"/>
              </a:rPr>
              <a:t>利用</a:t>
            </a:r>
            <a:r>
              <a:rPr lang="en-US" altLang="zh-CN" smtClean="0">
                <a:sym typeface="+mn-ea"/>
              </a:rPr>
              <a:t>one-hot</a:t>
            </a:r>
            <a:r>
              <a:rPr lang="zh-CN" altLang="en-US" dirty="0" smtClean="0">
                <a:sym typeface="+mn-ea"/>
              </a:rPr>
              <a:t>编码形成</a:t>
            </a:r>
            <a:r>
              <a:rPr lang="en-US" altLang="zh-CN" dirty="0">
                <a:sym typeface="+mn-ea"/>
              </a:rPr>
              <a:t>N</a:t>
            </a:r>
            <a:r>
              <a:rPr lang="zh-CN" altLang="en-US" dirty="0">
                <a:sym typeface="+mn-ea"/>
              </a:rPr>
              <a:t>维</a:t>
            </a:r>
            <a:r>
              <a:rPr lang="zh-CN" altLang="en-US" dirty="0" smtClean="0">
                <a:sym typeface="+mn-ea"/>
              </a:rPr>
              <a:t>向量。</a:t>
            </a:r>
            <a:endParaRPr lang="zh-CN" altLang="en-US" dirty="0">
              <a:sym typeface="+mn-ea"/>
            </a:endParaRPr>
          </a:p>
          <a:p>
            <a:r>
              <a:rPr lang="en-US" altLang="zh-CN" dirty="0">
                <a:sym typeface="+mn-ea"/>
              </a:rPr>
              <a:t>5. Keras</a:t>
            </a:r>
            <a:r>
              <a:rPr lang="zh-CN" altLang="en-US" dirty="0">
                <a:sym typeface="+mn-ea"/>
              </a:rPr>
              <a:t>深度学习框架，有监督学习，模型训练，预测。</a:t>
            </a:r>
          </a:p>
        </p:txBody>
      </p:sp>
      <p:sp>
        <p:nvSpPr>
          <p:cNvPr id="4" name="标题 3"/>
          <p:cNvSpPr>
            <a:spLocks noGrp="1"/>
          </p:cNvSpPr>
          <p:nvPr>
            <p:ph type="title"/>
          </p:nvPr>
        </p:nvSpPr>
        <p:spPr/>
        <p:txBody>
          <a:bodyPr/>
          <a:lstStyle/>
          <a:p>
            <a:r>
              <a:rPr lang="en-US" altLang="zh-CN" dirty="0" smtClean="0"/>
              <a:t>2.3 </a:t>
            </a:r>
            <a:r>
              <a:rPr lang="zh-CN" altLang="en-US" dirty="0"/>
              <a:t>实现过程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idx="1"/>
          </p:nvPr>
        </p:nvSpPr>
        <p:spPr>
          <a:xfrm>
            <a:off x="457200" y="1481328"/>
            <a:ext cx="8229600" cy="5116024"/>
          </a:xfrm>
        </p:spPr>
        <p:txBody>
          <a:bodyPr>
            <a:normAutofit/>
          </a:bodyPr>
          <a:lstStyle/>
          <a:p>
            <a:pPr algn="ctr"/>
            <a:endParaRPr lang="en-US" altLang="zh-CN" sz="2000" dirty="0" smtClean="0"/>
          </a:p>
          <a:p>
            <a:pPr algn="ctr"/>
            <a:endParaRPr lang="en-US" altLang="zh-CN" sz="2000" dirty="0"/>
          </a:p>
          <a:p>
            <a:pPr algn="ctr"/>
            <a:endParaRPr lang="en-US" altLang="zh-CN" sz="2000" dirty="0" smtClean="0"/>
          </a:p>
          <a:p>
            <a:pPr marL="109855" indent="0" algn="ctr">
              <a:buNone/>
            </a:pP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r>
              <a:rPr lang="en-US" altLang="zh-CN" sz="2000" dirty="0" err="1" smtClean="0"/>
              <a:t>BabyMal</a:t>
            </a:r>
            <a:r>
              <a:rPr lang="zh-CN" altLang="en-US" sz="2000" dirty="0" smtClean="0"/>
              <a:t>程序主界面</a:t>
            </a:r>
            <a:endParaRPr lang="zh-CN" altLang="en-US" sz="2000" dirty="0"/>
          </a:p>
        </p:txBody>
      </p:sp>
      <p:sp>
        <p:nvSpPr>
          <p:cNvPr id="4" name="标题 3"/>
          <p:cNvSpPr>
            <a:spLocks noGrp="1"/>
          </p:cNvSpPr>
          <p:nvPr>
            <p:ph type="title"/>
          </p:nvPr>
        </p:nvSpPr>
        <p:spPr/>
        <p:txBody>
          <a:bodyPr/>
          <a:lstStyle/>
          <a:p>
            <a:r>
              <a:rPr lang="en-US" altLang="zh-CN" dirty="0" smtClean="0"/>
              <a:t>2.3 </a:t>
            </a:r>
            <a:r>
              <a:rPr lang="zh-CN" altLang="en-US" dirty="0" smtClean="0"/>
              <a:t>实现过程</a:t>
            </a:r>
            <a:endParaRPr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711" y="1268760"/>
            <a:ext cx="7035105" cy="4752528"/>
          </a:xfrm>
          <a:prstGeom prst="rect">
            <a:avLst/>
          </a:prstGeom>
        </p:spPr>
      </p:pic>
    </p:spTree>
    <p:extLst>
      <p:ext uri="{BB962C8B-B14F-4D97-AF65-F5344CB8AC3E}">
        <p14:creationId xmlns:p14="http://schemas.microsoft.com/office/powerpoint/2010/main" val="320181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a:t>
            </a:r>
            <a:r>
              <a:rPr lang="en-US" altLang="zh-CN" dirty="0" smtClean="0"/>
              <a:t> </a:t>
            </a:r>
            <a:r>
              <a:rPr lang="zh-CN" altLang="en-US" dirty="0" smtClean="0"/>
              <a:t>作品的测试与分析</a:t>
            </a:r>
            <a:endParaRPr lang="zh-CN" altLang="en-US" dirty="0"/>
          </a:p>
        </p:txBody>
      </p:sp>
      <p:sp>
        <p:nvSpPr>
          <p:cNvPr id="5" name="文本占位符 4"/>
          <p:cNvSpPr>
            <a:spLocks noGrp="1"/>
          </p:cNvSpPr>
          <p:nvPr>
            <p:ph type="body" idx="1"/>
          </p:nvPr>
        </p:nvSpPr>
        <p:spPr/>
        <p:txBody>
          <a:bodyPr>
            <a:normAutofit fontScale="92500" lnSpcReduction="10000"/>
          </a:bodyPr>
          <a:lstStyle/>
          <a:p>
            <a:r>
              <a:rPr lang="en-US" altLang="zh-CN" dirty="0" smtClean="0"/>
              <a:t>3.1 </a:t>
            </a:r>
            <a:r>
              <a:rPr lang="zh-CN" altLang="en-US" dirty="0"/>
              <a:t>总体</a:t>
            </a:r>
            <a:r>
              <a:rPr lang="zh-CN" altLang="en-US" dirty="0" smtClean="0"/>
              <a:t>测试方案</a:t>
            </a:r>
            <a:endParaRPr lang="en-US" altLang="zh-CN" dirty="0" smtClean="0"/>
          </a:p>
          <a:p>
            <a:r>
              <a:rPr lang="en-US" altLang="zh-CN" dirty="0"/>
              <a:t>3</a:t>
            </a:r>
            <a:r>
              <a:rPr lang="en-US" altLang="zh-CN" dirty="0" smtClean="0"/>
              <a:t>.2 </a:t>
            </a:r>
            <a:r>
              <a:rPr lang="zh-CN" altLang="en-US" dirty="0" smtClean="0"/>
              <a:t>测试环境</a:t>
            </a:r>
            <a:endParaRPr lang="en-US" altLang="zh-CN" dirty="0" smtClean="0"/>
          </a:p>
          <a:p>
            <a:r>
              <a:rPr lang="en-US" altLang="zh-CN" dirty="0"/>
              <a:t>3</a:t>
            </a:r>
            <a:r>
              <a:rPr lang="en-US" altLang="zh-CN" dirty="0" smtClean="0"/>
              <a:t>.3 </a:t>
            </a:r>
            <a:r>
              <a:rPr lang="zh-CN" altLang="en-US" dirty="0"/>
              <a:t>测试</a:t>
            </a:r>
            <a:r>
              <a:rPr lang="zh-CN" altLang="en-US" dirty="0" smtClean="0"/>
              <a:t>样本</a:t>
            </a:r>
            <a:endParaRPr lang="en-US" altLang="zh-CN" dirty="0" smtClean="0"/>
          </a:p>
          <a:p>
            <a:r>
              <a:rPr lang="en-US" altLang="zh-CN" dirty="0" smtClean="0"/>
              <a:t>3.4 </a:t>
            </a:r>
            <a:r>
              <a:rPr lang="zh-CN" altLang="en-US" dirty="0" smtClean="0"/>
              <a:t>结果分析</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1</a:t>
            </a:r>
            <a:r>
              <a:rPr lang="zh-CN" altLang="en-US" dirty="0" smtClean="0"/>
              <a:t>、收集恶意软件和正常软件样本若干。</a:t>
            </a:r>
            <a:endParaRPr lang="en-US" altLang="zh-CN" dirty="0" smtClean="0"/>
          </a:p>
          <a:p>
            <a:r>
              <a:rPr lang="en-US" altLang="zh-CN" dirty="0" smtClean="0"/>
              <a:t>2</a:t>
            </a:r>
            <a:r>
              <a:rPr lang="zh-CN" altLang="en-US" dirty="0" smtClean="0"/>
              <a:t>、运用动态分析工具分析它们运行时所调用的</a:t>
            </a:r>
            <a:r>
              <a:rPr lang="en-US" altLang="zh-CN" dirty="0" smtClean="0"/>
              <a:t>API</a:t>
            </a:r>
            <a:r>
              <a:rPr lang="zh-CN" altLang="en-US" dirty="0" smtClean="0"/>
              <a:t>，并运用静态分析工具分析</a:t>
            </a:r>
            <a:r>
              <a:rPr lang="en-US" altLang="zh-CN" dirty="0" smtClean="0"/>
              <a:t>PE</a:t>
            </a:r>
            <a:r>
              <a:rPr lang="zh-CN" altLang="en-US" dirty="0" smtClean="0"/>
              <a:t>文件。</a:t>
            </a:r>
            <a:endParaRPr lang="en-US" altLang="zh-CN" dirty="0" smtClean="0"/>
          </a:p>
          <a:p>
            <a:r>
              <a:rPr lang="en-US" altLang="zh-CN" dirty="0" smtClean="0"/>
              <a:t>3</a:t>
            </a:r>
            <a:r>
              <a:rPr lang="zh-CN" altLang="en-US" dirty="0" smtClean="0"/>
              <a:t>、标准化处理上述数据为等长</a:t>
            </a:r>
            <a:r>
              <a:rPr lang="en-US" altLang="zh-CN" dirty="0" smtClean="0"/>
              <a:t>0-1</a:t>
            </a:r>
            <a:r>
              <a:rPr lang="zh-CN" altLang="en-US" dirty="0" smtClean="0"/>
              <a:t>串。</a:t>
            </a:r>
            <a:endParaRPr lang="en-US" altLang="zh-CN" dirty="0" smtClean="0"/>
          </a:p>
          <a:p>
            <a:r>
              <a:rPr lang="en-US" altLang="zh-CN" dirty="0" smtClean="0"/>
              <a:t>4</a:t>
            </a:r>
            <a:r>
              <a:rPr lang="zh-CN" altLang="en-US" dirty="0" smtClean="0"/>
              <a:t>、运用上述样本训练深度学习模型。</a:t>
            </a:r>
            <a:endParaRPr lang="en-US" altLang="zh-CN" dirty="0" smtClean="0"/>
          </a:p>
          <a:p>
            <a:r>
              <a:rPr lang="en-US" altLang="zh-CN" dirty="0" smtClean="0"/>
              <a:t>5</a:t>
            </a:r>
            <a:r>
              <a:rPr lang="zh-CN" altLang="en-US" dirty="0" smtClean="0"/>
              <a:t>、再选取恶意软件和正常软件若干，分析并处理。</a:t>
            </a:r>
            <a:endParaRPr lang="en-US" altLang="zh-CN" dirty="0" smtClean="0"/>
          </a:p>
          <a:p>
            <a:r>
              <a:rPr lang="en-US" altLang="zh-CN" dirty="0" smtClean="0"/>
              <a:t>6</a:t>
            </a:r>
            <a:r>
              <a:rPr lang="zh-CN" altLang="en-US" dirty="0" smtClean="0"/>
              <a:t>、运用上述训练好的模型检测这批样本，并将检测结果与预期结果进行对比，分析其正确率。</a:t>
            </a:r>
            <a:endParaRPr lang="zh-CN" altLang="en-US" dirty="0"/>
          </a:p>
        </p:txBody>
      </p:sp>
      <p:sp>
        <p:nvSpPr>
          <p:cNvPr id="4" name="标题 3"/>
          <p:cNvSpPr>
            <a:spLocks noGrp="1"/>
          </p:cNvSpPr>
          <p:nvPr>
            <p:ph type="title"/>
          </p:nvPr>
        </p:nvSpPr>
        <p:spPr/>
        <p:txBody>
          <a:bodyPr/>
          <a:lstStyle/>
          <a:p>
            <a:r>
              <a:rPr lang="en-US" altLang="zh-CN" dirty="0"/>
              <a:t>3</a:t>
            </a:r>
            <a:r>
              <a:rPr lang="en-US" altLang="zh-CN" dirty="0" smtClean="0"/>
              <a:t>.1 </a:t>
            </a:r>
            <a:r>
              <a:rPr lang="zh-CN" altLang="en-US" dirty="0"/>
              <a:t>总体测试方案</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虚拟机环境：</a:t>
            </a:r>
            <a:r>
              <a:rPr lang="en-US" altLang="zh-CN" dirty="0" smtClean="0"/>
              <a:t>VMware Fusion</a:t>
            </a:r>
            <a:r>
              <a:rPr lang="zh-CN" altLang="en-US" dirty="0" smtClean="0"/>
              <a:t>（</a:t>
            </a:r>
            <a:r>
              <a:rPr lang="en-US" altLang="zh-CN" dirty="0" smtClean="0"/>
              <a:t>Mac OS</a:t>
            </a:r>
            <a:r>
              <a:rPr lang="zh-CN" altLang="en-US" dirty="0" smtClean="0"/>
              <a:t>）或</a:t>
            </a:r>
            <a:r>
              <a:rPr lang="en-US" altLang="zh-CN" dirty="0" smtClean="0"/>
              <a:t>VMware Workstation Player</a:t>
            </a:r>
            <a:r>
              <a:rPr lang="zh-CN" altLang="en-US" dirty="0" smtClean="0"/>
              <a:t>（</a:t>
            </a:r>
            <a:r>
              <a:rPr lang="en-US" altLang="zh-CN" dirty="0" smtClean="0"/>
              <a:t>Windows</a:t>
            </a:r>
            <a:r>
              <a:rPr lang="zh-CN" altLang="en-US" dirty="0" smtClean="0"/>
              <a:t>）</a:t>
            </a:r>
            <a:endParaRPr lang="en-US" altLang="zh-CN" dirty="0" smtClean="0"/>
          </a:p>
          <a:p>
            <a:r>
              <a:rPr lang="zh-CN" altLang="en-US" dirty="0" smtClean="0"/>
              <a:t>操作系统：</a:t>
            </a:r>
            <a:r>
              <a:rPr lang="en-US" altLang="zh-CN" dirty="0" smtClean="0"/>
              <a:t>Windows 7 x64 with SP1</a:t>
            </a:r>
          </a:p>
          <a:p>
            <a:r>
              <a:rPr lang="zh-CN" altLang="en-US" dirty="0" smtClean="0"/>
              <a:t>应用软件：</a:t>
            </a:r>
            <a:r>
              <a:rPr lang="en-US" altLang="zh-CN" dirty="0" smtClean="0"/>
              <a:t>Python3</a:t>
            </a:r>
            <a:r>
              <a:rPr lang="zh-CN" altLang="en-US" dirty="0" smtClean="0"/>
              <a:t>、</a:t>
            </a:r>
            <a:r>
              <a:rPr lang="en-US" altLang="zh-CN" dirty="0" err="1" smtClean="0"/>
              <a:t>Sandboxie</a:t>
            </a:r>
            <a:r>
              <a:rPr lang="zh-CN" altLang="en-US" dirty="0" smtClean="0"/>
              <a:t>、</a:t>
            </a:r>
            <a:r>
              <a:rPr lang="en-US" altLang="zh-CN" dirty="0" err="1" smtClean="0"/>
              <a:t>SoftSnoop</a:t>
            </a:r>
            <a:r>
              <a:rPr lang="en-US" altLang="zh-CN" dirty="0" smtClean="0"/>
              <a:t> 2011</a:t>
            </a:r>
            <a:r>
              <a:rPr lang="zh-CN" altLang="en-US" dirty="0" smtClean="0"/>
              <a:t>、</a:t>
            </a:r>
            <a:r>
              <a:rPr lang="en-US" altLang="zh-CN" dirty="0" smtClean="0"/>
              <a:t>Qt5</a:t>
            </a:r>
          </a:p>
          <a:p>
            <a:r>
              <a:rPr lang="zh-CN" altLang="en-US" dirty="0"/>
              <a:t>开发环境：</a:t>
            </a:r>
            <a:r>
              <a:rPr lang="en-US" altLang="zh-CN" dirty="0" err="1" smtClean="0"/>
              <a:t>PyCharm</a:t>
            </a:r>
            <a:endParaRPr lang="en-US" altLang="zh-CN" dirty="0" smtClean="0"/>
          </a:p>
          <a:p>
            <a:r>
              <a:rPr lang="en-US" altLang="zh-CN" dirty="0" smtClean="0"/>
              <a:t>Python</a:t>
            </a:r>
            <a:r>
              <a:rPr lang="zh-CN" altLang="en-US" dirty="0" smtClean="0"/>
              <a:t>库：</a:t>
            </a:r>
            <a:r>
              <a:rPr lang="en-US" altLang="zh-CN" dirty="0" smtClean="0"/>
              <a:t>PyQt5</a:t>
            </a:r>
            <a:r>
              <a:rPr lang="zh-CN" altLang="en-US" dirty="0" smtClean="0"/>
              <a:t>、</a:t>
            </a:r>
            <a:r>
              <a:rPr lang="en-US" altLang="zh-CN" dirty="0" err="1" smtClean="0"/>
              <a:t>PyAutoIt</a:t>
            </a:r>
            <a:r>
              <a:rPr lang="zh-CN" altLang="en-US" dirty="0" smtClean="0"/>
              <a:t>、</a:t>
            </a:r>
            <a:r>
              <a:rPr lang="en-US" altLang="zh-CN" dirty="0" err="1" smtClean="0"/>
              <a:t>TensorFlow</a:t>
            </a:r>
            <a:r>
              <a:rPr lang="zh-CN" altLang="en-US" dirty="0" smtClean="0"/>
              <a:t>、</a:t>
            </a:r>
            <a:r>
              <a:rPr lang="en-US" altLang="zh-CN" dirty="0" err="1" smtClean="0"/>
              <a:t>Keras</a:t>
            </a:r>
            <a:r>
              <a:rPr lang="zh-CN" altLang="en-US" dirty="0" smtClean="0"/>
              <a:t>、</a:t>
            </a:r>
            <a:r>
              <a:rPr lang="en-US" altLang="zh-CN" dirty="0" err="1" smtClean="0"/>
              <a:t>PyYAML</a:t>
            </a:r>
            <a:endParaRPr lang="en-US" altLang="zh-CN" dirty="0" smtClean="0"/>
          </a:p>
        </p:txBody>
      </p:sp>
      <p:sp>
        <p:nvSpPr>
          <p:cNvPr id="4" name="标题 3"/>
          <p:cNvSpPr>
            <a:spLocks noGrp="1"/>
          </p:cNvSpPr>
          <p:nvPr>
            <p:ph type="title"/>
          </p:nvPr>
        </p:nvSpPr>
        <p:spPr/>
        <p:txBody>
          <a:bodyPr/>
          <a:lstStyle/>
          <a:p>
            <a:r>
              <a:rPr lang="en-US" altLang="zh-CN" dirty="0" smtClean="0"/>
              <a:t>3.2 </a:t>
            </a:r>
            <a:r>
              <a:rPr lang="zh-CN" altLang="en-US" dirty="0" smtClean="0"/>
              <a:t>测试环境</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2"/>
          </p:nvPr>
        </p:nvSpPr>
        <p:spPr/>
        <p:txBody>
          <a:bodyPr>
            <a:normAutofit/>
          </a:bodyPr>
          <a:lstStyle/>
          <a:p>
            <a:r>
              <a:rPr lang="zh-CN" altLang="en-US" dirty="0"/>
              <a:t>恶意软件样本库</a:t>
            </a:r>
            <a:r>
              <a:rPr lang="zh-CN" altLang="en-US" dirty="0" smtClean="0"/>
              <a:t>：</a:t>
            </a:r>
            <a:r>
              <a:rPr lang="en-US" altLang="zh-CN" dirty="0" smtClean="0">
                <a:hlinkClick r:id="rId2"/>
              </a:rPr>
              <a:t>https://www.virusshare.com/</a:t>
            </a:r>
            <a:endParaRPr lang="en-US" altLang="zh-CN" dirty="0" smtClean="0"/>
          </a:p>
          <a:p>
            <a:r>
              <a:rPr lang="zh-CN" altLang="en-US" dirty="0" smtClean="0"/>
              <a:t>项目所用恶意软件</a:t>
            </a:r>
            <a:r>
              <a:rPr lang="zh-CN" altLang="en-US" dirty="0"/>
              <a:t>样本</a:t>
            </a:r>
            <a:r>
              <a:rPr lang="zh-CN" altLang="en-US" dirty="0" smtClean="0"/>
              <a:t>库：</a:t>
            </a:r>
            <a:r>
              <a:rPr lang="en-US" altLang="zh-CN" dirty="0" smtClean="0">
                <a:hlinkClick r:id="rId3"/>
              </a:rPr>
              <a:t>https://github.com/NEUAI/MalwareLibrary/</a:t>
            </a:r>
            <a:endParaRPr lang="en-US" altLang="zh-CN" dirty="0" smtClean="0"/>
          </a:p>
        </p:txBody>
      </p:sp>
      <p:pic>
        <p:nvPicPr>
          <p:cNvPr id="7" name="图片占位符 6"/>
          <p:cNvPicPr>
            <a:picLocks noGrp="1" noChangeAspect="1"/>
          </p:cNvPicPr>
          <p:nvPr>
            <p:ph type="pic" idx="1"/>
          </p:nvPr>
        </p:nvPicPr>
        <p:blipFill>
          <a:blip r:embed="rId4" cstate="print">
            <a:extLst>
              <a:ext uri="{28A0092B-C50C-407E-A947-70E740481C1C}">
                <a14:useLocalDpi xmlns:a14="http://schemas.microsoft.com/office/drawing/2010/main" val="0"/>
              </a:ext>
            </a:extLst>
          </a:blip>
          <a:srcRect t="11600" b="11600"/>
          <a:stretch>
            <a:fillRect/>
          </a:stretch>
        </p:blipFill>
        <p:spPr/>
      </p:pic>
      <p:sp>
        <p:nvSpPr>
          <p:cNvPr id="4" name="标题 3"/>
          <p:cNvSpPr>
            <a:spLocks noGrp="1"/>
          </p:cNvSpPr>
          <p:nvPr>
            <p:ph type="title"/>
          </p:nvPr>
        </p:nvSpPr>
        <p:spPr/>
        <p:txBody>
          <a:bodyPr/>
          <a:lstStyle/>
          <a:p>
            <a:r>
              <a:rPr lang="en-US" altLang="zh-CN" dirty="0" smtClean="0"/>
              <a:t>3.3 </a:t>
            </a:r>
            <a:r>
              <a:rPr lang="zh-CN" altLang="en-US" dirty="0" smtClean="0"/>
              <a:t>测试样本</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使用上述样本库中的</a:t>
            </a:r>
            <a:r>
              <a:rPr lang="en-US" altLang="zh-CN" dirty="0"/>
              <a:t>265</a:t>
            </a:r>
            <a:r>
              <a:rPr lang="zh-CN" altLang="en-US" dirty="0"/>
              <a:t>个恶意软件样本和在百度软件中心下载的</a:t>
            </a:r>
            <a:r>
              <a:rPr lang="en-US" altLang="zh-CN" dirty="0"/>
              <a:t>443</a:t>
            </a:r>
            <a:r>
              <a:rPr lang="zh-CN" altLang="en-US" dirty="0"/>
              <a:t>个正常软件</a:t>
            </a:r>
            <a:r>
              <a:rPr lang="zh-CN" altLang="en-US" dirty="0" smtClean="0"/>
              <a:t>样本，在沙盒环境下测试</a:t>
            </a:r>
            <a:r>
              <a:rPr lang="en-US" altLang="zh-CN" dirty="0" smtClean="0"/>
              <a:t>API</a:t>
            </a:r>
            <a:r>
              <a:rPr lang="zh-CN" altLang="en-US" dirty="0" smtClean="0"/>
              <a:t>调用数据之后，处理成等长度的</a:t>
            </a:r>
            <a:r>
              <a:rPr lang="en-US" altLang="zh-CN" dirty="0" smtClean="0"/>
              <a:t>0-1</a:t>
            </a:r>
            <a:r>
              <a:rPr lang="zh-CN" altLang="en-US" dirty="0" smtClean="0"/>
              <a:t>串。</a:t>
            </a:r>
            <a:endParaRPr lang="en-US" altLang="zh-CN" dirty="0" smtClean="0"/>
          </a:p>
          <a:p>
            <a:r>
              <a:rPr lang="zh-CN" altLang="en-US" dirty="0" smtClean="0"/>
              <a:t>运用处理后的数据训练深度学习模型，训练</a:t>
            </a:r>
            <a:r>
              <a:rPr lang="zh-CN" altLang="en-US" dirty="0"/>
              <a:t>数</a:t>
            </a:r>
            <a:r>
              <a:rPr lang="zh-CN" altLang="en-US" dirty="0" smtClean="0"/>
              <a:t>轮。</a:t>
            </a:r>
            <a:endParaRPr lang="en-US" altLang="zh-CN" dirty="0" smtClean="0"/>
          </a:p>
          <a:p>
            <a:r>
              <a:rPr lang="zh-CN" altLang="en-US" dirty="0"/>
              <a:t>随机</a:t>
            </a:r>
            <a:r>
              <a:rPr lang="zh-CN" altLang="en-US" dirty="0" smtClean="0"/>
              <a:t>选取正常软件和恶意软件，进行运用</a:t>
            </a:r>
            <a:r>
              <a:rPr lang="en-US" altLang="zh-CN" dirty="0" err="1" smtClean="0"/>
              <a:t>BabyMal</a:t>
            </a:r>
            <a:r>
              <a:rPr lang="zh-CN" altLang="en-US" dirty="0" smtClean="0"/>
              <a:t>工具进行检测，得到模型认为其为恶意软件的概率，并与预期结果进行对比。</a:t>
            </a:r>
            <a:endParaRPr lang="zh-CN" altLang="en-US" dirty="0"/>
          </a:p>
        </p:txBody>
      </p:sp>
      <p:sp>
        <p:nvSpPr>
          <p:cNvPr id="4" name="标题 3"/>
          <p:cNvSpPr>
            <a:spLocks noGrp="1"/>
          </p:cNvSpPr>
          <p:nvPr>
            <p:ph type="title"/>
          </p:nvPr>
        </p:nvSpPr>
        <p:spPr/>
        <p:txBody>
          <a:bodyPr/>
          <a:lstStyle/>
          <a:p>
            <a:r>
              <a:rPr lang="en-US" altLang="zh-CN" dirty="0" smtClean="0"/>
              <a:t>3.3 </a:t>
            </a:r>
            <a:r>
              <a:rPr lang="zh-CN" altLang="en-US" dirty="0" smtClean="0"/>
              <a:t>测试样本</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455"/>
            <a:ext cx="8229600" cy="4089400"/>
          </a:xfrm>
        </p:spPr>
        <p:txBody>
          <a:bodyPr/>
          <a:lstStyle/>
          <a:p>
            <a:r>
              <a:rPr lang="en-US" altLang="zh-CN" dirty="0"/>
              <a:t>1. </a:t>
            </a:r>
            <a:r>
              <a:rPr lang="en-US" altLang="zh-CN" dirty="0">
                <a:sym typeface="+mn-ea"/>
              </a:rPr>
              <a:t>1</a:t>
            </a:r>
            <a:r>
              <a:rPr lang="zh-CN" altLang="en-US" dirty="0">
                <a:sym typeface="+mn-ea"/>
              </a:rPr>
              <a:t>个</a:t>
            </a:r>
            <a:r>
              <a:rPr lang="zh-CN" altLang="en-US" dirty="0" smtClean="0"/>
              <a:t>隐藏</a:t>
            </a:r>
            <a:r>
              <a:rPr lang="zh-CN" altLang="en-US" dirty="0"/>
              <a:t>层，激活函数使用</a:t>
            </a:r>
            <a:r>
              <a:rPr lang="en-US" altLang="zh-CN" dirty="0"/>
              <a:t>RELU</a:t>
            </a:r>
            <a:r>
              <a:rPr lang="zh-CN" altLang="en-US" dirty="0"/>
              <a:t>，优化器</a:t>
            </a:r>
            <a:r>
              <a:rPr lang="en-US" altLang="zh-CN" dirty="0" err="1" smtClean="0"/>
              <a:t>sgd</a:t>
            </a:r>
            <a:r>
              <a:rPr lang="zh-CN" altLang="en-US" dirty="0" smtClean="0"/>
              <a:t>，训练</a:t>
            </a:r>
            <a:r>
              <a:rPr lang="en-US" altLang="zh-CN" dirty="0"/>
              <a:t>20</a:t>
            </a:r>
            <a:r>
              <a:rPr lang="zh-CN" altLang="en-US" dirty="0" smtClean="0"/>
              <a:t>轮</a:t>
            </a:r>
            <a:r>
              <a:rPr lang="zh-CN" altLang="en-US" dirty="0"/>
              <a:t>，</a:t>
            </a:r>
            <a:r>
              <a:rPr lang="zh-CN" altLang="en-US" dirty="0" smtClean="0"/>
              <a:t>恶意软件鉴别正确率</a:t>
            </a:r>
            <a:r>
              <a:rPr lang="en-US" altLang="zh-CN" dirty="0" smtClean="0"/>
              <a:t>83.34%</a:t>
            </a:r>
            <a:r>
              <a:rPr lang="zh-CN" altLang="en-US" dirty="0"/>
              <a:t>，正常软件鉴别正确率</a:t>
            </a:r>
            <a:r>
              <a:rPr lang="en-US" altLang="zh-CN" dirty="0" smtClean="0"/>
              <a:t>85.7%</a:t>
            </a:r>
            <a:endParaRPr lang="en-US" altLang="zh-CN" dirty="0"/>
          </a:p>
          <a:p>
            <a:r>
              <a:rPr lang="en-US" altLang="zh-CN" dirty="0"/>
              <a:t>2. </a:t>
            </a:r>
            <a:r>
              <a:rPr lang="en-US" altLang="zh-CN" dirty="0" smtClean="0">
                <a:sym typeface="+mn-ea"/>
              </a:rPr>
              <a:t>1</a:t>
            </a:r>
            <a:r>
              <a:rPr lang="zh-CN" altLang="en-US" dirty="0" smtClean="0">
                <a:sym typeface="+mn-ea"/>
              </a:rPr>
              <a:t>个隐藏</a:t>
            </a:r>
            <a:r>
              <a:rPr lang="zh-CN" altLang="en-US" dirty="0">
                <a:sym typeface="+mn-ea"/>
              </a:rPr>
              <a:t>层，激活函数使用</a:t>
            </a:r>
            <a:r>
              <a:rPr lang="en-US" altLang="zh-CN" dirty="0">
                <a:sym typeface="+mn-ea"/>
              </a:rPr>
              <a:t>RELU</a:t>
            </a:r>
            <a:r>
              <a:rPr lang="zh-CN" altLang="en-US" dirty="0">
                <a:sym typeface="+mn-ea"/>
              </a:rPr>
              <a:t>，优化器</a:t>
            </a:r>
            <a:r>
              <a:rPr lang="en-US" altLang="zh-CN" dirty="0" err="1" smtClean="0">
                <a:sym typeface="+mn-ea"/>
              </a:rPr>
              <a:t>sgd</a:t>
            </a:r>
            <a:r>
              <a:rPr lang="zh-CN" altLang="en-US" dirty="0">
                <a:sym typeface="+mn-ea"/>
              </a:rPr>
              <a:t>，</a:t>
            </a:r>
            <a:r>
              <a:rPr lang="zh-CN" altLang="en-US" dirty="0" smtClean="0">
                <a:sym typeface="+mn-ea"/>
              </a:rPr>
              <a:t>训练</a:t>
            </a:r>
            <a:r>
              <a:rPr lang="en-US" altLang="zh-CN" dirty="0">
                <a:sym typeface="+mn-ea"/>
              </a:rPr>
              <a:t>100</a:t>
            </a:r>
            <a:r>
              <a:rPr lang="zh-CN" altLang="en-US" dirty="0" smtClean="0">
                <a:sym typeface="+mn-ea"/>
              </a:rPr>
              <a:t>轮</a:t>
            </a:r>
            <a:r>
              <a:rPr lang="zh-CN" altLang="en-US" dirty="0">
                <a:sym typeface="+mn-ea"/>
              </a:rPr>
              <a:t>，</a:t>
            </a:r>
            <a:r>
              <a:rPr lang="zh-CN" altLang="en-US" dirty="0" smtClean="0">
                <a:sym typeface="+mn-ea"/>
              </a:rPr>
              <a:t>恶意</a:t>
            </a:r>
            <a:r>
              <a:rPr lang="zh-CN" altLang="en-US" dirty="0"/>
              <a:t>软件鉴别</a:t>
            </a:r>
            <a:r>
              <a:rPr lang="zh-CN" altLang="en-US" dirty="0" smtClean="0">
                <a:sym typeface="+mn-ea"/>
              </a:rPr>
              <a:t>正确率</a:t>
            </a:r>
            <a:r>
              <a:rPr lang="en-US" altLang="zh-CN" dirty="0" smtClean="0">
                <a:sym typeface="+mn-ea"/>
              </a:rPr>
              <a:t>88.67%</a:t>
            </a:r>
            <a:r>
              <a:rPr lang="zh-CN" altLang="en-US" dirty="0" smtClean="0">
                <a:sym typeface="+mn-ea"/>
              </a:rPr>
              <a:t>，正常</a:t>
            </a:r>
            <a:r>
              <a:rPr lang="zh-CN" altLang="en-US" dirty="0"/>
              <a:t>软件鉴别</a:t>
            </a:r>
            <a:r>
              <a:rPr lang="zh-CN" altLang="en-US" dirty="0" smtClean="0">
                <a:sym typeface="+mn-ea"/>
              </a:rPr>
              <a:t>正确率</a:t>
            </a:r>
            <a:r>
              <a:rPr lang="en-US" altLang="zh-CN" dirty="0" smtClean="0">
                <a:sym typeface="+mn-ea"/>
              </a:rPr>
              <a:t>89.31%</a:t>
            </a:r>
            <a:endParaRPr lang="en-US" altLang="zh-CN" dirty="0">
              <a:sym typeface="+mn-ea"/>
            </a:endParaRPr>
          </a:p>
          <a:p>
            <a:r>
              <a:rPr lang="en-US" altLang="zh-CN" dirty="0"/>
              <a:t>3. </a:t>
            </a:r>
            <a:r>
              <a:rPr lang="en-US" altLang="zh-CN" dirty="0" smtClean="0">
                <a:sym typeface="+mn-ea"/>
              </a:rPr>
              <a:t>2</a:t>
            </a:r>
            <a:r>
              <a:rPr lang="zh-CN" altLang="en-US" dirty="0" smtClean="0">
                <a:sym typeface="+mn-ea"/>
              </a:rPr>
              <a:t>个</a:t>
            </a:r>
            <a:r>
              <a:rPr lang="zh-CN" altLang="en-US" dirty="0">
                <a:sym typeface="+mn-ea"/>
              </a:rPr>
              <a:t>隐藏层，激活函数使用</a:t>
            </a:r>
            <a:r>
              <a:rPr lang="en-US" altLang="zh-CN" dirty="0">
                <a:sym typeface="+mn-ea"/>
              </a:rPr>
              <a:t>RELU</a:t>
            </a:r>
            <a:r>
              <a:rPr lang="zh-CN" altLang="en-US" dirty="0">
                <a:sym typeface="+mn-ea"/>
              </a:rPr>
              <a:t>，优化器</a:t>
            </a:r>
            <a:r>
              <a:rPr lang="en-US" altLang="zh-CN" dirty="0" err="1">
                <a:sym typeface="+mn-ea"/>
              </a:rPr>
              <a:t>sgd</a:t>
            </a:r>
            <a:r>
              <a:rPr lang="zh-CN" altLang="en-US" dirty="0">
                <a:sym typeface="+mn-ea"/>
              </a:rPr>
              <a:t>，训练</a:t>
            </a:r>
            <a:r>
              <a:rPr lang="en-US" altLang="zh-CN" dirty="0">
                <a:sym typeface="+mn-ea"/>
              </a:rPr>
              <a:t>100</a:t>
            </a:r>
            <a:r>
              <a:rPr lang="zh-CN" altLang="en-US" dirty="0">
                <a:sym typeface="+mn-ea"/>
              </a:rPr>
              <a:t>轮，恶意</a:t>
            </a:r>
            <a:r>
              <a:rPr lang="zh-CN" altLang="en-US" dirty="0"/>
              <a:t>软件鉴别</a:t>
            </a:r>
            <a:r>
              <a:rPr lang="zh-CN" altLang="en-US" dirty="0">
                <a:sym typeface="+mn-ea"/>
              </a:rPr>
              <a:t>正确率</a:t>
            </a:r>
            <a:r>
              <a:rPr lang="en-US" altLang="zh-CN" dirty="0" smtClean="0">
                <a:sym typeface="+mn-ea"/>
              </a:rPr>
              <a:t>89.71%</a:t>
            </a:r>
            <a:r>
              <a:rPr lang="zh-CN" altLang="en-US" dirty="0">
                <a:sym typeface="+mn-ea"/>
              </a:rPr>
              <a:t>，正常</a:t>
            </a:r>
            <a:r>
              <a:rPr lang="zh-CN" altLang="en-US" dirty="0"/>
              <a:t>软件鉴别</a:t>
            </a:r>
            <a:r>
              <a:rPr lang="zh-CN" altLang="en-US" dirty="0" smtClean="0">
                <a:sym typeface="+mn-ea"/>
              </a:rPr>
              <a:t>正确率</a:t>
            </a:r>
            <a:r>
              <a:rPr lang="en-US" altLang="zh-CN" dirty="0" smtClean="0">
                <a:sym typeface="+mn-ea"/>
              </a:rPr>
              <a:t>90.62%</a:t>
            </a:r>
            <a:endParaRPr lang="en-US" altLang="zh-CN" dirty="0">
              <a:sym typeface="+mn-ea"/>
            </a:endParaRPr>
          </a:p>
        </p:txBody>
      </p:sp>
      <p:sp>
        <p:nvSpPr>
          <p:cNvPr id="4" name="标题 3"/>
          <p:cNvSpPr>
            <a:spLocks noGrp="1"/>
          </p:cNvSpPr>
          <p:nvPr>
            <p:ph type="title"/>
          </p:nvPr>
        </p:nvSpPr>
        <p:spPr/>
        <p:txBody>
          <a:bodyPr/>
          <a:lstStyle/>
          <a:p>
            <a:r>
              <a:rPr lang="en-US" altLang="zh-CN" dirty="0" smtClean="0"/>
              <a:t>3.4 </a:t>
            </a:r>
            <a:r>
              <a:rPr lang="zh-CN" altLang="en-US" dirty="0"/>
              <a:t>结果分析</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idx="1"/>
          </p:nvPr>
        </p:nvSpPr>
        <p:spPr>
          <a:xfrm>
            <a:off x="457200" y="1481328"/>
            <a:ext cx="8229600" cy="5116024"/>
          </a:xfrm>
        </p:spPr>
        <p:txBody>
          <a:bodyPr>
            <a:normAutofit/>
          </a:bodyPr>
          <a:lstStyle/>
          <a:p>
            <a:pPr algn="ctr"/>
            <a:endParaRPr lang="en-US" altLang="zh-CN" sz="2000" dirty="0" smtClean="0"/>
          </a:p>
          <a:p>
            <a:pPr algn="ctr"/>
            <a:endParaRPr lang="en-US" altLang="zh-CN" sz="2000" dirty="0"/>
          </a:p>
          <a:p>
            <a:pPr algn="ctr"/>
            <a:endParaRPr lang="en-US" altLang="zh-CN" sz="2000" dirty="0" smtClean="0"/>
          </a:p>
          <a:p>
            <a:pPr marL="109855" indent="0" algn="ctr">
              <a:buNone/>
            </a:pP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r>
              <a:rPr lang="en-US" altLang="zh-CN" sz="2000" dirty="0" err="1" smtClean="0"/>
              <a:t>BabyMal</a:t>
            </a:r>
            <a:r>
              <a:rPr lang="zh-CN" altLang="en-US" sz="2000" dirty="0"/>
              <a:t>检测报告</a:t>
            </a:r>
          </a:p>
        </p:txBody>
      </p:sp>
      <p:sp>
        <p:nvSpPr>
          <p:cNvPr id="4" name="标题 3"/>
          <p:cNvSpPr>
            <a:spLocks noGrp="1"/>
          </p:cNvSpPr>
          <p:nvPr>
            <p:ph type="title"/>
          </p:nvPr>
        </p:nvSpPr>
        <p:spPr/>
        <p:txBody>
          <a:bodyPr/>
          <a:lstStyle/>
          <a:p>
            <a:r>
              <a:rPr lang="en-US" altLang="zh-CN" dirty="0" smtClean="0"/>
              <a:t>3.4 </a:t>
            </a:r>
            <a:r>
              <a:rPr lang="zh-CN" altLang="en-US" dirty="0" smtClean="0"/>
              <a:t>结果分析</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94763"/>
            <a:ext cx="7250955" cy="4892422"/>
          </a:xfrm>
          <a:prstGeom prst="rect">
            <a:avLst/>
          </a:prstGeom>
        </p:spPr>
      </p:pic>
    </p:spTree>
    <p:extLst>
      <p:ext uri="{BB962C8B-B14F-4D97-AF65-F5344CB8AC3E}">
        <p14:creationId xmlns:p14="http://schemas.microsoft.com/office/powerpoint/2010/main" val="2966426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idx="1"/>
          </p:nvPr>
        </p:nvSpPr>
        <p:spPr>
          <a:xfrm>
            <a:off x="457200" y="1481328"/>
            <a:ext cx="8229600" cy="5116024"/>
          </a:xfrm>
        </p:spPr>
        <p:txBody>
          <a:bodyPr>
            <a:normAutofit/>
          </a:bodyPr>
          <a:lstStyle/>
          <a:p>
            <a:pPr algn="ctr"/>
            <a:endParaRPr lang="zh-CN" altLang="en-US" sz="2000" dirty="0"/>
          </a:p>
        </p:txBody>
      </p:sp>
      <p:sp>
        <p:nvSpPr>
          <p:cNvPr id="4" name="标题 3"/>
          <p:cNvSpPr>
            <a:spLocks noGrp="1"/>
          </p:cNvSpPr>
          <p:nvPr>
            <p:ph type="title"/>
          </p:nvPr>
        </p:nvSpPr>
        <p:spPr/>
        <p:txBody>
          <a:bodyPr/>
          <a:lstStyle/>
          <a:p>
            <a:r>
              <a:rPr lang="en-US" altLang="zh-CN" dirty="0" smtClean="0"/>
              <a:t>3.4 </a:t>
            </a:r>
            <a:r>
              <a:rPr lang="zh-CN" altLang="en-US" dirty="0" smtClean="0"/>
              <a:t>结果分析</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1196752"/>
            <a:ext cx="5272553" cy="259105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3833664"/>
            <a:ext cx="4438229" cy="302433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79" y="1297502"/>
            <a:ext cx="3335249" cy="24758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833664"/>
            <a:ext cx="4397889" cy="3024336"/>
          </a:xfrm>
          <a:prstGeom prst="rect">
            <a:avLst/>
          </a:prstGeom>
        </p:spPr>
      </p:pic>
    </p:spTree>
    <p:extLst>
      <p:ext uri="{BB962C8B-B14F-4D97-AF65-F5344CB8AC3E}">
        <p14:creationId xmlns:p14="http://schemas.microsoft.com/office/powerpoint/2010/main" val="296642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 </a:t>
            </a:r>
            <a:r>
              <a:rPr lang="zh-CN" altLang="en-US" dirty="0" smtClean="0"/>
              <a:t>作品概述</a:t>
            </a:r>
            <a:endParaRPr lang="en-US" altLang="zh-CN" dirty="0" smtClean="0"/>
          </a:p>
          <a:p>
            <a:r>
              <a:rPr lang="en-US" altLang="zh-CN" dirty="0" smtClean="0"/>
              <a:t>2 </a:t>
            </a:r>
            <a:r>
              <a:rPr lang="zh-CN" altLang="en-US" dirty="0" smtClean="0"/>
              <a:t>作品设计与实现</a:t>
            </a:r>
            <a:endParaRPr lang="en-US" altLang="zh-CN" dirty="0" smtClean="0"/>
          </a:p>
          <a:p>
            <a:r>
              <a:rPr lang="en-US" altLang="zh-CN" dirty="0" smtClean="0"/>
              <a:t>3 </a:t>
            </a:r>
            <a:r>
              <a:rPr lang="zh-CN" altLang="en-US" dirty="0" smtClean="0"/>
              <a:t>作品测试与分析</a:t>
            </a:r>
            <a:endParaRPr lang="en-US" altLang="zh-CN" dirty="0"/>
          </a:p>
          <a:p>
            <a:r>
              <a:rPr lang="en-US" altLang="zh-CN" dirty="0"/>
              <a:t>4</a:t>
            </a:r>
            <a:r>
              <a:rPr lang="en-US" altLang="zh-CN" dirty="0" smtClean="0"/>
              <a:t> </a:t>
            </a:r>
            <a:r>
              <a:rPr lang="zh-CN" altLang="en-US" dirty="0" smtClean="0"/>
              <a:t>作品总结展望</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a:t>目录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4</a:t>
            </a:r>
            <a:r>
              <a:rPr lang="en-US" altLang="zh-CN" dirty="0" smtClean="0"/>
              <a:t> </a:t>
            </a:r>
            <a:r>
              <a:rPr lang="zh-CN" altLang="en-US" dirty="0" smtClean="0"/>
              <a:t>总结</a:t>
            </a:r>
            <a:endParaRPr lang="zh-CN" altLang="en-US" dirty="0"/>
          </a:p>
        </p:txBody>
      </p:sp>
      <p:sp>
        <p:nvSpPr>
          <p:cNvPr id="5" name="文本占位符 4"/>
          <p:cNvSpPr>
            <a:spLocks noGrp="1"/>
          </p:cNvSpPr>
          <p:nvPr>
            <p:ph type="body" idx="1"/>
          </p:nvPr>
        </p:nvSpPr>
        <p:spPr/>
        <p:txBody>
          <a:bodyPr>
            <a:normAutofit/>
          </a:bodyPr>
          <a:lstStyle/>
          <a:p>
            <a:r>
              <a:rPr lang="en-US" altLang="zh-CN" dirty="0"/>
              <a:t>4</a:t>
            </a:r>
            <a:r>
              <a:rPr lang="en-US" altLang="zh-CN" dirty="0" smtClean="0"/>
              <a:t>.1 </a:t>
            </a:r>
            <a:r>
              <a:rPr lang="zh-CN" altLang="en-US" dirty="0" smtClean="0"/>
              <a:t>作品</a:t>
            </a:r>
            <a:r>
              <a:rPr lang="zh-CN" altLang="en-US" dirty="0">
                <a:sym typeface="+mn-ea"/>
              </a:rPr>
              <a:t>分析</a:t>
            </a:r>
            <a:endParaRPr lang="en-US" altLang="zh-CN" dirty="0" smtClean="0"/>
          </a:p>
          <a:p>
            <a:r>
              <a:rPr lang="en-US" altLang="zh-CN" dirty="0"/>
              <a:t>4</a:t>
            </a:r>
            <a:r>
              <a:rPr lang="en-US" altLang="zh-CN" dirty="0" smtClean="0"/>
              <a:t>.2 </a:t>
            </a:r>
            <a:r>
              <a:rPr lang="zh-CN" altLang="en-US" dirty="0" smtClean="0">
                <a:sym typeface="+mn-ea"/>
              </a:rPr>
              <a:t>工作总结</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455"/>
            <a:ext cx="8229600" cy="3996055"/>
          </a:xfrm>
        </p:spPr>
        <p:txBody>
          <a:bodyPr/>
          <a:lstStyle/>
          <a:p>
            <a:r>
              <a:rPr lang="zh-CN" altLang="en-US" dirty="0"/>
              <a:t>一方面，从零开始，作品到目前只实现基本的一部分动态分析，功能确实单一。</a:t>
            </a:r>
          </a:p>
          <a:p>
            <a:r>
              <a:rPr lang="zh-CN" altLang="en-US" dirty="0" smtClean="0"/>
              <a:t>另一方面，针对测试样本，能产生较好的判断，恶意软件鉴别的正确率能达到</a:t>
            </a:r>
            <a:r>
              <a:rPr lang="en-US" altLang="zh-CN" dirty="0" smtClean="0"/>
              <a:t>83%</a:t>
            </a:r>
            <a:r>
              <a:rPr lang="zh-CN" altLang="en-US" dirty="0" smtClean="0"/>
              <a:t>以上，这是令队友们欣喜的。</a:t>
            </a:r>
          </a:p>
          <a:p>
            <a:r>
              <a:rPr lang="zh-CN" altLang="en-US" dirty="0" smtClean="0"/>
              <a:t>作品</a:t>
            </a:r>
            <a:r>
              <a:rPr lang="zh-CN" altLang="en-US" dirty="0"/>
              <a:t>有原理展示模块，符合学术研究对原理的追求。</a:t>
            </a:r>
          </a:p>
          <a:p>
            <a:endParaRPr lang="zh-CN" altLang="en-US" dirty="0"/>
          </a:p>
        </p:txBody>
      </p:sp>
      <p:sp>
        <p:nvSpPr>
          <p:cNvPr id="4" name="标题 3"/>
          <p:cNvSpPr>
            <a:spLocks noGrp="1"/>
          </p:cNvSpPr>
          <p:nvPr>
            <p:ph type="title"/>
          </p:nvPr>
        </p:nvSpPr>
        <p:spPr/>
        <p:txBody>
          <a:bodyPr/>
          <a:lstStyle/>
          <a:p>
            <a:r>
              <a:rPr lang="en-US" altLang="zh-CN" dirty="0"/>
              <a:t>4</a:t>
            </a:r>
            <a:r>
              <a:rPr lang="en-US" altLang="zh-CN" dirty="0" smtClean="0"/>
              <a:t>.1 </a:t>
            </a:r>
            <a:r>
              <a:rPr lang="zh-CN" altLang="en-US" dirty="0" smtClean="0"/>
              <a:t>作品分析</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455"/>
            <a:ext cx="8229600" cy="4131310"/>
          </a:xfrm>
        </p:spPr>
        <p:txBody>
          <a:bodyPr/>
          <a:lstStyle/>
          <a:p>
            <a:r>
              <a:rPr lang="zh-CN" altLang="en-US" dirty="0"/>
              <a:t>完成：</a:t>
            </a:r>
          </a:p>
          <a:p>
            <a:pPr lvl="1"/>
            <a:r>
              <a:rPr lang="zh-CN" altLang="en-US" dirty="0"/>
              <a:t>动态分析初步完成，提取</a:t>
            </a:r>
            <a:r>
              <a:rPr lang="en-US" altLang="zh-CN" dirty="0"/>
              <a:t>API</a:t>
            </a:r>
            <a:r>
              <a:rPr lang="zh-CN" altLang="en-US" dirty="0"/>
              <a:t>特征向量，选取</a:t>
            </a:r>
            <a:r>
              <a:rPr lang="en-US" altLang="zh-CN" dirty="0"/>
              <a:t>DBN</a:t>
            </a:r>
            <a:r>
              <a:rPr lang="zh-CN" altLang="en-US" dirty="0"/>
              <a:t>模型深度学习。</a:t>
            </a:r>
          </a:p>
          <a:p>
            <a:r>
              <a:rPr lang="zh-CN" altLang="en-US" dirty="0"/>
              <a:t>展望：</a:t>
            </a:r>
          </a:p>
          <a:p>
            <a:pPr lvl="1"/>
            <a:r>
              <a:rPr lang="zh-CN" altLang="en-US" dirty="0"/>
              <a:t>深度学习优化：增加其他特征向量，尝试</a:t>
            </a:r>
            <a:r>
              <a:rPr lang="en-US" altLang="zh-CN" dirty="0"/>
              <a:t>CNN</a:t>
            </a:r>
            <a:r>
              <a:rPr lang="zh-CN" altLang="en-US" dirty="0"/>
              <a:t>等模型，调试参数；补充样本，增加</a:t>
            </a:r>
            <a:r>
              <a:rPr lang="en-US" altLang="zh-CN" dirty="0"/>
              <a:t>API</a:t>
            </a:r>
            <a:r>
              <a:rPr lang="zh-CN" altLang="en-US" dirty="0"/>
              <a:t>数。</a:t>
            </a:r>
          </a:p>
          <a:p>
            <a:pPr lvl="1"/>
            <a:r>
              <a:rPr lang="zh-CN" altLang="en-US" dirty="0"/>
              <a:t>反沙盒开展：研究反沙盒特征，制定反沙盒标准。如果反沙盒，则运用静态分析，否则动态分析。</a:t>
            </a:r>
          </a:p>
          <a:p>
            <a:pPr lvl="1"/>
            <a:r>
              <a:rPr lang="zh-CN" altLang="en-US" dirty="0">
                <a:sym typeface="+mn-ea"/>
              </a:rPr>
              <a:t>静态分析开展：提取</a:t>
            </a:r>
            <a:r>
              <a:rPr lang="en-US" altLang="zh-CN" dirty="0">
                <a:sym typeface="+mn-ea"/>
              </a:rPr>
              <a:t>PE </a:t>
            </a:r>
            <a:r>
              <a:rPr lang="zh-CN" altLang="en-US" dirty="0">
                <a:sym typeface="+mn-ea"/>
              </a:rPr>
              <a:t>文件头信息，制定特征表示标准，选取模型深度学习。</a:t>
            </a:r>
          </a:p>
          <a:p>
            <a:pPr lvl="1"/>
            <a:endParaRPr lang="zh-CN" altLang="en-US" dirty="0"/>
          </a:p>
          <a:p>
            <a:pPr lvl="1"/>
            <a:endParaRPr lang="zh-CN" altLang="en-US" dirty="0"/>
          </a:p>
        </p:txBody>
      </p:sp>
      <p:sp>
        <p:nvSpPr>
          <p:cNvPr id="4" name="标题 3"/>
          <p:cNvSpPr>
            <a:spLocks noGrp="1"/>
          </p:cNvSpPr>
          <p:nvPr>
            <p:ph type="title"/>
          </p:nvPr>
        </p:nvSpPr>
        <p:spPr/>
        <p:txBody>
          <a:bodyPr>
            <a:normAutofit/>
          </a:bodyPr>
          <a:lstStyle/>
          <a:p>
            <a:r>
              <a:rPr lang="en-US" altLang="zh-CN" dirty="0" smtClean="0"/>
              <a:t>4.2 </a:t>
            </a:r>
            <a:r>
              <a:rPr lang="zh-CN" altLang="en-US" dirty="0" smtClean="0"/>
              <a:t>工作总结</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a:t>
            </a:r>
            <a:r>
              <a:rPr lang="zh-CN" altLang="en-US" dirty="0" smtClean="0"/>
              <a:t>作品概述</a:t>
            </a:r>
            <a:endParaRPr lang="zh-CN" altLang="en-US" dirty="0"/>
          </a:p>
        </p:txBody>
      </p:sp>
      <p:sp>
        <p:nvSpPr>
          <p:cNvPr id="5" name="文本占位符 4"/>
          <p:cNvSpPr>
            <a:spLocks noGrp="1"/>
          </p:cNvSpPr>
          <p:nvPr>
            <p:ph type="body" idx="1"/>
          </p:nvPr>
        </p:nvSpPr>
        <p:spPr/>
        <p:txBody>
          <a:bodyPr/>
          <a:lstStyle/>
          <a:p>
            <a:r>
              <a:rPr lang="en-US" altLang="zh-CN" dirty="0" smtClean="0"/>
              <a:t>1.1 </a:t>
            </a:r>
            <a:r>
              <a:rPr lang="zh-CN" altLang="en-US" dirty="0" smtClean="0"/>
              <a:t>背景分析</a:t>
            </a:r>
            <a:endParaRPr lang="en-US" altLang="zh-CN" dirty="0" smtClean="0"/>
          </a:p>
          <a:p>
            <a:r>
              <a:rPr lang="en-US" altLang="zh-CN" dirty="0" smtClean="0"/>
              <a:t>1.2 </a:t>
            </a:r>
            <a:r>
              <a:rPr lang="zh-CN" altLang="en-US" dirty="0" smtClean="0"/>
              <a:t>相关研究</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zh-CN" dirty="0" smtClean="0"/>
              <a:t>现阶段，恶意</a:t>
            </a:r>
            <a:r>
              <a:rPr lang="zh-CN" altLang="zh-CN" dirty="0"/>
              <a:t>代码呈现变种数量多、</a:t>
            </a:r>
            <a:r>
              <a:rPr lang="zh-CN" altLang="zh-CN" dirty="0" smtClean="0"/>
              <a:t>传播速度</a:t>
            </a:r>
            <a:r>
              <a:rPr lang="zh-CN" altLang="zh-CN" dirty="0"/>
              <a:t>快、影响范围广的特点。将待检测代码样本的特征码与恶意代码库中</a:t>
            </a:r>
            <a:r>
              <a:rPr lang="zh-CN" altLang="zh-CN" dirty="0" smtClean="0"/>
              <a:t>的特征码</a:t>
            </a:r>
            <a:r>
              <a:rPr lang="zh-CN" altLang="zh-CN" dirty="0"/>
              <a:t>进行比对需要耗费大量的</a:t>
            </a:r>
            <a:r>
              <a:rPr lang="zh-CN" altLang="zh-CN" dirty="0" smtClean="0"/>
              <a:t>人力，</a:t>
            </a:r>
            <a:r>
              <a:rPr lang="zh-CN" altLang="zh-CN" dirty="0"/>
              <a:t>仅依赖人工进行恶意</a:t>
            </a:r>
            <a:r>
              <a:rPr lang="zh-CN" altLang="zh-CN" dirty="0" smtClean="0"/>
              <a:t>代码分析</a:t>
            </a:r>
            <a:r>
              <a:rPr lang="zh-CN" altLang="zh-CN" dirty="0"/>
              <a:t>，在实施上变得愈发</a:t>
            </a:r>
            <a:r>
              <a:rPr lang="zh-CN" altLang="zh-CN" dirty="0" smtClean="0"/>
              <a:t>困难</a:t>
            </a:r>
            <a:r>
              <a:rPr lang="zh-CN" altLang="en-US" dirty="0" smtClean="0"/>
              <a:t>。</a:t>
            </a:r>
            <a:endParaRPr lang="en-US" altLang="zh-CN" dirty="0" smtClean="0"/>
          </a:p>
          <a:p>
            <a:r>
              <a:rPr lang="zh-CN" altLang="zh-CN" dirty="0" smtClean="0"/>
              <a:t>为了</a:t>
            </a:r>
            <a:r>
              <a:rPr lang="zh-CN" altLang="zh-CN" dirty="0"/>
              <a:t>应对上述挑战，深度学习算法下的</a:t>
            </a:r>
            <a:r>
              <a:rPr lang="zh-CN" altLang="zh-CN" dirty="0" smtClean="0"/>
              <a:t>恶意代码</a:t>
            </a:r>
            <a:r>
              <a:rPr lang="zh-CN" altLang="zh-CN" dirty="0"/>
              <a:t>检测思想被提出。基于深度学习算法的</a:t>
            </a:r>
            <a:r>
              <a:rPr lang="zh-CN" altLang="zh-CN" dirty="0" smtClean="0"/>
              <a:t>防护技术</a:t>
            </a:r>
            <a:r>
              <a:rPr lang="zh-CN" altLang="zh-CN" dirty="0"/>
              <a:t>为实现高准确率、自动化的未知恶意代码</a:t>
            </a:r>
            <a:r>
              <a:rPr lang="zh-CN" altLang="zh-CN" dirty="0" smtClean="0"/>
              <a:t>检测</a:t>
            </a:r>
            <a:r>
              <a:rPr lang="zh-CN" altLang="zh-CN" dirty="0"/>
              <a:t>提供了行之有效的技术途径，已逐渐成为</a:t>
            </a:r>
            <a:r>
              <a:rPr lang="zh-CN" altLang="zh-CN" dirty="0" smtClean="0"/>
              <a:t>业内研究</a:t>
            </a:r>
            <a:r>
              <a:rPr lang="zh-CN" altLang="zh-CN" dirty="0"/>
              <a:t>的热点。</a:t>
            </a:r>
          </a:p>
        </p:txBody>
      </p:sp>
      <p:sp>
        <p:nvSpPr>
          <p:cNvPr id="4" name="标题 3"/>
          <p:cNvSpPr>
            <a:spLocks noGrp="1"/>
          </p:cNvSpPr>
          <p:nvPr>
            <p:ph type="title"/>
          </p:nvPr>
        </p:nvSpPr>
        <p:spPr/>
        <p:txBody>
          <a:bodyPr/>
          <a:lstStyle/>
          <a:p>
            <a:r>
              <a:rPr lang="en-US" altLang="zh-CN" dirty="0" smtClean="0"/>
              <a:t>1.1 </a:t>
            </a:r>
            <a:r>
              <a:rPr lang="zh-CN" altLang="en-US" dirty="0" smtClean="0"/>
              <a:t>背景分析</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r>
              <a:rPr lang="en-US" altLang="zh-CN" dirty="0" smtClean="0"/>
              <a:t>2006</a:t>
            </a:r>
            <a:r>
              <a:rPr lang="zh-CN" altLang="zh-CN" dirty="0"/>
              <a:t>年， </a:t>
            </a:r>
            <a:r>
              <a:rPr lang="en-US" altLang="zh-CN" dirty="0"/>
              <a:t>Geoffrey Hinton</a:t>
            </a:r>
            <a:r>
              <a:rPr lang="zh-CN" altLang="zh-CN" dirty="0"/>
              <a:t>在顶尖学术刊物《科学》上发表了一篇文章，开启了深度学习在学术界和工业界的</a:t>
            </a:r>
            <a:r>
              <a:rPr lang="zh-CN" altLang="zh-CN" dirty="0" smtClean="0"/>
              <a:t>浪潮</a:t>
            </a:r>
            <a:r>
              <a:rPr lang="zh-CN" altLang="en-US" dirty="0" smtClean="0"/>
              <a:t>。</a:t>
            </a:r>
            <a:endParaRPr lang="zh-CN" altLang="zh-CN" dirty="0"/>
          </a:p>
          <a:p>
            <a:r>
              <a:rPr lang="en-US" altLang="zh-CN" dirty="0"/>
              <a:t>2010</a:t>
            </a:r>
            <a:r>
              <a:rPr lang="zh-CN" altLang="zh-CN" dirty="0"/>
              <a:t>年，美国国防部</a:t>
            </a:r>
            <a:r>
              <a:rPr lang="en-US" altLang="zh-CN" dirty="0"/>
              <a:t>DARPA</a:t>
            </a:r>
            <a:r>
              <a:rPr lang="zh-CN" altLang="zh-CN" dirty="0"/>
              <a:t>计划首次资助深度学习项目，参与方有斯坦福大学、纽约大学和</a:t>
            </a:r>
            <a:r>
              <a:rPr lang="en-US" altLang="zh-CN" dirty="0"/>
              <a:t>NEC</a:t>
            </a:r>
            <a:r>
              <a:rPr lang="zh-CN" altLang="zh-CN" dirty="0"/>
              <a:t>美国研究院</a:t>
            </a:r>
            <a:r>
              <a:rPr lang="zh-CN" altLang="zh-CN" dirty="0" smtClean="0"/>
              <a:t>。</a:t>
            </a:r>
            <a:endParaRPr lang="zh-CN" altLang="zh-CN" b="1" dirty="0"/>
          </a:p>
          <a:p>
            <a:r>
              <a:rPr lang="zh-CN" altLang="zh-CN" dirty="0"/>
              <a:t>近几年，微软公开演示了一个全自动的同声传译系统，其内在的核心算法便是深度神经网络。</a:t>
            </a:r>
          </a:p>
          <a:p>
            <a:r>
              <a:rPr lang="zh-CN" altLang="zh-CN" dirty="0"/>
              <a:t>而在非图像语音领域，谷歌研究院的围棋机器人</a:t>
            </a:r>
            <a:r>
              <a:rPr lang="en-US" altLang="zh-CN" dirty="0"/>
              <a:t>Alpha Go</a:t>
            </a:r>
            <a:r>
              <a:rPr lang="zh-CN" altLang="zh-CN" dirty="0"/>
              <a:t>，在其棋局评估器上便使用了深度学习技术中的卷积神经网络，对棋局进行估计。</a:t>
            </a:r>
          </a:p>
          <a:p>
            <a:endParaRPr lang="zh-CN" altLang="en-US" dirty="0"/>
          </a:p>
        </p:txBody>
      </p:sp>
      <p:sp>
        <p:nvSpPr>
          <p:cNvPr id="4" name="标题 3"/>
          <p:cNvSpPr>
            <a:spLocks noGrp="1"/>
          </p:cNvSpPr>
          <p:nvPr>
            <p:ph type="title"/>
          </p:nvPr>
        </p:nvSpPr>
        <p:spPr/>
        <p:txBody>
          <a:bodyPr/>
          <a:lstStyle/>
          <a:p>
            <a:r>
              <a:rPr lang="en-US" altLang="zh-CN" dirty="0" smtClean="0"/>
              <a:t>1.2 </a:t>
            </a:r>
            <a:r>
              <a:rPr lang="zh-CN" altLang="en-US" dirty="0" smtClean="0"/>
              <a:t>相关研究</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作品的设计与实现</a:t>
            </a:r>
            <a:endParaRPr lang="zh-CN" altLang="en-US" dirty="0"/>
          </a:p>
        </p:txBody>
      </p:sp>
      <p:sp>
        <p:nvSpPr>
          <p:cNvPr id="5" name="文本占位符 4"/>
          <p:cNvSpPr>
            <a:spLocks noGrp="1"/>
          </p:cNvSpPr>
          <p:nvPr>
            <p:ph type="body" idx="1"/>
          </p:nvPr>
        </p:nvSpPr>
        <p:spPr/>
        <p:txBody>
          <a:bodyPr/>
          <a:lstStyle/>
          <a:p>
            <a:r>
              <a:rPr lang="en-US" altLang="zh-CN" dirty="0"/>
              <a:t>2</a:t>
            </a:r>
            <a:r>
              <a:rPr lang="en-US" altLang="zh-CN" dirty="0" smtClean="0"/>
              <a:t>.1 </a:t>
            </a:r>
            <a:r>
              <a:rPr lang="zh-CN" altLang="en-US" dirty="0"/>
              <a:t>系统流程</a:t>
            </a:r>
            <a:endParaRPr lang="en-US" altLang="zh-CN" dirty="0" smtClean="0"/>
          </a:p>
          <a:p>
            <a:r>
              <a:rPr lang="en-US" altLang="zh-CN" dirty="0"/>
              <a:t>2</a:t>
            </a:r>
            <a:r>
              <a:rPr lang="en-US" altLang="zh-CN" dirty="0" smtClean="0"/>
              <a:t>.2 </a:t>
            </a:r>
            <a:r>
              <a:rPr lang="zh-CN" altLang="en-US" dirty="0"/>
              <a:t>设计原理</a:t>
            </a:r>
            <a:endParaRPr lang="en-US" altLang="zh-CN" dirty="0" smtClean="0"/>
          </a:p>
          <a:p>
            <a:r>
              <a:rPr lang="en-US" altLang="zh-CN" dirty="0"/>
              <a:t>2</a:t>
            </a:r>
            <a:r>
              <a:rPr lang="en-US" altLang="zh-CN" dirty="0" smtClean="0"/>
              <a:t>.3 </a:t>
            </a:r>
            <a:r>
              <a:rPr lang="zh-CN" altLang="en-US" dirty="0"/>
              <a:t>实现过程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455"/>
            <a:ext cx="8229600" cy="4099560"/>
          </a:xfrm>
        </p:spPr>
        <p:txBody>
          <a:bodyPr/>
          <a:lstStyle/>
          <a:p>
            <a:r>
              <a:rPr lang="en-US" altLang="zh-CN" dirty="0" smtClean="0"/>
              <a:t>1</a:t>
            </a:r>
            <a:r>
              <a:rPr lang="en-US" altLang="zh-CN" dirty="0"/>
              <a:t>. </a:t>
            </a:r>
            <a:r>
              <a:rPr lang="zh-CN" altLang="en-US" dirty="0"/>
              <a:t>代码反沙盒判断</a:t>
            </a:r>
          </a:p>
          <a:p>
            <a:r>
              <a:rPr lang="en-US" altLang="zh-CN" dirty="0"/>
              <a:t>2. </a:t>
            </a:r>
            <a:r>
              <a:rPr lang="zh-CN" altLang="en-US" dirty="0"/>
              <a:t>不具备反沙盒功能，动态分析判断</a:t>
            </a:r>
          </a:p>
          <a:p>
            <a:pPr lvl="1"/>
            <a:r>
              <a:rPr lang="zh-CN" altLang="en-US" sz="2300" dirty="0"/>
              <a:t>代码调用的</a:t>
            </a:r>
            <a:r>
              <a:rPr lang="en-US" altLang="zh-CN" sz="2300" dirty="0"/>
              <a:t>API</a:t>
            </a:r>
            <a:r>
              <a:rPr lang="zh-CN" altLang="en-US" sz="2300" dirty="0"/>
              <a:t>，作为特征表示，选用</a:t>
            </a:r>
            <a:r>
              <a:rPr lang="en-US" altLang="zh-CN" sz="2300" dirty="0"/>
              <a:t>DBN</a:t>
            </a:r>
            <a:r>
              <a:rPr lang="zh-CN" altLang="en-US" sz="2300" dirty="0"/>
              <a:t>深度学习</a:t>
            </a:r>
          </a:p>
          <a:p>
            <a:r>
              <a:rPr lang="en-US" altLang="zh-CN" dirty="0"/>
              <a:t>3. </a:t>
            </a:r>
            <a:r>
              <a:rPr lang="zh-CN" altLang="en-US" dirty="0"/>
              <a:t>具备反沙盒功能，静态分析实现</a:t>
            </a:r>
          </a:p>
          <a:p>
            <a:pPr lvl="1"/>
            <a:r>
              <a:rPr lang="en-US" altLang="zh-CN" sz="2300" dirty="0"/>
              <a:t>PE HEADER</a:t>
            </a:r>
            <a:r>
              <a:rPr lang="zh-CN" altLang="en-US" sz="2300" dirty="0"/>
              <a:t>节提取，指定标准，选用框架深度学习</a:t>
            </a:r>
          </a:p>
          <a:p>
            <a:pPr marL="393065" lvl="1" indent="0">
              <a:buNone/>
            </a:pPr>
            <a:endParaRPr lang="zh-CN" altLang="en-US" dirty="0"/>
          </a:p>
        </p:txBody>
      </p:sp>
      <p:sp>
        <p:nvSpPr>
          <p:cNvPr id="4" name="标题 3"/>
          <p:cNvSpPr>
            <a:spLocks noGrp="1"/>
          </p:cNvSpPr>
          <p:nvPr>
            <p:ph type="title"/>
          </p:nvPr>
        </p:nvSpPr>
        <p:spPr/>
        <p:txBody>
          <a:bodyPr/>
          <a:lstStyle/>
          <a:p>
            <a:r>
              <a:rPr lang="en-US" altLang="zh-CN" dirty="0" smtClean="0"/>
              <a:t>2.1 </a:t>
            </a:r>
            <a:r>
              <a:rPr lang="zh-CN" altLang="en-US" dirty="0" smtClean="0"/>
              <a:t>系统流程</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455"/>
            <a:ext cx="8229600" cy="4006850"/>
          </a:xfrm>
        </p:spPr>
        <p:txBody>
          <a:bodyPr/>
          <a:lstStyle/>
          <a:p>
            <a:r>
              <a:rPr lang="en-US" altLang="zh-CN" dirty="0"/>
              <a:t>1. 一个孤立的行为是不能作为恶意行为特征的。比如修改注册表，正常的软件也可能做出这样的动作。因此，恶意行为我们定义为是多个不重复的内置恶意动作和一组有先后顺序的扩展恶意动作</a:t>
            </a:r>
            <a:r>
              <a:rPr lang="zh-CN" altLang="en-US" dirty="0"/>
              <a:t>。</a:t>
            </a:r>
          </a:p>
          <a:p>
            <a:r>
              <a:rPr lang="en-US" altLang="zh-CN" dirty="0"/>
              <a:t>2. </a:t>
            </a:r>
            <a:r>
              <a:rPr lang="zh-CN" altLang="en-US" dirty="0"/>
              <a:t>深度学习网络结构是一种包含多个隐层的多层感知器的深度学习结构，它通过低层特征组合形成抽象的高层特征，用来更好的表示属性的类别，来找到数据分布的规律。具有隐层单元的多层神经网络的表达力更加灵活和丰富。</a:t>
            </a:r>
          </a:p>
          <a:p>
            <a:endParaRPr lang="zh-CN" altLang="en-US" dirty="0"/>
          </a:p>
        </p:txBody>
      </p:sp>
      <p:sp>
        <p:nvSpPr>
          <p:cNvPr id="4" name="标题 3"/>
          <p:cNvSpPr>
            <a:spLocks noGrp="1"/>
          </p:cNvSpPr>
          <p:nvPr>
            <p:ph type="title"/>
          </p:nvPr>
        </p:nvSpPr>
        <p:spPr/>
        <p:txBody>
          <a:bodyPr/>
          <a:lstStyle/>
          <a:p>
            <a:r>
              <a:rPr lang="en-US" altLang="zh-CN" dirty="0" smtClean="0"/>
              <a:t>2.2 </a:t>
            </a:r>
            <a:r>
              <a:rPr lang="zh-CN" altLang="en-US" dirty="0" smtClean="0"/>
              <a:t>设计原理</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idx="1"/>
          </p:nvPr>
        </p:nvSpPr>
        <p:spPr>
          <a:xfrm>
            <a:off x="457200" y="1481328"/>
            <a:ext cx="8229600" cy="5116024"/>
          </a:xfrm>
        </p:spPr>
        <p:txBody>
          <a:bodyPr>
            <a:normAutofit/>
          </a:bodyPr>
          <a:lstStyle/>
          <a:p>
            <a:pPr algn="ctr"/>
            <a:endParaRPr lang="en-US" altLang="zh-CN" sz="2000" dirty="0" smtClean="0"/>
          </a:p>
          <a:p>
            <a:pPr algn="ctr"/>
            <a:endParaRPr lang="en-US" altLang="zh-CN" sz="2000" dirty="0"/>
          </a:p>
          <a:p>
            <a:pPr algn="ctr"/>
            <a:endParaRPr lang="en-US" altLang="zh-CN" sz="2000" dirty="0" smtClean="0"/>
          </a:p>
          <a:p>
            <a:pPr marL="109855" indent="0" algn="ctr">
              <a:buNone/>
            </a:pP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endParaRPr lang="en-US" altLang="zh-CN" sz="2000" dirty="0" smtClean="0"/>
          </a:p>
          <a:p>
            <a:pPr algn="ctr"/>
            <a:endParaRPr lang="en-US" altLang="zh-CN" sz="2000" dirty="0"/>
          </a:p>
          <a:p>
            <a:pPr algn="ctr"/>
            <a:endParaRPr lang="en-US" altLang="zh-CN" sz="2000" dirty="0" smtClean="0"/>
          </a:p>
          <a:p>
            <a:pPr marL="109855" indent="0" algn="ctr">
              <a:buNone/>
            </a:pPr>
            <a:endParaRPr lang="en-US" altLang="zh-CN" sz="2000" dirty="0" smtClean="0"/>
          </a:p>
          <a:p>
            <a:pPr marL="109855" indent="0" algn="ctr">
              <a:buNone/>
            </a:pPr>
            <a:endParaRPr lang="en-US" altLang="zh-CN" sz="2000" dirty="0"/>
          </a:p>
          <a:p>
            <a:pPr algn="ctr"/>
            <a:r>
              <a:rPr lang="zh-CN" altLang="en-US" sz="2000" dirty="0"/>
              <a:t>深度</a:t>
            </a:r>
            <a:r>
              <a:rPr lang="zh-CN" altLang="en-US" sz="2000" dirty="0" smtClean="0"/>
              <a:t>学习神经元</a:t>
            </a:r>
            <a:endParaRPr lang="zh-CN" altLang="en-US" sz="2000" dirty="0"/>
          </a:p>
        </p:txBody>
      </p:sp>
      <p:sp>
        <p:nvSpPr>
          <p:cNvPr id="4" name="标题 3"/>
          <p:cNvSpPr>
            <a:spLocks noGrp="1"/>
          </p:cNvSpPr>
          <p:nvPr>
            <p:ph type="title"/>
          </p:nvPr>
        </p:nvSpPr>
        <p:spPr/>
        <p:txBody>
          <a:bodyPr/>
          <a:lstStyle/>
          <a:p>
            <a:r>
              <a:rPr lang="en-US" altLang="zh-CN" dirty="0" smtClean="0"/>
              <a:t>2.2 </a:t>
            </a:r>
            <a:r>
              <a:rPr lang="zh-CN" altLang="en-US" dirty="0" smtClean="0"/>
              <a:t>设计原理</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25550"/>
            <a:ext cx="8534400" cy="4406900"/>
          </a:xfrm>
          <a:prstGeom prst="rect">
            <a:avLst/>
          </a:prstGeom>
        </p:spPr>
      </p:pic>
    </p:spTree>
    <p:extLst>
      <p:ext uri="{BB962C8B-B14F-4D97-AF65-F5344CB8AC3E}">
        <p14:creationId xmlns:p14="http://schemas.microsoft.com/office/powerpoint/2010/main" val="21772883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95</TotalTime>
  <Words>1074</Words>
  <Application>Microsoft Office PowerPoint</Application>
  <PresentationFormat>全屏显示(4:3)</PresentationFormat>
  <Paragraphs>126</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黑体</vt:lpstr>
      <vt:lpstr>Lucida Sans Unicode</vt:lpstr>
      <vt:lpstr>Verdana</vt:lpstr>
      <vt:lpstr>Wingdings 2</vt:lpstr>
      <vt:lpstr>Wingdings 3</vt:lpstr>
      <vt:lpstr>聚合</vt:lpstr>
      <vt:lpstr>基于沙盒技术和深度学习的恶意代码检测</vt:lpstr>
      <vt:lpstr>目录</vt:lpstr>
      <vt:lpstr>1 作品概述</vt:lpstr>
      <vt:lpstr>1.1 背景分析</vt:lpstr>
      <vt:lpstr>1.2 相关研究</vt:lpstr>
      <vt:lpstr>2 作品的设计与实现</vt:lpstr>
      <vt:lpstr>2.1 系统流程</vt:lpstr>
      <vt:lpstr>2.2 设计原理</vt:lpstr>
      <vt:lpstr>2.2 设计原理</vt:lpstr>
      <vt:lpstr>2.3 实现过程</vt:lpstr>
      <vt:lpstr>2.3 实现过程</vt:lpstr>
      <vt:lpstr>3 作品的测试与分析</vt:lpstr>
      <vt:lpstr>3.1 总体测试方案</vt:lpstr>
      <vt:lpstr>3.2 测试环境</vt:lpstr>
      <vt:lpstr>3.3 测试样本</vt:lpstr>
      <vt:lpstr>3.3 测试样本</vt:lpstr>
      <vt:lpstr>3.4 结果分析</vt:lpstr>
      <vt:lpstr>3.4 结果分析</vt:lpstr>
      <vt:lpstr>3.4 结果分析</vt:lpstr>
      <vt:lpstr>4 总结</vt:lpstr>
      <vt:lpstr>4.1 作品分析</vt:lpstr>
      <vt:lpstr>4.2 工作总结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基于沙盒技术和深度学习的恶意代码检测</dc:title>
  <dc:creator>Windows 用户</dc:creator>
  <cp:lastModifiedBy>Windows 用户</cp:lastModifiedBy>
  <cp:revision>51</cp:revision>
  <dcterms:created xsi:type="dcterms:W3CDTF">2018-04-15T01:50:00Z</dcterms:created>
  <dcterms:modified xsi:type="dcterms:W3CDTF">2018-04-18T02:00:49Z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