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meetup.com" TargetMode="Externa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actions/meetup-stream/blob/master/src/main/scala/receiver/MeetupReceiver.scala" TargetMode="Externa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meetup.com" TargetMode="Externa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hyperlink" Target="http://commons.wikimedia.org/wiki/File:Aerial_refueling_CH-53_DF-SD-06-02984.JPG" TargetMode="Externa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stream.meetup.com/2/rsvps" TargetMode="Externa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hyperlink" Target="http://scikit-learn.org/0.11/auto_examples/cluster/plot_kmeans_digits.html" TargetMode="Externa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Spark Streaming</a:t>
            </a:r>
            <a:endParaRPr sz="8000"/>
          </a:p>
          <a:p>
            <a:pPr lvl="0">
              <a:defRPr sz="1800"/>
            </a:pPr>
            <a:r>
              <a:rPr sz="8000"/>
              <a:t>Data with Wings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Never stop the movement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Spark Runtime</a:t>
            </a:r>
          </a:p>
        </p:txBody>
      </p:sp>
      <p:pic>
        <p:nvPicPr>
          <p:cNvPr id="7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5686" y="2939842"/>
            <a:ext cx="9327846" cy="43669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Spark is like Yoda and Hulk combined</a:t>
            </a:r>
          </a:p>
        </p:txBody>
      </p:sp>
      <p:pic>
        <p:nvPicPr>
          <p:cNvPr id="7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8681" y="2673350"/>
            <a:ext cx="10151999" cy="63280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b="1" sz="8000">
                <a:latin typeface="Helvetica"/>
                <a:ea typeface="Helvetica"/>
                <a:cs typeface="Helvetica"/>
                <a:sym typeface="Helvetica"/>
              </a:rPr>
              <a:t>D</a:t>
            </a:r>
            <a:r>
              <a:rPr sz="8000"/>
              <a:t>iscretized</a:t>
            </a:r>
            <a:r>
              <a:rPr b="1" sz="8000">
                <a:latin typeface="Helvetica"/>
                <a:ea typeface="Helvetica"/>
                <a:cs typeface="Helvetica"/>
                <a:sym typeface="Helvetica"/>
              </a:rPr>
              <a:t> S</a:t>
            </a:r>
            <a:r>
              <a:rPr sz="8000"/>
              <a:t>tream </a:t>
            </a:r>
          </a:p>
        </p:txBody>
      </p:sp>
      <p:sp>
        <p:nvSpPr>
          <p:cNvPr id="79" name="Shape 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</a:lstStyle>
          <a:p>
            <a:pPr lvl="0">
              <a:defRPr sz="1800"/>
            </a:pPr>
            <a:r>
              <a:rPr sz="3600"/>
              <a:t>New RDD every second</a:t>
            </a:r>
          </a:p>
        </p:txBody>
      </p:sp>
      <p:pic>
        <p:nvPicPr>
          <p:cNvPr id="8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5400" y="3970484"/>
            <a:ext cx="9855520" cy="2159001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hape 81"/>
          <p:cNvSpPr/>
          <p:nvPr/>
        </p:nvSpPr>
        <p:spPr>
          <a:xfrm>
            <a:off x="2084483" y="8477250"/>
            <a:ext cx="827735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 lvl="0">
              <a:defRPr sz="1800"/>
            </a:pPr>
            <a:r>
              <a:rPr sz="2000"/>
              <a:t>https://spark.apache.org/docs/1.2.0/streaming-programming-guide.html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b="1" sz="8000">
                <a:latin typeface="Helvetica"/>
                <a:ea typeface="Helvetica"/>
                <a:cs typeface="Helvetica"/>
                <a:sym typeface="Helvetica"/>
              </a:rPr>
              <a:t>DS</a:t>
            </a:r>
            <a:r>
              <a:rPr sz="8000"/>
              <a:t>tream - still pretty</a:t>
            </a:r>
          </a:p>
        </p:txBody>
      </p:sp>
      <p:sp>
        <p:nvSpPr>
          <p:cNvPr id="84" name="Shape 84"/>
          <p:cNvSpPr/>
          <p:nvPr>
            <p:ph type="body" idx="1"/>
          </p:nvPr>
        </p:nvSpPr>
        <p:spPr>
          <a:xfrm>
            <a:off x="952500" y="2603500"/>
            <a:ext cx="10849968" cy="1067495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 lvl="0">
              <a:defRPr sz="1800"/>
            </a:pPr>
            <a:r>
              <a:rPr sz="3600"/>
              <a:t>You operate on stream just like on collections</a:t>
            </a:r>
          </a:p>
        </p:txBody>
      </p:sp>
      <p:pic>
        <p:nvPicPr>
          <p:cNvPr id="8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3000" y="4127127"/>
            <a:ext cx="9144000" cy="3251946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hape 86"/>
          <p:cNvSpPr/>
          <p:nvPr/>
        </p:nvSpPr>
        <p:spPr>
          <a:xfrm>
            <a:off x="2084483" y="8477250"/>
            <a:ext cx="827735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 lvl="0">
              <a:defRPr sz="1800"/>
            </a:pPr>
            <a:r>
              <a:rPr sz="2000"/>
              <a:t>https://spark.apache.org/docs/1.2.0/streaming-programming-guide.html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meetup.com Streams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>
              <a:buSzTx/>
              <a:buNone/>
              <a:defRPr sz="1800"/>
            </a:pPr>
            <a:r>
              <a:rPr sz="3600"/>
              <a:t>Let’s play with </a:t>
            </a:r>
            <a:r>
              <a:rPr sz="3600" u="sng">
                <a:hlinkClick r:id="rId2" invalidUrl="" action="" tgtFrame="" tooltip="" history="1" highlightClick="0" endSnd="0"/>
              </a:rPr>
              <a:t>meetup.com</a:t>
            </a:r>
            <a:r>
              <a:rPr sz="3600"/>
              <a:t> streams:</a:t>
            </a:r>
            <a:endParaRPr sz="3600"/>
          </a:p>
          <a:p>
            <a:pPr lvl="0">
              <a:defRPr sz="1800"/>
            </a:pPr>
            <a:r>
              <a:rPr sz="3600"/>
              <a:t>Events</a:t>
            </a:r>
            <a:endParaRPr sz="3600"/>
          </a:p>
          <a:p>
            <a:pPr lvl="0">
              <a:defRPr sz="1800"/>
            </a:pPr>
            <a:r>
              <a:rPr sz="3600"/>
              <a:t>RSVPs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rPr sz="8000"/>
              <a:t>RSVP Schema</a:t>
            </a:r>
          </a:p>
        </p:txBody>
      </p:sp>
      <p:sp>
        <p:nvSpPr>
          <p:cNvPr id="92" name="Shape 9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262889">
              <a:spcBef>
                <a:spcPts val="1800"/>
              </a:spcBef>
              <a:buSzTx/>
              <a:buNone/>
              <a:defRPr sz="1800"/>
            </a:pPr>
            <a:r>
              <a:rPr b="1" sz="1619">
                <a:latin typeface="Helvetica"/>
                <a:ea typeface="Helvetica"/>
                <a:cs typeface="Helvetica"/>
                <a:sym typeface="Helvetica"/>
              </a:rPr>
              <a:t>{ "event" : { "event_id" : "220993343",</a:t>
            </a:r>
            <a:endParaRPr b="1" sz="1619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62889">
              <a:spcBef>
                <a:spcPts val="1800"/>
              </a:spcBef>
              <a:buSzTx/>
              <a:buNone/>
              <a:defRPr sz="1800"/>
            </a:pPr>
            <a:r>
              <a:rPr b="1" sz="1619">
                <a:latin typeface="Helvetica"/>
                <a:ea typeface="Helvetica"/>
                <a:cs typeface="Helvetica"/>
                <a:sym typeface="Helvetica"/>
              </a:rPr>
              <a:t>      "event_name" : "Paper Collage",</a:t>
            </a:r>
            <a:endParaRPr b="1" sz="1619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62889">
              <a:spcBef>
                <a:spcPts val="1800"/>
              </a:spcBef>
              <a:buSzTx/>
              <a:buNone/>
              <a:defRPr sz="1800"/>
            </a:pPr>
            <a:r>
              <a:rPr b="1" sz="1619">
                <a:latin typeface="Helvetica"/>
                <a:ea typeface="Helvetica"/>
                <a:cs typeface="Helvetica"/>
                <a:sym typeface="Helvetica"/>
              </a:rPr>
              <a:t>      "event_url" : "http://www.meetup.com/ELEOS-Art-School-Studio/events/220993343/",</a:t>
            </a:r>
            <a:endParaRPr b="1" sz="1619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62889">
              <a:spcBef>
                <a:spcPts val="1800"/>
              </a:spcBef>
              <a:buSzTx/>
              <a:buNone/>
              <a:defRPr sz="1800"/>
            </a:pPr>
            <a:r>
              <a:rPr b="1" sz="1619">
                <a:latin typeface="Helvetica"/>
                <a:ea typeface="Helvetica"/>
                <a:cs typeface="Helvetica"/>
                <a:sym typeface="Helvetica"/>
              </a:rPr>
              <a:t>      "time" : 1427551200000</a:t>
            </a:r>
            <a:endParaRPr b="1" sz="1619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62889">
              <a:spcBef>
                <a:spcPts val="1800"/>
              </a:spcBef>
              <a:buSzTx/>
              <a:buNone/>
              <a:defRPr sz="1800"/>
            </a:pPr>
            <a:r>
              <a:rPr b="1" sz="1619">
                <a:latin typeface="Helvetica"/>
                <a:ea typeface="Helvetica"/>
                <a:cs typeface="Helvetica"/>
                <a:sym typeface="Helvetica"/>
              </a:rPr>
              <a:t>    },</a:t>
            </a:r>
            <a:endParaRPr b="1" sz="1619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62889">
              <a:spcBef>
                <a:spcPts val="1800"/>
              </a:spcBef>
              <a:buSzTx/>
              <a:buNone/>
              <a:defRPr sz="1800"/>
            </a:pPr>
            <a:r>
              <a:rPr b="1" sz="1619">
                <a:latin typeface="Helvetica"/>
                <a:ea typeface="Helvetica"/>
                <a:cs typeface="Helvetica"/>
                <a:sym typeface="Helvetica"/>
              </a:rPr>
              <a:t>  "group" : {...},</a:t>
            </a:r>
            <a:endParaRPr b="1" sz="1619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62889">
              <a:spcBef>
                <a:spcPts val="1800"/>
              </a:spcBef>
              <a:buSzTx/>
              <a:buNone/>
              <a:defRPr sz="1800"/>
            </a:pPr>
            <a:r>
              <a:rPr b="1" sz="1619">
                <a:latin typeface="Helvetica"/>
                <a:ea typeface="Helvetica"/>
                <a:cs typeface="Helvetica"/>
                <a:sym typeface="Helvetica"/>
              </a:rPr>
              <a:t>  "guests" : 0,</a:t>
            </a:r>
            <a:endParaRPr b="1" sz="1619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62889">
              <a:spcBef>
                <a:spcPts val="1800"/>
              </a:spcBef>
              <a:buSzTx/>
              <a:buNone/>
              <a:defRPr sz="1800"/>
            </a:pPr>
            <a:r>
              <a:rPr b="1" sz="1619">
                <a:latin typeface="Helvetica"/>
                <a:ea typeface="Helvetica"/>
                <a:cs typeface="Helvetica"/>
                <a:sym typeface="Helvetica"/>
              </a:rPr>
              <a:t>  "member" : { "member_id" : 120762942,</a:t>
            </a:r>
            <a:endParaRPr b="1" sz="1619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62889">
              <a:spcBef>
                <a:spcPts val="1800"/>
              </a:spcBef>
              <a:buSzTx/>
              <a:buNone/>
              <a:defRPr sz="1800"/>
            </a:pPr>
            <a:r>
              <a:rPr b="1" sz="1619">
                <a:latin typeface="Helvetica"/>
                <a:ea typeface="Helvetica"/>
                <a:cs typeface="Helvetica"/>
                <a:sym typeface="Helvetica"/>
              </a:rPr>
              <a:t>      "member_name" : "Esther",</a:t>
            </a:r>
            <a:endParaRPr b="1" sz="1619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62889">
              <a:spcBef>
                <a:spcPts val="1800"/>
              </a:spcBef>
              <a:buSzTx/>
              <a:buNone/>
              <a:defRPr sz="1800"/>
            </a:pPr>
            <a:r>
              <a:rPr b="1" sz="1619">
                <a:latin typeface="Helvetica"/>
                <a:ea typeface="Helvetica"/>
                <a:cs typeface="Helvetica"/>
                <a:sym typeface="Helvetica"/>
              </a:rPr>
              <a:t>      "photo" : "http://photos1.meetupstatic.com/photos/member/b/b/0/thumb_159962992.jpeg"</a:t>
            </a:r>
            <a:endParaRPr b="1" sz="1619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62889">
              <a:spcBef>
                <a:spcPts val="1800"/>
              </a:spcBef>
              <a:buSzTx/>
              <a:buNone/>
              <a:defRPr sz="1800"/>
            </a:pPr>
            <a:r>
              <a:rPr b="1" sz="1619">
                <a:latin typeface="Helvetica"/>
                <a:ea typeface="Helvetica"/>
                <a:cs typeface="Helvetica"/>
                <a:sym typeface="Helvetica"/>
              </a:rPr>
              <a:t>    },</a:t>
            </a:r>
            <a:endParaRPr b="1" sz="1619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62889">
              <a:spcBef>
                <a:spcPts val="1800"/>
              </a:spcBef>
              <a:buSzTx/>
              <a:buNone/>
              <a:defRPr sz="1800"/>
            </a:pPr>
            <a:r>
              <a:rPr b="1" sz="1619">
                <a:latin typeface="Helvetica"/>
                <a:ea typeface="Helvetica"/>
                <a:cs typeface="Helvetica"/>
                <a:sym typeface="Helvetica"/>
              </a:rPr>
              <a:t>  ...</a:t>
            </a:r>
            <a:endParaRPr b="1" sz="1619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62889">
              <a:spcBef>
                <a:spcPts val="1800"/>
              </a:spcBef>
              <a:buSzTx/>
              <a:buNone/>
              <a:defRPr sz="1800"/>
            </a:pPr>
            <a:r>
              <a:rPr b="1" sz="1619">
                <a:latin typeface="Helvetica"/>
                <a:ea typeface="Helvetica"/>
                <a:cs typeface="Helvetica"/>
                <a:sym typeface="Helvetica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Event Schema</a:t>
            </a: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233679">
              <a:spcBef>
                <a:spcPts val="1600"/>
              </a:spcBef>
              <a:buSzTx/>
              <a:buNone/>
              <a:defRPr sz="1800"/>
            </a:pPr>
            <a:r>
              <a:rPr b="1" sz="1440">
                <a:latin typeface="Helvetica"/>
                <a:ea typeface="Helvetica"/>
                <a:cs typeface="Helvetica"/>
                <a:sym typeface="Helvetica"/>
              </a:rPr>
              <a:t>{ "description" : "&lt;p&gt;90 Minute walking tour with your dog!  Please arrive early.&lt;/p&gt;\n&lt;p&gt;Tour of Balboa Parks spookiest locations on ...&gt;",</a:t>
            </a:r>
            <a:endParaRPr b="1" sz="144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33679">
              <a:spcBef>
                <a:spcPts val="1600"/>
              </a:spcBef>
              <a:buSzTx/>
              <a:buNone/>
              <a:defRPr sz="1800"/>
            </a:pPr>
            <a:r>
              <a:rPr b="1" sz="1440">
                <a:latin typeface="Helvetica"/>
                <a:ea typeface="Helvetica"/>
                <a:cs typeface="Helvetica"/>
                <a:sym typeface="Helvetica"/>
              </a:rPr>
              <a:t>  "duration" : 5400000,</a:t>
            </a:r>
            <a:endParaRPr b="1" sz="144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33679">
              <a:spcBef>
                <a:spcPts val="1600"/>
              </a:spcBef>
              <a:buSzTx/>
              <a:buNone/>
              <a:defRPr sz="1800"/>
            </a:pPr>
            <a:r>
              <a:rPr b="1" sz="1440">
                <a:latin typeface="Helvetica"/>
                <a:ea typeface="Helvetica"/>
                <a:cs typeface="Helvetica"/>
                <a:sym typeface="Helvetica"/>
              </a:rPr>
              <a:t>  "event_url" : "http://www.meetup.com/SanDiegoDogWalkers/events/220302036/",</a:t>
            </a:r>
            <a:endParaRPr b="1" sz="144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33679">
              <a:spcBef>
                <a:spcPts val="1600"/>
              </a:spcBef>
              <a:buSzTx/>
              <a:buNone/>
              <a:defRPr sz="1800"/>
            </a:pPr>
            <a:r>
              <a:rPr b="1" sz="1440">
                <a:latin typeface="Helvetica"/>
                <a:ea typeface="Helvetica"/>
                <a:cs typeface="Helvetica"/>
                <a:sym typeface="Helvetica"/>
              </a:rPr>
              <a:t>  "group" : {...},</a:t>
            </a:r>
            <a:endParaRPr b="1" sz="144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33679">
              <a:spcBef>
                <a:spcPts val="1600"/>
              </a:spcBef>
              <a:buSzTx/>
              <a:buNone/>
              <a:defRPr sz="1800"/>
            </a:pPr>
            <a:r>
              <a:rPr b="1" sz="1440">
                <a:latin typeface="Helvetica"/>
                <a:ea typeface="Helvetica"/>
                <a:cs typeface="Helvetica"/>
                <a:sym typeface="Helvetica"/>
              </a:rPr>
              <a:t>  "id" : "220302036",</a:t>
            </a:r>
            <a:endParaRPr b="1" sz="144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33679">
              <a:spcBef>
                <a:spcPts val="1600"/>
              </a:spcBef>
              <a:buSzTx/>
              <a:buNone/>
              <a:defRPr sz="1800"/>
            </a:pPr>
            <a:r>
              <a:rPr b="1" sz="1440">
                <a:latin typeface="Helvetica"/>
                <a:ea typeface="Helvetica"/>
                <a:cs typeface="Helvetica"/>
                <a:sym typeface="Helvetica"/>
              </a:rPr>
              <a:t>  "maybe_rsvp_count" : 0,</a:t>
            </a:r>
            <a:endParaRPr b="1" sz="144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33679">
              <a:spcBef>
                <a:spcPts val="1600"/>
              </a:spcBef>
              <a:buSzTx/>
              <a:buNone/>
              <a:defRPr sz="1800"/>
            </a:pPr>
            <a:r>
              <a:rPr b="1" sz="1440">
                <a:latin typeface="Helvetica"/>
                <a:ea typeface="Helvetica"/>
                <a:cs typeface="Helvetica"/>
                <a:sym typeface="Helvetica"/>
              </a:rPr>
              <a:t>  "mtime" : 1425785739616,</a:t>
            </a:r>
            <a:endParaRPr b="1" sz="144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33679">
              <a:spcBef>
                <a:spcPts val="1600"/>
              </a:spcBef>
              <a:buSzTx/>
              <a:buNone/>
              <a:defRPr sz="1800"/>
            </a:pPr>
            <a:r>
              <a:rPr b="1" sz="1440">
                <a:latin typeface="Helvetica"/>
                <a:ea typeface="Helvetica"/>
                <a:cs typeface="Helvetica"/>
                <a:sym typeface="Helvetica"/>
              </a:rPr>
              <a:t>  "name" : "After Dark Ghost Walking Tour in Balboa Park with your dog!",</a:t>
            </a:r>
            <a:endParaRPr b="1" sz="144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33679">
              <a:spcBef>
                <a:spcPts val="1600"/>
              </a:spcBef>
              <a:buSzTx/>
              <a:buNone/>
              <a:defRPr sz="1800"/>
            </a:pPr>
            <a:r>
              <a:rPr b="1" sz="1440">
                <a:latin typeface="Helvetica"/>
                <a:ea typeface="Helvetica"/>
                <a:cs typeface="Helvetica"/>
                <a:sym typeface="Helvetica"/>
              </a:rPr>
              <a:t>  "payment_required" : "0",</a:t>
            </a:r>
            <a:endParaRPr b="1" sz="144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33679">
              <a:spcBef>
                <a:spcPts val="1600"/>
              </a:spcBef>
              <a:buSzTx/>
              <a:buNone/>
              <a:defRPr sz="1800"/>
            </a:pPr>
            <a:r>
              <a:rPr b="1" sz="1440">
                <a:latin typeface="Helvetica"/>
                <a:ea typeface="Helvetica"/>
                <a:cs typeface="Helvetica"/>
                <a:sym typeface="Helvetica"/>
              </a:rPr>
              <a:t>  "rsvp_limit" : 20,</a:t>
            </a:r>
            <a:endParaRPr b="1" sz="144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33679">
              <a:spcBef>
                <a:spcPts val="1600"/>
              </a:spcBef>
              <a:buSzTx/>
              <a:buNone/>
              <a:defRPr sz="1800"/>
            </a:pPr>
            <a:r>
              <a:rPr b="1" sz="1440">
                <a:latin typeface="Helvetica"/>
                <a:ea typeface="Helvetica"/>
                <a:cs typeface="Helvetica"/>
                <a:sym typeface="Helvetica"/>
              </a:rPr>
              <a:t>  "status" : "upcoming",</a:t>
            </a:r>
            <a:endParaRPr b="1" sz="144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33679">
              <a:spcBef>
                <a:spcPts val="1600"/>
              </a:spcBef>
              <a:buSzTx/>
              <a:buNone/>
              <a:defRPr sz="1800"/>
            </a:pPr>
            <a:r>
              <a:rPr b="1" sz="1440">
                <a:latin typeface="Helvetica"/>
                <a:ea typeface="Helvetica"/>
                <a:cs typeface="Helvetica"/>
                <a:sym typeface="Helvetica"/>
              </a:rPr>
              <a:t>  "time" : 1426993200000,</a:t>
            </a:r>
            <a:endParaRPr b="1" sz="144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33679">
              <a:spcBef>
                <a:spcPts val="1600"/>
              </a:spcBef>
              <a:buSzTx/>
              <a:buNone/>
              <a:defRPr sz="1800"/>
            </a:pPr>
            <a:r>
              <a:rPr b="1" sz="1440">
                <a:latin typeface="Helvetica"/>
                <a:ea typeface="Helvetica"/>
                <a:cs typeface="Helvetica"/>
                <a:sym typeface="Helvetica"/>
              </a:rPr>
              <a:t>  "utc_offset" : -25200000,</a:t>
            </a:r>
            <a:endParaRPr b="1" sz="144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33679">
              <a:spcBef>
                <a:spcPts val="1600"/>
              </a:spcBef>
              <a:buSzTx/>
              <a:buNone/>
              <a:defRPr sz="1800"/>
            </a:pPr>
            <a:r>
              <a:rPr b="1" sz="1440">
                <a:latin typeface="Helvetica"/>
                <a:ea typeface="Helvetica"/>
                <a:cs typeface="Helvetica"/>
                <a:sym typeface="Helvetica"/>
              </a:rPr>
              <a:t>  "venue" : {....},</a:t>
            </a:r>
            <a:endParaRPr b="1" sz="144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33679">
              <a:spcBef>
                <a:spcPts val="1600"/>
              </a:spcBef>
              <a:buSzTx/>
              <a:buNone/>
              <a:defRPr sz="1800"/>
            </a:pPr>
            <a:r>
              <a:rPr b="1" sz="1440">
                <a:latin typeface="Helvetica"/>
                <a:ea typeface="Helvetica"/>
                <a:cs typeface="Helvetica"/>
                <a:sym typeface="Helvetica"/>
              </a:rPr>
              <a:t>  "venue_visibility" : "public",</a:t>
            </a:r>
            <a:endParaRPr b="1" sz="144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33679">
              <a:spcBef>
                <a:spcPts val="1600"/>
              </a:spcBef>
              <a:buSzTx/>
              <a:buNone/>
              <a:defRPr sz="1800"/>
            </a:pPr>
            <a:r>
              <a:rPr b="1" sz="1440">
                <a:latin typeface="Helvetica"/>
                <a:ea typeface="Helvetica"/>
                <a:cs typeface="Helvetica"/>
                <a:sym typeface="Helvetica"/>
              </a:rPr>
              <a:t>  "visibility" : "public",</a:t>
            </a:r>
            <a:endParaRPr b="1" sz="144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33679">
              <a:spcBef>
                <a:spcPts val="1600"/>
              </a:spcBef>
              <a:buSzTx/>
              <a:buNone/>
              <a:defRPr sz="1800"/>
            </a:pPr>
            <a:r>
              <a:rPr b="1" sz="1440">
                <a:latin typeface="Helvetica"/>
                <a:ea typeface="Helvetica"/>
                <a:cs typeface="Helvetica"/>
                <a:sym typeface="Helvetica"/>
              </a:rPr>
              <a:t>  "yes_rsvp_count" : 13</a:t>
            </a:r>
            <a:endParaRPr b="1" sz="144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33679">
              <a:spcBef>
                <a:spcPts val="1600"/>
              </a:spcBef>
              <a:buSzTx/>
              <a:buNone/>
              <a:defRPr sz="1800"/>
            </a:pPr>
            <a:r>
              <a:rPr b="1" sz="1440">
                <a:latin typeface="Helvetica"/>
                <a:ea typeface="Helvetica"/>
                <a:cs typeface="Helvetica"/>
                <a:sym typeface="Helvetica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Meetup Receiver</a:t>
            </a:r>
          </a:p>
        </p:txBody>
      </p:sp>
      <p:sp>
        <p:nvSpPr>
          <p:cNvPr id="98" name="Shape 9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>
              <a:buSzTx/>
              <a:buNone/>
              <a:defRPr sz="1800"/>
            </a:pPr>
            <a:r>
              <a:rPr sz="3600"/>
              <a:t>Receiver is the way to pump data to spark streaming.</a:t>
            </a:r>
            <a:endParaRPr sz="3600"/>
          </a:p>
          <a:p>
            <a:pPr lvl="0" marL="0" indent="0">
              <a:buSzTx/>
              <a:buNone/>
              <a:defRPr sz="1800"/>
            </a:pPr>
            <a:r>
              <a:rPr sz="3600"/>
              <a:t>In our case, we connect to meetup streaming api and send json to Spark.</a:t>
            </a:r>
            <a:endParaRPr sz="3600"/>
          </a:p>
          <a:p>
            <a:pPr lvl="0" marL="0" indent="0">
              <a:buSzTx/>
              <a:buNone/>
              <a:defRPr sz="1800"/>
            </a:pPr>
            <a:r>
              <a:rPr sz="3600"/>
              <a:t>Code is a bit long, but you can explore it:</a:t>
            </a:r>
            <a:endParaRPr sz="3600"/>
          </a:p>
          <a:p>
            <a:pPr lvl="0" marL="0" indent="0">
              <a:buSzTx/>
              <a:buNone/>
              <a:defRPr sz="1800"/>
            </a:pPr>
            <a:r>
              <a:rPr sz="3600" u="sng">
                <a:hlinkClick r:id="rId2" invalidUrl="" action="" tgtFrame="" tooltip="" history="1" highlightClick="0" endSnd="0"/>
              </a:rPr>
              <a:t>https://github.com/actions/meetup-stream/blob/master/src/main/scala/receiver/MeetupReceiver.scala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Intro to Stateful Stream Processing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def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locaitonCounts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300">
                <a:solidFill>
                  <a:srgbClr val="79197A"/>
                </a:solidFill>
                <a:latin typeface="Monaco"/>
                <a:ea typeface="Monaco"/>
                <a:cs typeface="Monaco"/>
                <a:sym typeface="Monaco"/>
              </a:rPr>
              <a:t>eventsStream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: DStream[</a:t>
            </a:r>
            <a:r>
              <a:rPr sz="2300">
                <a:solidFill>
                  <a:srgbClr val="3CA3AA"/>
                </a:solidFill>
                <a:latin typeface="Monaco"/>
                <a:ea typeface="Monaco"/>
                <a:cs typeface="Monaco"/>
                <a:sym typeface="Monaco"/>
              </a:rPr>
              <a:t>(Venue,Event)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])=</a:t>
            </a:r>
            <a:endParaRPr sz="23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300">
                <a:solidFill>
                  <a:srgbClr val="79197A"/>
                </a:solidFill>
                <a:latin typeface="Monaco"/>
                <a:ea typeface="Monaco"/>
                <a:cs typeface="Monaco"/>
                <a:sym typeface="Monaco"/>
              </a:rPr>
              <a:t>liveEvents</a:t>
            </a:r>
            <a:br>
              <a:rPr sz="2300" u="sng">
                <a:latin typeface="Monaco"/>
                <a:ea typeface="Monaco"/>
                <a:cs typeface="Monaco"/>
                <a:sym typeface="Monaco"/>
              </a:rPr>
            </a:br>
            <a:r>
              <a:rPr sz="2300">
                <a:latin typeface="Monaco"/>
                <a:ea typeface="Monaco"/>
                <a:cs typeface="Monaco"/>
                <a:sym typeface="Monaco"/>
              </a:rPr>
              <a:t>    .</a:t>
            </a:r>
            <a:r>
              <a:rPr sz="2300">
                <a:solidFill>
                  <a:srgbClr val="5E5E5E"/>
                </a:solidFill>
                <a:latin typeface="Monaco"/>
                <a:ea typeface="Monaco"/>
                <a:cs typeface="Monaco"/>
                <a:sym typeface="Monaco"/>
              </a:rPr>
              <a:t>filter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23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case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300">
                <a:solidFill>
                  <a:srgbClr val="727AFF"/>
                </a:solidFill>
                <a:latin typeface="Monaco"/>
                <a:ea typeface="Monaco"/>
                <a:cs typeface="Monaco"/>
                <a:sym typeface="Monaco"/>
              </a:rPr>
              <a:t>venue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sz="2300">
                <a:solidFill>
                  <a:srgbClr val="727AFF"/>
                </a:solidFill>
                <a:latin typeface="Monaco"/>
                <a:ea typeface="Monaco"/>
                <a:cs typeface="Monaco"/>
                <a:sym typeface="Monaco"/>
              </a:rPr>
              <a:t>event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)=&gt;</a:t>
            </a:r>
            <a:r>
              <a:rPr sz="2300">
                <a:solidFill>
                  <a:srgbClr val="727AFF"/>
                </a:solidFill>
                <a:latin typeface="Monaco"/>
                <a:ea typeface="Monaco"/>
                <a:cs typeface="Monaco"/>
                <a:sym typeface="Monaco"/>
              </a:rPr>
              <a:t>venue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.country==“usa”} </a:t>
            </a:r>
            <a:endParaRPr sz="23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Monaco"/>
                <a:ea typeface="Monaco"/>
                <a:cs typeface="Monaco"/>
                <a:sym typeface="Monaco"/>
              </a:rPr>
              <a:t>    .</a:t>
            </a:r>
            <a:r>
              <a:rPr sz="2300">
                <a:solidFill>
                  <a:srgbClr val="5E5E5E"/>
                </a:solidFill>
                <a:latin typeface="Monaco"/>
                <a:ea typeface="Monaco"/>
                <a:cs typeface="Monaco"/>
                <a:sym typeface="Monaco"/>
              </a:rPr>
              <a:t>map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23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case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300">
                <a:solidFill>
                  <a:srgbClr val="727AFF"/>
                </a:solidFill>
                <a:latin typeface="Monaco"/>
                <a:ea typeface="Monaco"/>
                <a:cs typeface="Monaco"/>
                <a:sym typeface="Monaco"/>
              </a:rPr>
              <a:t>venue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sz="2300">
                <a:solidFill>
                  <a:srgbClr val="727AFF"/>
                </a:solidFill>
                <a:latin typeface="Monaco"/>
                <a:ea typeface="Monaco"/>
                <a:cs typeface="Monaco"/>
                <a:sym typeface="Monaco"/>
              </a:rPr>
              <a:t>event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)=&gt;(</a:t>
            </a:r>
            <a:r>
              <a:rPr sz="2300">
                <a:solidFill>
                  <a:srgbClr val="727AFF"/>
                </a:solidFill>
                <a:latin typeface="Monaco"/>
                <a:ea typeface="Monaco"/>
                <a:cs typeface="Monaco"/>
                <a:sym typeface="Monaco"/>
              </a:rPr>
              <a:t>venue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2300">
                <a:solidFill>
                  <a:srgbClr val="5E5E5E"/>
                </a:solidFill>
                <a:latin typeface="Monaco"/>
                <a:ea typeface="Monaco"/>
                <a:cs typeface="Monaco"/>
                <a:sym typeface="Monaco"/>
              </a:rPr>
              <a:t>toCityState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sz="2300">
                <a:solidFill>
                  <a:srgbClr val="D0A3FF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)}</a:t>
            </a:r>
            <a:endParaRPr sz="23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Monaco"/>
                <a:ea typeface="Monaco"/>
                <a:cs typeface="Monaco"/>
                <a:sym typeface="Monaco"/>
              </a:rPr>
              <a:t>    .</a:t>
            </a:r>
            <a:r>
              <a:rPr sz="5200">
                <a:solidFill>
                  <a:srgbClr val="5E5E5E"/>
                </a:solidFill>
                <a:latin typeface="Monaco"/>
                <a:ea typeface="Monaco"/>
                <a:cs typeface="Monaco"/>
                <a:sym typeface="Monaco"/>
              </a:rPr>
              <a:t>updateStateByKey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300" u="sng">
                <a:solidFill>
                  <a:srgbClr val="5E5E5E"/>
                </a:solidFill>
                <a:latin typeface="Monaco"/>
                <a:ea typeface="Monaco"/>
                <a:cs typeface="Monaco"/>
                <a:sym typeface="Monaco"/>
              </a:rPr>
              <a:t>countForLocaiton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)</a:t>
            </a:r>
            <a:endParaRPr sz="23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Monaco"/>
                <a:ea typeface="Monaco"/>
                <a:cs typeface="Monaco"/>
                <a:sym typeface="Monaco"/>
              </a:rPr>
              <a:t>    .</a:t>
            </a:r>
            <a:r>
              <a:rPr sz="2300">
                <a:solidFill>
                  <a:srgbClr val="5E5E5E"/>
                </a:solidFill>
                <a:latin typeface="Monaco"/>
                <a:ea typeface="Monaco"/>
                <a:cs typeface="Monaco"/>
                <a:sym typeface="Monaco"/>
              </a:rPr>
              <a:t>print</a:t>
            </a:r>
            <a:endParaRPr sz="23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23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23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3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def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300" u="sng">
                <a:solidFill>
                  <a:srgbClr val="5E5E5E"/>
                </a:solidFill>
                <a:latin typeface="Monaco"/>
                <a:ea typeface="Monaco"/>
                <a:cs typeface="Monaco"/>
                <a:sym typeface="Monaco"/>
              </a:rPr>
              <a:t>countForLocaiton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300">
                <a:solidFill>
                  <a:srgbClr val="79197A"/>
                </a:solidFill>
                <a:latin typeface="Monaco"/>
                <a:ea typeface="Monaco"/>
                <a:cs typeface="Monaco"/>
                <a:sym typeface="Monaco"/>
              </a:rPr>
              <a:t>counts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: </a:t>
            </a:r>
            <a:r>
              <a:rPr sz="2300">
                <a:solidFill>
                  <a:srgbClr val="3CA3AA"/>
                </a:solidFill>
                <a:latin typeface="Monaco"/>
                <a:ea typeface="Monaco"/>
                <a:cs typeface="Monaco"/>
                <a:sym typeface="Monaco"/>
              </a:rPr>
              <a:t>Seq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[Int], </a:t>
            </a:r>
            <a:r>
              <a:rPr sz="2300">
                <a:solidFill>
                  <a:srgbClr val="79197A"/>
                </a:solidFill>
                <a:latin typeface="Monaco"/>
                <a:ea typeface="Monaco"/>
                <a:cs typeface="Monaco"/>
                <a:sym typeface="Monaco"/>
              </a:rPr>
              <a:t>initCount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: Option[Int])</a:t>
            </a:r>
            <a:endParaRPr sz="23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2300">
                <a:solidFill>
                  <a:srgbClr val="B34000"/>
                </a:solidFill>
                <a:latin typeface="Monaco"/>
                <a:ea typeface="Monaco"/>
                <a:cs typeface="Monaco"/>
                <a:sym typeface="Monaco"/>
              </a:rPr>
              <a:t>Some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300">
                <a:solidFill>
                  <a:srgbClr val="79197A"/>
                </a:solidFill>
                <a:latin typeface="Monaco"/>
                <a:ea typeface="Monaco"/>
                <a:cs typeface="Monaco"/>
                <a:sym typeface="Monaco"/>
              </a:rPr>
              <a:t>initCount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2300">
                <a:solidFill>
                  <a:srgbClr val="5E5E5E"/>
                </a:solidFill>
                <a:latin typeface="Monaco"/>
                <a:ea typeface="Monaco"/>
                <a:cs typeface="Monaco"/>
                <a:sym typeface="Monaco"/>
              </a:rPr>
              <a:t>getOrElse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300">
                <a:solidFill>
                  <a:srgbClr val="D0A3FF"/>
                </a:solidFill>
                <a:latin typeface="Monaco"/>
                <a:ea typeface="Monaco"/>
                <a:cs typeface="Monaco"/>
                <a:sym typeface="Monaco"/>
              </a:rPr>
              <a:t>0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) </a:t>
            </a:r>
            <a:r>
              <a:rPr sz="2300">
                <a:solidFill>
                  <a:srgbClr val="5E5E5E"/>
                </a:solidFill>
                <a:latin typeface="Monaco"/>
                <a:ea typeface="Monaco"/>
                <a:cs typeface="Monaco"/>
                <a:sym typeface="Monaco"/>
              </a:rPr>
              <a:t>+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300">
                <a:solidFill>
                  <a:srgbClr val="79197A"/>
                </a:solidFill>
                <a:latin typeface="Monaco"/>
                <a:ea typeface="Monaco"/>
                <a:cs typeface="Monaco"/>
                <a:sym typeface="Monaco"/>
              </a:rPr>
              <a:t>counts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2300">
                <a:solidFill>
                  <a:srgbClr val="5E5E5E"/>
                </a:solidFill>
                <a:latin typeface="Monaco"/>
                <a:ea typeface="Monaco"/>
                <a:cs typeface="Monaco"/>
                <a:sym typeface="Monaco"/>
              </a:rPr>
              <a:t>sum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)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title"/>
          </p:nvPr>
        </p:nvSpPr>
        <p:spPr>
          <a:xfrm>
            <a:off x="1117600" y="-126509"/>
            <a:ext cx="11099800" cy="2159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How it works again…?</a:t>
            </a:r>
          </a:p>
        </p:txBody>
      </p:sp>
      <p:graphicFrame>
        <p:nvGraphicFramePr>
          <p:cNvPr id="104" name="Table 104"/>
          <p:cNvGraphicFramePr/>
          <p:nvPr/>
        </p:nvGraphicFramePr>
        <p:xfrm>
          <a:off x="1303263" y="5841454"/>
          <a:ext cx="4386710" cy="21717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{CF821DB8-F4EB-4A41-A1BA-3FCAFE7338EE}</a:tableStyleId>
              </a:tblPr>
              <a:tblGrid>
                <a:gridCol w="2839806"/>
                <a:gridCol w="1534202"/>
              </a:tblGrid>
              <a:tr h="539750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CityState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Count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lvl="0" defTabSz="914400"/>
                      <a:r>
                        <a:rPr sz="2300"/>
                        <a:t>San Francisco, CA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LA, CA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Portland, OR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05" name="Shape 105"/>
          <p:cNvSpPr/>
          <p:nvPr/>
        </p:nvSpPr>
        <p:spPr>
          <a:xfrm flipV="1">
            <a:off x="1449313" y="5168899"/>
            <a:ext cx="9875906" cy="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graphicFrame>
        <p:nvGraphicFramePr>
          <p:cNvPr id="106" name="Table 106"/>
          <p:cNvGraphicFramePr/>
          <p:nvPr/>
        </p:nvGraphicFramePr>
        <p:xfrm>
          <a:off x="7627863" y="2799858"/>
          <a:ext cx="3468217" cy="193024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{CF821DB8-F4EB-4A41-A1BA-3FCAFE7338EE}</a:tableStyleId>
              </a:tblPr>
              <a:tblGrid>
                <a:gridCol w="2164603"/>
                <a:gridCol w="1290912"/>
              </a:tblGrid>
              <a:tr h="639182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CityState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Count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39182">
                <a:tc>
                  <a:txBody>
                    <a:bodyPr/>
                    <a:lstStyle/>
                    <a:p>
                      <a:pPr lvl="0" defTabSz="914400"/>
                      <a:r>
                        <a:rPr sz="1600"/>
                        <a:t>San Francisco,CA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39182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Miami, FL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07" name="Table 107"/>
          <p:cNvGraphicFramePr/>
          <p:nvPr/>
        </p:nvGraphicFramePr>
        <p:xfrm>
          <a:off x="7462763" y="5841454"/>
          <a:ext cx="4386710" cy="21717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{CF821DB8-F4EB-4A41-A1BA-3FCAFE7338EE}</a:tableStyleId>
              </a:tblPr>
              <a:tblGrid>
                <a:gridCol w="2839806"/>
                <a:gridCol w="1534202"/>
              </a:tblGrid>
              <a:tr h="431800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CityState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Count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0" defTabSz="914400"/>
                      <a:r>
                        <a:rPr sz="2300"/>
                        <a:t>San Francisco, CA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LA, CA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Portland, OR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Miami, FL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08" name="Shape 108"/>
          <p:cNvSpPr/>
          <p:nvPr/>
        </p:nvSpPr>
        <p:spPr>
          <a:xfrm>
            <a:off x="8483142" y="5073650"/>
            <a:ext cx="14868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11 sec</a:t>
            </a:r>
          </a:p>
        </p:txBody>
      </p:sp>
      <p:sp>
        <p:nvSpPr>
          <p:cNvPr id="109" name="Shape 109"/>
          <p:cNvSpPr/>
          <p:nvPr/>
        </p:nvSpPr>
        <p:spPr>
          <a:xfrm>
            <a:off x="2196642" y="5073650"/>
            <a:ext cx="14868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10 sec</a:t>
            </a:r>
          </a:p>
        </p:txBody>
      </p:sp>
      <p:graphicFrame>
        <p:nvGraphicFramePr>
          <p:cNvPr id="110" name="Table 110"/>
          <p:cNvGraphicFramePr/>
          <p:nvPr/>
        </p:nvGraphicFramePr>
        <p:xfrm>
          <a:off x="1658863" y="2837958"/>
          <a:ext cx="3468217" cy="193024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{CF821DB8-F4EB-4A41-A1BA-3FCAFE7338EE}</a:tableStyleId>
              </a:tblPr>
              <a:tblGrid>
                <a:gridCol w="2164603"/>
                <a:gridCol w="1290912"/>
              </a:tblGrid>
              <a:tr h="639182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CityState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Count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39182">
                <a:tc>
                  <a:txBody>
                    <a:bodyPr/>
                    <a:lstStyle/>
                    <a:p>
                      <a:pPr lvl="0" defTabSz="914400"/>
                      <a:r>
                        <a:rPr sz="1600"/>
                        <a:t>San Francisco,CA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39182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Miami, FL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1" name="Shape 111"/>
          <p:cNvSpPr/>
          <p:nvPr/>
        </p:nvSpPr>
        <p:spPr>
          <a:xfrm>
            <a:off x="4593898" y="1670050"/>
            <a:ext cx="358673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Incoming Stream</a:t>
            </a:r>
          </a:p>
        </p:txBody>
      </p:sp>
      <p:sp>
        <p:nvSpPr>
          <p:cNvPr id="112" name="Shape 112"/>
          <p:cNvSpPr/>
          <p:nvPr/>
        </p:nvSpPr>
        <p:spPr>
          <a:xfrm>
            <a:off x="5025723" y="8451850"/>
            <a:ext cx="272308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State Stream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952500" y="444500"/>
            <a:ext cx="11099800" cy="19025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Agenda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Spark overview</a:t>
            </a:r>
            <a:endParaRPr sz="3600"/>
          </a:p>
          <a:p>
            <a:pPr lvl="0">
              <a:defRPr sz="1800"/>
            </a:pPr>
            <a:r>
              <a:rPr sz="3600"/>
              <a:t>Spark Streaming overview</a:t>
            </a:r>
            <a:endParaRPr sz="3600"/>
          </a:p>
          <a:p>
            <a:pPr lvl="0">
              <a:defRPr sz="1800"/>
            </a:pPr>
            <a:r>
              <a:rPr sz="3600"/>
              <a:t>Processing streams from </a:t>
            </a:r>
            <a:r>
              <a:rPr sz="3600" u="sng">
                <a:hlinkClick r:id="rId2" invalidUrl="" action="" tgtFrame="" tooltip="" history="1" highlightClick="0" endSnd="0"/>
              </a:rPr>
              <a:t>meetup.com</a:t>
            </a:r>
            <a:endParaRPr sz="3600"/>
          </a:p>
          <a:p>
            <a:pPr lvl="0">
              <a:defRPr sz="1800"/>
            </a:pPr>
            <a:r>
              <a:rPr sz="3600"/>
              <a:t>Little intro to stateful stream processing</a:t>
            </a:r>
            <a:endParaRPr sz="3600"/>
          </a:p>
          <a:p>
            <a:pPr lvl="0">
              <a:defRPr sz="1800"/>
            </a:pPr>
            <a:r>
              <a:rPr sz="3600"/>
              <a:t>All together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Aerial refueling </a:t>
            </a:r>
          </a:p>
        </p:txBody>
      </p:sp>
      <p:pic>
        <p:nvPicPr>
          <p:cNvPr id="11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1300" y="2279650"/>
            <a:ext cx="10160000" cy="654050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Shape 116"/>
          <p:cNvSpPr/>
          <p:nvPr/>
        </p:nvSpPr>
        <p:spPr>
          <a:xfrm>
            <a:off x="1455547" y="9055100"/>
            <a:ext cx="976350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u="sng"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2000" u="sng">
                <a:hlinkClick r:id="rId3" invalidUrl="" action="" tgtFrame="" tooltip="" history="1" highlightClick="0" endSnd="0"/>
              </a:rPr>
              <a:t>http://commons.wikimedia.org/wiki/File:Aerial_refueling_CH-53_DF-SD-06-02984.JPG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meetup.com connection recommendation app</a:t>
            </a:r>
          </a:p>
        </p:txBody>
      </p:sp>
      <p:pic>
        <p:nvPicPr>
          <p:cNvPr id="119" name="meetup experiment rsvp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1251" y="2720429"/>
            <a:ext cx="8178230" cy="63372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7840"/>
            </a:lvl1pPr>
          </a:lstStyle>
          <a:p>
            <a:pPr lvl="0">
              <a:defRPr sz="1800"/>
            </a:pPr>
            <a:r>
              <a:rPr sz="7840"/>
              <a:t>Meetup Event Clustering</a:t>
            </a:r>
          </a:p>
        </p:txBody>
      </p:sp>
      <p:pic>
        <p:nvPicPr>
          <p:cNvPr id="122" name="meetup experiment_clastering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2821" y="2906960"/>
            <a:ext cx="8801562" cy="62487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/>
            </a:pPr>
            <a:r>
              <a:rPr sz="6480"/>
              <a:t>Meetup Professional Connection Recommendation</a:t>
            </a:r>
          </a:p>
        </p:txBody>
      </p:sp>
      <p:pic>
        <p:nvPicPr>
          <p:cNvPr id="125" name="meetup grouping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0130" y="3318817"/>
            <a:ext cx="12064540" cy="59232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90727">
              <a:defRPr sz="1800"/>
            </a:pPr>
            <a:r>
              <a:rPr sz="6719"/>
              <a:t>Meetup Recommendations</a:t>
            </a:r>
            <a:endParaRPr sz="6719"/>
          </a:p>
          <a:p>
            <a:pPr lvl="0" defTabSz="490727">
              <a:defRPr sz="1800"/>
            </a:pPr>
            <a:r>
              <a:rPr sz="6719"/>
              <a:t>Pipeline</a:t>
            </a:r>
          </a:p>
        </p:txBody>
      </p:sp>
      <p:pic>
        <p:nvPicPr>
          <p:cNvPr id="128" name="meetup architectur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" y="2684314"/>
            <a:ext cx="13004800" cy="66431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Initializing RSVP Stream and the Event Dataset</a:t>
            </a:r>
          </a:p>
        </p:txBody>
      </p:sp>
      <p:sp>
        <p:nvSpPr>
          <p:cNvPr id="131" name="Shape 1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val</a:t>
            </a:r>
            <a:r>
              <a:rPr sz="2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conf</a:t>
            </a:r>
            <a:r>
              <a:rPr sz="240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2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2400">
                <a:latin typeface="Monaco"/>
                <a:ea typeface="Monaco"/>
                <a:cs typeface="Monaco"/>
                <a:sym typeface="Monaco"/>
              </a:rPr>
              <a:t> SparkConf()</a:t>
            </a:r>
            <a:endParaRPr sz="24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400">
                <a:latin typeface="Monaco"/>
                <a:ea typeface="Monaco"/>
                <a:cs typeface="Monaco"/>
                <a:sym typeface="Monaco"/>
              </a:rPr>
              <a:t>      .</a:t>
            </a:r>
            <a:r>
              <a:rPr sz="2400">
                <a:solidFill>
                  <a:srgbClr val="5E5E5E"/>
                </a:solidFill>
                <a:latin typeface="Monaco"/>
                <a:ea typeface="Monaco"/>
                <a:cs typeface="Monaco"/>
                <a:sym typeface="Monaco"/>
              </a:rPr>
              <a:t>setMaster</a:t>
            </a:r>
            <a:r>
              <a:rPr sz="24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"local[4]"</a:t>
            </a:r>
            <a:r>
              <a:rPr sz="2400">
                <a:latin typeface="Monaco"/>
                <a:ea typeface="Monaco"/>
                <a:cs typeface="Monaco"/>
                <a:sym typeface="Monaco"/>
              </a:rPr>
              <a:t>)</a:t>
            </a:r>
            <a:endParaRPr sz="24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400">
                <a:latin typeface="Monaco"/>
                <a:ea typeface="Monaco"/>
                <a:cs typeface="Monaco"/>
                <a:sym typeface="Monaco"/>
              </a:rPr>
              <a:t>      .</a:t>
            </a:r>
            <a:r>
              <a:rPr sz="2400">
                <a:solidFill>
                  <a:srgbClr val="5E5E5E"/>
                </a:solidFill>
                <a:latin typeface="Monaco"/>
                <a:ea typeface="Monaco"/>
                <a:cs typeface="Monaco"/>
                <a:sym typeface="Monaco"/>
              </a:rPr>
              <a:t>setAppName</a:t>
            </a:r>
            <a:r>
              <a:rPr sz="24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"MeetupExperiments"</a:t>
            </a:r>
            <a:r>
              <a:rPr sz="2400">
                <a:latin typeface="Monaco"/>
                <a:ea typeface="Monaco"/>
                <a:cs typeface="Monaco"/>
                <a:sym typeface="Monaco"/>
              </a:rPr>
              <a:t>)</a:t>
            </a:r>
            <a:endParaRPr sz="24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400">
                <a:latin typeface="Monaco"/>
                <a:ea typeface="Monaco"/>
                <a:cs typeface="Monaco"/>
                <a:sym typeface="Monaco"/>
              </a:rPr>
              <a:t>      .</a:t>
            </a:r>
            <a:r>
              <a:rPr sz="2400">
                <a:solidFill>
                  <a:srgbClr val="5E5E5E"/>
                </a:solidFill>
                <a:latin typeface="Monaco"/>
                <a:ea typeface="Monaco"/>
                <a:cs typeface="Monaco"/>
                <a:sym typeface="Monaco"/>
              </a:rPr>
              <a:t>set</a:t>
            </a:r>
            <a:r>
              <a:rPr sz="24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"spark.executor.memory"</a:t>
            </a:r>
            <a:r>
              <a:rPr sz="24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2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"1g"</a:t>
            </a:r>
            <a:r>
              <a:rPr sz="2400">
                <a:latin typeface="Monaco"/>
                <a:ea typeface="Monaco"/>
                <a:cs typeface="Monaco"/>
                <a:sym typeface="Monaco"/>
              </a:rPr>
              <a:t>)</a:t>
            </a:r>
            <a:endParaRPr sz="24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400">
                <a:latin typeface="Monaco"/>
                <a:ea typeface="Monaco"/>
                <a:cs typeface="Monaco"/>
                <a:sym typeface="Monaco"/>
              </a:rPr>
              <a:t>      .</a:t>
            </a:r>
            <a:r>
              <a:rPr sz="2400">
                <a:solidFill>
                  <a:srgbClr val="5E5E5E"/>
                </a:solidFill>
                <a:latin typeface="Monaco"/>
                <a:ea typeface="Monaco"/>
                <a:cs typeface="Monaco"/>
                <a:sym typeface="Monaco"/>
              </a:rPr>
              <a:t>set</a:t>
            </a:r>
            <a:r>
              <a:rPr sz="24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"spark.driver.memory"</a:t>
            </a:r>
            <a:r>
              <a:rPr sz="24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2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"1g"</a:t>
            </a:r>
            <a:r>
              <a:rPr sz="2400">
                <a:latin typeface="Monaco"/>
                <a:ea typeface="Monaco"/>
                <a:cs typeface="Monaco"/>
                <a:sym typeface="Monaco"/>
              </a:rPr>
              <a:t>)</a:t>
            </a:r>
            <a:endParaRPr sz="24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      </a:t>
            </a: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  </a:t>
            </a: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9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val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9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ssc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29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 StreamingContext(</a:t>
            </a:r>
            <a:r>
              <a:rPr sz="29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conf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2900">
                <a:solidFill>
                  <a:srgbClr val="3CA3AA"/>
                </a:solidFill>
                <a:latin typeface="Monaco"/>
                <a:ea typeface="Monaco"/>
                <a:cs typeface="Monaco"/>
                <a:sym typeface="Monaco"/>
              </a:rPr>
              <a:t>Seconds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900">
                <a:solidFill>
                  <a:srgbClr val="D0A3FF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))</a:t>
            </a:r>
            <a:endParaRPr sz="29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29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9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val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9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rsvpStream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29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ssc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2900">
                <a:solidFill>
                  <a:srgbClr val="5E5E5E"/>
                </a:solidFill>
                <a:latin typeface="Monaco"/>
                <a:ea typeface="Monaco"/>
                <a:cs typeface="Monaco"/>
                <a:sym typeface="Monaco"/>
              </a:rPr>
              <a:t>receiverStream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(</a:t>
            </a:r>
            <a:endParaRPr sz="29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9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9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 MeetupReceiver(</a:t>
            </a:r>
            <a:r>
              <a:rPr sz="29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“</a:t>
            </a:r>
            <a:r>
              <a:rPr sz="2900" u="sng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  <a:hlinkClick r:id="rId2" invalidUrl="" action="" tgtFrame="" tooltip="" history="1" highlightClick="0" endSnd="0"/>
              </a:rPr>
              <a:t>http://stream.meetup.com/2/rsvps</a:t>
            </a:r>
            <a:r>
              <a:rPr sz="29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”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)).flatMap(parseRsvp)</a:t>
            </a:r>
            <a:endParaRPr sz="29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29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val</a:t>
            </a:r>
            <a:r>
              <a:rPr sz="2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eventsHistory</a:t>
            </a:r>
            <a:r>
              <a:rPr sz="240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24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ssc</a:t>
            </a:r>
            <a:r>
              <a:rPr sz="2400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2400">
                <a:solidFill>
                  <a:srgbClr val="5E5E5E"/>
                </a:solidFill>
                <a:latin typeface="Monaco"/>
                <a:ea typeface="Monaco"/>
                <a:cs typeface="Monaco"/>
                <a:sym typeface="Monaco"/>
              </a:rPr>
              <a:t>sparkContext</a:t>
            </a:r>
            <a:r>
              <a:rPr sz="2400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2400">
                <a:solidFill>
                  <a:srgbClr val="5E5E5E"/>
                </a:solidFill>
                <a:latin typeface="Monaco"/>
                <a:ea typeface="Monaco"/>
                <a:cs typeface="Monaco"/>
                <a:sym typeface="Monaco"/>
              </a:rPr>
              <a:t>textFile</a:t>
            </a:r>
            <a:r>
              <a:rPr sz="24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"data/events/events.json"</a:t>
            </a:r>
            <a:r>
              <a:rPr sz="24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2400">
                <a:solidFill>
                  <a:srgbClr val="D0A3FF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sz="2400">
                <a:latin typeface="Monaco"/>
                <a:ea typeface="Monaco"/>
                <a:cs typeface="Monaco"/>
                <a:sym typeface="Monaco"/>
              </a:rPr>
              <a:t>).</a:t>
            </a:r>
            <a:r>
              <a:rPr sz="2400">
                <a:solidFill>
                  <a:srgbClr val="5E5E5E"/>
                </a:solidFill>
                <a:latin typeface="Monaco"/>
                <a:ea typeface="Monaco"/>
                <a:cs typeface="Monaco"/>
                <a:sym typeface="Monaco"/>
              </a:rPr>
              <a:t>flatMap</a:t>
            </a:r>
            <a:r>
              <a:rPr sz="24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400" u="sng">
                <a:solidFill>
                  <a:srgbClr val="5E5E5E"/>
                </a:solidFill>
                <a:latin typeface="Monaco"/>
                <a:ea typeface="Monaco"/>
                <a:cs typeface="Monaco"/>
                <a:sym typeface="Monaco"/>
              </a:rPr>
              <a:t>parseEvent</a:t>
            </a:r>
            <a:r>
              <a:rPr sz="2400">
                <a:latin typeface="Monaco"/>
                <a:ea typeface="Monaco"/>
                <a:cs typeface="Monaco"/>
                <a:sym typeface="Monaco"/>
              </a:rPr>
              <a:t>)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Broadcasting Dictionary</a:t>
            </a:r>
          </a:p>
        </p:txBody>
      </p:sp>
      <p:sp>
        <p:nvSpPr>
          <p:cNvPr id="134" name="Shape 1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7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7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val</a:t>
            </a:r>
            <a:r>
              <a:rPr sz="27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7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localDictionary</a:t>
            </a:r>
            <a:r>
              <a:rPr sz="27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2700">
                <a:solidFill>
                  <a:srgbClr val="3CA3AA"/>
                </a:solidFill>
                <a:latin typeface="Monaco"/>
                <a:ea typeface="Monaco"/>
                <a:cs typeface="Monaco"/>
                <a:sym typeface="Monaco"/>
              </a:rPr>
              <a:t>Source</a:t>
            </a:r>
            <a:endParaRPr sz="27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700">
                <a:latin typeface="Monaco"/>
                <a:ea typeface="Monaco"/>
                <a:cs typeface="Monaco"/>
                <a:sym typeface="Monaco"/>
              </a:rPr>
              <a:t>    .</a:t>
            </a:r>
            <a:r>
              <a:rPr sz="2700">
                <a:solidFill>
                  <a:srgbClr val="5E5E5E"/>
                </a:solidFill>
                <a:latin typeface="Monaco"/>
                <a:ea typeface="Monaco"/>
                <a:cs typeface="Monaco"/>
                <a:sym typeface="Monaco"/>
              </a:rPr>
              <a:t>fromURL</a:t>
            </a:r>
            <a:r>
              <a:rPr sz="27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700">
                <a:solidFill>
                  <a:srgbClr val="5E5E5E"/>
                </a:solidFill>
                <a:latin typeface="Monaco"/>
                <a:ea typeface="Monaco"/>
                <a:cs typeface="Monaco"/>
                <a:sym typeface="Monaco"/>
              </a:rPr>
              <a:t>getClass</a:t>
            </a:r>
            <a:r>
              <a:rPr sz="2700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2700">
                <a:solidFill>
                  <a:srgbClr val="5E5E5E"/>
                </a:solidFill>
                <a:latin typeface="Monaco"/>
                <a:ea typeface="Monaco"/>
                <a:cs typeface="Monaco"/>
                <a:sym typeface="Monaco"/>
              </a:rPr>
              <a:t>getResource</a:t>
            </a:r>
            <a:r>
              <a:rPr sz="27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7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"/wordsEn.txt"</a:t>
            </a:r>
            <a:r>
              <a:rPr sz="2700">
                <a:latin typeface="Monaco"/>
                <a:ea typeface="Monaco"/>
                <a:cs typeface="Monaco"/>
                <a:sym typeface="Monaco"/>
              </a:rPr>
              <a:t>))</a:t>
            </a:r>
            <a:endParaRPr sz="27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700">
                <a:latin typeface="Monaco"/>
                <a:ea typeface="Monaco"/>
                <a:cs typeface="Monaco"/>
                <a:sym typeface="Monaco"/>
              </a:rPr>
              <a:t>    .</a:t>
            </a:r>
            <a:r>
              <a:rPr sz="2700">
                <a:solidFill>
                  <a:srgbClr val="5E5E5E"/>
                </a:solidFill>
                <a:latin typeface="Monaco"/>
                <a:ea typeface="Monaco"/>
                <a:cs typeface="Monaco"/>
                <a:sym typeface="Monaco"/>
              </a:rPr>
              <a:t>getLines</a:t>
            </a:r>
            <a:endParaRPr sz="27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700">
                <a:latin typeface="Monaco"/>
                <a:ea typeface="Monaco"/>
                <a:cs typeface="Monaco"/>
                <a:sym typeface="Monaco"/>
              </a:rPr>
              <a:t>    .</a:t>
            </a:r>
            <a:r>
              <a:rPr sz="2700">
                <a:solidFill>
                  <a:srgbClr val="5E5E5E"/>
                </a:solidFill>
                <a:latin typeface="Monaco"/>
                <a:ea typeface="Monaco"/>
                <a:cs typeface="Monaco"/>
                <a:sym typeface="Monaco"/>
              </a:rPr>
              <a:t>zipWithIndex</a:t>
            </a:r>
            <a:endParaRPr sz="27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700">
                <a:latin typeface="Monaco"/>
                <a:ea typeface="Monaco"/>
                <a:cs typeface="Monaco"/>
                <a:sym typeface="Monaco"/>
              </a:rPr>
              <a:t>    .</a:t>
            </a:r>
            <a:r>
              <a:rPr sz="2700">
                <a:solidFill>
                  <a:srgbClr val="5E5E5E"/>
                </a:solidFill>
                <a:latin typeface="Monaco"/>
                <a:ea typeface="Monaco"/>
                <a:cs typeface="Monaco"/>
                <a:sym typeface="Monaco"/>
              </a:rPr>
              <a:t>toMap</a:t>
            </a:r>
            <a:endParaRPr sz="27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700">
                <a:latin typeface="Monaco"/>
                <a:ea typeface="Monaco"/>
                <a:cs typeface="Monaco"/>
                <a:sym typeface="Monaco"/>
              </a:rPr>
              <a:t>        </a:t>
            </a:r>
            <a:endParaRPr sz="27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7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val</a:t>
            </a:r>
            <a:r>
              <a:rPr sz="27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7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dictionary</a:t>
            </a:r>
            <a:r>
              <a:rPr sz="27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27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ssc</a:t>
            </a:r>
            <a:r>
              <a:rPr sz="2700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2700">
                <a:solidFill>
                  <a:srgbClr val="5E5E5E"/>
                </a:solidFill>
                <a:latin typeface="Monaco"/>
                <a:ea typeface="Monaco"/>
                <a:cs typeface="Monaco"/>
                <a:sym typeface="Monaco"/>
              </a:rPr>
              <a:t>sparkContext</a:t>
            </a:r>
            <a:endParaRPr sz="2700">
              <a:solidFill>
                <a:srgbClr val="5E5E5E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700">
                <a:solidFill>
                  <a:srgbClr val="5E5E5E"/>
                </a:solidFill>
                <a:latin typeface="Monaco"/>
                <a:ea typeface="Monaco"/>
                <a:cs typeface="Monaco"/>
                <a:sym typeface="Monaco"/>
              </a:rPr>
              <a:t>                </a:t>
            </a:r>
            <a:r>
              <a:rPr sz="2700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2700">
                <a:solidFill>
                  <a:srgbClr val="5E5E5E"/>
                </a:solidFill>
                <a:latin typeface="Monaco"/>
                <a:ea typeface="Monaco"/>
                <a:cs typeface="Monaco"/>
                <a:sym typeface="Monaco"/>
              </a:rPr>
              <a:t>broadcast</a:t>
            </a:r>
            <a:r>
              <a:rPr sz="27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7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localDictionary</a:t>
            </a:r>
            <a:r>
              <a:rPr sz="2700">
                <a:latin typeface="Monaco"/>
                <a:ea typeface="Monaco"/>
                <a:cs typeface="Monaco"/>
                <a:sym typeface="Monaco"/>
              </a:rPr>
              <a:t>)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Feature Extraction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solidFill>
                  <a:srgbClr val="5E5E5E"/>
                </a:solidFill>
                <a:latin typeface="Monaco"/>
                <a:ea typeface="Monaco"/>
                <a:cs typeface="Monaco"/>
                <a:sym typeface="Monaco"/>
              </a:rPr>
              <a:t>10 most popular words in the description.</a:t>
            </a:r>
            <a:endParaRPr sz="2300">
              <a:solidFill>
                <a:srgbClr val="5E5E5E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2300">
              <a:solidFill>
                <a:srgbClr val="5E5E5E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1900">
              <a:solidFill>
                <a:srgbClr val="5E5E5E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19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def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900">
                <a:solidFill>
                  <a:srgbClr val="5E5E5E"/>
                </a:solidFill>
                <a:latin typeface="Monaco"/>
                <a:ea typeface="Monaco"/>
                <a:cs typeface="Monaco"/>
                <a:sym typeface="Monaco"/>
              </a:rPr>
              <a:t>eventToVector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900">
                <a:solidFill>
                  <a:srgbClr val="79197A"/>
                </a:solidFill>
                <a:latin typeface="Monaco"/>
                <a:ea typeface="Monaco"/>
                <a:cs typeface="Monaco"/>
                <a:sym typeface="Monaco"/>
              </a:rPr>
              <a:t>event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: </a:t>
            </a:r>
            <a:r>
              <a:rPr sz="1900">
                <a:solidFill>
                  <a:srgbClr val="B34000"/>
                </a:solidFill>
                <a:latin typeface="Monaco"/>
                <a:ea typeface="Monaco"/>
                <a:cs typeface="Monaco"/>
                <a:sym typeface="Monaco"/>
              </a:rPr>
              <a:t>Event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): Option[</a:t>
            </a:r>
            <a:r>
              <a:rPr sz="1900">
                <a:solidFill>
                  <a:srgbClr val="3CA3AA"/>
                </a:solidFill>
                <a:latin typeface="Monaco"/>
                <a:ea typeface="Monaco"/>
                <a:cs typeface="Monaco"/>
                <a:sym typeface="Monaco"/>
              </a:rPr>
              <a:t>Vector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]={</a:t>
            </a:r>
            <a:endParaRPr sz="19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1900">
                <a:latin typeface="Monaco"/>
                <a:ea typeface="Monaco"/>
                <a:cs typeface="Monaco"/>
                <a:sym typeface="Monaco"/>
              </a:rPr>
              <a:t>   </a:t>
            </a:r>
            <a:r>
              <a:rPr sz="19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val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900">
                <a:solidFill>
                  <a:srgbClr val="727AFF"/>
                </a:solidFill>
                <a:latin typeface="Monaco"/>
                <a:ea typeface="Monaco"/>
                <a:cs typeface="Monaco"/>
                <a:sym typeface="Monaco"/>
              </a:rPr>
              <a:t>wordsIterator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1900">
                <a:solidFill>
                  <a:srgbClr val="79197A"/>
                </a:solidFill>
                <a:latin typeface="Monaco"/>
                <a:ea typeface="Monaco"/>
                <a:cs typeface="Monaco"/>
                <a:sym typeface="Monaco"/>
              </a:rPr>
              <a:t>event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9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description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900">
                <a:solidFill>
                  <a:srgbClr val="5E5E5E"/>
                </a:solidFill>
                <a:latin typeface="Monaco"/>
                <a:ea typeface="Monaco"/>
                <a:cs typeface="Monaco"/>
                <a:sym typeface="Monaco"/>
              </a:rPr>
              <a:t>map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900">
                <a:solidFill>
                  <a:srgbClr val="5E5E5E"/>
                </a:solidFill>
                <a:latin typeface="Monaco"/>
                <a:ea typeface="Monaco"/>
                <a:cs typeface="Monaco"/>
                <a:sym typeface="Monaco"/>
              </a:rPr>
              <a:t>breakToWords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).</a:t>
            </a:r>
            <a:r>
              <a:rPr sz="1900">
                <a:solidFill>
                  <a:srgbClr val="5E5E5E"/>
                </a:solidFill>
                <a:latin typeface="Monaco"/>
                <a:ea typeface="Monaco"/>
                <a:cs typeface="Monaco"/>
                <a:sym typeface="Monaco"/>
              </a:rPr>
              <a:t>getOrElse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9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Iterator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())</a:t>
            </a:r>
            <a:endParaRPr sz="19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1900">
                <a:latin typeface="Monaco"/>
                <a:ea typeface="Monaco"/>
                <a:cs typeface="Monaco"/>
                <a:sym typeface="Monaco"/>
              </a:rPr>
              <a:t>   </a:t>
            </a:r>
            <a:r>
              <a:rPr sz="19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val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900">
                <a:solidFill>
                  <a:srgbClr val="727AFF"/>
                </a:solidFill>
                <a:latin typeface="Monaco"/>
                <a:ea typeface="Monaco"/>
                <a:cs typeface="Monaco"/>
                <a:sym typeface="Monaco"/>
              </a:rPr>
              <a:t>topWords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900">
                <a:solidFill>
                  <a:srgbClr val="5E5E5E"/>
                </a:solidFill>
                <a:latin typeface="Monaco"/>
                <a:ea typeface="Monaco"/>
                <a:cs typeface="Monaco"/>
                <a:sym typeface="Monaco"/>
              </a:rPr>
              <a:t>popularWords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900">
                <a:solidFill>
                  <a:srgbClr val="727AFF"/>
                </a:solidFill>
                <a:latin typeface="Monaco"/>
                <a:ea typeface="Monaco"/>
                <a:cs typeface="Monaco"/>
                <a:sym typeface="Monaco"/>
              </a:rPr>
              <a:t>wordsIterator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)</a:t>
            </a:r>
            <a:endParaRPr sz="19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1900">
                <a:latin typeface="Monaco"/>
                <a:ea typeface="Monaco"/>
                <a:cs typeface="Monaco"/>
                <a:sym typeface="Monaco"/>
              </a:rPr>
              <a:t>   </a:t>
            </a:r>
            <a:r>
              <a:rPr sz="19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1900">
                <a:solidFill>
                  <a:srgbClr val="727AFF"/>
                </a:solidFill>
                <a:latin typeface="Monaco"/>
                <a:ea typeface="Monaco"/>
                <a:cs typeface="Monaco"/>
                <a:sym typeface="Monaco"/>
              </a:rPr>
              <a:t>topWords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900">
                <a:solidFill>
                  <a:srgbClr val="5E5E5E"/>
                </a:solidFill>
                <a:latin typeface="Monaco"/>
                <a:ea typeface="Monaco"/>
                <a:cs typeface="Monaco"/>
                <a:sym typeface="Monaco"/>
              </a:rPr>
              <a:t>size==</a:t>
            </a:r>
            <a:r>
              <a:rPr sz="1900">
                <a:solidFill>
                  <a:srgbClr val="D0A3FF"/>
                </a:solidFill>
                <a:latin typeface="Monaco"/>
                <a:ea typeface="Monaco"/>
                <a:cs typeface="Monaco"/>
                <a:sym typeface="Monaco"/>
              </a:rPr>
              <a:t>10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) </a:t>
            </a:r>
            <a:r>
              <a:rPr sz="1900">
                <a:solidFill>
                  <a:srgbClr val="B34000"/>
                </a:solidFill>
                <a:latin typeface="Monaco"/>
                <a:ea typeface="Monaco"/>
                <a:cs typeface="Monaco"/>
                <a:sym typeface="Monaco"/>
              </a:rPr>
              <a:t>Some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900">
                <a:solidFill>
                  <a:srgbClr val="3CA3AA"/>
                </a:solidFill>
                <a:latin typeface="Monaco"/>
                <a:ea typeface="Monaco"/>
                <a:cs typeface="Monaco"/>
                <a:sym typeface="Monaco"/>
              </a:rPr>
              <a:t>Vectors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900">
                <a:solidFill>
                  <a:srgbClr val="5E5E5E"/>
                </a:solidFill>
                <a:latin typeface="Monaco"/>
                <a:ea typeface="Monaco"/>
                <a:cs typeface="Monaco"/>
                <a:sym typeface="Monaco"/>
              </a:rPr>
              <a:t>sparse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(d</a:t>
            </a:r>
            <a:r>
              <a:rPr sz="19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ictionary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.value.</a:t>
            </a:r>
            <a:r>
              <a:rPr sz="1900">
                <a:solidFill>
                  <a:srgbClr val="5E5E5E"/>
                </a:solidFill>
                <a:latin typeface="Monaco"/>
                <a:ea typeface="Monaco"/>
                <a:cs typeface="Monaco"/>
                <a:sym typeface="Monaco"/>
              </a:rPr>
              <a:t>size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sz="1900">
                <a:solidFill>
                  <a:srgbClr val="727AFF"/>
                </a:solidFill>
                <a:latin typeface="Monaco"/>
                <a:ea typeface="Monaco"/>
                <a:cs typeface="Monaco"/>
                <a:sym typeface="Monaco"/>
              </a:rPr>
              <a:t>topWords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)) </a:t>
            </a:r>
            <a:r>
              <a:rPr sz="19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else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900">
                <a:solidFill>
                  <a:srgbClr val="B34000"/>
                </a:solidFill>
                <a:latin typeface="Monaco"/>
                <a:ea typeface="Monaco"/>
                <a:cs typeface="Monaco"/>
                <a:sym typeface="Monaco"/>
              </a:rPr>
              <a:t>None</a:t>
            </a:r>
            <a:endParaRPr sz="19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1900">
                <a:latin typeface="Monaco"/>
                <a:ea typeface="Monaco"/>
                <a:cs typeface="Monaco"/>
                <a:sym typeface="Monaco"/>
              </a:rPr>
              <a:t>  }</a:t>
            </a:r>
            <a:endParaRPr sz="19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19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19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val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9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eventVectors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9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eventsHistory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900">
                <a:solidFill>
                  <a:srgbClr val="5E5E5E"/>
                </a:solidFill>
                <a:latin typeface="Monaco"/>
                <a:ea typeface="Monaco"/>
                <a:cs typeface="Monaco"/>
                <a:sym typeface="Monaco"/>
              </a:rPr>
              <a:t>flatMap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900">
                <a:solidFill>
                  <a:srgbClr val="79197A"/>
                </a:solidFill>
                <a:latin typeface="Monaco"/>
                <a:ea typeface="Monaco"/>
                <a:cs typeface="Monaco"/>
                <a:sym typeface="Monaco"/>
              </a:rPr>
              <a:t>event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=&gt;</a:t>
            </a:r>
            <a:r>
              <a:rPr sz="1900" u="sng">
                <a:solidFill>
                  <a:srgbClr val="5E5E5E"/>
                </a:solidFill>
                <a:latin typeface="Monaco"/>
                <a:ea typeface="Monaco"/>
                <a:cs typeface="Monaco"/>
                <a:sym typeface="Monaco"/>
              </a:rPr>
              <a:t>eventToVector</a:t>
            </a:r>
            <a:r>
              <a:rPr sz="1900" u="sng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900" u="sng">
                <a:solidFill>
                  <a:srgbClr val="79197A"/>
                </a:solidFill>
                <a:latin typeface="Monaco"/>
                <a:ea typeface="Monaco"/>
                <a:cs typeface="Monaco"/>
                <a:sym typeface="Monaco"/>
              </a:rPr>
              <a:t>event</a:t>
            </a:r>
            <a:r>
              <a:rPr sz="1900" u="sng"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Training based on existing dataset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xfrm>
            <a:off x="660400" y="7437983"/>
            <a:ext cx="11099800" cy="899567"/>
          </a:xfrm>
          <a:prstGeom prst="rect">
            <a:avLst/>
          </a:prstGeom>
        </p:spPr>
        <p:txBody>
          <a:bodyPr anchor="b"/>
          <a:lstStyle/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6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val</a:t>
            </a:r>
            <a:r>
              <a:rPr sz="26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6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eventClusters</a:t>
            </a:r>
            <a:r>
              <a:rPr sz="260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2600">
                <a:solidFill>
                  <a:srgbClr val="3CA3AA"/>
                </a:solidFill>
                <a:latin typeface="Monaco"/>
                <a:ea typeface="Monaco"/>
                <a:cs typeface="Monaco"/>
                <a:sym typeface="Monaco"/>
              </a:rPr>
              <a:t>KMeans</a:t>
            </a:r>
            <a:r>
              <a:rPr sz="2600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2600">
                <a:solidFill>
                  <a:srgbClr val="5E5E5E"/>
                </a:solidFill>
                <a:latin typeface="Monaco"/>
                <a:ea typeface="Monaco"/>
                <a:cs typeface="Monaco"/>
                <a:sym typeface="Monaco"/>
              </a:rPr>
              <a:t>train</a:t>
            </a:r>
            <a:r>
              <a:rPr sz="26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6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eventVectors</a:t>
            </a:r>
            <a:r>
              <a:rPr sz="26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2600">
                <a:solidFill>
                  <a:srgbClr val="D0A3FF"/>
                </a:solidFill>
                <a:latin typeface="Monaco"/>
                <a:ea typeface="Monaco"/>
                <a:cs typeface="Monaco"/>
                <a:sym typeface="Monaco"/>
              </a:rPr>
              <a:t>10</a:t>
            </a:r>
            <a:r>
              <a:rPr sz="26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2600">
                <a:solidFill>
                  <a:srgbClr val="D0A3FF"/>
                </a:solidFill>
                <a:latin typeface="Monaco"/>
                <a:ea typeface="Monaco"/>
                <a:cs typeface="Monaco"/>
                <a:sym typeface="Monaco"/>
              </a:rPr>
              <a:t>2</a:t>
            </a:r>
            <a:r>
              <a:rPr sz="2600">
                <a:latin typeface="Monaco"/>
                <a:ea typeface="Monaco"/>
                <a:cs typeface="Monaco"/>
                <a:sym typeface="Monaco"/>
              </a:rPr>
              <a:t>)</a:t>
            </a:r>
          </a:p>
        </p:txBody>
      </p:sp>
      <p:pic>
        <p:nvPicPr>
          <p:cNvPr id="14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5050" y="2413000"/>
            <a:ext cx="7372700" cy="5529525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hape 142"/>
          <p:cNvSpPr/>
          <p:nvPr/>
        </p:nvSpPr>
        <p:spPr>
          <a:xfrm>
            <a:off x="1768014" y="8839200"/>
            <a:ext cx="844677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u="sng"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2000" u="sng">
                <a:hlinkClick r:id="rId3" invalidUrl="" action="" tgtFrame="" tooltip="" history="1" highlightClick="0" endSnd="0"/>
              </a:rPr>
              <a:t>http://scikit-learn.org/0.11/auto_examples/cluster/plot_kmeans_digits.html</a:t>
            </a: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Event History By ID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>
              <a:buSzTx/>
              <a:buNone/>
              <a:defRPr sz="1800"/>
            </a:pPr>
            <a:endParaRPr sz="3600"/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val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3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eventHistoryById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2300" u="sng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eventsHistory</a:t>
            </a:r>
            <a:endParaRPr sz="23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Monaco"/>
                <a:ea typeface="Monaco"/>
                <a:cs typeface="Monaco"/>
                <a:sym typeface="Monaco"/>
              </a:rPr>
              <a:t>  .</a:t>
            </a:r>
            <a:r>
              <a:rPr sz="2300">
                <a:solidFill>
                  <a:srgbClr val="5E5E5E"/>
                </a:solidFill>
                <a:latin typeface="Monaco"/>
                <a:ea typeface="Monaco"/>
                <a:cs typeface="Monaco"/>
                <a:sym typeface="Monaco"/>
              </a:rPr>
              <a:t>map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2300">
                <a:solidFill>
                  <a:srgbClr val="79197A"/>
                </a:solidFill>
                <a:latin typeface="Monaco"/>
                <a:ea typeface="Monaco"/>
                <a:cs typeface="Monaco"/>
                <a:sym typeface="Monaco"/>
              </a:rPr>
              <a:t>event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=&gt;(</a:t>
            </a:r>
            <a:r>
              <a:rPr sz="2300">
                <a:solidFill>
                  <a:srgbClr val="79197A"/>
                </a:solidFill>
                <a:latin typeface="Monaco"/>
                <a:ea typeface="Monaco"/>
                <a:cs typeface="Monaco"/>
                <a:sym typeface="Monaco"/>
              </a:rPr>
              <a:t>event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23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2300">
                <a:solidFill>
                  <a:srgbClr val="79197A"/>
                </a:solidFill>
                <a:latin typeface="Monaco"/>
                <a:ea typeface="Monaco"/>
                <a:cs typeface="Monaco"/>
                <a:sym typeface="Monaco"/>
              </a:rPr>
              <a:t>event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23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description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2300">
                <a:solidFill>
                  <a:srgbClr val="5E5E5E"/>
                </a:solidFill>
                <a:latin typeface="Monaco"/>
                <a:ea typeface="Monaco"/>
                <a:cs typeface="Monaco"/>
                <a:sym typeface="Monaco"/>
              </a:rPr>
              <a:t>getOrElse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3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""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))}</a:t>
            </a:r>
            <a:endParaRPr sz="23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Monaco"/>
                <a:ea typeface="Monaco"/>
                <a:cs typeface="Monaco"/>
                <a:sym typeface="Monaco"/>
              </a:rPr>
              <a:t>  .</a:t>
            </a:r>
            <a:r>
              <a:rPr sz="2300">
                <a:solidFill>
                  <a:srgbClr val="5E5E5E"/>
                </a:solidFill>
                <a:latin typeface="Monaco"/>
                <a:ea typeface="Monaco"/>
                <a:cs typeface="Monaco"/>
                <a:sym typeface="Monaco"/>
              </a:rPr>
              <a:t>reduceByKey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{(</a:t>
            </a:r>
            <a:r>
              <a:rPr sz="2300">
                <a:solidFill>
                  <a:srgbClr val="79197A"/>
                </a:solidFill>
                <a:latin typeface="Monaco"/>
                <a:ea typeface="Monaco"/>
                <a:cs typeface="Monaco"/>
                <a:sym typeface="Monaco"/>
              </a:rPr>
              <a:t>first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: </a:t>
            </a:r>
            <a:r>
              <a:rPr sz="2300">
                <a:solidFill>
                  <a:srgbClr val="3CA3AA"/>
                </a:solidFill>
                <a:latin typeface="Monaco"/>
                <a:ea typeface="Monaco"/>
                <a:cs typeface="Monaco"/>
                <a:sym typeface="Monaco"/>
              </a:rPr>
              <a:t>String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2300">
                <a:solidFill>
                  <a:srgbClr val="79197A"/>
                </a:solidFill>
                <a:latin typeface="Monaco"/>
                <a:ea typeface="Monaco"/>
                <a:cs typeface="Monaco"/>
                <a:sym typeface="Monaco"/>
              </a:rPr>
              <a:t>second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: </a:t>
            </a:r>
            <a:r>
              <a:rPr sz="2300">
                <a:solidFill>
                  <a:srgbClr val="3CA3AA"/>
                </a:solidFill>
                <a:latin typeface="Monaco"/>
                <a:ea typeface="Monaco"/>
                <a:cs typeface="Monaco"/>
                <a:sym typeface="Monaco"/>
              </a:rPr>
              <a:t>String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)=&gt;</a:t>
            </a:r>
            <a:r>
              <a:rPr sz="2300">
                <a:solidFill>
                  <a:srgbClr val="79197A"/>
                </a:solidFill>
                <a:latin typeface="Monaco"/>
                <a:ea typeface="Monaco"/>
                <a:cs typeface="Monaco"/>
                <a:sym typeface="Monaco"/>
              </a:rPr>
              <a:t>first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}</a:t>
            </a:r>
            <a:endParaRPr sz="23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2400">
              <a:solidFill>
                <a:srgbClr val="727A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>
              <a:buSzTx/>
              <a:buNone/>
              <a:defRPr sz="1800"/>
            </a:pPr>
            <a:r>
              <a:rPr sz="3600"/>
              <a:t>(220302036,“…description1 …”)</a:t>
            </a:r>
            <a:br>
              <a:rPr sz="3600"/>
            </a:br>
            <a:r>
              <a:rPr sz="3600"/>
              <a:t>(220302037,“…description2 …”)</a:t>
            </a:r>
            <a:br>
              <a:rPr sz="3600"/>
            </a:br>
            <a:r>
              <a:rPr sz="3600"/>
              <a:t>(220302038,”…description3 …”)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There will be no pictures of cats!</a:t>
            </a:r>
          </a:p>
        </p:txBody>
      </p:sp>
      <p:pic>
        <p:nvPicPr>
          <p:cNvPr id="3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7450" y="3048000"/>
            <a:ext cx="10468371" cy="60762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xfrm>
            <a:off x="952500" y="4318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Streaming lookups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>
              <a:buSzTx/>
              <a:buNone/>
              <a:defRPr sz="1800"/>
            </a:pPr>
            <a:r>
              <a:rPr sz="3600"/>
              <a:t>Looking up the event description by eventId from rsvp. </a:t>
            </a:r>
            <a:endParaRPr sz="3600"/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2700" u="sng">
              <a:solidFill>
                <a:srgbClr val="0326CC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9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val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9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rsvpEventInfo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2900" u="sng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membersByEventId</a:t>
            </a:r>
            <a:r>
              <a:rPr sz="2900" u="sng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2900" u="sng">
                <a:solidFill>
                  <a:srgbClr val="5E5E5E"/>
                </a:solidFill>
                <a:latin typeface="Monaco"/>
                <a:ea typeface="Monaco"/>
                <a:cs typeface="Monaco"/>
                <a:sym typeface="Monaco"/>
              </a:rPr>
              <a:t>transform</a:t>
            </a:r>
            <a:r>
              <a:rPr sz="2900" u="sng">
                <a:latin typeface="Monaco"/>
                <a:ea typeface="Monaco"/>
                <a:cs typeface="Monaco"/>
                <a:sym typeface="Monaco"/>
              </a:rPr>
              <a:t>(</a:t>
            </a:r>
            <a:endParaRPr sz="29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900">
                <a:latin typeface="Monaco"/>
                <a:ea typeface="Monaco"/>
                <a:cs typeface="Monaco"/>
                <a:sym typeface="Monaco"/>
              </a:rPr>
              <a:t>   </a:t>
            </a:r>
            <a:r>
              <a:rPr sz="2900">
                <a:solidFill>
                  <a:srgbClr val="79197A"/>
                </a:solidFill>
                <a:latin typeface="Monaco"/>
                <a:ea typeface="Monaco"/>
                <a:cs typeface="Monaco"/>
                <a:sym typeface="Monaco"/>
              </a:rPr>
              <a:t>rdd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=&gt;</a:t>
            </a:r>
            <a:r>
              <a:rPr sz="2900" u="sng">
                <a:solidFill>
                  <a:srgbClr val="79197A"/>
                </a:solidFill>
                <a:latin typeface="Monaco"/>
                <a:ea typeface="Monaco"/>
                <a:cs typeface="Monaco"/>
                <a:sym typeface="Monaco"/>
              </a:rPr>
              <a:t>rdd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2900">
                <a:solidFill>
                  <a:srgbClr val="5E5E5E"/>
                </a:solidFill>
                <a:latin typeface="Monaco"/>
                <a:ea typeface="Monaco"/>
                <a:cs typeface="Monaco"/>
                <a:sym typeface="Monaco"/>
              </a:rPr>
              <a:t>join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9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eventHistoryById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)      </a:t>
            </a:r>
            <a:endParaRPr sz="29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900">
                <a:latin typeface="Monaco"/>
                <a:ea typeface="Monaco"/>
                <a:cs typeface="Monaco"/>
                <a:sym typeface="Monaco"/>
              </a:rPr>
              <a:t>)</a:t>
            </a:r>
            <a:endParaRPr sz="29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29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900">
                <a:latin typeface="Monaco"/>
                <a:ea typeface="Monaco"/>
                <a:cs typeface="Monaco"/>
                <a:sym typeface="Monaco"/>
              </a:rPr>
              <a:t>(eventId, (member, response), description)</a:t>
            </a:r>
            <a:endParaRPr sz="29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29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1900">
                <a:latin typeface="Monaco"/>
                <a:ea typeface="Monaco"/>
                <a:cs typeface="Monaco"/>
                <a:sym typeface="Monaco"/>
              </a:rPr>
              <a:t>(220819928,((Member(Some(cecelia rogers),Some(162556712)),yes),"...")</a:t>
            </a:r>
            <a:endParaRPr sz="19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1900">
                <a:latin typeface="Monaco"/>
                <a:ea typeface="Monaco"/>
                <a:cs typeface="Monaco"/>
                <a:sym typeface="Monaco"/>
              </a:rPr>
              <a:t>(221153676,((Member(Some(Carol),Some(183499291)),no),”...")</a:t>
            </a:r>
            <a:endParaRPr sz="19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1900">
                <a:latin typeface="Monaco"/>
                <a:ea typeface="Monaco"/>
                <a:cs typeface="Monaco"/>
                <a:sym typeface="Monaco"/>
              </a:rPr>
              <a:t>…</a:t>
            </a:r>
            <a:endParaRPr sz="1900">
              <a:latin typeface="Monaco"/>
              <a:ea typeface="Monaco"/>
              <a:cs typeface="Monaco"/>
              <a:sym typeface="Monaco"/>
            </a:endParaRPr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Streaming Clustering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val</a:t>
            </a:r>
            <a:r>
              <a:rPr sz="2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memberEventInfo</a:t>
            </a:r>
            <a:r>
              <a:rPr sz="240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24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rsvpEventInfo</a:t>
            </a:r>
            <a:endParaRPr sz="24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400">
                <a:latin typeface="Monaco"/>
                <a:ea typeface="Monaco"/>
                <a:cs typeface="Monaco"/>
                <a:sym typeface="Monaco"/>
              </a:rPr>
              <a:t>    .</a:t>
            </a:r>
            <a:r>
              <a:rPr sz="2400">
                <a:solidFill>
                  <a:srgbClr val="5E5E5E"/>
                </a:solidFill>
                <a:latin typeface="Monaco"/>
                <a:ea typeface="Monaco"/>
                <a:cs typeface="Monaco"/>
                <a:sym typeface="Monaco"/>
              </a:rPr>
              <a:t>flatMap</a:t>
            </a:r>
            <a:r>
              <a:rPr sz="2400">
                <a:latin typeface="Monaco"/>
                <a:ea typeface="Monaco"/>
                <a:cs typeface="Monaco"/>
                <a:sym typeface="Monaco"/>
              </a:rPr>
              <a:t>{</a:t>
            </a:r>
            <a:endParaRPr sz="24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4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case</a:t>
            </a:r>
            <a:r>
              <a:rPr sz="24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400">
                <a:solidFill>
                  <a:srgbClr val="727AFF"/>
                </a:solidFill>
                <a:latin typeface="Monaco"/>
                <a:ea typeface="Monaco"/>
                <a:cs typeface="Monaco"/>
                <a:sym typeface="Monaco"/>
              </a:rPr>
              <a:t>eventId</a:t>
            </a:r>
            <a:r>
              <a:rPr sz="2400">
                <a:latin typeface="Monaco"/>
                <a:ea typeface="Monaco"/>
                <a:cs typeface="Monaco"/>
                <a:sym typeface="Monaco"/>
              </a:rPr>
              <a:t>, ((</a:t>
            </a:r>
            <a:r>
              <a:rPr sz="2400">
                <a:solidFill>
                  <a:srgbClr val="727AFF"/>
                </a:solidFill>
                <a:latin typeface="Monaco"/>
                <a:ea typeface="Monaco"/>
                <a:cs typeface="Monaco"/>
                <a:sym typeface="Monaco"/>
              </a:rPr>
              <a:t>member</a:t>
            </a:r>
            <a:r>
              <a:rPr sz="24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2400">
                <a:solidFill>
                  <a:srgbClr val="727AFF"/>
                </a:solidFill>
                <a:latin typeface="Monaco"/>
                <a:ea typeface="Monaco"/>
                <a:cs typeface="Monaco"/>
                <a:sym typeface="Monaco"/>
              </a:rPr>
              <a:t>response</a:t>
            </a:r>
            <a:r>
              <a:rPr sz="2400">
                <a:latin typeface="Monaco"/>
                <a:ea typeface="Monaco"/>
                <a:cs typeface="Monaco"/>
                <a:sym typeface="Monaco"/>
              </a:rPr>
              <a:t>), </a:t>
            </a:r>
            <a:r>
              <a:rPr sz="2400">
                <a:solidFill>
                  <a:srgbClr val="727AFF"/>
                </a:solidFill>
                <a:latin typeface="Monaco"/>
                <a:ea typeface="Monaco"/>
                <a:cs typeface="Monaco"/>
                <a:sym typeface="Monaco"/>
              </a:rPr>
              <a:t>event</a:t>
            </a:r>
            <a:r>
              <a:rPr sz="2400">
                <a:latin typeface="Monaco"/>
                <a:ea typeface="Monaco"/>
                <a:cs typeface="Monaco"/>
                <a:sym typeface="Monaco"/>
              </a:rPr>
              <a:t>)) =&gt; {</a:t>
            </a:r>
            <a:endParaRPr sz="24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400">
                <a:latin typeface="Monaco"/>
                <a:ea typeface="Monaco"/>
                <a:cs typeface="Monaco"/>
                <a:sym typeface="Monaco"/>
              </a:rPr>
              <a:t>     </a:t>
            </a:r>
            <a:r>
              <a:rPr sz="2400" u="sng">
                <a:solidFill>
                  <a:srgbClr val="5E5E5E"/>
                </a:solidFill>
                <a:latin typeface="Monaco"/>
                <a:ea typeface="Monaco"/>
                <a:cs typeface="Monaco"/>
                <a:sym typeface="Monaco"/>
              </a:rPr>
              <a:t>eventToVector</a:t>
            </a:r>
            <a:r>
              <a:rPr sz="2400" u="sng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400" u="sng">
                <a:solidFill>
                  <a:srgbClr val="727AFF"/>
                </a:solidFill>
                <a:latin typeface="Monaco"/>
                <a:ea typeface="Monaco"/>
                <a:cs typeface="Monaco"/>
                <a:sym typeface="Monaco"/>
              </a:rPr>
              <a:t>event</a:t>
            </a:r>
            <a:r>
              <a:rPr sz="2400" u="sng">
                <a:latin typeface="Monaco"/>
                <a:ea typeface="Monaco"/>
                <a:cs typeface="Monaco"/>
                <a:sym typeface="Monaco"/>
              </a:rPr>
              <a:t>).</a:t>
            </a:r>
            <a:r>
              <a:rPr sz="2400" u="sng">
                <a:solidFill>
                  <a:srgbClr val="5E5E5E"/>
                </a:solidFill>
                <a:latin typeface="Monaco"/>
                <a:ea typeface="Monaco"/>
                <a:cs typeface="Monaco"/>
                <a:sym typeface="Monaco"/>
              </a:rPr>
              <a:t>map</a:t>
            </a:r>
            <a:r>
              <a:rPr sz="2400" u="sng">
                <a:latin typeface="Monaco"/>
                <a:ea typeface="Monaco"/>
                <a:cs typeface="Monaco"/>
                <a:sym typeface="Monaco"/>
              </a:rPr>
              <a:t>{ </a:t>
            </a:r>
            <a:r>
              <a:rPr sz="2400" u="sng">
                <a:solidFill>
                  <a:srgbClr val="79197A"/>
                </a:solidFill>
                <a:latin typeface="Monaco"/>
                <a:ea typeface="Monaco"/>
                <a:cs typeface="Monaco"/>
                <a:sym typeface="Monaco"/>
              </a:rPr>
              <a:t>eventVector</a:t>
            </a:r>
            <a:r>
              <a:rPr sz="2400" u="sng">
                <a:latin typeface="Monaco"/>
                <a:ea typeface="Monaco"/>
                <a:cs typeface="Monaco"/>
                <a:sym typeface="Monaco"/>
              </a:rPr>
              <a:t>=&gt; </a:t>
            </a:r>
            <a:endParaRPr sz="24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400">
                <a:latin typeface="Monaco"/>
                <a:ea typeface="Monaco"/>
                <a:cs typeface="Monaco"/>
                <a:sym typeface="Monaco"/>
              </a:rPr>
              <a:t>       </a:t>
            </a:r>
            <a:r>
              <a:rPr sz="2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val</a:t>
            </a:r>
            <a:r>
              <a:rPr sz="2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>
                <a:solidFill>
                  <a:srgbClr val="727AFF"/>
                </a:solidFill>
                <a:latin typeface="Monaco"/>
                <a:ea typeface="Monaco"/>
                <a:cs typeface="Monaco"/>
                <a:sym typeface="Monaco"/>
              </a:rPr>
              <a:t>eventCluster</a:t>
            </a:r>
            <a:r>
              <a:rPr sz="24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24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eventClusters</a:t>
            </a:r>
            <a:r>
              <a:rPr sz="2400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2400">
                <a:solidFill>
                  <a:srgbClr val="5E5E5E"/>
                </a:solidFill>
                <a:latin typeface="Monaco"/>
                <a:ea typeface="Monaco"/>
                <a:cs typeface="Monaco"/>
                <a:sym typeface="Monaco"/>
              </a:rPr>
              <a:t>predict</a:t>
            </a:r>
            <a:r>
              <a:rPr sz="24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400">
                <a:solidFill>
                  <a:srgbClr val="79197A"/>
                </a:solidFill>
                <a:latin typeface="Monaco"/>
                <a:ea typeface="Monaco"/>
                <a:cs typeface="Monaco"/>
                <a:sym typeface="Monaco"/>
              </a:rPr>
              <a:t>eventVector</a:t>
            </a:r>
            <a:r>
              <a:rPr sz="2400">
                <a:latin typeface="Monaco"/>
                <a:ea typeface="Monaco"/>
                <a:cs typeface="Monaco"/>
                <a:sym typeface="Monaco"/>
              </a:rPr>
              <a:t>)</a:t>
            </a:r>
            <a:endParaRPr sz="24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400">
                <a:latin typeface="Monaco"/>
                <a:ea typeface="Monaco"/>
                <a:cs typeface="Monaco"/>
                <a:sym typeface="Monaco"/>
              </a:rPr>
              <a:t>       (</a:t>
            </a:r>
            <a:r>
              <a:rPr sz="2400">
                <a:solidFill>
                  <a:srgbClr val="727AFF"/>
                </a:solidFill>
                <a:latin typeface="Monaco"/>
                <a:ea typeface="Monaco"/>
                <a:cs typeface="Monaco"/>
                <a:sym typeface="Monaco"/>
              </a:rPr>
              <a:t>eventCluster</a:t>
            </a:r>
            <a:r>
              <a:rPr sz="2400">
                <a:latin typeface="Monaco"/>
                <a:ea typeface="Monaco"/>
                <a:cs typeface="Monaco"/>
                <a:sym typeface="Monaco"/>
              </a:rPr>
              <a:t>,(</a:t>
            </a:r>
            <a:r>
              <a:rPr sz="2400">
                <a:solidFill>
                  <a:srgbClr val="727AFF"/>
                </a:solidFill>
                <a:latin typeface="Monaco"/>
                <a:ea typeface="Monaco"/>
                <a:cs typeface="Monaco"/>
                <a:sym typeface="Monaco"/>
              </a:rPr>
              <a:t>member</a:t>
            </a:r>
            <a:r>
              <a:rPr sz="24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2400">
                <a:solidFill>
                  <a:srgbClr val="727AFF"/>
                </a:solidFill>
                <a:latin typeface="Monaco"/>
                <a:ea typeface="Monaco"/>
                <a:cs typeface="Monaco"/>
                <a:sym typeface="Monaco"/>
              </a:rPr>
              <a:t>response</a:t>
            </a:r>
            <a:r>
              <a:rPr sz="2400">
                <a:latin typeface="Monaco"/>
                <a:ea typeface="Monaco"/>
                <a:cs typeface="Monaco"/>
                <a:sym typeface="Monaco"/>
              </a:rPr>
              <a:t>))</a:t>
            </a:r>
            <a:endParaRPr sz="24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400">
                <a:latin typeface="Monaco"/>
                <a:ea typeface="Monaco"/>
                <a:cs typeface="Monaco"/>
                <a:sym typeface="Monaco"/>
              </a:rPr>
              <a:t>     }</a:t>
            </a:r>
            <a:endParaRPr sz="24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400">
                <a:latin typeface="Monaco"/>
                <a:ea typeface="Monaco"/>
                <a:cs typeface="Monaco"/>
                <a:sym typeface="Monaco"/>
              </a:rPr>
              <a:t>    }}</a:t>
            </a:r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Clustering members</a:t>
            </a:r>
          </a:p>
        </p:txBody>
      </p:sp>
      <p:sp>
        <p:nvSpPr>
          <p:cNvPr id="154" name="Shape 1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def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>
                <a:solidFill>
                  <a:srgbClr val="5E5E5E"/>
                </a:solidFill>
                <a:latin typeface="Monaco"/>
                <a:ea typeface="Monaco"/>
                <a:cs typeface="Monaco"/>
                <a:sym typeface="Monaco"/>
              </a:rPr>
              <a:t>groupMembers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600">
                <a:solidFill>
                  <a:srgbClr val="79197A"/>
                </a:solidFill>
                <a:latin typeface="Monaco"/>
                <a:ea typeface="Monaco"/>
                <a:cs typeface="Monaco"/>
                <a:sym typeface="Monaco"/>
              </a:rPr>
              <a:t>memberResponses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: </a:t>
            </a:r>
            <a:r>
              <a:rPr sz="1600">
                <a:solidFill>
                  <a:srgbClr val="3CA3AA"/>
                </a:solidFill>
                <a:latin typeface="Monaco"/>
                <a:ea typeface="Monaco"/>
                <a:cs typeface="Monaco"/>
                <a:sym typeface="Monaco"/>
              </a:rPr>
              <a:t>Seq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[(</a:t>
            </a:r>
            <a:r>
              <a:rPr sz="1600">
                <a:solidFill>
                  <a:srgbClr val="B34000"/>
                </a:solidFill>
                <a:latin typeface="Monaco"/>
                <a:ea typeface="Monaco"/>
                <a:cs typeface="Monaco"/>
                <a:sym typeface="Monaco"/>
              </a:rPr>
              <a:t>Member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600">
                <a:solidFill>
                  <a:srgbClr val="3CA3AA"/>
                </a:solidFill>
                <a:latin typeface="Monaco"/>
                <a:ea typeface="Monaco"/>
                <a:cs typeface="Monaco"/>
                <a:sym typeface="Monaco"/>
              </a:rPr>
              <a:t>String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)], </a:t>
            </a:r>
            <a:r>
              <a:rPr sz="1600">
                <a:solidFill>
                  <a:srgbClr val="79197A"/>
                </a:solidFill>
                <a:latin typeface="Monaco"/>
                <a:ea typeface="Monaco"/>
                <a:cs typeface="Monaco"/>
                <a:sym typeface="Monaco"/>
              </a:rPr>
              <a:t>initList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: Option[</a:t>
            </a:r>
            <a:r>
              <a:rPr sz="1600">
                <a:solidFill>
                  <a:srgbClr val="3CA3AA"/>
                </a:solidFill>
                <a:latin typeface="Monaco"/>
                <a:ea typeface="Monaco"/>
                <a:cs typeface="Monaco"/>
                <a:sym typeface="Monaco"/>
              </a:rPr>
              <a:t>Set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[</a:t>
            </a:r>
            <a:r>
              <a:rPr sz="1600">
                <a:solidFill>
                  <a:srgbClr val="B34000"/>
                </a:solidFill>
                <a:latin typeface="Monaco"/>
                <a:ea typeface="Monaco"/>
                <a:cs typeface="Monaco"/>
                <a:sym typeface="Monaco"/>
              </a:rPr>
              <a:t>Member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]]) = {</a:t>
            </a:r>
            <a:endParaRPr sz="16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val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>
                <a:solidFill>
                  <a:srgbClr val="727AFF"/>
                </a:solidFill>
                <a:latin typeface="Monaco"/>
                <a:ea typeface="Monaco"/>
                <a:cs typeface="Monaco"/>
                <a:sym typeface="Monaco"/>
              </a:rPr>
              <a:t>initialMemberList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600">
                <a:solidFill>
                  <a:srgbClr val="79197A"/>
                </a:solidFill>
                <a:latin typeface="Monaco"/>
                <a:ea typeface="Monaco"/>
                <a:cs typeface="Monaco"/>
                <a:sym typeface="Monaco"/>
              </a:rPr>
              <a:t>initList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600">
                <a:solidFill>
                  <a:srgbClr val="5E5E5E"/>
                </a:solidFill>
                <a:latin typeface="Monaco"/>
                <a:ea typeface="Monaco"/>
                <a:cs typeface="Monaco"/>
                <a:sym typeface="Monaco"/>
              </a:rPr>
              <a:t>getOrElse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6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Set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())</a:t>
            </a:r>
            <a:endParaRPr sz="16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val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>
                <a:solidFill>
                  <a:srgbClr val="727AFF"/>
                </a:solidFill>
                <a:latin typeface="Monaco"/>
                <a:ea typeface="Monaco"/>
                <a:cs typeface="Monaco"/>
                <a:sym typeface="Monaco"/>
              </a:rPr>
              <a:t>newMemberList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=(</a:t>
            </a:r>
            <a:r>
              <a:rPr sz="1600">
                <a:solidFill>
                  <a:srgbClr val="79197A"/>
                </a:solidFill>
                <a:latin typeface="Monaco"/>
                <a:ea typeface="Monaco"/>
                <a:cs typeface="Monaco"/>
                <a:sym typeface="Monaco"/>
              </a:rPr>
              <a:t>memberResponses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>
                <a:solidFill>
                  <a:srgbClr val="5E5E5E"/>
                </a:solidFill>
                <a:latin typeface="Monaco"/>
                <a:ea typeface="Monaco"/>
                <a:cs typeface="Monaco"/>
                <a:sym typeface="Monaco"/>
              </a:rPr>
              <a:t>:\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>
                <a:solidFill>
                  <a:srgbClr val="727AFF"/>
                </a:solidFill>
                <a:latin typeface="Monaco"/>
                <a:ea typeface="Monaco"/>
                <a:cs typeface="Monaco"/>
                <a:sym typeface="Monaco"/>
              </a:rPr>
              <a:t>initialMemberList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) {</a:t>
            </a:r>
            <a:endParaRPr sz="16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case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((</a:t>
            </a:r>
            <a:r>
              <a:rPr sz="1600">
                <a:solidFill>
                  <a:srgbClr val="727AFF"/>
                </a:solidFill>
                <a:latin typeface="Monaco"/>
                <a:ea typeface="Monaco"/>
                <a:cs typeface="Monaco"/>
                <a:sym typeface="Monaco"/>
              </a:rPr>
              <a:t>member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600">
                <a:solidFill>
                  <a:srgbClr val="727AFF"/>
                </a:solidFill>
                <a:latin typeface="Monaco"/>
                <a:ea typeface="Monaco"/>
                <a:cs typeface="Monaco"/>
                <a:sym typeface="Monaco"/>
              </a:rPr>
              <a:t>response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), </a:t>
            </a:r>
            <a:r>
              <a:rPr sz="1600">
                <a:solidFill>
                  <a:srgbClr val="727AFF"/>
                </a:solidFill>
                <a:latin typeface="Monaco"/>
                <a:ea typeface="Monaco"/>
                <a:cs typeface="Monaco"/>
                <a:sym typeface="Monaco"/>
              </a:rPr>
              <a:t>memberList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) =&gt;</a:t>
            </a:r>
            <a:endParaRPr sz="16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      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1600">
                <a:solidFill>
                  <a:srgbClr val="727AFF"/>
                </a:solidFill>
                <a:latin typeface="Monaco"/>
                <a:ea typeface="Monaco"/>
                <a:cs typeface="Monaco"/>
                <a:sym typeface="Monaco"/>
              </a:rPr>
              <a:t>response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>
                <a:solidFill>
                  <a:srgbClr val="5E5E5E"/>
                </a:solidFill>
                <a:latin typeface="Monaco"/>
                <a:ea typeface="Monaco"/>
                <a:cs typeface="Monaco"/>
                <a:sym typeface="Monaco"/>
              </a:rPr>
              <a:t>==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"yes"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) </a:t>
            </a:r>
            <a:r>
              <a:rPr sz="1600">
                <a:solidFill>
                  <a:srgbClr val="727AFF"/>
                </a:solidFill>
                <a:latin typeface="Monaco"/>
                <a:ea typeface="Monaco"/>
                <a:cs typeface="Monaco"/>
                <a:sym typeface="Monaco"/>
              </a:rPr>
              <a:t>memberList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>
                <a:solidFill>
                  <a:srgbClr val="5E5E5E"/>
                </a:solidFill>
                <a:latin typeface="Monaco"/>
                <a:ea typeface="Monaco"/>
                <a:cs typeface="Monaco"/>
                <a:sym typeface="Monaco"/>
              </a:rPr>
              <a:t>+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>
                <a:solidFill>
                  <a:srgbClr val="727AFF"/>
                </a:solidFill>
                <a:latin typeface="Monaco"/>
                <a:ea typeface="Monaco"/>
                <a:cs typeface="Monaco"/>
                <a:sym typeface="Monaco"/>
              </a:rPr>
              <a:t>member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else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>
                <a:solidFill>
                  <a:srgbClr val="727AFF"/>
                </a:solidFill>
                <a:latin typeface="Monaco"/>
                <a:ea typeface="Monaco"/>
                <a:cs typeface="Monaco"/>
                <a:sym typeface="Monaco"/>
              </a:rPr>
              <a:t>memberList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>
                <a:solidFill>
                  <a:srgbClr val="5E5E5E"/>
                </a:solidFill>
                <a:latin typeface="Monaco"/>
                <a:ea typeface="Monaco"/>
                <a:cs typeface="Monaco"/>
                <a:sym typeface="Monaco"/>
              </a:rPr>
              <a:t>-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>
                <a:solidFill>
                  <a:srgbClr val="727AFF"/>
                </a:solidFill>
                <a:latin typeface="Monaco"/>
                <a:ea typeface="Monaco"/>
                <a:cs typeface="Monaco"/>
                <a:sym typeface="Monaco"/>
              </a:rPr>
              <a:t>member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 </a:t>
            </a:r>
            <a:endParaRPr sz="16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    }</a:t>
            </a:r>
            <a:endParaRPr sz="16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1600">
                <a:solidFill>
                  <a:srgbClr val="727AFF"/>
                </a:solidFill>
                <a:latin typeface="Monaco"/>
                <a:ea typeface="Monaco"/>
                <a:cs typeface="Monaco"/>
                <a:sym typeface="Monaco"/>
              </a:rPr>
              <a:t>newMemberList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600">
                <a:solidFill>
                  <a:srgbClr val="5E5E5E"/>
                </a:solidFill>
                <a:latin typeface="Monaco"/>
                <a:ea typeface="Monaco"/>
                <a:cs typeface="Monaco"/>
                <a:sym typeface="Monaco"/>
              </a:rPr>
              <a:t>size&gt;</a:t>
            </a:r>
            <a:r>
              <a:rPr sz="1600">
                <a:solidFill>
                  <a:srgbClr val="D0A3FF"/>
                </a:solidFill>
                <a:latin typeface="Monaco"/>
                <a:ea typeface="Monaco"/>
                <a:cs typeface="Monaco"/>
                <a:sym typeface="Monaco"/>
              </a:rPr>
              <a:t>0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) </a:t>
            </a:r>
            <a:r>
              <a:rPr sz="1600">
                <a:solidFill>
                  <a:srgbClr val="B34000"/>
                </a:solidFill>
                <a:latin typeface="Monaco"/>
                <a:ea typeface="Monaco"/>
                <a:cs typeface="Monaco"/>
                <a:sym typeface="Monaco"/>
              </a:rPr>
              <a:t>Some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600">
                <a:solidFill>
                  <a:srgbClr val="727AFF"/>
                </a:solidFill>
                <a:latin typeface="Monaco"/>
                <a:ea typeface="Monaco"/>
                <a:cs typeface="Monaco"/>
                <a:sym typeface="Monaco"/>
              </a:rPr>
              <a:t>newMemberList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) 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else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>
                <a:solidFill>
                  <a:srgbClr val="B34000"/>
                </a:solidFill>
                <a:latin typeface="Monaco"/>
                <a:ea typeface="Monaco"/>
                <a:cs typeface="Monaco"/>
                <a:sym typeface="Monaco"/>
              </a:rPr>
              <a:t>None</a:t>
            </a:r>
            <a:endParaRPr sz="16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  } </a:t>
            </a:r>
            <a:endParaRPr sz="16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val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3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memberGroups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2300" u="sng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memberEventInfo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2300">
                <a:solidFill>
                  <a:srgbClr val="5E5E5E"/>
                </a:solidFill>
                <a:latin typeface="Monaco"/>
                <a:ea typeface="Monaco"/>
                <a:cs typeface="Monaco"/>
                <a:sym typeface="Monaco"/>
              </a:rPr>
              <a:t>updateStateByKey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300">
                <a:solidFill>
                  <a:srgbClr val="5E5E5E"/>
                </a:solidFill>
                <a:latin typeface="Monaco"/>
                <a:ea typeface="Monaco"/>
                <a:cs typeface="Monaco"/>
                <a:sym typeface="Monaco"/>
              </a:rPr>
              <a:t>groupMembers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)</a:t>
            </a:r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Recommendations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3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val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3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recommendations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2300" u="sng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memberEventInfo</a:t>
            </a:r>
            <a:endParaRPr sz="23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Monaco"/>
                <a:ea typeface="Monaco"/>
                <a:cs typeface="Monaco"/>
                <a:sym typeface="Monaco"/>
              </a:rPr>
              <a:t>    .</a:t>
            </a:r>
            <a:r>
              <a:rPr sz="2300">
                <a:solidFill>
                  <a:srgbClr val="5E5E5E"/>
                </a:solidFill>
                <a:latin typeface="Monaco"/>
                <a:ea typeface="Monaco"/>
                <a:cs typeface="Monaco"/>
                <a:sym typeface="Monaco"/>
              </a:rPr>
              <a:t>join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3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memberGroups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)</a:t>
            </a:r>
            <a:endParaRPr sz="23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Monaco"/>
                <a:ea typeface="Monaco"/>
                <a:cs typeface="Monaco"/>
                <a:sym typeface="Monaco"/>
              </a:rPr>
              <a:t>    .</a:t>
            </a:r>
            <a:r>
              <a:rPr sz="2300">
                <a:solidFill>
                  <a:srgbClr val="5E5E5E"/>
                </a:solidFill>
                <a:latin typeface="Monaco"/>
                <a:ea typeface="Monaco"/>
                <a:cs typeface="Monaco"/>
                <a:sym typeface="Monaco"/>
              </a:rPr>
              <a:t>map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{</a:t>
            </a:r>
            <a:endParaRPr sz="23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Monaco"/>
                <a:ea typeface="Monaco"/>
                <a:cs typeface="Monaco"/>
                <a:sym typeface="Monaco"/>
              </a:rPr>
              <a:t>       </a:t>
            </a:r>
            <a:r>
              <a:rPr sz="23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case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300">
                <a:solidFill>
                  <a:srgbClr val="727AFF"/>
                </a:solidFill>
                <a:latin typeface="Monaco"/>
                <a:ea typeface="Monaco"/>
                <a:cs typeface="Monaco"/>
                <a:sym typeface="Monaco"/>
              </a:rPr>
              <a:t>cluster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, ((</a:t>
            </a:r>
            <a:r>
              <a:rPr sz="2300">
                <a:solidFill>
                  <a:srgbClr val="727AFF"/>
                </a:solidFill>
                <a:latin typeface="Monaco"/>
                <a:ea typeface="Monaco"/>
                <a:cs typeface="Monaco"/>
                <a:sym typeface="Monaco"/>
              </a:rPr>
              <a:t>member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2300">
                <a:solidFill>
                  <a:srgbClr val="727AFF"/>
                </a:solidFill>
                <a:latin typeface="Monaco"/>
                <a:ea typeface="Monaco"/>
                <a:cs typeface="Monaco"/>
                <a:sym typeface="Monaco"/>
              </a:rPr>
              <a:t>memberResponse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), </a:t>
            </a:r>
            <a:r>
              <a:rPr sz="2300">
                <a:solidFill>
                  <a:srgbClr val="727AFF"/>
                </a:solidFill>
                <a:latin typeface="Monaco"/>
                <a:ea typeface="Monaco"/>
                <a:cs typeface="Monaco"/>
                <a:sym typeface="Monaco"/>
              </a:rPr>
              <a:t>members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)) =&gt; </a:t>
            </a:r>
            <a:endParaRPr sz="23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Monaco"/>
                <a:ea typeface="Monaco"/>
                <a:cs typeface="Monaco"/>
                <a:sym typeface="Monaco"/>
              </a:rPr>
              <a:t>              (</a:t>
            </a:r>
            <a:r>
              <a:rPr sz="2300">
                <a:solidFill>
                  <a:srgbClr val="727AFF"/>
                </a:solidFill>
                <a:latin typeface="Monaco"/>
                <a:ea typeface="Monaco"/>
                <a:cs typeface="Monaco"/>
                <a:sym typeface="Monaco"/>
              </a:rPr>
              <a:t>member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23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memberName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2300">
                <a:solidFill>
                  <a:srgbClr val="727AFF"/>
                </a:solidFill>
                <a:latin typeface="Monaco"/>
                <a:ea typeface="Monaco"/>
                <a:cs typeface="Monaco"/>
                <a:sym typeface="Monaco"/>
              </a:rPr>
              <a:t>members</a:t>
            </a:r>
            <a:r>
              <a:rPr sz="2300">
                <a:solidFill>
                  <a:srgbClr val="5E5E5E"/>
                </a:solidFill>
                <a:latin typeface="Monaco"/>
                <a:ea typeface="Monaco"/>
                <a:cs typeface="Monaco"/>
                <a:sym typeface="Monaco"/>
              </a:rPr>
              <a:t>-</a:t>
            </a:r>
            <a:r>
              <a:rPr sz="2300">
                <a:solidFill>
                  <a:srgbClr val="727AFF"/>
                </a:solidFill>
                <a:latin typeface="Monaco"/>
                <a:ea typeface="Monaco"/>
                <a:cs typeface="Monaco"/>
                <a:sym typeface="Monaco"/>
              </a:rPr>
              <a:t>member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)</a:t>
            </a:r>
            <a:endParaRPr sz="23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Monaco"/>
                <a:ea typeface="Monaco"/>
                <a:cs typeface="Monaco"/>
                <a:sym typeface="Monaco"/>
              </a:rPr>
              <a:t>    }</a:t>
            </a:r>
            <a:endParaRPr sz="23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23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Monaco"/>
                <a:ea typeface="Monaco"/>
                <a:cs typeface="Monaco"/>
                <a:sym typeface="Monaco"/>
              </a:rPr>
              <a:t>(Some(Mike D) -&gt; Set(Member(Some(Sioux),Some(85761302)), Member(Some(Aileen),Some(12579632)), Member(Some(Teri),Some(148306762))))</a:t>
            </a:r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Questions</a:t>
            </a:r>
          </a:p>
        </p:txBody>
      </p:sp>
      <p:pic>
        <p:nvPicPr>
          <p:cNvPr id="16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22600" y="2743200"/>
            <a:ext cx="8036744" cy="601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Lambda Architecture</a:t>
            </a:r>
          </a:p>
        </p:txBody>
      </p:sp>
      <p:sp>
        <p:nvSpPr>
          <p:cNvPr id="42" name="Shape 42"/>
          <p:cNvSpPr/>
          <p:nvPr/>
        </p:nvSpPr>
        <p:spPr>
          <a:xfrm>
            <a:off x="1101625" y="4466113"/>
            <a:ext cx="1715444" cy="1270001"/>
          </a:xfrm>
          <a:prstGeom prst="rightArrow">
            <a:avLst>
              <a:gd name="adj1" fmla="val 32000"/>
              <a:gd name="adj2" fmla="val 6400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3" name="Shape 43"/>
          <p:cNvSpPr/>
          <p:nvPr/>
        </p:nvSpPr>
        <p:spPr>
          <a:xfrm>
            <a:off x="2849215" y="4271842"/>
            <a:ext cx="1630090" cy="1658542"/>
          </a:xfrm>
          <a:prstGeom prst="roundRect">
            <a:avLst>
              <a:gd name="adj" fmla="val 9773"/>
            </a:avLst>
          </a:prstGeom>
          <a:gradFill>
            <a:gsLst>
              <a:gs pos="0">
                <a:srgbClr val="00817C"/>
              </a:gs>
              <a:gs pos="80000">
                <a:srgbClr val="00A9A4"/>
              </a:gs>
              <a:gs pos="100000">
                <a:srgbClr val="00AAA4"/>
              </a:gs>
            </a:gsLst>
            <a:lin ang="16200000"/>
          </a:gradFill>
          <a:ln>
            <a:solidFill>
              <a:srgbClr val="BBBB2E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914400">
              <a:defRPr sz="1800">
                <a:solidFill>
                  <a:srgbClr val="FFFFFF"/>
                </a:solidFill>
                <a:latin typeface="Acer Foco"/>
                <a:ea typeface="Acer Foco"/>
                <a:cs typeface="Acer Foco"/>
                <a:sym typeface="Acer Foco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BUFFER</a:t>
            </a:r>
          </a:p>
        </p:txBody>
      </p:sp>
      <p:sp>
        <p:nvSpPr>
          <p:cNvPr id="44" name="Shape 44"/>
          <p:cNvSpPr/>
          <p:nvPr/>
        </p:nvSpPr>
        <p:spPr>
          <a:xfrm>
            <a:off x="5276887" y="2918817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0077FF"/>
          </a:solidFill>
          <a:ln>
            <a:solidFill>
              <a:srgbClr val="00ABA5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914400">
              <a:defRPr sz="1800">
                <a:solidFill>
                  <a:srgbClr val="FFFFFF"/>
                </a:solidFill>
                <a:latin typeface="Acer Foco"/>
                <a:ea typeface="Acer Foco"/>
                <a:cs typeface="Acer Foco"/>
                <a:sym typeface="Acer Foco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BATCH</a:t>
            </a:r>
          </a:p>
        </p:txBody>
      </p:sp>
      <p:sp>
        <p:nvSpPr>
          <p:cNvPr id="45" name="Shape 45"/>
          <p:cNvSpPr/>
          <p:nvPr/>
        </p:nvSpPr>
        <p:spPr>
          <a:xfrm>
            <a:off x="5276887" y="6741517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FF2604"/>
          </a:solidFill>
          <a:ln>
            <a:solidFill>
              <a:srgbClr val="00ABA5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914400">
              <a:defRPr sz="1800">
                <a:solidFill>
                  <a:srgbClr val="FFFFFF"/>
                </a:solidFill>
                <a:latin typeface="Acer Foco"/>
                <a:ea typeface="Acer Foco"/>
                <a:cs typeface="Acer Foco"/>
                <a:sym typeface="Acer Foco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SPEED</a:t>
            </a:r>
          </a:p>
        </p:txBody>
      </p:sp>
      <p:sp>
        <p:nvSpPr>
          <p:cNvPr id="46" name="Shape 46"/>
          <p:cNvSpPr/>
          <p:nvPr/>
        </p:nvSpPr>
        <p:spPr>
          <a:xfrm>
            <a:off x="8285212" y="3093342"/>
            <a:ext cx="1254126" cy="5319516"/>
          </a:xfrm>
          <a:prstGeom prst="roundRect">
            <a:avLst>
              <a:gd name="adj" fmla="val 15190"/>
            </a:avLst>
          </a:prstGeom>
          <a:solidFill>
            <a:srgbClr val="FFFFFF"/>
          </a:solidFill>
          <a:ln w="25400">
            <a:solidFill>
              <a:srgbClr val="3F9C35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l" defTabSz="914400">
              <a:defRPr sz="1800">
                <a:solidFill>
                  <a:srgbClr val="414042"/>
                </a:solidFill>
                <a:latin typeface="Acer Foco"/>
                <a:ea typeface="Acer Foco"/>
                <a:cs typeface="Acer Foco"/>
                <a:sym typeface="Acer Foco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14042"/>
                </a:solidFill>
              </a:rPr>
              <a:t>SERVING</a:t>
            </a:r>
          </a:p>
        </p:txBody>
      </p:sp>
      <p:cxnSp>
        <p:nvCxnSpPr>
          <p:cNvPr id="47" name="Connector 47"/>
          <p:cNvCxnSpPr>
            <a:stCxn id="43" idx="0"/>
            <a:endCxn id="44" idx="0"/>
          </p:cNvCxnSpPr>
          <p:nvPr/>
        </p:nvCxnSpPr>
        <p:spPr>
          <a:xfrm flipV="1">
            <a:off x="3664260" y="3553817"/>
            <a:ext cx="2247628" cy="1547297"/>
          </a:xfrm>
          <a:prstGeom prst="straightConnector1">
            <a:avLst/>
          </a:prstGeom>
          <a:ln w="25400">
            <a:solidFil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cxnSp>
      <p:sp>
        <p:nvSpPr>
          <p:cNvPr id="48" name="Shape 48"/>
          <p:cNvSpPr/>
          <p:nvPr/>
        </p:nvSpPr>
        <p:spPr>
          <a:xfrm>
            <a:off x="3276525" y="3143250"/>
            <a:ext cx="1931244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914400">
              <a:defRPr sz="1800">
                <a:solidFill>
                  <a:srgbClr val="414042"/>
                </a:solidFill>
                <a:latin typeface="Acer Foco"/>
                <a:ea typeface="Acer Foco"/>
                <a:cs typeface="Acer Foco"/>
                <a:sym typeface="Acer Foco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14042"/>
                </a:solidFill>
              </a:rPr>
              <a:t>Hourly/Daily Loads</a:t>
            </a:r>
          </a:p>
        </p:txBody>
      </p:sp>
      <p:cxnSp>
        <p:nvCxnSpPr>
          <p:cNvPr id="49" name="Connector 49"/>
          <p:cNvCxnSpPr>
            <a:stCxn id="43" idx="0"/>
            <a:endCxn id="45" idx="0"/>
          </p:cNvCxnSpPr>
          <p:nvPr/>
        </p:nvCxnSpPr>
        <p:spPr>
          <a:xfrm>
            <a:off x="3664260" y="5101113"/>
            <a:ext cx="2247628" cy="2275405"/>
          </a:xfrm>
          <a:prstGeom prst="straightConnector1">
            <a:avLst/>
          </a:prstGeom>
          <a:ln w="25400">
            <a:solidFil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cxnSp>
      <p:sp>
        <p:nvSpPr>
          <p:cNvPr id="50" name="Shape 50"/>
          <p:cNvSpPr/>
          <p:nvPr/>
        </p:nvSpPr>
        <p:spPr>
          <a:xfrm>
            <a:off x="3149525" y="7241939"/>
            <a:ext cx="143587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914400">
              <a:defRPr sz="1800">
                <a:solidFill>
                  <a:srgbClr val="414042"/>
                </a:solidFill>
                <a:latin typeface="Acer Foco"/>
                <a:ea typeface="Acer Foco"/>
                <a:cs typeface="Acer Foco"/>
                <a:sym typeface="Acer Foco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14042"/>
                </a:solidFill>
              </a:rPr>
              <a:t>Every Second</a:t>
            </a:r>
          </a:p>
        </p:txBody>
      </p:sp>
      <p:sp>
        <p:nvSpPr>
          <p:cNvPr id="51" name="Shape 51"/>
          <p:cNvSpPr/>
          <p:nvPr/>
        </p:nvSpPr>
        <p:spPr>
          <a:xfrm>
            <a:off x="6480739" y="3560518"/>
            <a:ext cx="1823404" cy="1"/>
          </a:xfrm>
          <a:prstGeom prst="line">
            <a:avLst/>
          </a:prstGeom>
          <a:ln w="25400">
            <a:solidFil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/>
        </p:nvSpPr>
        <p:spPr>
          <a:xfrm>
            <a:off x="6480739" y="7274893"/>
            <a:ext cx="1823404" cy="1"/>
          </a:xfrm>
          <a:prstGeom prst="line">
            <a:avLst/>
          </a:prstGeom>
          <a:ln w="25400">
            <a:solidFil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Shape 53"/>
          <p:cNvSpPr/>
          <p:nvPr/>
        </p:nvSpPr>
        <p:spPr>
          <a:xfrm>
            <a:off x="6884906" y="7501632"/>
            <a:ext cx="105434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 defTabSz="914400">
              <a:defRPr sz="1800"/>
            </a:pPr>
            <a:r>
              <a:rPr>
                <a:solidFill>
                  <a:srgbClr val="414042"/>
                </a:solidFill>
                <a:latin typeface="Acer Foco"/>
                <a:ea typeface="Acer Foco"/>
                <a:cs typeface="Acer Foco"/>
                <a:sym typeface="Acer Foco"/>
              </a:rPr>
              <a:t>Near </a:t>
            </a:r>
            <a:endParaRPr>
              <a:solidFill>
                <a:srgbClr val="414042"/>
              </a:solidFill>
              <a:latin typeface="Acer Foco"/>
              <a:ea typeface="Acer Foco"/>
              <a:cs typeface="Acer Foco"/>
              <a:sym typeface="Acer Foco"/>
            </a:endParaRPr>
          </a:p>
          <a:p>
            <a:pPr lvl="0" algn="l" defTabSz="914400">
              <a:defRPr sz="1800"/>
            </a:pPr>
            <a:r>
              <a:rPr>
                <a:solidFill>
                  <a:srgbClr val="414042"/>
                </a:solidFill>
                <a:latin typeface="Acer Foco"/>
                <a:ea typeface="Acer Foco"/>
                <a:cs typeface="Acer Foco"/>
                <a:sym typeface="Acer Foco"/>
              </a:rPr>
              <a:t>Real-time</a:t>
            </a:r>
            <a:endParaRPr>
              <a:solidFill>
                <a:srgbClr val="414042"/>
              </a:solidFill>
              <a:latin typeface="Acer Foco"/>
              <a:ea typeface="Acer Foco"/>
              <a:cs typeface="Acer Foco"/>
              <a:sym typeface="Acer Foco"/>
            </a:endParaRPr>
          </a:p>
          <a:p>
            <a:pPr lvl="0" algn="l" defTabSz="914400">
              <a:defRPr sz="1800"/>
            </a:pPr>
            <a:r>
              <a:rPr>
                <a:solidFill>
                  <a:srgbClr val="414042"/>
                </a:solidFill>
                <a:latin typeface="Acer Foco"/>
                <a:ea typeface="Acer Foco"/>
                <a:cs typeface="Acer Foco"/>
                <a:sym typeface="Acer Foco"/>
              </a:rPr>
              <a:t>Views</a:t>
            </a:r>
          </a:p>
        </p:txBody>
      </p:sp>
      <p:sp>
        <p:nvSpPr>
          <p:cNvPr id="54" name="Shape 54"/>
          <p:cNvSpPr/>
          <p:nvPr/>
        </p:nvSpPr>
        <p:spPr>
          <a:xfrm flipH="1">
            <a:off x="6456108" y="4666718"/>
            <a:ext cx="1813782" cy="2082366"/>
          </a:xfrm>
          <a:prstGeom prst="line">
            <a:avLst/>
          </a:prstGeom>
          <a:ln w="25400">
            <a:solidFil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5" name="Shape 55"/>
          <p:cNvSpPr/>
          <p:nvPr/>
        </p:nvSpPr>
        <p:spPr>
          <a:xfrm>
            <a:off x="5625083" y="5138306"/>
            <a:ext cx="1994533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 defTabSz="914400">
              <a:defRPr sz="1800"/>
            </a:pPr>
            <a:r>
              <a:rPr>
                <a:solidFill>
                  <a:srgbClr val="414042"/>
                </a:solidFill>
                <a:latin typeface="Acer Foco"/>
                <a:ea typeface="Acer Foco"/>
                <a:cs typeface="Acer Foco"/>
                <a:sym typeface="Acer Foco"/>
              </a:rPr>
              <a:t>Real-time Decision</a:t>
            </a:r>
            <a:endParaRPr>
              <a:solidFill>
                <a:srgbClr val="414042"/>
              </a:solidFill>
              <a:latin typeface="Acer Foco"/>
              <a:ea typeface="Acer Foco"/>
              <a:cs typeface="Acer Foco"/>
              <a:sym typeface="Acer Foco"/>
            </a:endParaRPr>
          </a:p>
          <a:p>
            <a:pPr lvl="0" algn="l" defTabSz="914400">
              <a:defRPr sz="1800"/>
            </a:pPr>
            <a:r>
              <a:rPr>
                <a:solidFill>
                  <a:srgbClr val="414042"/>
                </a:solidFill>
                <a:latin typeface="Acer Foco"/>
                <a:ea typeface="Acer Foco"/>
                <a:cs typeface="Acer Foco"/>
                <a:sym typeface="Acer Foco"/>
              </a:rPr>
              <a:t>Making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Do you see any problems with Lambda Architecture?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Spark Overview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965200" y="2603500"/>
            <a:ext cx="10990858" cy="1338958"/>
          </a:xfrm>
          <a:prstGeom prst="rect">
            <a:avLst/>
          </a:prstGeom>
        </p:spPr>
        <p:txBody>
          <a:bodyPr/>
          <a:lstStyle/>
          <a:p>
            <a:pPr lvl="0" marL="0" indent="0" defTabSz="449833">
              <a:spcBef>
                <a:spcPts val="3200"/>
              </a:spcBef>
              <a:buSzTx/>
              <a:buNone/>
              <a:defRPr sz="1800"/>
            </a:pPr>
            <a:r>
              <a:rPr sz="2772"/>
              <a:t>What if you could write programs operating with  petabyte size </a:t>
            </a:r>
            <a:r>
              <a:rPr b="1" sz="2772">
                <a:latin typeface="Helvetica"/>
                <a:ea typeface="Helvetica"/>
                <a:cs typeface="Helvetica"/>
                <a:sym typeface="Helvetica"/>
              </a:rPr>
              <a:t>datasets</a:t>
            </a:r>
            <a:r>
              <a:rPr sz="2772"/>
              <a:t> and large </a:t>
            </a:r>
            <a:r>
              <a:rPr b="1" sz="2772">
                <a:latin typeface="Helvetica"/>
                <a:ea typeface="Helvetica"/>
                <a:cs typeface="Helvetica"/>
                <a:sym typeface="Helvetica"/>
              </a:rPr>
              <a:t>streams</a:t>
            </a:r>
            <a:r>
              <a:rPr sz="2772"/>
              <a:t> same way you operate Iterable collections? </a:t>
            </a:r>
          </a:p>
        </p:txBody>
      </p:sp>
      <p:pic>
        <p:nvPicPr>
          <p:cNvPr id="6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33114" y="4076700"/>
            <a:ext cx="5829630" cy="52711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Apache Spark</a:t>
            </a:r>
          </a:p>
        </p:txBody>
      </p:sp>
      <p:pic>
        <p:nvPicPr>
          <p:cNvPr id="64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3131" y="3052281"/>
            <a:ext cx="10841773" cy="51040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96570">
              <a:defRPr sz="1800"/>
            </a:pPr>
            <a:r>
              <a:rPr b="1" sz="6800">
                <a:latin typeface="Helvetica"/>
                <a:ea typeface="Helvetica"/>
                <a:cs typeface="Helvetica"/>
                <a:sym typeface="Helvetica"/>
              </a:rPr>
              <a:t>R</a:t>
            </a:r>
            <a:r>
              <a:rPr sz="6800"/>
              <a:t>esilient </a:t>
            </a:r>
            <a:r>
              <a:rPr b="1" sz="6800">
                <a:latin typeface="Helvetica"/>
                <a:ea typeface="Helvetica"/>
                <a:cs typeface="Helvetica"/>
                <a:sym typeface="Helvetica"/>
              </a:rPr>
              <a:t>D</a:t>
            </a:r>
            <a:r>
              <a:rPr sz="6800"/>
              <a:t>istributed </a:t>
            </a:r>
            <a:r>
              <a:rPr b="1" sz="6800">
                <a:latin typeface="Helvetica"/>
                <a:ea typeface="Helvetica"/>
                <a:cs typeface="Helvetica"/>
                <a:sym typeface="Helvetica"/>
              </a:rPr>
              <a:t>D</a:t>
            </a:r>
            <a:r>
              <a:rPr sz="6800"/>
              <a:t>ataset</a:t>
            </a:r>
          </a:p>
        </p:txBody>
      </p:sp>
      <p:sp>
        <p:nvSpPr>
          <p:cNvPr id="67" name="Shape 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914400">
              <a:lnSpc>
                <a:spcPct val="95000"/>
              </a:lnSpc>
              <a:spcBef>
                <a:spcPts val="1200"/>
              </a:spcBef>
              <a:buSzTx/>
              <a:buNone/>
              <a:defRPr sz="1800"/>
            </a:pPr>
            <a:r>
              <a:rPr b="1" sz="3900">
                <a:solidFill>
                  <a:srgbClr val="414042"/>
                </a:solidFill>
                <a:latin typeface="Acer Foco"/>
                <a:ea typeface="Acer Foco"/>
                <a:cs typeface="Acer Foco"/>
                <a:sym typeface="Acer Foco"/>
              </a:rPr>
              <a:t>R</a:t>
            </a:r>
            <a:r>
              <a:rPr sz="3900">
                <a:solidFill>
                  <a:srgbClr val="414042"/>
                </a:solidFill>
                <a:latin typeface="Acer Foco"/>
                <a:ea typeface="Acer Foco"/>
                <a:cs typeface="Acer Foco"/>
                <a:sym typeface="Acer Foco"/>
              </a:rPr>
              <a:t>esilient - resilience is addressed by tracking the log of operations performed on the dataset. Because of the side effects are eliminated, every lost partition can be recalculated in case of a loss.</a:t>
            </a:r>
            <a:endParaRPr sz="3900">
              <a:solidFill>
                <a:srgbClr val="414042"/>
              </a:solidFill>
              <a:latin typeface="Acer Foco"/>
              <a:ea typeface="Acer Foco"/>
              <a:cs typeface="Acer Foco"/>
              <a:sym typeface="Acer Foco"/>
            </a:endParaRPr>
          </a:p>
          <a:p>
            <a:pPr lvl="0" marL="0" indent="0" defTabSz="914400">
              <a:lnSpc>
                <a:spcPct val="95000"/>
              </a:lnSpc>
              <a:spcBef>
                <a:spcPts val="1200"/>
              </a:spcBef>
              <a:buSzTx/>
              <a:buNone/>
              <a:defRPr sz="1800"/>
            </a:pPr>
            <a:r>
              <a:rPr b="1" sz="3900">
                <a:solidFill>
                  <a:srgbClr val="414042"/>
                </a:solidFill>
                <a:latin typeface="Acer Foco"/>
                <a:ea typeface="Acer Foco"/>
                <a:cs typeface="Acer Foco"/>
                <a:sym typeface="Acer Foco"/>
              </a:rPr>
              <a:t>D</a:t>
            </a:r>
            <a:r>
              <a:rPr sz="3900">
                <a:solidFill>
                  <a:srgbClr val="414042"/>
                </a:solidFill>
                <a:latin typeface="Acer Foco"/>
                <a:ea typeface="Acer Foco"/>
                <a:cs typeface="Acer Foco"/>
                <a:sym typeface="Acer Foco"/>
              </a:rPr>
              <a:t>istributed - the dataset is partitioned. We can specify partitioning scheme for every operation.</a:t>
            </a:r>
            <a:endParaRPr sz="3900">
              <a:solidFill>
                <a:srgbClr val="414042"/>
              </a:solidFill>
              <a:latin typeface="Acer Foco"/>
              <a:ea typeface="Acer Foco"/>
              <a:cs typeface="Acer Foco"/>
              <a:sym typeface="Acer Foco"/>
            </a:endParaRPr>
          </a:p>
          <a:p>
            <a:pPr lvl="0" marL="0" indent="0" defTabSz="914400">
              <a:lnSpc>
                <a:spcPct val="95000"/>
              </a:lnSpc>
              <a:spcBef>
                <a:spcPts val="1200"/>
              </a:spcBef>
              <a:buSzTx/>
              <a:buNone/>
              <a:defRPr sz="1800"/>
            </a:pPr>
            <a:r>
              <a:rPr b="1" sz="3900">
                <a:solidFill>
                  <a:srgbClr val="414042"/>
                </a:solidFill>
                <a:latin typeface="Acer Foco"/>
                <a:ea typeface="Acer Foco"/>
                <a:cs typeface="Acer Foco"/>
                <a:sym typeface="Acer Foco"/>
              </a:rPr>
              <a:t>D</a:t>
            </a:r>
            <a:r>
              <a:rPr sz="3900">
                <a:solidFill>
                  <a:srgbClr val="414042"/>
                </a:solidFill>
                <a:latin typeface="Acer Foco"/>
                <a:ea typeface="Acer Foco"/>
                <a:cs typeface="Acer Foco"/>
                <a:sym typeface="Acer Foco"/>
              </a:rPr>
              <a:t>ataset - can be built from regular files, HDFS large files, Cassandra table, HBase table, etc.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Obligatory word count</a:t>
            </a:r>
          </a:p>
        </p:txBody>
      </p:sp>
      <p:sp>
        <p:nvSpPr>
          <p:cNvPr id="70" name="Shape 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>
              <a:buSzTx/>
              <a:buNone/>
              <a:defRPr sz="1800"/>
            </a:pPr>
            <a:r>
              <a:rPr sz="3600"/>
              <a:t>lines = spark.textFile("hdfs://...")</a:t>
            </a:r>
            <a:endParaRPr sz="3600"/>
          </a:p>
          <a:p>
            <a:pPr lvl="0" marL="0" indent="0">
              <a:buSzTx/>
              <a:buNone/>
              <a:defRPr sz="1800"/>
            </a:pPr>
            <a:r>
              <a:rPr sz="3600"/>
              <a:t>lines.flatMap{line: line.split(“ “)}</a:t>
            </a:r>
            <a:endParaRPr sz="3600"/>
          </a:p>
          <a:p>
            <a:pPr lvl="0" marL="0" indent="0">
              <a:buSzTx/>
              <a:buNone/>
              <a:defRPr sz="1800"/>
            </a:pPr>
            <a:r>
              <a:rPr sz="3600"/>
              <a:t>    .map({word: (word, 1)})</a:t>
            </a:r>
            <a:endParaRPr sz="3600"/>
          </a:p>
          <a:p>
            <a:pPr lvl="0" marL="0" indent="0">
              <a:buSzTx/>
              <a:buNone/>
              <a:defRPr sz="1800"/>
            </a:pPr>
            <a:r>
              <a:rPr sz="3600"/>
              <a:t>    .reduceByKey(_+_)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