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  <p:sldMasterId id="2147483667" r:id="rId2"/>
    <p:sldMasterId id="2147483670" r:id="rId3"/>
    <p:sldMasterId id="2147483676" r:id="rId4"/>
  </p:sldMasterIdLst>
  <p:notesMasterIdLst>
    <p:notesMasterId r:id="rId29"/>
  </p:notesMasterIdLst>
  <p:sldIdLst>
    <p:sldId id="445" r:id="rId5"/>
    <p:sldId id="350" r:id="rId6"/>
    <p:sldId id="1442" r:id="rId7"/>
    <p:sldId id="1445" r:id="rId8"/>
    <p:sldId id="1446" r:id="rId9"/>
    <p:sldId id="1258" r:id="rId10"/>
    <p:sldId id="266" r:id="rId11"/>
    <p:sldId id="1441" r:id="rId12"/>
    <p:sldId id="1448" r:id="rId13"/>
    <p:sldId id="1449" r:id="rId14"/>
    <p:sldId id="1443" r:id="rId15"/>
    <p:sldId id="1326" r:id="rId16"/>
    <p:sldId id="1632" r:id="rId17"/>
    <p:sldId id="1444" r:id="rId18"/>
    <p:sldId id="1308" r:id="rId19"/>
    <p:sldId id="1339" r:id="rId20"/>
    <p:sldId id="1413" r:id="rId21"/>
    <p:sldId id="1412" r:id="rId22"/>
    <p:sldId id="1633" r:id="rId23"/>
    <p:sldId id="1260" r:id="rId24"/>
    <p:sldId id="1380" r:id="rId25"/>
    <p:sldId id="1636" r:id="rId26"/>
    <p:sldId id="1635" r:id="rId27"/>
    <p:sldId id="349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7F7F7F"/>
    <a:srgbClr val="CDE3F5"/>
    <a:srgbClr val="62A9E2"/>
    <a:srgbClr val="858585"/>
    <a:srgbClr val="9F9487"/>
    <a:srgbClr val="3B94DD"/>
    <a:srgbClr val="2E8EDB"/>
    <a:srgbClr val="3C96DD"/>
    <a:srgbClr val="1B8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0170" autoAdjust="0"/>
  </p:normalViewPr>
  <p:slideViewPr>
    <p:cSldViewPr snapToObjects="1">
      <p:cViewPr varScale="1">
        <p:scale>
          <a:sx n="95" d="100"/>
          <a:sy n="95" d="100"/>
        </p:scale>
        <p:origin x="834" y="9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62-4009-8800-BA407E521A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62-4009-8800-BA407E521AF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62-4009-8800-BA407E521A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62-4009-8800-BA407E521A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异常操作</c:v>
                </c:pt>
                <c:pt idx="1">
                  <c:v>复制问题</c:v>
                </c:pt>
                <c:pt idx="2">
                  <c:v>性能问题</c:v>
                </c:pt>
                <c:pt idx="3">
                  <c:v>运行环境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0.35</c:v>
                </c:pt>
                <c:pt idx="3">
                  <c:v>0.35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8-7962-4009-8800-BA407E521AF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58519689"/>
        <c:axId val="51189125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异常操作</c:v>
                      </c:pt>
                      <c:pt idx="1">
                        <c:v>复制问题</c:v>
                      </c:pt>
                      <c:pt idx="2">
                        <c:v>性能问题</c:v>
                      </c:pt>
                      <c:pt idx="3">
                        <c:v>运行环境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Sheet1!$C$3:$C$5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1.8</c:v>
                      </c:pt>
                      <c:pt idx="1">
                        <c:v>4.4000000000000004</c:v>
                      </c:pt>
                      <c:pt idx="2">
                        <c:v>2.4</c:v>
                      </c:pt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Sheet1!#REF!</c15:sqref>
                              </c15:formulaRef>
                            </c:ext>
                          </c:extLst>
                          <c:strCache>
                            <c:ptCount val="1"/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9-7962-4009-8800-BA407E521AF0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异常操作</c:v>
                      </c:pt>
                      <c:pt idx="1">
                        <c:v>复制问题</c:v>
                      </c:pt>
                      <c:pt idx="2">
                        <c:v>性能问题</c:v>
                      </c:pt>
                      <c:pt idx="3">
                        <c:v>运行环境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Sheet1!$D$3:$D$5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2</c:v>
                      </c:pt>
                      <c:pt idx="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Sheet1!#REF!</c15:sqref>
                              </c15:formulaRef>
                            </c:ext>
                          </c:extLst>
                          <c:strCache>
                            <c:ptCount val="1"/>
                          </c:strCache>
                        </c:strRef>
                      </c15:tx>
                    </c15:filteredSeriesTitle>
                  </c:ext>
                  <c:ext xmlns:c16="http://schemas.microsoft.com/office/drawing/2014/chart" uri="{C3380CC4-5D6E-409C-BE32-E72D297353CC}">
                    <c16:uniqueId val="{0000000A-7962-4009-8800-BA407E521AF0}"/>
                  </c:ext>
                </c:extLst>
              </c15:ser>
            </c15:filteredBarSeries>
          </c:ext>
        </c:extLst>
      </c:barChart>
      <c:catAx>
        <c:axId val="958519689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1891254"/>
        <c:crosses val="autoZero"/>
        <c:auto val="1"/>
        <c:lblAlgn val="ctr"/>
        <c:lblOffset val="100"/>
        <c:noMultiLvlLbl val="0"/>
      </c:catAx>
      <c:valAx>
        <c:axId val="51189125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851968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D2FFF-A70A-4319-ACF3-306B226F1479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BD8B-29B6-4D94-8132-9C88D30534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8C8A-F465-9242-AA83-C9DEBD4F5CE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53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C26D6-7359-4864-BB2C-FB69CA10142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实现数据库系统从零散规划到系统建设的平滑过渡，几个实例手工运维、十几个实例多个人运维，</a:t>
            </a:r>
            <a:r>
              <a:rPr lang="en-US" altLang="zh-CN" dirty="0"/>
              <a:t>50+</a:t>
            </a:r>
            <a:r>
              <a:rPr lang="zh-CN" altLang="en-US" dirty="0"/>
              <a:t>实例需要平台统一管理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C26D6-7359-4864-BB2C-FB69CA1014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1BD8B-29B6-4D94-8132-9C88D30534F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1BD8B-29B6-4D94-8132-9C88D30534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8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26D6-7359-4864-BB2C-FB69CA10142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26D6-7359-4864-BB2C-FB69CA10142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C26D6-7359-4864-BB2C-FB69CA10142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C26D6-7359-4864-BB2C-FB69CA10142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C26D6-7359-4864-BB2C-FB69CA10142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C26D6-7359-4864-BB2C-FB69CA10142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C26D6-7359-4864-BB2C-FB69CA1014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8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00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9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334"/>
            <a:ext cx="9144000" cy="5129213"/>
          </a:xfrm>
          <a:prstGeom prst="rect">
            <a:avLst/>
          </a:prstGeom>
        </p:spPr>
      </p:pic>
      <p:pic>
        <p:nvPicPr>
          <p:cNvPr id="4" name="图片 9" descr="未标题-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999" y="354806"/>
            <a:ext cx="1602581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684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7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95"/>
            <a:ext cx="9131937" cy="5143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41" y="199899"/>
            <a:ext cx="1378241" cy="374337"/>
          </a:xfrm>
          <a:prstGeom prst="rect">
            <a:avLst/>
          </a:prstGeom>
        </p:spPr>
      </p:pic>
      <p:sp>
        <p:nvSpPr>
          <p:cNvPr id="5" name="矩形 3"/>
          <p:cNvSpPr>
            <a:spLocks noChangeArrowheads="1"/>
          </p:cNvSpPr>
          <p:nvPr userDrawn="1"/>
        </p:nvSpPr>
        <p:spPr bwMode="auto">
          <a:xfrm>
            <a:off x="1" y="1493044"/>
            <a:ext cx="5301048" cy="1890014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9" name="流程图: 延期 8"/>
          <p:cNvSpPr/>
          <p:nvPr userDrawn="1"/>
        </p:nvSpPr>
        <p:spPr>
          <a:xfrm rot="10800000">
            <a:off x="8667947" y="4492240"/>
            <a:ext cx="470022" cy="406814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5123051"/>
            <a:ext cx="9161860" cy="0"/>
          </a:xfrm>
          <a:prstGeom prst="line">
            <a:avLst/>
          </a:prstGeom>
          <a:ln w="47625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2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178594"/>
            <a:ext cx="400050" cy="300038"/>
            <a:chOff x="0" y="238125"/>
            <a:chExt cx="533400" cy="400050"/>
          </a:xfrm>
        </p:grpSpPr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0" y="238125"/>
              <a:ext cx="352425" cy="40005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6"/>
            <p:cNvSpPr>
              <a:spLocks noChangeArrowheads="1"/>
            </p:cNvSpPr>
            <p:nvPr/>
          </p:nvSpPr>
          <p:spPr bwMode="auto">
            <a:xfrm>
              <a:off x="419100" y="238125"/>
              <a:ext cx="114300" cy="4000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88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334"/>
            <a:ext cx="9144000" cy="5129213"/>
          </a:xfrm>
          <a:prstGeom prst="rect">
            <a:avLst/>
          </a:prstGeom>
        </p:spPr>
      </p:pic>
      <p:pic>
        <p:nvPicPr>
          <p:cNvPr id="4" name="图片 9" descr="未标题-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999" y="354806"/>
            <a:ext cx="1602581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2510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3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7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178594"/>
            <a:ext cx="400050" cy="300038"/>
            <a:chOff x="0" y="238125"/>
            <a:chExt cx="533400" cy="400050"/>
          </a:xfrm>
        </p:grpSpPr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0" y="238125"/>
              <a:ext cx="352425" cy="400050"/>
            </a:xfrm>
            <a:prstGeom prst="rect">
              <a:avLst/>
            </a:prstGeom>
            <a:solidFill>
              <a:srgbClr val="3B9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6"/>
            <p:cNvSpPr>
              <a:spLocks noChangeArrowheads="1"/>
            </p:cNvSpPr>
            <p:nvPr/>
          </p:nvSpPr>
          <p:spPr bwMode="auto">
            <a:xfrm>
              <a:off x="419100" y="238125"/>
              <a:ext cx="114300" cy="4000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13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BC9732-FA10-4F42-8298-0713658C3DCE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E4F05E-6FDA-4111-9148-DAED2C58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4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8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17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95"/>
            <a:ext cx="9131937" cy="5143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41" y="199899"/>
            <a:ext cx="1378241" cy="374337"/>
          </a:xfrm>
          <a:prstGeom prst="rect">
            <a:avLst/>
          </a:prstGeom>
        </p:spPr>
      </p:pic>
      <p:sp>
        <p:nvSpPr>
          <p:cNvPr id="5" name="矩形 3"/>
          <p:cNvSpPr>
            <a:spLocks noChangeArrowheads="1"/>
          </p:cNvSpPr>
          <p:nvPr userDrawn="1"/>
        </p:nvSpPr>
        <p:spPr bwMode="auto">
          <a:xfrm>
            <a:off x="1" y="1493044"/>
            <a:ext cx="5301048" cy="1890014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9" name="流程图: 延期 8"/>
          <p:cNvSpPr/>
          <p:nvPr userDrawn="1"/>
        </p:nvSpPr>
        <p:spPr>
          <a:xfrm rot="10800000">
            <a:off x="8667947" y="4492240"/>
            <a:ext cx="470022" cy="406814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5123051"/>
            <a:ext cx="9161860" cy="0"/>
          </a:xfrm>
          <a:prstGeom prst="line">
            <a:avLst/>
          </a:prstGeom>
          <a:ln w="47625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95"/>
            <a:ext cx="9131937" cy="5143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41" y="199899"/>
            <a:ext cx="1378241" cy="374337"/>
          </a:xfrm>
          <a:prstGeom prst="rect">
            <a:avLst/>
          </a:prstGeom>
        </p:spPr>
      </p:pic>
      <p:sp>
        <p:nvSpPr>
          <p:cNvPr id="5" name="矩形 3"/>
          <p:cNvSpPr>
            <a:spLocks noChangeArrowheads="1"/>
          </p:cNvSpPr>
          <p:nvPr userDrawn="1"/>
        </p:nvSpPr>
        <p:spPr bwMode="auto">
          <a:xfrm>
            <a:off x="1" y="1493044"/>
            <a:ext cx="5301048" cy="1890014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9" name="流程图: 延期 8"/>
          <p:cNvSpPr/>
          <p:nvPr userDrawn="1"/>
        </p:nvSpPr>
        <p:spPr>
          <a:xfrm rot="10800000">
            <a:off x="8667947" y="4492240"/>
            <a:ext cx="470022" cy="406814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5123051"/>
            <a:ext cx="9161860" cy="0"/>
          </a:xfrm>
          <a:prstGeom prst="line">
            <a:avLst/>
          </a:prstGeom>
          <a:ln w="47625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178594"/>
            <a:ext cx="400050" cy="300038"/>
            <a:chOff x="0" y="238125"/>
            <a:chExt cx="533400" cy="400050"/>
          </a:xfrm>
        </p:grpSpPr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0" y="238125"/>
              <a:ext cx="352425" cy="40005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6"/>
            <p:cNvSpPr>
              <a:spLocks noChangeArrowheads="1"/>
            </p:cNvSpPr>
            <p:nvPr/>
          </p:nvSpPr>
          <p:spPr bwMode="auto">
            <a:xfrm>
              <a:off x="419100" y="238125"/>
              <a:ext cx="114300" cy="4000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02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-9066"/>
            <a:ext cx="9144000" cy="5158520"/>
            <a:chOff x="0" y="-12089"/>
            <a:chExt cx="12192000" cy="6878027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0" y="-4151"/>
              <a:ext cx="12192000" cy="6834188"/>
            </a:xfrm>
            <a:prstGeom prst="rect">
              <a:avLst/>
            </a:prstGeom>
          </p:spPr>
        </p:pic>
        <p:sp>
          <p:nvSpPr>
            <p:cNvPr id="27" name="任意多边形 42"/>
            <p:cNvSpPr>
              <a:spLocks noChangeArrowheads="1"/>
            </p:cNvSpPr>
            <p:nvPr userDrawn="1"/>
          </p:nvSpPr>
          <p:spPr bwMode="auto">
            <a:xfrm>
              <a:off x="0" y="3692525"/>
              <a:ext cx="409575" cy="1047750"/>
            </a:xfrm>
            <a:custGeom>
              <a:avLst/>
              <a:gdLst>
                <a:gd name="T0" fmla="*/ 0 w 410033"/>
                <a:gd name="T1" fmla="*/ 0 h 1047702"/>
                <a:gd name="T2" fmla="*/ 78983 w 410033"/>
                <a:gd name="T3" fmla="*/ 24546 h 1047702"/>
                <a:gd name="T4" fmla="*/ 409575 w 410033"/>
                <a:gd name="T5" fmla="*/ 523875 h 1047702"/>
                <a:gd name="T6" fmla="*/ 78983 w 410033"/>
                <a:gd name="T7" fmla="*/ 1023204 h 1047702"/>
                <a:gd name="T8" fmla="*/ 0 w 410033"/>
                <a:gd name="T9" fmla="*/ 1047750 h 1047702"/>
                <a:gd name="T10" fmla="*/ 0 w 410033"/>
                <a:gd name="T11" fmla="*/ 0 h 10477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0033" h="1047702">
                  <a:moveTo>
                    <a:pt x="0" y="0"/>
                  </a:moveTo>
                  <a:lnTo>
                    <a:pt x="79071" y="24545"/>
                  </a:lnTo>
                  <a:cubicBezTo>
                    <a:pt x="273564" y="106809"/>
                    <a:pt x="410033" y="299393"/>
                    <a:pt x="410033" y="523851"/>
                  </a:cubicBezTo>
                  <a:cubicBezTo>
                    <a:pt x="410033" y="748310"/>
                    <a:pt x="273564" y="940894"/>
                    <a:pt x="79071" y="1023157"/>
                  </a:cubicBezTo>
                  <a:lnTo>
                    <a:pt x="0" y="1047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313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任意多边形 42"/>
            <p:cNvSpPr>
              <a:spLocks noChangeArrowheads="1"/>
            </p:cNvSpPr>
            <p:nvPr userDrawn="1"/>
          </p:nvSpPr>
          <p:spPr bwMode="auto">
            <a:xfrm>
              <a:off x="0" y="3692525"/>
              <a:ext cx="409575" cy="1047750"/>
            </a:xfrm>
            <a:custGeom>
              <a:avLst/>
              <a:gdLst>
                <a:gd name="T0" fmla="*/ 0 w 410033"/>
                <a:gd name="T1" fmla="*/ 0 h 1047702"/>
                <a:gd name="T2" fmla="*/ 78983 w 410033"/>
                <a:gd name="T3" fmla="*/ 24546 h 1047702"/>
                <a:gd name="T4" fmla="*/ 409575 w 410033"/>
                <a:gd name="T5" fmla="*/ 523875 h 1047702"/>
                <a:gd name="T6" fmla="*/ 78983 w 410033"/>
                <a:gd name="T7" fmla="*/ 1023204 h 1047702"/>
                <a:gd name="T8" fmla="*/ 0 w 410033"/>
                <a:gd name="T9" fmla="*/ 1047750 h 1047702"/>
                <a:gd name="T10" fmla="*/ 0 w 410033"/>
                <a:gd name="T11" fmla="*/ 0 h 10477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0033" h="1047702">
                  <a:moveTo>
                    <a:pt x="0" y="0"/>
                  </a:moveTo>
                  <a:lnTo>
                    <a:pt x="79071" y="24545"/>
                  </a:lnTo>
                  <a:cubicBezTo>
                    <a:pt x="273564" y="106809"/>
                    <a:pt x="410033" y="299393"/>
                    <a:pt x="410033" y="523851"/>
                  </a:cubicBezTo>
                  <a:cubicBezTo>
                    <a:pt x="410033" y="748310"/>
                    <a:pt x="273564" y="940894"/>
                    <a:pt x="79071" y="1023157"/>
                  </a:cubicBezTo>
                  <a:lnTo>
                    <a:pt x="0" y="1047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313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矩形 6"/>
            <p:cNvSpPr>
              <a:spLocks noChangeArrowheads="1"/>
            </p:cNvSpPr>
            <p:nvPr userDrawn="1"/>
          </p:nvSpPr>
          <p:spPr bwMode="auto">
            <a:xfrm>
              <a:off x="0" y="-12089"/>
              <a:ext cx="12192000" cy="6017231"/>
            </a:xfrm>
            <a:prstGeom prst="rect">
              <a:avLst/>
            </a:prstGeom>
            <a:solidFill>
              <a:schemeClr val="accent1">
                <a:alpha val="65097"/>
              </a:schemeClr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2" name="矩形 7"/>
            <p:cNvSpPr>
              <a:spLocks noChangeArrowheads="1"/>
            </p:cNvSpPr>
            <p:nvPr userDrawn="1"/>
          </p:nvSpPr>
          <p:spPr bwMode="auto">
            <a:xfrm>
              <a:off x="0" y="5937251"/>
              <a:ext cx="12192000" cy="9286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46"/>
            <p:cNvSpPr>
              <a:spLocks noChangeArrowheads="1"/>
            </p:cNvSpPr>
            <p:nvPr userDrawn="1"/>
          </p:nvSpPr>
          <p:spPr bwMode="auto">
            <a:xfrm>
              <a:off x="0" y="5734050"/>
              <a:ext cx="1052513" cy="1123950"/>
            </a:xfrm>
            <a:custGeom>
              <a:avLst/>
              <a:gdLst>
                <a:gd name="T0" fmla="*/ 349670 w 1053177"/>
                <a:gd name="T1" fmla="*/ 0 h 1123422"/>
                <a:gd name="T2" fmla="*/ 1052513 w 1053177"/>
                <a:gd name="T3" fmla="*/ 703617 h 1123422"/>
                <a:gd name="T4" fmla="*/ 932479 w 1053177"/>
                <a:gd name="T5" fmla="*/ 1097015 h 1123422"/>
                <a:gd name="T6" fmla="*/ 910280 w 1053177"/>
                <a:gd name="T7" fmla="*/ 1123950 h 1123422"/>
                <a:gd name="T8" fmla="*/ 0 w 1053177"/>
                <a:gd name="T9" fmla="*/ 1123950 h 1123422"/>
                <a:gd name="T10" fmla="*/ 0 w 1053177"/>
                <a:gd name="T11" fmla="*/ 96641 h 1123422"/>
                <a:gd name="T12" fmla="*/ 76092 w 1053177"/>
                <a:gd name="T13" fmla="*/ 55294 h 1123422"/>
                <a:gd name="T14" fmla="*/ 349670 w 1053177"/>
                <a:gd name="T15" fmla="*/ 0 h 11234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53177" h="1123422">
                  <a:moveTo>
                    <a:pt x="349891" y="0"/>
                  </a:moveTo>
                  <a:cubicBezTo>
                    <a:pt x="738305" y="0"/>
                    <a:pt x="1053177" y="314872"/>
                    <a:pt x="1053177" y="703286"/>
                  </a:cubicBezTo>
                  <a:cubicBezTo>
                    <a:pt x="1053177" y="848942"/>
                    <a:pt x="1008898" y="984255"/>
                    <a:pt x="933067" y="1096500"/>
                  </a:cubicBezTo>
                  <a:lnTo>
                    <a:pt x="910854" y="1123422"/>
                  </a:lnTo>
                  <a:lnTo>
                    <a:pt x="0" y="1123422"/>
                  </a:lnTo>
                  <a:lnTo>
                    <a:pt x="0" y="96596"/>
                  </a:lnTo>
                  <a:lnTo>
                    <a:pt x="76140" y="55268"/>
                  </a:lnTo>
                  <a:cubicBezTo>
                    <a:pt x="160280" y="19680"/>
                    <a:pt x="252788" y="0"/>
                    <a:pt x="349891" y="0"/>
                  </a:cubicBezTo>
                  <a:close/>
                </a:path>
              </a:pathLst>
            </a:custGeom>
            <a:solidFill>
              <a:schemeClr val="bg1">
                <a:alpha val="6313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椭圆 37"/>
            <p:cNvSpPr>
              <a:spLocks noChangeArrowheads="1"/>
            </p:cNvSpPr>
            <p:nvPr userDrawn="1"/>
          </p:nvSpPr>
          <p:spPr bwMode="auto">
            <a:xfrm>
              <a:off x="971550" y="5354638"/>
              <a:ext cx="574675" cy="574675"/>
            </a:xfrm>
            <a:prstGeom prst="ellipse">
              <a:avLst/>
            </a:prstGeom>
            <a:solidFill>
              <a:schemeClr val="bg1">
                <a:alpha val="6313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35" name="椭圆 38"/>
            <p:cNvSpPr>
              <a:spLocks noChangeArrowheads="1"/>
            </p:cNvSpPr>
            <p:nvPr userDrawn="1"/>
          </p:nvSpPr>
          <p:spPr bwMode="auto">
            <a:xfrm>
              <a:off x="539750" y="4568825"/>
              <a:ext cx="227013" cy="228600"/>
            </a:xfrm>
            <a:prstGeom prst="ellipse">
              <a:avLst/>
            </a:prstGeom>
            <a:solidFill>
              <a:schemeClr val="bg1">
                <a:alpha val="6313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36" name="任意多边形 42"/>
            <p:cNvSpPr>
              <a:spLocks noChangeArrowheads="1"/>
            </p:cNvSpPr>
            <p:nvPr userDrawn="1"/>
          </p:nvSpPr>
          <p:spPr bwMode="auto">
            <a:xfrm>
              <a:off x="0" y="3692525"/>
              <a:ext cx="409575" cy="1047750"/>
            </a:xfrm>
            <a:custGeom>
              <a:avLst/>
              <a:gdLst>
                <a:gd name="T0" fmla="*/ 0 w 410033"/>
                <a:gd name="T1" fmla="*/ 0 h 1047702"/>
                <a:gd name="T2" fmla="*/ 78983 w 410033"/>
                <a:gd name="T3" fmla="*/ 24546 h 1047702"/>
                <a:gd name="T4" fmla="*/ 409575 w 410033"/>
                <a:gd name="T5" fmla="*/ 523875 h 1047702"/>
                <a:gd name="T6" fmla="*/ 78983 w 410033"/>
                <a:gd name="T7" fmla="*/ 1023204 h 1047702"/>
                <a:gd name="T8" fmla="*/ 0 w 410033"/>
                <a:gd name="T9" fmla="*/ 1047750 h 1047702"/>
                <a:gd name="T10" fmla="*/ 0 w 410033"/>
                <a:gd name="T11" fmla="*/ 0 h 10477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0033" h="1047702">
                  <a:moveTo>
                    <a:pt x="0" y="0"/>
                  </a:moveTo>
                  <a:lnTo>
                    <a:pt x="79071" y="24545"/>
                  </a:lnTo>
                  <a:cubicBezTo>
                    <a:pt x="273564" y="106809"/>
                    <a:pt x="410033" y="299393"/>
                    <a:pt x="410033" y="523851"/>
                  </a:cubicBezTo>
                  <a:cubicBezTo>
                    <a:pt x="410033" y="748310"/>
                    <a:pt x="273564" y="940894"/>
                    <a:pt x="79071" y="1023157"/>
                  </a:cubicBezTo>
                  <a:lnTo>
                    <a:pt x="0" y="1047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313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椭圆 40"/>
            <p:cNvSpPr>
              <a:spLocks noChangeArrowheads="1"/>
            </p:cNvSpPr>
            <p:nvPr userDrawn="1"/>
          </p:nvSpPr>
          <p:spPr bwMode="auto">
            <a:xfrm>
              <a:off x="65088" y="4946650"/>
              <a:ext cx="555625" cy="555625"/>
            </a:xfrm>
            <a:prstGeom prst="ellipse">
              <a:avLst/>
            </a:prstGeom>
            <a:solidFill>
              <a:schemeClr val="bg1">
                <a:alpha val="6313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9560859" y="6087916"/>
              <a:ext cx="2309812" cy="627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91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0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" y="8263"/>
            <a:ext cx="9131937" cy="5143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41" y="199899"/>
            <a:ext cx="1378241" cy="374337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0" y="1545431"/>
            <a:ext cx="2682479" cy="1782366"/>
            <a:chOff x="0" y="2060575"/>
            <a:chExt cx="3576638" cy="2376488"/>
          </a:xfrm>
        </p:grpSpPr>
        <p:sp>
          <p:nvSpPr>
            <p:cNvPr id="21" name="矩形 1"/>
            <p:cNvSpPr/>
            <p:nvPr/>
          </p:nvSpPr>
          <p:spPr>
            <a:xfrm>
              <a:off x="0" y="2178050"/>
              <a:ext cx="1716088" cy="2098675"/>
            </a:xfrm>
            <a:custGeom>
              <a:avLst/>
              <a:gdLst>
                <a:gd name="connsiteX0" fmla="*/ 0 w 1705100"/>
                <a:gd name="connsiteY0" fmla="*/ 0 h 2088232"/>
                <a:gd name="connsiteX1" fmla="*/ 1705100 w 1705100"/>
                <a:gd name="connsiteY1" fmla="*/ 0 h 2088232"/>
                <a:gd name="connsiteX2" fmla="*/ 1705100 w 1705100"/>
                <a:gd name="connsiteY2" fmla="*/ 2088232 h 2088232"/>
                <a:gd name="connsiteX3" fmla="*/ 0 w 1705100"/>
                <a:gd name="connsiteY3" fmla="*/ 2088232 h 2088232"/>
                <a:gd name="connsiteX4" fmla="*/ 0 w 1705100"/>
                <a:gd name="connsiteY4" fmla="*/ 0 h 2088232"/>
                <a:gd name="connsiteX0-1" fmla="*/ 0 w 1705100"/>
                <a:gd name="connsiteY0-2" fmla="*/ 0 h 2088232"/>
                <a:gd name="connsiteX1-3" fmla="*/ 1705100 w 1705100"/>
                <a:gd name="connsiteY1-4" fmla="*/ 0 h 2088232"/>
                <a:gd name="connsiteX2-5" fmla="*/ 922602 w 1705100"/>
                <a:gd name="connsiteY2-6" fmla="*/ 1013988 h 2088232"/>
                <a:gd name="connsiteX3-7" fmla="*/ 1705100 w 1705100"/>
                <a:gd name="connsiteY3-8" fmla="*/ 2088232 h 2088232"/>
                <a:gd name="connsiteX4-9" fmla="*/ 0 w 1705100"/>
                <a:gd name="connsiteY4-10" fmla="*/ 2088232 h 2088232"/>
                <a:gd name="connsiteX5" fmla="*/ 0 w 1705100"/>
                <a:gd name="connsiteY5" fmla="*/ 0 h 2088232"/>
                <a:gd name="connsiteX0-11" fmla="*/ 0 w 1705100"/>
                <a:gd name="connsiteY0-12" fmla="*/ 0 h 2088232"/>
                <a:gd name="connsiteX1-13" fmla="*/ 1705100 w 1705100"/>
                <a:gd name="connsiteY1-14" fmla="*/ 0 h 2088232"/>
                <a:gd name="connsiteX2-15" fmla="*/ 1090721 w 1705100"/>
                <a:gd name="connsiteY2-16" fmla="*/ 1075495 h 2088232"/>
                <a:gd name="connsiteX3-17" fmla="*/ 1705100 w 1705100"/>
                <a:gd name="connsiteY3-18" fmla="*/ 2088232 h 2088232"/>
                <a:gd name="connsiteX4-19" fmla="*/ 0 w 1705100"/>
                <a:gd name="connsiteY4-20" fmla="*/ 2088232 h 2088232"/>
                <a:gd name="connsiteX5-21" fmla="*/ 0 w 1705100"/>
                <a:gd name="connsiteY5-22" fmla="*/ 0 h 2088232"/>
                <a:gd name="connsiteX0-23" fmla="*/ 0 w 1705100"/>
                <a:gd name="connsiteY0-24" fmla="*/ 0 h 2088232"/>
                <a:gd name="connsiteX1-25" fmla="*/ 1705100 w 1705100"/>
                <a:gd name="connsiteY1-26" fmla="*/ 0 h 2088232"/>
                <a:gd name="connsiteX2-27" fmla="*/ 1090721 w 1705100"/>
                <a:gd name="connsiteY2-28" fmla="*/ 1075495 h 2088232"/>
                <a:gd name="connsiteX3-29" fmla="*/ 1705100 w 1705100"/>
                <a:gd name="connsiteY3-30" fmla="*/ 2088232 h 2088232"/>
                <a:gd name="connsiteX4-31" fmla="*/ 0 w 1705100"/>
                <a:gd name="connsiteY4-32" fmla="*/ 2088232 h 2088232"/>
                <a:gd name="connsiteX5-33" fmla="*/ 0 w 1705100"/>
                <a:gd name="connsiteY5-34" fmla="*/ 0 h 2088232"/>
                <a:gd name="connsiteX0-35" fmla="*/ 0 w 1705100"/>
                <a:gd name="connsiteY0-36" fmla="*/ 0 h 2088232"/>
                <a:gd name="connsiteX1-37" fmla="*/ 1705100 w 1705100"/>
                <a:gd name="connsiteY1-38" fmla="*/ 0 h 2088232"/>
                <a:gd name="connsiteX2-39" fmla="*/ 1090721 w 1705100"/>
                <a:gd name="connsiteY2-40" fmla="*/ 1075495 h 2088232"/>
                <a:gd name="connsiteX3-41" fmla="*/ 1705100 w 1705100"/>
                <a:gd name="connsiteY3-42" fmla="*/ 2088232 h 2088232"/>
                <a:gd name="connsiteX4-43" fmla="*/ 0 w 1705100"/>
                <a:gd name="connsiteY4-44" fmla="*/ 2088232 h 2088232"/>
                <a:gd name="connsiteX5-45" fmla="*/ 0 w 1705100"/>
                <a:gd name="connsiteY5-46" fmla="*/ 0 h 2088232"/>
                <a:gd name="connsiteX0-47" fmla="*/ 0 w 1705100"/>
                <a:gd name="connsiteY0-48" fmla="*/ 0 h 2088232"/>
                <a:gd name="connsiteX1-49" fmla="*/ 1705100 w 1705100"/>
                <a:gd name="connsiteY1-50" fmla="*/ 0 h 2088232"/>
                <a:gd name="connsiteX2-51" fmla="*/ 1090721 w 1705100"/>
                <a:gd name="connsiteY2-52" fmla="*/ 1075495 h 2088232"/>
                <a:gd name="connsiteX3-53" fmla="*/ 1705100 w 1705100"/>
                <a:gd name="connsiteY3-54" fmla="*/ 2088232 h 2088232"/>
                <a:gd name="connsiteX4-55" fmla="*/ 0 w 1705100"/>
                <a:gd name="connsiteY4-56" fmla="*/ 2088232 h 2088232"/>
                <a:gd name="connsiteX5-57" fmla="*/ 0 w 1705100"/>
                <a:gd name="connsiteY5-58" fmla="*/ 0 h 2088232"/>
                <a:gd name="connsiteX0-59" fmla="*/ 0 w 1705100"/>
                <a:gd name="connsiteY0-60" fmla="*/ 0 h 2088232"/>
                <a:gd name="connsiteX1-61" fmla="*/ 1705100 w 1705100"/>
                <a:gd name="connsiteY1-62" fmla="*/ 0 h 2088232"/>
                <a:gd name="connsiteX2-63" fmla="*/ 1090721 w 1705100"/>
                <a:gd name="connsiteY2-64" fmla="*/ 1075495 h 2088232"/>
                <a:gd name="connsiteX3-65" fmla="*/ 1705100 w 1705100"/>
                <a:gd name="connsiteY3-66" fmla="*/ 2088232 h 2088232"/>
                <a:gd name="connsiteX4-67" fmla="*/ 0 w 1705100"/>
                <a:gd name="connsiteY4-68" fmla="*/ 2088232 h 2088232"/>
                <a:gd name="connsiteX5-69" fmla="*/ 0 w 1705100"/>
                <a:gd name="connsiteY5-70" fmla="*/ 0 h 2088232"/>
                <a:gd name="connsiteX0-71" fmla="*/ 0 w 1705100"/>
                <a:gd name="connsiteY0-72" fmla="*/ 0 h 2088232"/>
                <a:gd name="connsiteX1-73" fmla="*/ 1705100 w 1705100"/>
                <a:gd name="connsiteY1-74" fmla="*/ 0 h 2088232"/>
                <a:gd name="connsiteX2-75" fmla="*/ 1090721 w 1705100"/>
                <a:gd name="connsiteY2-76" fmla="*/ 1075495 h 2088232"/>
                <a:gd name="connsiteX3-77" fmla="*/ 1705100 w 1705100"/>
                <a:gd name="connsiteY3-78" fmla="*/ 2088232 h 2088232"/>
                <a:gd name="connsiteX4-79" fmla="*/ 0 w 1705100"/>
                <a:gd name="connsiteY4-80" fmla="*/ 2088232 h 2088232"/>
                <a:gd name="connsiteX5-81" fmla="*/ 0 w 1705100"/>
                <a:gd name="connsiteY5-82" fmla="*/ 0 h 2088232"/>
                <a:gd name="connsiteX0-83" fmla="*/ 0 w 1705100"/>
                <a:gd name="connsiteY0-84" fmla="*/ 0 h 2088232"/>
                <a:gd name="connsiteX1-85" fmla="*/ 1705100 w 1705100"/>
                <a:gd name="connsiteY1-86" fmla="*/ 0 h 2088232"/>
                <a:gd name="connsiteX2-87" fmla="*/ 1090721 w 1705100"/>
                <a:gd name="connsiteY2-88" fmla="*/ 1075495 h 2088232"/>
                <a:gd name="connsiteX3-89" fmla="*/ 1705100 w 1705100"/>
                <a:gd name="connsiteY3-90" fmla="*/ 2088232 h 2088232"/>
                <a:gd name="connsiteX4-91" fmla="*/ 0 w 1705100"/>
                <a:gd name="connsiteY4-92" fmla="*/ 2088232 h 2088232"/>
                <a:gd name="connsiteX5-93" fmla="*/ 0 w 1705100"/>
                <a:gd name="connsiteY5-94" fmla="*/ 0 h 2088232"/>
                <a:gd name="connsiteX0-95" fmla="*/ 0 w 1705100"/>
                <a:gd name="connsiteY0-96" fmla="*/ 0 h 2088232"/>
                <a:gd name="connsiteX1-97" fmla="*/ 1705100 w 1705100"/>
                <a:gd name="connsiteY1-98" fmla="*/ 0 h 2088232"/>
                <a:gd name="connsiteX2-99" fmla="*/ 1090721 w 1705100"/>
                <a:gd name="connsiteY2-100" fmla="*/ 1075495 h 2088232"/>
                <a:gd name="connsiteX3-101" fmla="*/ 1705100 w 1705100"/>
                <a:gd name="connsiteY3-102" fmla="*/ 2088232 h 2088232"/>
                <a:gd name="connsiteX4-103" fmla="*/ 0 w 1705100"/>
                <a:gd name="connsiteY4-104" fmla="*/ 2088232 h 2088232"/>
                <a:gd name="connsiteX5-105" fmla="*/ 0 w 1705100"/>
                <a:gd name="connsiteY5-106" fmla="*/ 0 h 2088232"/>
                <a:gd name="connsiteX0-107" fmla="*/ 0 w 1705100"/>
                <a:gd name="connsiteY0-108" fmla="*/ 0 h 2088232"/>
                <a:gd name="connsiteX1-109" fmla="*/ 1705100 w 1705100"/>
                <a:gd name="connsiteY1-110" fmla="*/ 0 h 2088232"/>
                <a:gd name="connsiteX2-111" fmla="*/ 1705100 w 1705100"/>
                <a:gd name="connsiteY2-112" fmla="*/ 2088232 h 2088232"/>
                <a:gd name="connsiteX3-113" fmla="*/ 0 w 1705100"/>
                <a:gd name="connsiteY3-114" fmla="*/ 2088232 h 2088232"/>
                <a:gd name="connsiteX4-115" fmla="*/ 0 w 1705100"/>
                <a:gd name="connsiteY4-116" fmla="*/ 0 h 2088232"/>
                <a:gd name="connsiteX0-117" fmla="*/ 0 w 1739059"/>
                <a:gd name="connsiteY0-118" fmla="*/ 0 h 2088232"/>
                <a:gd name="connsiteX1-119" fmla="*/ 1705100 w 1739059"/>
                <a:gd name="connsiteY1-120" fmla="*/ 0 h 2088232"/>
                <a:gd name="connsiteX2-121" fmla="*/ 1705100 w 1739059"/>
                <a:gd name="connsiteY2-122" fmla="*/ 2088232 h 2088232"/>
                <a:gd name="connsiteX3-123" fmla="*/ 0 w 1739059"/>
                <a:gd name="connsiteY3-124" fmla="*/ 2088232 h 2088232"/>
                <a:gd name="connsiteX4-125" fmla="*/ 0 w 1739059"/>
                <a:gd name="connsiteY4-126" fmla="*/ 0 h 2088232"/>
                <a:gd name="connsiteX0-127" fmla="*/ 0 w 1705100"/>
                <a:gd name="connsiteY0-128" fmla="*/ 0 h 2088232"/>
                <a:gd name="connsiteX1-129" fmla="*/ 1705100 w 1705100"/>
                <a:gd name="connsiteY1-130" fmla="*/ 0 h 2088232"/>
                <a:gd name="connsiteX2-131" fmla="*/ 1705100 w 1705100"/>
                <a:gd name="connsiteY2-132" fmla="*/ 2088232 h 2088232"/>
                <a:gd name="connsiteX3-133" fmla="*/ 0 w 1705100"/>
                <a:gd name="connsiteY3-134" fmla="*/ 2088232 h 2088232"/>
                <a:gd name="connsiteX4-135" fmla="*/ 0 w 1705100"/>
                <a:gd name="connsiteY4-136" fmla="*/ 0 h 2088232"/>
                <a:gd name="connsiteX0-137" fmla="*/ 0 w 1705100"/>
                <a:gd name="connsiteY0-138" fmla="*/ 0 h 2088232"/>
                <a:gd name="connsiteX1-139" fmla="*/ 1705100 w 1705100"/>
                <a:gd name="connsiteY1-140" fmla="*/ 0 h 2088232"/>
                <a:gd name="connsiteX2-141" fmla="*/ 1705100 w 1705100"/>
                <a:gd name="connsiteY2-142" fmla="*/ 2088232 h 2088232"/>
                <a:gd name="connsiteX3-143" fmla="*/ 0 w 1705100"/>
                <a:gd name="connsiteY3-144" fmla="*/ 2088232 h 2088232"/>
                <a:gd name="connsiteX4-145" fmla="*/ 0 w 1705100"/>
                <a:gd name="connsiteY4-146" fmla="*/ 0 h 2088232"/>
                <a:gd name="connsiteX0-147" fmla="*/ 0 w 1705100"/>
                <a:gd name="connsiteY0-148" fmla="*/ 0 h 2088232"/>
                <a:gd name="connsiteX1-149" fmla="*/ 1705100 w 1705100"/>
                <a:gd name="connsiteY1-150" fmla="*/ 0 h 2088232"/>
                <a:gd name="connsiteX2-151" fmla="*/ 1705100 w 1705100"/>
                <a:gd name="connsiteY2-152" fmla="*/ 2088232 h 2088232"/>
                <a:gd name="connsiteX3-153" fmla="*/ 0 w 1705100"/>
                <a:gd name="connsiteY3-154" fmla="*/ 2088232 h 2088232"/>
                <a:gd name="connsiteX4-155" fmla="*/ 0 w 1705100"/>
                <a:gd name="connsiteY4-156" fmla="*/ 0 h 2088232"/>
                <a:gd name="connsiteX0-157" fmla="*/ 0 w 1746105"/>
                <a:gd name="connsiteY0-158" fmla="*/ 0 h 2088232"/>
                <a:gd name="connsiteX1-159" fmla="*/ 1746105 w 1746105"/>
                <a:gd name="connsiteY1-160" fmla="*/ 0 h 2088232"/>
                <a:gd name="connsiteX2-161" fmla="*/ 1705100 w 1746105"/>
                <a:gd name="connsiteY2-162" fmla="*/ 2088232 h 2088232"/>
                <a:gd name="connsiteX3-163" fmla="*/ 0 w 1746105"/>
                <a:gd name="connsiteY3-164" fmla="*/ 2088232 h 2088232"/>
                <a:gd name="connsiteX4-165" fmla="*/ 0 w 1746105"/>
                <a:gd name="connsiteY4-166" fmla="*/ 0 h 2088232"/>
                <a:gd name="connsiteX0-167" fmla="*/ 0 w 1746105"/>
                <a:gd name="connsiteY0-168" fmla="*/ 0 h 2088232"/>
                <a:gd name="connsiteX1-169" fmla="*/ 1746105 w 1746105"/>
                <a:gd name="connsiteY1-170" fmla="*/ 0 h 2088232"/>
                <a:gd name="connsiteX2-171" fmla="*/ 1705100 w 1746105"/>
                <a:gd name="connsiteY2-172" fmla="*/ 2088232 h 2088232"/>
                <a:gd name="connsiteX3-173" fmla="*/ 0 w 1746105"/>
                <a:gd name="connsiteY3-174" fmla="*/ 2088232 h 2088232"/>
                <a:gd name="connsiteX4-175" fmla="*/ 0 w 1746105"/>
                <a:gd name="connsiteY4-176" fmla="*/ 0 h 2088232"/>
                <a:gd name="connsiteX0-177" fmla="*/ 0 w 1746105"/>
                <a:gd name="connsiteY0-178" fmla="*/ 0 h 2088232"/>
                <a:gd name="connsiteX1-179" fmla="*/ 1746105 w 1746105"/>
                <a:gd name="connsiteY1-180" fmla="*/ 0 h 2088232"/>
                <a:gd name="connsiteX2-181" fmla="*/ 1705100 w 1746105"/>
                <a:gd name="connsiteY2-182" fmla="*/ 2088232 h 2088232"/>
                <a:gd name="connsiteX3-183" fmla="*/ 0 w 1746105"/>
                <a:gd name="connsiteY3-184" fmla="*/ 2088232 h 2088232"/>
                <a:gd name="connsiteX4-185" fmla="*/ 0 w 1746105"/>
                <a:gd name="connsiteY4-186" fmla="*/ 0 h 2088232"/>
                <a:gd name="connsiteX0-187" fmla="*/ 0 w 1762506"/>
                <a:gd name="connsiteY0-188" fmla="*/ 0 h 2088232"/>
                <a:gd name="connsiteX1-189" fmla="*/ 1746105 w 1762506"/>
                <a:gd name="connsiteY1-190" fmla="*/ 0 h 2088232"/>
                <a:gd name="connsiteX2-191" fmla="*/ 1762506 w 1762506"/>
                <a:gd name="connsiteY2-192" fmla="*/ 2088232 h 2088232"/>
                <a:gd name="connsiteX3-193" fmla="*/ 0 w 1762506"/>
                <a:gd name="connsiteY3-194" fmla="*/ 2088232 h 2088232"/>
                <a:gd name="connsiteX4-195" fmla="*/ 0 w 1762506"/>
                <a:gd name="connsiteY4-196" fmla="*/ 0 h 2088232"/>
                <a:gd name="connsiteX0-197" fmla="*/ 0 w 1762506"/>
                <a:gd name="connsiteY0-198" fmla="*/ 0 h 2088232"/>
                <a:gd name="connsiteX1-199" fmla="*/ 1746105 w 1762506"/>
                <a:gd name="connsiteY1-200" fmla="*/ 0 h 2088232"/>
                <a:gd name="connsiteX2-201" fmla="*/ 1762506 w 1762506"/>
                <a:gd name="connsiteY2-202" fmla="*/ 2088232 h 2088232"/>
                <a:gd name="connsiteX3-203" fmla="*/ 0 w 1762506"/>
                <a:gd name="connsiteY3-204" fmla="*/ 2088232 h 2088232"/>
                <a:gd name="connsiteX4-205" fmla="*/ 0 w 1762506"/>
                <a:gd name="connsiteY4-206" fmla="*/ 0 h 2088232"/>
                <a:gd name="connsiteX0-207" fmla="*/ 0 w 1762506"/>
                <a:gd name="connsiteY0-208" fmla="*/ 0 h 2088232"/>
                <a:gd name="connsiteX1-209" fmla="*/ 1746105 w 1762506"/>
                <a:gd name="connsiteY1-210" fmla="*/ 0 h 2088232"/>
                <a:gd name="connsiteX2-211" fmla="*/ 1762506 w 1762506"/>
                <a:gd name="connsiteY2-212" fmla="*/ 2088232 h 2088232"/>
                <a:gd name="connsiteX3-213" fmla="*/ 0 w 1762506"/>
                <a:gd name="connsiteY3-214" fmla="*/ 2088232 h 2088232"/>
                <a:gd name="connsiteX4-215" fmla="*/ 0 w 1762506"/>
                <a:gd name="connsiteY4-216" fmla="*/ 0 h 2088232"/>
                <a:gd name="connsiteX0-217" fmla="*/ 0 w 1762506"/>
                <a:gd name="connsiteY0-218" fmla="*/ 0 h 2088232"/>
                <a:gd name="connsiteX1-219" fmla="*/ 1746105 w 1762506"/>
                <a:gd name="connsiteY1-220" fmla="*/ 0 h 2088232"/>
                <a:gd name="connsiteX2-221" fmla="*/ 1762506 w 1762506"/>
                <a:gd name="connsiteY2-222" fmla="*/ 2088232 h 2088232"/>
                <a:gd name="connsiteX3-223" fmla="*/ 0 w 1762506"/>
                <a:gd name="connsiteY3-224" fmla="*/ 2088232 h 2088232"/>
                <a:gd name="connsiteX4-225" fmla="*/ 0 w 1762506"/>
                <a:gd name="connsiteY4-226" fmla="*/ 0 h 2088232"/>
                <a:gd name="connsiteX0-227" fmla="*/ 0 w 1762506"/>
                <a:gd name="connsiteY0-228" fmla="*/ 0 h 2088232"/>
                <a:gd name="connsiteX1-229" fmla="*/ 1746105 w 1762506"/>
                <a:gd name="connsiteY1-230" fmla="*/ 0 h 2088232"/>
                <a:gd name="connsiteX2-231" fmla="*/ 1762506 w 1762506"/>
                <a:gd name="connsiteY2-232" fmla="*/ 2088232 h 2088232"/>
                <a:gd name="connsiteX3-233" fmla="*/ 0 w 1762506"/>
                <a:gd name="connsiteY3-234" fmla="*/ 2088232 h 2088232"/>
                <a:gd name="connsiteX4-235" fmla="*/ 0 w 1762506"/>
                <a:gd name="connsiteY4-236" fmla="*/ 0 h 2088232"/>
                <a:gd name="connsiteX0-237" fmla="*/ 0 w 1762506"/>
                <a:gd name="connsiteY0-238" fmla="*/ 0 h 2088232"/>
                <a:gd name="connsiteX1-239" fmla="*/ 1746105 w 1762506"/>
                <a:gd name="connsiteY1-240" fmla="*/ 0 h 2088232"/>
                <a:gd name="connsiteX2-241" fmla="*/ 1762506 w 1762506"/>
                <a:gd name="connsiteY2-242" fmla="*/ 2088232 h 2088232"/>
                <a:gd name="connsiteX3-243" fmla="*/ 0 w 1762506"/>
                <a:gd name="connsiteY3-244" fmla="*/ 2088232 h 2088232"/>
                <a:gd name="connsiteX4-245" fmla="*/ 0 w 1762506"/>
                <a:gd name="connsiteY4-246" fmla="*/ 0 h 2088232"/>
                <a:gd name="connsiteX0-247" fmla="*/ 0 w 1762506"/>
                <a:gd name="connsiteY0-248" fmla="*/ 0 h 2088232"/>
                <a:gd name="connsiteX1-249" fmla="*/ 1746105 w 1762506"/>
                <a:gd name="connsiteY1-250" fmla="*/ 0 h 2088232"/>
                <a:gd name="connsiteX2-251" fmla="*/ 1762506 w 1762506"/>
                <a:gd name="connsiteY2-252" fmla="*/ 2088232 h 2088232"/>
                <a:gd name="connsiteX3-253" fmla="*/ 0 w 1762506"/>
                <a:gd name="connsiteY3-254" fmla="*/ 2088232 h 2088232"/>
                <a:gd name="connsiteX4-255" fmla="*/ 0 w 1762506"/>
                <a:gd name="connsiteY4-256" fmla="*/ 0 h 2088232"/>
                <a:gd name="connsiteX0-257" fmla="*/ 0 w 1762506"/>
                <a:gd name="connsiteY0-258" fmla="*/ 0 h 2088232"/>
                <a:gd name="connsiteX1-259" fmla="*/ 1746105 w 1762506"/>
                <a:gd name="connsiteY1-260" fmla="*/ 0 h 2088232"/>
                <a:gd name="connsiteX2-261" fmla="*/ 1762506 w 1762506"/>
                <a:gd name="connsiteY2-262" fmla="*/ 2088232 h 2088232"/>
                <a:gd name="connsiteX3-263" fmla="*/ 0 w 1762506"/>
                <a:gd name="connsiteY3-264" fmla="*/ 2088232 h 2088232"/>
                <a:gd name="connsiteX4-265" fmla="*/ 0 w 1762506"/>
                <a:gd name="connsiteY4-266" fmla="*/ 0 h 2088232"/>
                <a:gd name="connsiteX0-267" fmla="*/ 0 w 1762506"/>
                <a:gd name="connsiteY0-268" fmla="*/ 0 h 2088237"/>
                <a:gd name="connsiteX1-269" fmla="*/ 1746105 w 1762506"/>
                <a:gd name="connsiteY1-270" fmla="*/ 0 h 2088237"/>
                <a:gd name="connsiteX2-271" fmla="*/ 1762506 w 1762506"/>
                <a:gd name="connsiteY2-272" fmla="*/ 2088232 h 2088237"/>
                <a:gd name="connsiteX3-273" fmla="*/ 0 w 1762506"/>
                <a:gd name="connsiteY3-274" fmla="*/ 2088232 h 2088237"/>
                <a:gd name="connsiteX4-275" fmla="*/ 0 w 1762506"/>
                <a:gd name="connsiteY4-276" fmla="*/ 0 h 2088237"/>
                <a:gd name="connsiteX0-277" fmla="*/ 0 w 1762506"/>
                <a:gd name="connsiteY0-278" fmla="*/ 0 h 2088236"/>
                <a:gd name="connsiteX1-279" fmla="*/ 1746105 w 1762506"/>
                <a:gd name="connsiteY1-280" fmla="*/ 0 h 2088236"/>
                <a:gd name="connsiteX2-281" fmla="*/ 1762506 w 1762506"/>
                <a:gd name="connsiteY2-282" fmla="*/ 2088232 h 2088236"/>
                <a:gd name="connsiteX3-283" fmla="*/ 0 w 1762506"/>
                <a:gd name="connsiteY3-284" fmla="*/ 2088232 h 2088236"/>
                <a:gd name="connsiteX4-285" fmla="*/ 0 w 1762506"/>
                <a:gd name="connsiteY4-286" fmla="*/ 0 h 2088236"/>
                <a:gd name="connsiteX0-287" fmla="*/ 0 w 1762506"/>
                <a:gd name="connsiteY0-288" fmla="*/ 0 h 2088237"/>
                <a:gd name="connsiteX1-289" fmla="*/ 1746105 w 1762506"/>
                <a:gd name="connsiteY1-290" fmla="*/ 0 h 2088237"/>
                <a:gd name="connsiteX2-291" fmla="*/ 1762506 w 1762506"/>
                <a:gd name="connsiteY2-292" fmla="*/ 2088232 h 2088237"/>
                <a:gd name="connsiteX3-293" fmla="*/ 0 w 1762506"/>
                <a:gd name="connsiteY3-294" fmla="*/ 2088232 h 2088237"/>
                <a:gd name="connsiteX4-295" fmla="*/ 0 w 1762506"/>
                <a:gd name="connsiteY4-296" fmla="*/ 0 h 2088237"/>
                <a:gd name="connsiteX0-297" fmla="*/ 0 w 1762506"/>
                <a:gd name="connsiteY0-298" fmla="*/ 0 h 2088685"/>
                <a:gd name="connsiteX1-299" fmla="*/ 1746105 w 1762506"/>
                <a:gd name="connsiteY1-300" fmla="*/ 0 h 2088685"/>
                <a:gd name="connsiteX2-301" fmla="*/ 1762506 w 1762506"/>
                <a:gd name="connsiteY2-302" fmla="*/ 2088232 h 2088685"/>
                <a:gd name="connsiteX3-303" fmla="*/ 0 w 1762506"/>
                <a:gd name="connsiteY3-304" fmla="*/ 2088232 h 2088685"/>
                <a:gd name="connsiteX4-305" fmla="*/ 0 w 1762506"/>
                <a:gd name="connsiteY4-306" fmla="*/ 0 h 2088685"/>
                <a:gd name="connsiteX0-307" fmla="*/ 0 w 1762506"/>
                <a:gd name="connsiteY0-308" fmla="*/ 0 h 2088685"/>
                <a:gd name="connsiteX1-309" fmla="*/ 1690839 w 1762506"/>
                <a:gd name="connsiteY1-310" fmla="*/ 0 h 2088685"/>
                <a:gd name="connsiteX2-311" fmla="*/ 1762506 w 1762506"/>
                <a:gd name="connsiteY2-312" fmla="*/ 2088232 h 2088685"/>
                <a:gd name="connsiteX3-313" fmla="*/ 0 w 1762506"/>
                <a:gd name="connsiteY3-314" fmla="*/ 2088232 h 2088685"/>
                <a:gd name="connsiteX4-315" fmla="*/ 0 w 1762506"/>
                <a:gd name="connsiteY4-316" fmla="*/ 0 h 2088685"/>
                <a:gd name="connsiteX0-317" fmla="*/ 0 w 1762506"/>
                <a:gd name="connsiteY0-318" fmla="*/ 0 h 2088676"/>
                <a:gd name="connsiteX1-319" fmla="*/ 1690839 w 1762506"/>
                <a:gd name="connsiteY1-320" fmla="*/ 0 h 2088676"/>
                <a:gd name="connsiteX2-321" fmla="*/ 1762506 w 1762506"/>
                <a:gd name="connsiteY2-322" fmla="*/ 2088232 h 2088676"/>
                <a:gd name="connsiteX3-323" fmla="*/ 0 w 1762506"/>
                <a:gd name="connsiteY3-324" fmla="*/ 2088232 h 2088676"/>
                <a:gd name="connsiteX4-325" fmla="*/ 0 w 1762506"/>
                <a:gd name="connsiteY4-326" fmla="*/ 0 h 2088676"/>
                <a:gd name="connsiteX0-327" fmla="*/ 0 w 1762506"/>
                <a:gd name="connsiteY0-328" fmla="*/ 0 h 2088845"/>
                <a:gd name="connsiteX1-329" fmla="*/ 1690839 w 1762506"/>
                <a:gd name="connsiteY1-330" fmla="*/ 0 h 2088845"/>
                <a:gd name="connsiteX2-331" fmla="*/ 1762506 w 1762506"/>
                <a:gd name="connsiteY2-332" fmla="*/ 2088232 h 2088845"/>
                <a:gd name="connsiteX3-333" fmla="*/ 0 w 1762506"/>
                <a:gd name="connsiteY3-334" fmla="*/ 2088232 h 2088845"/>
                <a:gd name="connsiteX4-335" fmla="*/ 0 w 1762506"/>
                <a:gd name="connsiteY4-336" fmla="*/ 0 h 2088845"/>
                <a:gd name="connsiteX0-337" fmla="*/ 0 w 1717289"/>
                <a:gd name="connsiteY0-338" fmla="*/ 0 h 2098890"/>
                <a:gd name="connsiteX1-339" fmla="*/ 1690839 w 1717289"/>
                <a:gd name="connsiteY1-340" fmla="*/ 0 h 2098890"/>
                <a:gd name="connsiteX2-341" fmla="*/ 1717289 w 1717289"/>
                <a:gd name="connsiteY2-342" fmla="*/ 2098281 h 2098890"/>
                <a:gd name="connsiteX3-343" fmla="*/ 0 w 1717289"/>
                <a:gd name="connsiteY3-344" fmla="*/ 2088232 h 2098890"/>
                <a:gd name="connsiteX4-345" fmla="*/ 0 w 1717289"/>
                <a:gd name="connsiteY4-346" fmla="*/ 0 h 2098890"/>
                <a:gd name="connsiteX0-347" fmla="*/ 0 w 1717289"/>
                <a:gd name="connsiteY0-348" fmla="*/ 0 h 2098281"/>
                <a:gd name="connsiteX1-349" fmla="*/ 1690839 w 1717289"/>
                <a:gd name="connsiteY1-350" fmla="*/ 0 h 2098281"/>
                <a:gd name="connsiteX2-351" fmla="*/ 1717289 w 1717289"/>
                <a:gd name="connsiteY2-352" fmla="*/ 2098281 h 2098281"/>
                <a:gd name="connsiteX3-353" fmla="*/ 0 w 1717289"/>
                <a:gd name="connsiteY3-354" fmla="*/ 2088232 h 2098281"/>
                <a:gd name="connsiteX4-355" fmla="*/ 0 w 1717289"/>
                <a:gd name="connsiteY4-356" fmla="*/ 0 h 2098281"/>
                <a:gd name="connsiteX0-357" fmla="*/ 0 w 1717289"/>
                <a:gd name="connsiteY0-358" fmla="*/ 0 h 2098281"/>
                <a:gd name="connsiteX1-359" fmla="*/ 1690839 w 1717289"/>
                <a:gd name="connsiteY1-360" fmla="*/ 0 h 2098281"/>
                <a:gd name="connsiteX2-361" fmla="*/ 1717289 w 1717289"/>
                <a:gd name="connsiteY2-362" fmla="*/ 2098281 h 2098281"/>
                <a:gd name="connsiteX3-363" fmla="*/ 0 w 1717289"/>
                <a:gd name="connsiteY3-364" fmla="*/ 2088232 h 2098281"/>
                <a:gd name="connsiteX4-365" fmla="*/ 0 w 1717289"/>
                <a:gd name="connsiteY4-366" fmla="*/ 0 h 2098281"/>
                <a:gd name="connsiteX0-367" fmla="*/ 0 w 1717289"/>
                <a:gd name="connsiteY0-368" fmla="*/ 0 h 2098281"/>
                <a:gd name="connsiteX1-369" fmla="*/ 1690839 w 1717289"/>
                <a:gd name="connsiteY1-370" fmla="*/ 0 h 2098281"/>
                <a:gd name="connsiteX2-371" fmla="*/ 1717289 w 1717289"/>
                <a:gd name="connsiteY2-372" fmla="*/ 2098281 h 2098281"/>
                <a:gd name="connsiteX3-373" fmla="*/ 0 w 1717289"/>
                <a:gd name="connsiteY3-374" fmla="*/ 2088232 h 2098281"/>
                <a:gd name="connsiteX4-375" fmla="*/ 0 w 1717289"/>
                <a:gd name="connsiteY4-376" fmla="*/ 0 h 2098281"/>
                <a:gd name="connsiteX0-377" fmla="*/ 0 w 1717289"/>
                <a:gd name="connsiteY0-378" fmla="*/ 0 h 2098281"/>
                <a:gd name="connsiteX1-379" fmla="*/ 1690839 w 1717289"/>
                <a:gd name="connsiteY1-380" fmla="*/ 0 h 2098281"/>
                <a:gd name="connsiteX2-381" fmla="*/ 1717289 w 1717289"/>
                <a:gd name="connsiteY2-382" fmla="*/ 2098281 h 2098281"/>
                <a:gd name="connsiteX3-383" fmla="*/ 0 w 1717289"/>
                <a:gd name="connsiteY3-384" fmla="*/ 2088232 h 2098281"/>
                <a:gd name="connsiteX4-385" fmla="*/ 0 w 1717289"/>
                <a:gd name="connsiteY4-386" fmla="*/ 0 h 2098281"/>
                <a:gd name="connsiteX0-387" fmla="*/ 0 w 1717289"/>
                <a:gd name="connsiteY0-388" fmla="*/ 0 h 2098281"/>
                <a:gd name="connsiteX1-389" fmla="*/ 1690839 w 1717289"/>
                <a:gd name="connsiteY1-390" fmla="*/ 0 h 2098281"/>
                <a:gd name="connsiteX2-391" fmla="*/ 1717289 w 1717289"/>
                <a:gd name="connsiteY2-392" fmla="*/ 2098281 h 2098281"/>
                <a:gd name="connsiteX3-393" fmla="*/ 0 w 1717289"/>
                <a:gd name="connsiteY3-394" fmla="*/ 2088232 h 2098281"/>
                <a:gd name="connsiteX4-395" fmla="*/ 0 w 1717289"/>
                <a:gd name="connsiteY4-396" fmla="*/ 0 h 2098281"/>
                <a:gd name="connsiteX0-397" fmla="*/ 0 w 1717289"/>
                <a:gd name="connsiteY0-398" fmla="*/ 0 h 2098281"/>
                <a:gd name="connsiteX1-399" fmla="*/ 1690839 w 1717289"/>
                <a:gd name="connsiteY1-400" fmla="*/ 0 h 2098281"/>
                <a:gd name="connsiteX2-401" fmla="*/ 1717289 w 1717289"/>
                <a:gd name="connsiteY2-402" fmla="*/ 2098281 h 2098281"/>
                <a:gd name="connsiteX3-403" fmla="*/ 0 w 1717289"/>
                <a:gd name="connsiteY3-404" fmla="*/ 2088232 h 2098281"/>
                <a:gd name="connsiteX4-405" fmla="*/ 0 w 1717289"/>
                <a:gd name="connsiteY4-406" fmla="*/ 0 h 2098281"/>
                <a:gd name="connsiteX0-407" fmla="*/ 0 w 1717289"/>
                <a:gd name="connsiteY0-408" fmla="*/ 0 h 2098281"/>
                <a:gd name="connsiteX1-409" fmla="*/ 1674437 w 1717289"/>
                <a:gd name="connsiteY1-410" fmla="*/ 4101 h 2098281"/>
                <a:gd name="connsiteX2-411" fmla="*/ 1717289 w 1717289"/>
                <a:gd name="connsiteY2-412" fmla="*/ 2098281 h 2098281"/>
                <a:gd name="connsiteX3-413" fmla="*/ 0 w 1717289"/>
                <a:gd name="connsiteY3-414" fmla="*/ 2088232 h 2098281"/>
                <a:gd name="connsiteX4-415" fmla="*/ 0 w 1717289"/>
                <a:gd name="connsiteY4-416" fmla="*/ 0 h 2098281"/>
                <a:gd name="connsiteX0-417" fmla="*/ 0 w 1717289"/>
                <a:gd name="connsiteY0-418" fmla="*/ 0 h 2098281"/>
                <a:gd name="connsiteX1-419" fmla="*/ 1674437 w 1717289"/>
                <a:gd name="connsiteY1-420" fmla="*/ 4101 h 2098281"/>
                <a:gd name="connsiteX2-421" fmla="*/ 1717289 w 1717289"/>
                <a:gd name="connsiteY2-422" fmla="*/ 2098281 h 2098281"/>
                <a:gd name="connsiteX3-423" fmla="*/ 0 w 1717289"/>
                <a:gd name="connsiteY3-424" fmla="*/ 2088232 h 2098281"/>
                <a:gd name="connsiteX4-425" fmla="*/ 0 w 1717289"/>
                <a:gd name="connsiteY4-426" fmla="*/ 0 h 2098281"/>
              </a:gdLst>
              <a:ahLst/>
              <a:cxnLst>
                <a:cxn ang="0">
                  <a:pos x="connsiteX0-417" y="connsiteY0-418"/>
                </a:cxn>
                <a:cxn ang="0">
                  <a:pos x="connsiteX1-419" y="connsiteY1-420"/>
                </a:cxn>
                <a:cxn ang="0">
                  <a:pos x="connsiteX2-421" y="connsiteY2-422"/>
                </a:cxn>
                <a:cxn ang="0">
                  <a:pos x="connsiteX3-423" y="connsiteY3-424"/>
                </a:cxn>
                <a:cxn ang="0">
                  <a:pos x="connsiteX4-425" y="connsiteY4-426"/>
                </a:cxn>
              </a:cxnLst>
              <a:rect l="l" t="t" r="r" b="b"/>
              <a:pathLst>
                <a:path w="1717289" h="2098281">
                  <a:moveTo>
                    <a:pt x="0" y="0"/>
                  </a:moveTo>
                  <a:lnTo>
                    <a:pt x="1674437" y="4101"/>
                  </a:lnTo>
                  <a:cubicBezTo>
                    <a:pt x="536394" y="826531"/>
                    <a:pt x="1385887" y="2096234"/>
                    <a:pt x="1717289" y="2098281"/>
                  </a:cubicBezTo>
                  <a:lnTo>
                    <a:pt x="0" y="2088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00150" y="2060575"/>
              <a:ext cx="2376488" cy="2376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grpSp>
          <p:nvGrpSpPr>
            <p:cNvPr id="23" name="组合 6"/>
            <p:cNvGrpSpPr/>
            <p:nvPr/>
          </p:nvGrpSpPr>
          <p:grpSpPr bwMode="auto">
            <a:xfrm>
              <a:off x="1831975" y="2349500"/>
              <a:ext cx="1062038" cy="1025525"/>
              <a:chOff x="5512720" y="2152017"/>
              <a:chExt cx="583915" cy="496874"/>
            </a:xfrm>
          </p:grpSpPr>
          <p:sp>
            <p:nvSpPr>
              <p:cNvPr id="26" name="Freeform 159"/>
              <p:cNvSpPr/>
              <p:nvPr/>
            </p:nvSpPr>
            <p:spPr bwMode="auto">
              <a:xfrm>
                <a:off x="5574690" y="2246623"/>
                <a:ext cx="459974" cy="402268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888" tIns="60944" rIns="121888" bIns="60944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8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Freeform 160"/>
              <p:cNvSpPr/>
              <p:nvPr/>
            </p:nvSpPr>
            <p:spPr bwMode="auto">
              <a:xfrm>
                <a:off x="5512720" y="2152017"/>
                <a:ext cx="583915" cy="22459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888" tIns="60944" rIns="121888" bIns="60944"/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8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4" name="标题 4"/>
            <p:cNvSpPr txBox="1">
              <a:spLocks noChangeArrowheads="1"/>
            </p:cNvSpPr>
            <p:nvPr/>
          </p:nvSpPr>
          <p:spPr bwMode="auto">
            <a:xfrm>
              <a:off x="1776413" y="3484563"/>
              <a:ext cx="1295400" cy="8016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1416" tIns="45708" rIns="91416" bIns="45708" anchor="ctr"/>
            <a:lstStyle/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  <a:endPara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8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344613" y="2192338"/>
              <a:ext cx="2100262" cy="2100262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28" name="矩形 1"/>
          <p:cNvSpPr/>
          <p:nvPr userDrawn="1"/>
        </p:nvSpPr>
        <p:spPr>
          <a:xfrm flipH="1">
            <a:off x="7870032" y="1633538"/>
            <a:ext cx="1288256" cy="1574006"/>
          </a:xfrm>
          <a:custGeom>
            <a:avLst/>
            <a:gdLst>
              <a:gd name="connsiteX0" fmla="*/ 0 w 1705100"/>
              <a:gd name="connsiteY0" fmla="*/ 0 h 2088232"/>
              <a:gd name="connsiteX1" fmla="*/ 1705100 w 1705100"/>
              <a:gd name="connsiteY1" fmla="*/ 0 h 2088232"/>
              <a:gd name="connsiteX2" fmla="*/ 1705100 w 1705100"/>
              <a:gd name="connsiteY2" fmla="*/ 2088232 h 2088232"/>
              <a:gd name="connsiteX3" fmla="*/ 0 w 1705100"/>
              <a:gd name="connsiteY3" fmla="*/ 2088232 h 2088232"/>
              <a:gd name="connsiteX4" fmla="*/ 0 w 1705100"/>
              <a:gd name="connsiteY4" fmla="*/ 0 h 2088232"/>
              <a:gd name="connsiteX0-1" fmla="*/ 0 w 1705100"/>
              <a:gd name="connsiteY0-2" fmla="*/ 0 h 2088232"/>
              <a:gd name="connsiteX1-3" fmla="*/ 1705100 w 1705100"/>
              <a:gd name="connsiteY1-4" fmla="*/ 0 h 2088232"/>
              <a:gd name="connsiteX2-5" fmla="*/ 922602 w 1705100"/>
              <a:gd name="connsiteY2-6" fmla="*/ 1013988 h 2088232"/>
              <a:gd name="connsiteX3-7" fmla="*/ 1705100 w 1705100"/>
              <a:gd name="connsiteY3-8" fmla="*/ 2088232 h 2088232"/>
              <a:gd name="connsiteX4-9" fmla="*/ 0 w 1705100"/>
              <a:gd name="connsiteY4-10" fmla="*/ 2088232 h 2088232"/>
              <a:gd name="connsiteX5" fmla="*/ 0 w 1705100"/>
              <a:gd name="connsiteY5" fmla="*/ 0 h 2088232"/>
              <a:gd name="connsiteX0-11" fmla="*/ 0 w 1705100"/>
              <a:gd name="connsiteY0-12" fmla="*/ 0 h 2088232"/>
              <a:gd name="connsiteX1-13" fmla="*/ 1705100 w 1705100"/>
              <a:gd name="connsiteY1-14" fmla="*/ 0 h 2088232"/>
              <a:gd name="connsiteX2-15" fmla="*/ 1090721 w 1705100"/>
              <a:gd name="connsiteY2-16" fmla="*/ 1075495 h 2088232"/>
              <a:gd name="connsiteX3-17" fmla="*/ 1705100 w 1705100"/>
              <a:gd name="connsiteY3-18" fmla="*/ 2088232 h 2088232"/>
              <a:gd name="connsiteX4-19" fmla="*/ 0 w 1705100"/>
              <a:gd name="connsiteY4-20" fmla="*/ 2088232 h 2088232"/>
              <a:gd name="connsiteX5-21" fmla="*/ 0 w 1705100"/>
              <a:gd name="connsiteY5-22" fmla="*/ 0 h 2088232"/>
              <a:gd name="connsiteX0-23" fmla="*/ 0 w 1705100"/>
              <a:gd name="connsiteY0-24" fmla="*/ 0 h 2088232"/>
              <a:gd name="connsiteX1-25" fmla="*/ 1705100 w 1705100"/>
              <a:gd name="connsiteY1-26" fmla="*/ 0 h 2088232"/>
              <a:gd name="connsiteX2-27" fmla="*/ 1090721 w 1705100"/>
              <a:gd name="connsiteY2-28" fmla="*/ 1075495 h 2088232"/>
              <a:gd name="connsiteX3-29" fmla="*/ 1705100 w 1705100"/>
              <a:gd name="connsiteY3-30" fmla="*/ 2088232 h 2088232"/>
              <a:gd name="connsiteX4-31" fmla="*/ 0 w 1705100"/>
              <a:gd name="connsiteY4-32" fmla="*/ 2088232 h 2088232"/>
              <a:gd name="connsiteX5-33" fmla="*/ 0 w 1705100"/>
              <a:gd name="connsiteY5-34" fmla="*/ 0 h 2088232"/>
              <a:gd name="connsiteX0-35" fmla="*/ 0 w 1705100"/>
              <a:gd name="connsiteY0-36" fmla="*/ 0 h 2088232"/>
              <a:gd name="connsiteX1-37" fmla="*/ 1705100 w 1705100"/>
              <a:gd name="connsiteY1-38" fmla="*/ 0 h 2088232"/>
              <a:gd name="connsiteX2-39" fmla="*/ 1090721 w 1705100"/>
              <a:gd name="connsiteY2-40" fmla="*/ 1075495 h 2088232"/>
              <a:gd name="connsiteX3-41" fmla="*/ 1705100 w 1705100"/>
              <a:gd name="connsiteY3-42" fmla="*/ 2088232 h 2088232"/>
              <a:gd name="connsiteX4-43" fmla="*/ 0 w 1705100"/>
              <a:gd name="connsiteY4-44" fmla="*/ 2088232 h 2088232"/>
              <a:gd name="connsiteX5-45" fmla="*/ 0 w 1705100"/>
              <a:gd name="connsiteY5-46" fmla="*/ 0 h 2088232"/>
              <a:gd name="connsiteX0-47" fmla="*/ 0 w 1705100"/>
              <a:gd name="connsiteY0-48" fmla="*/ 0 h 2088232"/>
              <a:gd name="connsiteX1-49" fmla="*/ 1705100 w 1705100"/>
              <a:gd name="connsiteY1-50" fmla="*/ 0 h 2088232"/>
              <a:gd name="connsiteX2-51" fmla="*/ 1090721 w 1705100"/>
              <a:gd name="connsiteY2-52" fmla="*/ 1075495 h 2088232"/>
              <a:gd name="connsiteX3-53" fmla="*/ 1705100 w 1705100"/>
              <a:gd name="connsiteY3-54" fmla="*/ 2088232 h 2088232"/>
              <a:gd name="connsiteX4-55" fmla="*/ 0 w 1705100"/>
              <a:gd name="connsiteY4-56" fmla="*/ 2088232 h 2088232"/>
              <a:gd name="connsiteX5-57" fmla="*/ 0 w 1705100"/>
              <a:gd name="connsiteY5-58" fmla="*/ 0 h 2088232"/>
              <a:gd name="connsiteX0-59" fmla="*/ 0 w 1705100"/>
              <a:gd name="connsiteY0-60" fmla="*/ 0 h 2088232"/>
              <a:gd name="connsiteX1-61" fmla="*/ 1705100 w 1705100"/>
              <a:gd name="connsiteY1-62" fmla="*/ 0 h 2088232"/>
              <a:gd name="connsiteX2-63" fmla="*/ 1090721 w 1705100"/>
              <a:gd name="connsiteY2-64" fmla="*/ 1075495 h 2088232"/>
              <a:gd name="connsiteX3-65" fmla="*/ 1705100 w 1705100"/>
              <a:gd name="connsiteY3-66" fmla="*/ 2088232 h 2088232"/>
              <a:gd name="connsiteX4-67" fmla="*/ 0 w 1705100"/>
              <a:gd name="connsiteY4-68" fmla="*/ 2088232 h 2088232"/>
              <a:gd name="connsiteX5-69" fmla="*/ 0 w 1705100"/>
              <a:gd name="connsiteY5-70" fmla="*/ 0 h 2088232"/>
              <a:gd name="connsiteX0-71" fmla="*/ 0 w 1705100"/>
              <a:gd name="connsiteY0-72" fmla="*/ 0 h 2088232"/>
              <a:gd name="connsiteX1-73" fmla="*/ 1705100 w 1705100"/>
              <a:gd name="connsiteY1-74" fmla="*/ 0 h 2088232"/>
              <a:gd name="connsiteX2-75" fmla="*/ 1090721 w 1705100"/>
              <a:gd name="connsiteY2-76" fmla="*/ 1075495 h 2088232"/>
              <a:gd name="connsiteX3-77" fmla="*/ 1705100 w 1705100"/>
              <a:gd name="connsiteY3-78" fmla="*/ 2088232 h 2088232"/>
              <a:gd name="connsiteX4-79" fmla="*/ 0 w 1705100"/>
              <a:gd name="connsiteY4-80" fmla="*/ 2088232 h 2088232"/>
              <a:gd name="connsiteX5-81" fmla="*/ 0 w 1705100"/>
              <a:gd name="connsiteY5-82" fmla="*/ 0 h 2088232"/>
              <a:gd name="connsiteX0-83" fmla="*/ 0 w 1705100"/>
              <a:gd name="connsiteY0-84" fmla="*/ 0 h 2088232"/>
              <a:gd name="connsiteX1-85" fmla="*/ 1705100 w 1705100"/>
              <a:gd name="connsiteY1-86" fmla="*/ 0 h 2088232"/>
              <a:gd name="connsiteX2-87" fmla="*/ 1090721 w 1705100"/>
              <a:gd name="connsiteY2-88" fmla="*/ 1075495 h 2088232"/>
              <a:gd name="connsiteX3-89" fmla="*/ 1705100 w 1705100"/>
              <a:gd name="connsiteY3-90" fmla="*/ 2088232 h 2088232"/>
              <a:gd name="connsiteX4-91" fmla="*/ 0 w 1705100"/>
              <a:gd name="connsiteY4-92" fmla="*/ 2088232 h 2088232"/>
              <a:gd name="connsiteX5-93" fmla="*/ 0 w 1705100"/>
              <a:gd name="connsiteY5-94" fmla="*/ 0 h 2088232"/>
              <a:gd name="connsiteX0-95" fmla="*/ 0 w 1705100"/>
              <a:gd name="connsiteY0-96" fmla="*/ 0 h 2088232"/>
              <a:gd name="connsiteX1-97" fmla="*/ 1705100 w 1705100"/>
              <a:gd name="connsiteY1-98" fmla="*/ 0 h 2088232"/>
              <a:gd name="connsiteX2-99" fmla="*/ 1090721 w 1705100"/>
              <a:gd name="connsiteY2-100" fmla="*/ 1075495 h 2088232"/>
              <a:gd name="connsiteX3-101" fmla="*/ 1705100 w 1705100"/>
              <a:gd name="connsiteY3-102" fmla="*/ 2088232 h 2088232"/>
              <a:gd name="connsiteX4-103" fmla="*/ 0 w 1705100"/>
              <a:gd name="connsiteY4-104" fmla="*/ 2088232 h 2088232"/>
              <a:gd name="connsiteX5-105" fmla="*/ 0 w 1705100"/>
              <a:gd name="connsiteY5-106" fmla="*/ 0 h 2088232"/>
              <a:gd name="connsiteX0-107" fmla="*/ 0 w 1705100"/>
              <a:gd name="connsiteY0-108" fmla="*/ 0 h 2088232"/>
              <a:gd name="connsiteX1-109" fmla="*/ 1705100 w 1705100"/>
              <a:gd name="connsiteY1-110" fmla="*/ 0 h 2088232"/>
              <a:gd name="connsiteX2-111" fmla="*/ 1705100 w 1705100"/>
              <a:gd name="connsiteY2-112" fmla="*/ 2088232 h 2088232"/>
              <a:gd name="connsiteX3-113" fmla="*/ 0 w 1705100"/>
              <a:gd name="connsiteY3-114" fmla="*/ 2088232 h 2088232"/>
              <a:gd name="connsiteX4-115" fmla="*/ 0 w 1705100"/>
              <a:gd name="connsiteY4-116" fmla="*/ 0 h 2088232"/>
              <a:gd name="connsiteX0-117" fmla="*/ 0 w 1739059"/>
              <a:gd name="connsiteY0-118" fmla="*/ 0 h 2088232"/>
              <a:gd name="connsiteX1-119" fmla="*/ 1705100 w 1739059"/>
              <a:gd name="connsiteY1-120" fmla="*/ 0 h 2088232"/>
              <a:gd name="connsiteX2-121" fmla="*/ 1705100 w 1739059"/>
              <a:gd name="connsiteY2-122" fmla="*/ 2088232 h 2088232"/>
              <a:gd name="connsiteX3-123" fmla="*/ 0 w 1739059"/>
              <a:gd name="connsiteY3-124" fmla="*/ 2088232 h 2088232"/>
              <a:gd name="connsiteX4-125" fmla="*/ 0 w 1739059"/>
              <a:gd name="connsiteY4-126" fmla="*/ 0 h 2088232"/>
              <a:gd name="connsiteX0-127" fmla="*/ 0 w 1705100"/>
              <a:gd name="connsiteY0-128" fmla="*/ 0 h 2088232"/>
              <a:gd name="connsiteX1-129" fmla="*/ 1705100 w 1705100"/>
              <a:gd name="connsiteY1-130" fmla="*/ 0 h 2088232"/>
              <a:gd name="connsiteX2-131" fmla="*/ 1705100 w 1705100"/>
              <a:gd name="connsiteY2-132" fmla="*/ 2088232 h 2088232"/>
              <a:gd name="connsiteX3-133" fmla="*/ 0 w 1705100"/>
              <a:gd name="connsiteY3-134" fmla="*/ 2088232 h 2088232"/>
              <a:gd name="connsiteX4-135" fmla="*/ 0 w 1705100"/>
              <a:gd name="connsiteY4-136" fmla="*/ 0 h 2088232"/>
              <a:gd name="connsiteX0-137" fmla="*/ 0 w 1705100"/>
              <a:gd name="connsiteY0-138" fmla="*/ 0 h 2088232"/>
              <a:gd name="connsiteX1-139" fmla="*/ 1705100 w 1705100"/>
              <a:gd name="connsiteY1-140" fmla="*/ 0 h 2088232"/>
              <a:gd name="connsiteX2-141" fmla="*/ 1705100 w 1705100"/>
              <a:gd name="connsiteY2-142" fmla="*/ 2088232 h 2088232"/>
              <a:gd name="connsiteX3-143" fmla="*/ 0 w 1705100"/>
              <a:gd name="connsiteY3-144" fmla="*/ 2088232 h 2088232"/>
              <a:gd name="connsiteX4-145" fmla="*/ 0 w 1705100"/>
              <a:gd name="connsiteY4-146" fmla="*/ 0 h 2088232"/>
              <a:gd name="connsiteX0-147" fmla="*/ 0 w 1705100"/>
              <a:gd name="connsiteY0-148" fmla="*/ 0 h 2088232"/>
              <a:gd name="connsiteX1-149" fmla="*/ 1705100 w 1705100"/>
              <a:gd name="connsiteY1-150" fmla="*/ 0 h 2088232"/>
              <a:gd name="connsiteX2-151" fmla="*/ 1705100 w 1705100"/>
              <a:gd name="connsiteY2-152" fmla="*/ 2088232 h 2088232"/>
              <a:gd name="connsiteX3-153" fmla="*/ 0 w 1705100"/>
              <a:gd name="connsiteY3-154" fmla="*/ 2088232 h 2088232"/>
              <a:gd name="connsiteX4-155" fmla="*/ 0 w 1705100"/>
              <a:gd name="connsiteY4-156" fmla="*/ 0 h 2088232"/>
              <a:gd name="connsiteX0-157" fmla="*/ 0 w 1746105"/>
              <a:gd name="connsiteY0-158" fmla="*/ 0 h 2088232"/>
              <a:gd name="connsiteX1-159" fmla="*/ 1746105 w 1746105"/>
              <a:gd name="connsiteY1-160" fmla="*/ 0 h 2088232"/>
              <a:gd name="connsiteX2-161" fmla="*/ 1705100 w 1746105"/>
              <a:gd name="connsiteY2-162" fmla="*/ 2088232 h 2088232"/>
              <a:gd name="connsiteX3-163" fmla="*/ 0 w 1746105"/>
              <a:gd name="connsiteY3-164" fmla="*/ 2088232 h 2088232"/>
              <a:gd name="connsiteX4-165" fmla="*/ 0 w 1746105"/>
              <a:gd name="connsiteY4-166" fmla="*/ 0 h 2088232"/>
              <a:gd name="connsiteX0-167" fmla="*/ 0 w 1746105"/>
              <a:gd name="connsiteY0-168" fmla="*/ 0 h 2088232"/>
              <a:gd name="connsiteX1-169" fmla="*/ 1746105 w 1746105"/>
              <a:gd name="connsiteY1-170" fmla="*/ 0 h 2088232"/>
              <a:gd name="connsiteX2-171" fmla="*/ 1705100 w 1746105"/>
              <a:gd name="connsiteY2-172" fmla="*/ 2088232 h 2088232"/>
              <a:gd name="connsiteX3-173" fmla="*/ 0 w 1746105"/>
              <a:gd name="connsiteY3-174" fmla="*/ 2088232 h 2088232"/>
              <a:gd name="connsiteX4-175" fmla="*/ 0 w 1746105"/>
              <a:gd name="connsiteY4-176" fmla="*/ 0 h 2088232"/>
              <a:gd name="connsiteX0-177" fmla="*/ 0 w 1746105"/>
              <a:gd name="connsiteY0-178" fmla="*/ 0 h 2088232"/>
              <a:gd name="connsiteX1-179" fmla="*/ 1746105 w 1746105"/>
              <a:gd name="connsiteY1-180" fmla="*/ 0 h 2088232"/>
              <a:gd name="connsiteX2-181" fmla="*/ 1705100 w 1746105"/>
              <a:gd name="connsiteY2-182" fmla="*/ 2088232 h 2088232"/>
              <a:gd name="connsiteX3-183" fmla="*/ 0 w 1746105"/>
              <a:gd name="connsiteY3-184" fmla="*/ 2088232 h 2088232"/>
              <a:gd name="connsiteX4-185" fmla="*/ 0 w 1746105"/>
              <a:gd name="connsiteY4-186" fmla="*/ 0 h 2088232"/>
              <a:gd name="connsiteX0-187" fmla="*/ 0 w 1762506"/>
              <a:gd name="connsiteY0-188" fmla="*/ 0 h 2088232"/>
              <a:gd name="connsiteX1-189" fmla="*/ 1746105 w 1762506"/>
              <a:gd name="connsiteY1-190" fmla="*/ 0 h 2088232"/>
              <a:gd name="connsiteX2-191" fmla="*/ 1762506 w 1762506"/>
              <a:gd name="connsiteY2-192" fmla="*/ 2088232 h 2088232"/>
              <a:gd name="connsiteX3-193" fmla="*/ 0 w 1762506"/>
              <a:gd name="connsiteY3-194" fmla="*/ 2088232 h 2088232"/>
              <a:gd name="connsiteX4-195" fmla="*/ 0 w 1762506"/>
              <a:gd name="connsiteY4-196" fmla="*/ 0 h 2088232"/>
              <a:gd name="connsiteX0-197" fmla="*/ 0 w 1762506"/>
              <a:gd name="connsiteY0-198" fmla="*/ 0 h 2088232"/>
              <a:gd name="connsiteX1-199" fmla="*/ 1746105 w 1762506"/>
              <a:gd name="connsiteY1-200" fmla="*/ 0 h 2088232"/>
              <a:gd name="connsiteX2-201" fmla="*/ 1762506 w 1762506"/>
              <a:gd name="connsiteY2-202" fmla="*/ 2088232 h 2088232"/>
              <a:gd name="connsiteX3-203" fmla="*/ 0 w 1762506"/>
              <a:gd name="connsiteY3-204" fmla="*/ 2088232 h 2088232"/>
              <a:gd name="connsiteX4-205" fmla="*/ 0 w 1762506"/>
              <a:gd name="connsiteY4-206" fmla="*/ 0 h 2088232"/>
              <a:gd name="connsiteX0-207" fmla="*/ 0 w 1762506"/>
              <a:gd name="connsiteY0-208" fmla="*/ 0 h 2088232"/>
              <a:gd name="connsiteX1-209" fmla="*/ 1746105 w 1762506"/>
              <a:gd name="connsiteY1-210" fmla="*/ 0 h 2088232"/>
              <a:gd name="connsiteX2-211" fmla="*/ 1762506 w 1762506"/>
              <a:gd name="connsiteY2-212" fmla="*/ 2088232 h 2088232"/>
              <a:gd name="connsiteX3-213" fmla="*/ 0 w 1762506"/>
              <a:gd name="connsiteY3-214" fmla="*/ 2088232 h 2088232"/>
              <a:gd name="connsiteX4-215" fmla="*/ 0 w 1762506"/>
              <a:gd name="connsiteY4-216" fmla="*/ 0 h 2088232"/>
              <a:gd name="connsiteX0-217" fmla="*/ 0 w 1762506"/>
              <a:gd name="connsiteY0-218" fmla="*/ 0 h 2088232"/>
              <a:gd name="connsiteX1-219" fmla="*/ 1746105 w 1762506"/>
              <a:gd name="connsiteY1-220" fmla="*/ 0 h 2088232"/>
              <a:gd name="connsiteX2-221" fmla="*/ 1762506 w 1762506"/>
              <a:gd name="connsiteY2-222" fmla="*/ 2088232 h 2088232"/>
              <a:gd name="connsiteX3-223" fmla="*/ 0 w 1762506"/>
              <a:gd name="connsiteY3-224" fmla="*/ 2088232 h 2088232"/>
              <a:gd name="connsiteX4-225" fmla="*/ 0 w 1762506"/>
              <a:gd name="connsiteY4-226" fmla="*/ 0 h 2088232"/>
              <a:gd name="connsiteX0-227" fmla="*/ 0 w 1762506"/>
              <a:gd name="connsiteY0-228" fmla="*/ 0 h 2088232"/>
              <a:gd name="connsiteX1-229" fmla="*/ 1746105 w 1762506"/>
              <a:gd name="connsiteY1-230" fmla="*/ 0 h 2088232"/>
              <a:gd name="connsiteX2-231" fmla="*/ 1762506 w 1762506"/>
              <a:gd name="connsiteY2-232" fmla="*/ 2088232 h 2088232"/>
              <a:gd name="connsiteX3-233" fmla="*/ 0 w 1762506"/>
              <a:gd name="connsiteY3-234" fmla="*/ 2088232 h 2088232"/>
              <a:gd name="connsiteX4-235" fmla="*/ 0 w 1762506"/>
              <a:gd name="connsiteY4-236" fmla="*/ 0 h 2088232"/>
              <a:gd name="connsiteX0-237" fmla="*/ 0 w 1762506"/>
              <a:gd name="connsiteY0-238" fmla="*/ 0 h 2088232"/>
              <a:gd name="connsiteX1-239" fmla="*/ 1746105 w 1762506"/>
              <a:gd name="connsiteY1-240" fmla="*/ 0 h 2088232"/>
              <a:gd name="connsiteX2-241" fmla="*/ 1762506 w 1762506"/>
              <a:gd name="connsiteY2-242" fmla="*/ 2088232 h 2088232"/>
              <a:gd name="connsiteX3-243" fmla="*/ 0 w 1762506"/>
              <a:gd name="connsiteY3-244" fmla="*/ 2088232 h 2088232"/>
              <a:gd name="connsiteX4-245" fmla="*/ 0 w 1762506"/>
              <a:gd name="connsiteY4-246" fmla="*/ 0 h 2088232"/>
              <a:gd name="connsiteX0-247" fmla="*/ 0 w 1762506"/>
              <a:gd name="connsiteY0-248" fmla="*/ 0 h 2088232"/>
              <a:gd name="connsiteX1-249" fmla="*/ 1746105 w 1762506"/>
              <a:gd name="connsiteY1-250" fmla="*/ 0 h 2088232"/>
              <a:gd name="connsiteX2-251" fmla="*/ 1762506 w 1762506"/>
              <a:gd name="connsiteY2-252" fmla="*/ 2088232 h 2088232"/>
              <a:gd name="connsiteX3-253" fmla="*/ 0 w 1762506"/>
              <a:gd name="connsiteY3-254" fmla="*/ 2088232 h 2088232"/>
              <a:gd name="connsiteX4-255" fmla="*/ 0 w 1762506"/>
              <a:gd name="connsiteY4-256" fmla="*/ 0 h 2088232"/>
              <a:gd name="connsiteX0-257" fmla="*/ 0 w 1762506"/>
              <a:gd name="connsiteY0-258" fmla="*/ 0 h 2088232"/>
              <a:gd name="connsiteX1-259" fmla="*/ 1746105 w 1762506"/>
              <a:gd name="connsiteY1-260" fmla="*/ 0 h 2088232"/>
              <a:gd name="connsiteX2-261" fmla="*/ 1762506 w 1762506"/>
              <a:gd name="connsiteY2-262" fmla="*/ 2088232 h 2088232"/>
              <a:gd name="connsiteX3-263" fmla="*/ 0 w 1762506"/>
              <a:gd name="connsiteY3-264" fmla="*/ 2088232 h 2088232"/>
              <a:gd name="connsiteX4-265" fmla="*/ 0 w 1762506"/>
              <a:gd name="connsiteY4-266" fmla="*/ 0 h 2088232"/>
              <a:gd name="connsiteX0-267" fmla="*/ 0 w 1762506"/>
              <a:gd name="connsiteY0-268" fmla="*/ 0 h 2088237"/>
              <a:gd name="connsiteX1-269" fmla="*/ 1746105 w 1762506"/>
              <a:gd name="connsiteY1-270" fmla="*/ 0 h 2088237"/>
              <a:gd name="connsiteX2-271" fmla="*/ 1762506 w 1762506"/>
              <a:gd name="connsiteY2-272" fmla="*/ 2088232 h 2088237"/>
              <a:gd name="connsiteX3-273" fmla="*/ 0 w 1762506"/>
              <a:gd name="connsiteY3-274" fmla="*/ 2088232 h 2088237"/>
              <a:gd name="connsiteX4-275" fmla="*/ 0 w 1762506"/>
              <a:gd name="connsiteY4-276" fmla="*/ 0 h 2088237"/>
              <a:gd name="connsiteX0-277" fmla="*/ 0 w 1762506"/>
              <a:gd name="connsiteY0-278" fmla="*/ 0 h 2088236"/>
              <a:gd name="connsiteX1-279" fmla="*/ 1746105 w 1762506"/>
              <a:gd name="connsiteY1-280" fmla="*/ 0 h 2088236"/>
              <a:gd name="connsiteX2-281" fmla="*/ 1762506 w 1762506"/>
              <a:gd name="connsiteY2-282" fmla="*/ 2088232 h 2088236"/>
              <a:gd name="connsiteX3-283" fmla="*/ 0 w 1762506"/>
              <a:gd name="connsiteY3-284" fmla="*/ 2088232 h 2088236"/>
              <a:gd name="connsiteX4-285" fmla="*/ 0 w 1762506"/>
              <a:gd name="connsiteY4-286" fmla="*/ 0 h 2088236"/>
              <a:gd name="connsiteX0-287" fmla="*/ 0 w 1762506"/>
              <a:gd name="connsiteY0-288" fmla="*/ 0 h 2088237"/>
              <a:gd name="connsiteX1-289" fmla="*/ 1746105 w 1762506"/>
              <a:gd name="connsiteY1-290" fmla="*/ 0 h 2088237"/>
              <a:gd name="connsiteX2-291" fmla="*/ 1762506 w 1762506"/>
              <a:gd name="connsiteY2-292" fmla="*/ 2088232 h 2088237"/>
              <a:gd name="connsiteX3-293" fmla="*/ 0 w 1762506"/>
              <a:gd name="connsiteY3-294" fmla="*/ 2088232 h 2088237"/>
              <a:gd name="connsiteX4-295" fmla="*/ 0 w 1762506"/>
              <a:gd name="connsiteY4-296" fmla="*/ 0 h 2088237"/>
              <a:gd name="connsiteX0-297" fmla="*/ 0 w 1762506"/>
              <a:gd name="connsiteY0-298" fmla="*/ 0 h 2088685"/>
              <a:gd name="connsiteX1-299" fmla="*/ 1746105 w 1762506"/>
              <a:gd name="connsiteY1-300" fmla="*/ 0 h 2088685"/>
              <a:gd name="connsiteX2-301" fmla="*/ 1762506 w 1762506"/>
              <a:gd name="connsiteY2-302" fmla="*/ 2088232 h 2088685"/>
              <a:gd name="connsiteX3-303" fmla="*/ 0 w 1762506"/>
              <a:gd name="connsiteY3-304" fmla="*/ 2088232 h 2088685"/>
              <a:gd name="connsiteX4-305" fmla="*/ 0 w 1762506"/>
              <a:gd name="connsiteY4-306" fmla="*/ 0 h 2088685"/>
              <a:gd name="connsiteX0-307" fmla="*/ 0 w 1762506"/>
              <a:gd name="connsiteY0-308" fmla="*/ 0 h 2088685"/>
              <a:gd name="connsiteX1-309" fmla="*/ 1690839 w 1762506"/>
              <a:gd name="connsiteY1-310" fmla="*/ 0 h 2088685"/>
              <a:gd name="connsiteX2-311" fmla="*/ 1762506 w 1762506"/>
              <a:gd name="connsiteY2-312" fmla="*/ 2088232 h 2088685"/>
              <a:gd name="connsiteX3-313" fmla="*/ 0 w 1762506"/>
              <a:gd name="connsiteY3-314" fmla="*/ 2088232 h 2088685"/>
              <a:gd name="connsiteX4-315" fmla="*/ 0 w 1762506"/>
              <a:gd name="connsiteY4-316" fmla="*/ 0 h 2088685"/>
              <a:gd name="connsiteX0-317" fmla="*/ 0 w 1762506"/>
              <a:gd name="connsiteY0-318" fmla="*/ 0 h 2088676"/>
              <a:gd name="connsiteX1-319" fmla="*/ 1690839 w 1762506"/>
              <a:gd name="connsiteY1-320" fmla="*/ 0 h 2088676"/>
              <a:gd name="connsiteX2-321" fmla="*/ 1762506 w 1762506"/>
              <a:gd name="connsiteY2-322" fmla="*/ 2088232 h 2088676"/>
              <a:gd name="connsiteX3-323" fmla="*/ 0 w 1762506"/>
              <a:gd name="connsiteY3-324" fmla="*/ 2088232 h 2088676"/>
              <a:gd name="connsiteX4-325" fmla="*/ 0 w 1762506"/>
              <a:gd name="connsiteY4-326" fmla="*/ 0 h 2088676"/>
              <a:gd name="connsiteX0-327" fmla="*/ 0 w 1762506"/>
              <a:gd name="connsiteY0-328" fmla="*/ 0 h 2088845"/>
              <a:gd name="connsiteX1-329" fmla="*/ 1690839 w 1762506"/>
              <a:gd name="connsiteY1-330" fmla="*/ 0 h 2088845"/>
              <a:gd name="connsiteX2-331" fmla="*/ 1762506 w 1762506"/>
              <a:gd name="connsiteY2-332" fmla="*/ 2088232 h 2088845"/>
              <a:gd name="connsiteX3-333" fmla="*/ 0 w 1762506"/>
              <a:gd name="connsiteY3-334" fmla="*/ 2088232 h 2088845"/>
              <a:gd name="connsiteX4-335" fmla="*/ 0 w 1762506"/>
              <a:gd name="connsiteY4-336" fmla="*/ 0 h 2088845"/>
              <a:gd name="connsiteX0-337" fmla="*/ 0 w 1717289"/>
              <a:gd name="connsiteY0-338" fmla="*/ 0 h 2098890"/>
              <a:gd name="connsiteX1-339" fmla="*/ 1690839 w 1717289"/>
              <a:gd name="connsiteY1-340" fmla="*/ 0 h 2098890"/>
              <a:gd name="connsiteX2-341" fmla="*/ 1717289 w 1717289"/>
              <a:gd name="connsiteY2-342" fmla="*/ 2098281 h 2098890"/>
              <a:gd name="connsiteX3-343" fmla="*/ 0 w 1717289"/>
              <a:gd name="connsiteY3-344" fmla="*/ 2088232 h 2098890"/>
              <a:gd name="connsiteX4-345" fmla="*/ 0 w 1717289"/>
              <a:gd name="connsiteY4-346" fmla="*/ 0 h 2098890"/>
              <a:gd name="connsiteX0-347" fmla="*/ 0 w 1717289"/>
              <a:gd name="connsiteY0-348" fmla="*/ 0 h 2098281"/>
              <a:gd name="connsiteX1-349" fmla="*/ 1690839 w 1717289"/>
              <a:gd name="connsiteY1-350" fmla="*/ 0 h 2098281"/>
              <a:gd name="connsiteX2-351" fmla="*/ 1717289 w 1717289"/>
              <a:gd name="connsiteY2-352" fmla="*/ 2098281 h 2098281"/>
              <a:gd name="connsiteX3-353" fmla="*/ 0 w 1717289"/>
              <a:gd name="connsiteY3-354" fmla="*/ 2088232 h 2098281"/>
              <a:gd name="connsiteX4-355" fmla="*/ 0 w 1717289"/>
              <a:gd name="connsiteY4-356" fmla="*/ 0 h 2098281"/>
              <a:gd name="connsiteX0-357" fmla="*/ 0 w 1717289"/>
              <a:gd name="connsiteY0-358" fmla="*/ 0 h 2098281"/>
              <a:gd name="connsiteX1-359" fmla="*/ 1690839 w 1717289"/>
              <a:gd name="connsiteY1-360" fmla="*/ 0 h 2098281"/>
              <a:gd name="connsiteX2-361" fmla="*/ 1717289 w 1717289"/>
              <a:gd name="connsiteY2-362" fmla="*/ 2098281 h 2098281"/>
              <a:gd name="connsiteX3-363" fmla="*/ 0 w 1717289"/>
              <a:gd name="connsiteY3-364" fmla="*/ 2088232 h 2098281"/>
              <a:gd name="connsiteX4-365" fmla="*/ 0 w 1717289"/>
              <a:gd name="connsiteY4-366" fmla="*/ 0 h 2098281"/>
              <a:gd name="connsiteX0-367" fmla="*/ 0 w 1717289"/>
              <a:gd name="connsiteY0-368" fmla="*/ 0 h 2098281"/>
              <a:gd name="connsiteX1-369" fmla="*/ 1690839 w 1717289"/>
              <a:gd name="connsiteY1-370" fmla="*/ 0 h 2098281"/>
              <a:gd name="connsiteX2-371" fmla="*/ 1717289 w 1717289"/>
              <a:gd name="connsiteY2-372" fmla="*/ 2098281 h 2098281"/>
              <a:gd name="connsiteX3-373" fmla="*/ 0 w 1717289"/>
              <a:gd name="connsiteY3-374" fmla="*/ 2088232 h 2098281"/>
              <a:gd name="connsiteX4-375" fmla="*/ 0 w 1717289"/>
              <a:gd name="connsiteY4-376" fmla="*/ 0 h 2098281"/>
              <a:gd name="connsiteX0-377" fmla="*/ 0 w 1717289"/>
              <a:gd name="connsiteY0-378" fmla="*/ 0 h 2098281"/>
              <a:gd name="connsiteX1-379" fmla="*/ 1690839 w 1717289"/>
              <a:gd name="connsiteY1-380" fmla="*/ 0 h 2098281"/>
              <a:gd name="connsiteX2-381" fmla="*/ 1717289 w 1717289"/>
              <a:gd name="connsiteY2-382" fmla="*/ 2098281 h 2098281"/>
              <a:gd name="connsiteX3-383" fmla="*/ 0 w 1717289"/>
              <a:gd name="connsiteY3-384" fmla="*/ 2088232 h 2098281"/>
              <a:gd name="connsiteX4-385" fmla="*/ 0 w 1717289"/>
              <a:gd name="connsiteY4-386" fmla="*/ 0 h 2098281"/>
              <a:gd name="connsiteX0-387" fmla="*/ 0 w 1717289"/>
              <a:gd name="connsiteY0-388" fmla="*/ 0 h 2098281"/>
              <a:gd name="connsiteX1-389" fmla="*/ 1690839 w 1717289"/>
              <a:gd name="connsiteY1-390" fmla="*/ 0 h 2098281"/>
              <a:gd name="connsiteX2-391" fmla="*/ 1717289 w 1717289"/>
              <a:gd name="connsiteY2-392" fmla="*/ 2098281 h 2098281"/>
              <a:gd name="connsiteX3-393" fmla="*/ 0 w 1717289"/>
              <a:gd name="connsiteY3-394" fmla="*/ 2088232 h 2098281"/>
              <a:gd name="connsiteX4-395" fmla="*/ 0 w 1717289"/>
              <a:gd name="connsiteY4-396" fmla="*/ 0 h 2098281"/>
              <a:gd name="connsiteX0-397" fmla="*/ 0 w 1717289"/>
              <a:gd name="connsiteY0-398" fmla="*/ 0 h 2098281"/>
              <a:gd name="connsiteX1-399" fmla="*/ 1690839 w 1717289"/>
              <a:gd name="connsiteY1-400" fmla="*/ 0 h 2098281"/>
              <a:gd name="connsiteX2-401" fmla="*/ 1717289 w 1717289"/>
              <a:gd name="connsiteY2-402" fmla="*/ 2098281 h 2098281"/>
              <a:gd name="connsiteX3-403" fmla="*/ 0 w 1717289"/>
              <a:gd name="connsiteY3-404" fmla="*/ 2088232 h 2098281"/>
              <a:gd name="connsiteX4-405" fmla="*/ 0 w 1717289"/>
              <a:gd name="connsiteY4-406" fmla="*/ 0 h 2098281"/>
              <a:gd name="connsiteX0-407" fmla="*/ 0 w 1717289"/>
              <a:gd name="connsiteY0-408" fmla="*/ 0 h 2098281"/>
              <a:gd name="connsiteX1-409" fmla="*/ 1674437 w 1717289"/>
              <a:gd name="connsiteY1-410" fmla="*/ 4101 h 2098281"/>
              <a:gd name="connsiteX2-411" fmla="*/ 1717289 w 1717289"/>
              <a:gd name="connsiteY2-412" fmla="*/ 2098281 h 2098281"/>
              <a:gd name="connsiteX3-413" fmla="*/ 0 w 1717289"/>
              <a:gd name="connsiteY3-414" fmla="*/ 2088232 h 2098281"/>
              <a:gd name="connsiteX4-415" fmla="*/ 0 w 1717289"/>
              <a:gd name="connsiteY4-416" fmla="*/ 0 h 2098281"/>
              <a:gd name="connsiteX0-417" fmla="*/ 0 w 1717289"/>
              <a:gd name="connsiteY0-418" fmla="*/ 0 h 2098281"/>
              <a:gd name="connsiteX1-419" fmla="*/ 1674437 w 1717289"/>
              <a:gd name="connsiteY1-420" fmla="*/ 4101 h 2098281"/>
              <a:gd name="connsiteX2-421" fmla="*/ 1717289 w 1717289"/>
              <a:gd name="connsiteY2-422" fmla="*/ 2098281 h 2098281"/>
              <a:gd name="connsiteX3-423" fmla="*/ 0 w 1717289"/>
              <a:gd name="connsiteY3-424" fmla="*/ 2088232 h 2098281"/>
              <a:gd name="connsiteX4-425" fmla="*/ 0 w 1717289"/>
              <a:gd name="connsiteY4-426" fmla="*/ 0 h 2098281"/>
            </a:gdLst>
            <a:ahLst/>
            <a:cxnLst>
              <a:cxn ang="0">
                <a:pos x="connsiteX0-417" y="connsiteY0-418"/>
              </a:cxn>
              <a:cxn ang="0">
                <a:pos x="connsiteX1-419" y="connsiteY1-420"/>
              </a:cxn>
              <a:cxn ang="0">
                <a:pos x="connsiteX2-421" y="connsiteY2-422"/>
              </a:cxn>
              <a:cxn ang="0">
                <a:pos x="connsiteX3-423" y="connsiteY3-424"/>
              </a:cxn>
              <a:cxn ang="0">
                <a:pos x="connsiteX4-425" y="connsiteY4-426"/>
              </a:cxn>
            </a:cxnLst>
            <a:rect l="l" t="t" r="r" b="b"/>
            <a:pathLst>
              <a:path w="1717289" h="2098281">
                <a:moveTo>
                  <a:pt x="0" y="0"/>
                </a:moveTo>
                <a:lnTo>
                  <a:pt x="1674437" y="4101"/>
                </a:lnTo>
                <a:cubicBezTo>
                  <a:pt x="536394" y="826531"/>
                  <a:pt x="1385887" y="2096234"/>
                  <a:pt x="1717289" y="2098281"/>
                </a:cubicBezTo>
                <a:lnTo>
                  <a:pt x="0" y="20882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流程图: 延期 2"/>
          <p:cNvSpPr/>
          <p:nvPr userDrawn="1"/>
        </p:nvSpPr>
        <p:spPr>
          <a:xfrm rot="10800000">
            <a:off x="8667947" y="4492240"/>
            <a:ext cx="470022" cy="406814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5128094"/>
            <a:ext cx="9161860" cy="0"/>
          </a:xfrm>
          <a:prstGeom prst="line">
            <a:avLst/>
          </a:prstGeom>
          <a:ln w="47625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1937" cy="514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41" y="199899"/>
            <a:ext cx="1378241" cy="374337"/>
          </a:xfrm>
          <a:prstGeom prst="rect">
            <a:avLst/>
          </a:prstGeom>
        </p:spPr>
      </p:pic>
      <p:sp>
        <p:nvSpPr>
          <p:cNvPr id="6" name="流程图: 延期 5"/>
          <p:cNvSpPr/>
          <p:nvPr userDrawn="1"/>
        </p:nvSpPr>
        <p:spPr>
          <a:xfrm rot="10800000">
            <a:off x="8667947" y="4492240"/>
            <a:ext cx="470022" cy="406814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5123051"/>
            <a:ext cx="9161860" cy="0"/>
          </a:xfrm>
          <a:prstGeom prst="line">
            <a:avLst/>
          </a:prstGeom>
          <a:ln w="47625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2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1937" cy="514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41" y="199899"/>
            <a:ext cx="1378241" cy="374337"/>
          </a:xfrm>
          <a:prstGeom prst="rect">
            <a:avLst/>
          </a:prstGeom>
        </p:spPr>
      </p:pic>
      <p:sp>
        <p:nvSpPr>
          <p:cNvPr id="6" name="流程图: 延期 5"/>
          <p:cNvSpPr/>
          <p:nvPr userDrawn="1"/>
        </p:nvSpPr>
        <p:spPr>
          <a:xfrm rot="10800000">
            <a:off x="8667947" y="4492240"/>
            <a:ext cx="470022" cy="406814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5123051"/>
            <a:ext cx="9161860" cy="0"/>
          </a:xfrm>
          <a:prstGeom prst="line">
            <a:avLst/>
          </a:prstGeom>
          <a:ln w="47625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hd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22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3198" y="1614205"/>
            <a:ext cx="589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金融行业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高可用实践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54182" y="2685152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演讲人：爱可生 明溪源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47BA3A-C9B6-4BC1-942A-94E30F4CECD1}"/>
              </a:ext>
            </a:extLst>
          </p:cNvPr>
          <p:cNvSpPr txBox="1"/>
          <p:nvPr/>
        </p:nvSpPr>
        <p:spPr>
          <a:xfrm>
            <a:off x="2776000" y="4583851"/>
            <a:ext cx="339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上海爱可生信息技术股份有限公司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62">
            <a:extLst>
              <a:ext uri="{FF2B5EF4-FFF2-40B4-BE49-F238E27FC236}">
                <a16:creationId xmlns:a16="http://schemas.microsoft.com/office/drawing/2014/main" id="{EC56CF00-73DC-43F4-AE23-7DBB641B5EBC}"/>
              </a:ext>
            </a:extLst>
          </p:cNvPr>
          <p:cNvSpPr txBox="1"/>
          <p:nvPr/>
        </p:nvSpPr>
        <p:spPr>
          <a:xfrm>
            <a:off x="457200" y="109538"/>
            <a:ext cx="478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同城切换场景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组复制风险</a:t>
            </a:r>
          </a:p>
        </p:txBody>
      </p:sp>
      <p:pic>
        <p:nvPicPr>
          <p:cNvPr id="2" name="图片 6">
            <a:extLst>
              <a:ext uri="{FF2B5EF4-FFF2-40B4-BE49-F238E27FC236}">
                <a16:creationId xmlns:a16="http://schemas.microsoft.com/office/drawing/2014/main" id="{CF5DA250-FD15-4E06-9E69-CAEA0F6EAE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1763688" y="3233553"/>
            <a:ext cx="498158" cy="39528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D07F7FE0-14F5-4892-BE4E-8898FEF21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2687415" y="3590387"/>
            <a:ext cx="49815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98A974E8-EA5B-4725-BEC0-82743298C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2687415" y="2838265"/>
            <a:ext cx="49815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858D1BD-CF72-4643-833C-4785FEF8DF00}"/>
              </a:ext>
            </a:extLst>
          </p:cNvPr>
          <p:cNvSpPr/>
          <p:nvPr/>
        </p:nvSpPr>
        <p:spPr>
          <a:xfrm>
            <a:off x="1726149" y="4261073"/>
            <a:ext cx="15355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主园区           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备园区</a:t>
            </a:r>
            <a:endParaRPr lang="zh-CN" altLang="en-US" sz="105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B359902-93C9-4257-BED7-A1E1EEC1F0D2}"/>
              </a:ext>
            </a:extLst>
          </p:cNvPr>
          <p:cNvCxnSpPr/>
          <p:nvPr/>
        </p:nvCxnSpPr>
        <p:spPr>
          <a:xfrm>
            <a:off x="2488372" y="2713684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1CFC42E-5FCE-4172-B3AE-B0E62916E439}"/>
              </a:ext>
            </a:extLst>
          </p:cNvPr>
          <p:cNvSpPr/>
          <p:nvPr/>
        </p:nvSpPr>
        <p:spPr>
          <a:xfrm>
            <a:off x="236727" y="3310563"/>
            <a:ext cx="1535500" cy="54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主存在于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少数派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园区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51AC6E1-96AA-41FC-B8F8-4430DF03C486}"/>
              </a:ext>
            </a:extLst>
          </p:cNvPr>
          <p:cNvCxnSpPr>
            <a:cxnSpLocks/>
          </p:cNvCxnSpPr>
          <p:nvPr/>
        </p:nvCxnSpPr>
        <p:spPr>
          <a:xfrm>
            <a:off x="51310" y="2622571"/>
            <a:ext cx="7877370" cy="152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A400EAE-155B-41C7-97EA-C55315A448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1763690" y="1645246"/>
            <a:ext cx="498158" cy="39528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6D30497F-49B7-4400-92FF-D8DF4A57E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2687417" y="1349608"/>
            <a:ext cx="49815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0308B079-BB0B-4AD7-8449-4E2585C231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1763690" y="840618"/>
            <a:ext cx="49815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F443073-0262-476B-A12C-F82DDE85239F}"/>
              </a:ext>
            </a:extLst>
          </p:cNvPr>
          <p:cNvSpPr/>
          <p:nvPr/>
        </p:nvSpPr>
        <p:spPr>
          <a:xfrm>
            <a:off x="1740358" y="2277478"/>
            <a:ext cx="15355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主园区           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备园区</a:t>
            </a:r>
            <a:endParaRPr lang="zh-CN" altLang="en-US" sz="105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923AB0-13BE-451F-8F39-688E9B70AF7A}"/>
              </a:ext>
            </a:extLst>
          </p:cNvPr>
          <p:cNvSpPr/>
          <p:nvPr/>
        </p:nvSpPr>
        <p:spPr>
          <a:xfrm>
            <a:off x="202049" y="1385871"/>
            <a:ext cx="1535500" cy="54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主位于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多数派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园区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D13110F-E7F5-471C-9692-D1BC28C697D5}"/>
              </a:ext>
            </a:extLst>
          </p:cNvPr>
          <p:cNvSpPr/>
          <p:nvPr/>
        </p:nvSpPr>
        <p:spPr>
          <a:xfrm>
            <a:off x="3499950" y="1019639"/>
            <a:ext cx="5464538" cy="1332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收益：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主实例故障自动切换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备园区故障对集群无影响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微软雅黑" panose="020B0503020204020204" pitchFamily="34" charset="-122"/>
              <a:buChar char="※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主园区故障，集群无法选主，需要人工介入处理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CFF64B9-1BF7-4B6F-8087-CB8D05146662}"/>
              </a:ext>
            </a:extLst>
          </p:cNvPr>
          <p:cNvCxnSpPr/>
          <p:nvPr/>
        </p:nvCxnSpPr>
        <p:spPr>
          <a:xfrm>
            <a:off x="2488374" y="75670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6C92D57-646F-40A6-89D7-10EA34A4A51F}"/>
              </a:ext>
            </a:extLst>
          </p:cNvPr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fld id="{E66F12C1-D26F-4B70-8CC0-521A2F046E31}" type="slidenum">
              <a:rPr lang="en-US" altLang="zh-CN" sz="135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pPr defTabSz="685800"/>
              <a:t>10</a:t>
            </a:fld>
            <a:endParaRPr lang="zh-CN" altLang="en-US" sz="135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644CAEAF-458C-4C13-B827-2180BAFA4A47}"/>
              </a:ext>
            </a:extLst>
          </p:cNvPr>
          <p:cNvSpPr/>
          <p:nvPr/>
        </p:nvSpPr>
        <p:spPr>
          <a:xfrm rot="15258002">
            <a:off x="1630611" y="1099475"/>
            <a:ext cx="527685" cy="608648"/>
          </a:xfrm>
          <a:prstGeom prst="arc">
            <a:avLst>
              <a:gd name="adj1" fmla="val 13192002"/>
              <a:gd name="adj2" fmla="val 21016686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25">
              <a:cs typeface="+mn-ea"/>
              <a:sym typeface="+mn-lt"/>
            </a:endParaRPr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BE380345-67B2-4ADB-AE74-BCF06ADAB5C3}"/>
              </a:ext>
            </a:extLst>
          </p:cNvPr>
          <p:cNvSpPr/>
          <p:nvPr/>
        </p:nvSpPr>
        <p:spPr>
          <a:xfrm rot="2080207">
            <a:off x="1913779" y="964287"/>
            <a:ext cx="977038" cy="959852"/>
          </a:xfrm>
          <a:prstGeom prst="arc">
            <a:avLst>
              <a:gd name="adj1" fmla="val 12989383"/>
              <a:gd name="adj2" fmla="val 1866119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25">
              <a:cs typeface="+mn-ea"/>
              <a:sym typeface="+mn-lt"/>
            </a:endParaRP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39846BF1-0335-4AD8-B47A-3A007E5572E6}"/>
              </a:ext>
            </a:extLst>
          </p:cNvPr>
          <p:cNvSpPr/>
          <p:nvPr/>
        </p:nvSpPr>
        <p:spPr>
          <a:xfrm rot="8601777">
            <a:off x="2115743" y="1480074"/>
            <a:ext cx="690292" cy="444326"/>
          </a:xfrm>
          <a:prstGeom prst="arc">
            <a:avLst>
              <a:gd name="adj1" fmla="val 12342161"/>
              <a:gd name="adj2" fmla="val 21016686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25">
              <a:cs typeface="+mn-ea"/>
              <a:sym typeface="+mn-lt"/>
            </a:endParaRP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207D15CF-F3C2-47B7-ABB4-94418CE083FD}"/>
              </a:ext>
            </a:extLst>
          </p:cNvPr>
          <p:cNvSpPr/>
          <p:nvPr/>
        </p:nvSpPr>
        <p:spPr>
          <a:xfrm rot="4777266">
            <a:off x="2760227" y="3064455"/>
            <a:ext cx="527685" cy="608648"/>
          </a:xfrm>
          <a:prstGeom prst="arc">
            <a:avLst>
              <a:gd name="adj1" fmla="val 13192002"/>
              <a:gd name="adj2" fmla="val 21016686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25">
              <a:cs typeface="+mn-ea"/>
              <a:sym typeface="+mn-lt"/>
            </a:endParaRPr>
          </a:p>
        </p:txBody>
      </p:sp>
      <p:sp>
        <p:nvSpPr>
          <p:cNvPr id="54" name="弧形 53">
            <a:extLst>
              <a:ext uri="{FF2B5EF4-FFF2-40B4-BE49-F238E27FC236}">
                <a16:creationId xmlns:a16="http://schemas.microsoft.com/office/drawing/2014/main" id="{A0459AEB-506E-40C0-ABA2-7165E5D70B5A}"/>
              </a:ext>
            </a:extLst>
          </p:cNvPr>
          <p:cNvSpPr/>
          <p:nvPr/>
        </p:nvSpPr>
        <p:spPr>
          <a:xfrm rot="20541122">
            <a:off x="2030832" y="2852834"/>
            <a:ext cx="977038" cy="959852"/>
          </a:xfrm>
          <a:prstGeom prst="arc">
            <a:avLst>
              <a:gd name="adj1" fmla="val 12989383"/>
              <a:gd name="adj2" fmla="val 1866119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25">
              <a:cs typeface="+mn-ea"/>
              <a:sym typeface="+mn-lt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03FB55C6-2AC7-44F8-8F9D-BBF9A806C735}"/>
              </a:ext>
            </a:extLst>
          </p:cNvPr>
          <p:cNvSpPr/>
          <p:nvPr/>
        </p:nvSpPr>
        <p:spPr>
          <a:xfrm rot="11340669">
            <a:off x="2124813" y="3475408"/>
            <a:ext cx="690292" cy="444326"/>
          </a:xfrm>
          <a:prstGeom prst="arc">
            <a:avLst>
              <a:gd name="adj1" fmla="val 12342161"/>
              <a:gd name="adj2" fmla="val 21016686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25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23FDC1-BC61-4042-8566-86C121F44CA1}"/>
              </a:ext>
            </a:extLst>
          </p:cNvPr>
          <p:cNvSpPr/>
          <p:nvPr/>
        </p:nvSpPr>
        <p:spPr>
          <a:xfrm>
            <a:off x="3499950" y="2858011"/>
            <a:ext cx="5464538" cy="1332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收益：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主园区故障，集群仍可选主，配合业务集中切换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微软雅黑" panose="020B0503020204020204" pitchFamily="34" charset="-122"/>
              <a:buChar char="※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无法做同园区切换（可评估改为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微软雅黑" panose="020B0503020204020204" pitchFamily="34" charset="-122"/>
              <a:buChar char="※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备园区故障，主园区受影响，需要人工介入处理（可评估自愈处理）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92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fld id="{E66F12C1-D26F-4B70-8CC0-521A2F046E31}" type="slidenum">
              <a:rPr lang="en-US" altLang="zh-CN" sz="135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pPr defTabSz="685800"/>
              <a:t>11</a:t>
            </a:fld>
            <a:endParaRPr lang="zh-CN" altLang="en-US" sz="135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9ECC5F-831E-4DBC-BDEA-65E88CE6D5E1}"/>
              </a:ext>
            </a:extLst>
          </p:cNvPr>
          <p:cNvSpPr/>
          <p:nvPr/>
        </p:nvSpPr>
        <p:spPr>
          <a:xfrm>
            <a:off x="8597" y="1779662"/>
            <a:ext cx="45817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爱可生金融级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高可用方案</a:t>
            </a:r>
          </a:p>
        </p:txBody>
      </p:sp>
    </p:spTree>
    <p:extLst>
      <p:ext uri="{BB962C8B-B14F-4D97-AF65-F5344CB8AC3E}">
        <p14:creationId xmlns:p14="http://schemas.microsoft.com/office/powerpoint/2010/main" val="96711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18158" y="555526"/>
            <a:ext cx="3725842" cy="39215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14313" indent="-214313" algn="just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核心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异步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增强半同步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组复制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; Oracle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提供源码保障；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14313" indent="-214313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优化：切换策略自定义；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RPO/RTO/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跨园区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defTabSz="912971">
              <a:lnSpc>
                <a:spcPct val="200000"/>
              </a:lnSpc>
              <a:buSzPct val="68000"/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defTabSz="912971">
              <a:lnSpc>
                <a:spcPct val="200000"/>
              </a:lnSpc>
              <a:buSzPct val="68000"/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defTabSz="912971">
              <a:lnSpc>
                <a:spcPct val="200000"/>
              </a:lnSpc>
              <a:buSzPct val="68000"/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defTabSz="912971">
              <a:lnSpc>
                <a:spcPct val="200000"/>
              </a:lnSpc>
              <a:buSzPct val="68000"/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14313" indent="-214313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14313" indent="-214313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补充：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671513" lvl="1" indent="-214313" defTabSz="912971">
              <a:lnSpc>
                <a:spcPct val="200000"/>
              </a:lnSpc>
              <a:buSzPct val="68000"/>
              <a:buFont typeface="Wingdings" panose="05000000000000000000" pitchFamily="2" charset="2"/>
              <a:buChar char="ü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完整性：组件本身高可用、从库调度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671513" lvl="1" indent="-214313" defTabSz="912971">
              <a:lnSpc>
                <a:spcPct val="200000"/>
              </a:lnSpc>
              <a:buSzPct val="68000"/>
              <a:buFont typeface="Wingdings" panose="05000000000000000000" pitchFamily="2" charset="2"/>
              <a:buChar char="ü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可维护性：动作历史、延迟历史、日志记录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671513" lvl="1" indent="-214313" defTabSz="912971">
              <a:lnSpc>
                <a:spcPct val="200000"/>
              </a:lnSpc>
              <a:buSzPct val="68000"/>
              <a:buFont typeface="Wingdings" panose="05000000000000000000" pitchFamily="2" charset="2"/>
              <a:buChar char="ü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状态判断：多维度判断，避免误判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671513" lvl="1" indent="-214313" defTabSz="912971">
              <a:lnSpc>
                <a:spcPct val="200000"/>
              </a:lnSpc>
              <a:buSzPct val="68000"/>
              <a:buFont typeface="Wingdings" panose="05000000000000000000" pitchFamily="2" charset="2"/>
              <a:buChar char="ü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运维体系兼容性：提供脚本执行接口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12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10" y="2333626"/>
            <a:ext cx="5122545" cy="2143057"/>
          </a:xfrm>
          <a:prstGeom prst="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sp>
        <p:nvSpPr>
          <p:cNvPr id="3" name="矩形: 圆角 4"/>
          <p:cNvSpPr/>
          <p:nvPr/>
        </p:nvSpPr>
        <p:spPr>
          <a:xfrm>
            <a:off x="2489835" y="1417321"/>
            <a:ext cx="586264" cy="204311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Ucore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2012157" y="956787"/>
            <a:ext cx="586264" cy="204311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Ucore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937034" y="963454"/>
            <a:ext cx="586264" cy="204311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Ucore</a:t>
            </a:r>
          </a:p>
        </p:txBody>
      </p:sp>
      <p:sp>
        <p:nvSpPr>
          <p:cNvPr id="8" name="弧形 7"/>
          <p:cNvSpPr/>
          <p:nvPr/>
        </p:nvSpPr>
        <p:spPr>
          <a:xfrm rot="20410656">
            <a:off x="2393156" y="726758"/>
            <a:ext cx="732473" cy="870109"/>
          </a:xfrm>
          <a:prstGeom prst="arc">
            <a:avLst>
              <a:gd name="adj1" fmla="val 13949711"/>
              <a:gd name="adj2" fmla="val 20729149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弧形 8"/>
          <p:cNvSpPr/>
          <p:nvPr/>
        </p:nvSpPr>
        <p:spPr>
          <a:xfrm rot="7591626">
            <a:off x="2731770" y="954405"/>
            <a:ext cx="512445" cy="608648"/>
          </a:xfrm>
          <a:prstGeom prst="arc">
            <a:avLst>
              <a:gd name="adj1" fmla="val 13078953"/>
              <a:gd name="adj2" fmla="val 1819494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25">
              <a:cs typeface="+mn-ea"/>
              <a:sym typeface="+mn-lt"/>
            </a:endParaRPr>
          </a:p>
        </p:txBody>
      </p:sp>
      <p:sp>
        <p:nvSpPr>
          <p:cNvPr id="11" name="矩形: 圆角 9"/>
          <p:cNvSpPr/>
          <p:nvPr/>
        </p:nvSpPr>
        <p:spPr>
          <a:xfrm>
            <a:off x="2169319" y="1822609"/>
            <a:ext cx="1221581" cy="183356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UGuard_MGR(主)</a:t>
            </a:r>
          </a:p>
        </p:txBody>
      </p:sp>
      <p:sp>
        <p:nvSpPr>
          <p:cNvPr id="12" name="矩形: 圆角 10"/>
          <p:cNvSpPr/>
          <p:nvPr/>
        </p:nvSpPr>
        <p:spPr>
          <a:xfrm>
            <a:off x="3580448" y="1824038"/>
            <a:ext cx="1218724" cy="183356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UGuard_MGR(备)</a:t>
            </a:r>
          </a:p>
        </p:txBody>
      </p:sp>
      <p:cxnSp>
        <p:nvCxnSpPr>
          <p:cNvPr id="14" name="直接箭头连接符 13"/>
          <p:cNvCxnSpPr>
            <a:stCxn id="3" idx="2"/>
            <a:endCxn id="11" idx="0"/>
          </p:cNvCxnSpPr>
          <p:nvPr/>
        </p:nvCxnSpPr>
        <p:spPr>
          <a:xfrm flipH="1">
            <a:off x="2780347" y="1621631"/>
            <a:ext cx="2858" cy="2009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 rot="15258002">
            <a:off x="2276475" y="965835"/>
            <a:ext cx="527685" cy="608648"/>
          </a:xfrm>
          <a:prstGeom prst="arc">
            <a:avLst>
              <a:gd name="adj1" fmla="val 12754212"/>
              <a:gd name="adj2" fmla="val 1819494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25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9087" y="719138"/>
            <a:ext cx="36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管理区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32021" y="1810145"/>
            <a:ext cx="1458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高可用决策</a:t>
            </a:r>
          </a:p>
        </p:txBody>
      </p:sp>
      <p:sp>
        <p:nvSpPr>
          <p:cNvPr id="32" name="矩形: 圆角 31"/>
          <p:cNvSpPr/>
          <p:nvPr/>
        </p:nvSpPr>
        <p:spPr>
          <a:xfrm>
            <a:off x="1561624" y="2505075"/>
            <a:ext cx="1043940" cy="234315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UGuard_Agent</a:t>
            </a:r>
          </a:p>
        </p:txBody>
      </p:sp>
      <p:sp>
        <p:nvSpPr>
          <p:cNvPr id="33" name="矩形: 圆角 32"/>
          <p:cNvSpPr/>
          <p:nvPr/>
        </p:nvSpPr>
        <p:spPr>
          <a:xfrm>
            <a:off x="547687" y="2505075"/>
            <a:ext cx="768668" cy="235268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Ustats</a:t>
            </a:r>
          </a:p>
        </p:txBody>
      </p:sp>
      <p:sp>
        <p:nvSpPr>
          <p:cNvPr id="34" name="矩形: 圆角 33"/>
          <p:cNvSpPr/>
          <p:nvPr/>
        </p:nvSpPr>
        <p:spPr>
          <a:xfrm>
            <a:off x="3022282" y="2505075"/>
            <a:ext cx="1044893" cy="234315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UGuard_Agent</a:t>
            </a:r>
          </a:p>
        </p:txBody>
      </p:sp>
      <p:sp>
        <p:nvSpPr>
          <p:cNvPr id="35" name="矩形: 圆角 34"/>
          <p:cNvSpPr/>
          <p:nvPr/>
        </p:nvSpPr>
        <p:spPr>
          <a:xfrm>
            <a:off x="4312444" y="2505075"/>
            <a:ext cx="768668" cy="235268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Ustats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70511" y="3795886"/>
            <a:ext cx="36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业务区</a:t>
            </a:r>
          </a:p>
        </p:txBody>
      </p:sp>
      <p:pic>
        <p:nvPicPr>
          <p:cNvPr id="21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1193959" y="2968550"/>
            <a:ext cx="498158" cy="39528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3935254" y="2968550"/>
            <a:ext cx="49815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矩形 50"/>
          <p:cNvSpPr/>
          <p:nvPr/>
        </p:nvSpPr>
        <p:spPr>
          <a:xfrm>
            <a:off x="270510" y="718661"/>
            <a:ext cx="5122545" cy="1524953"/>
          </a:xfrm>
          <a:prstGeom prst="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sp>
        <p:nvSpPr>
          <p:cNvPr id="24" name="矩形: 圆角 10"/>
          <p:cNvSpPr/>
          <p:nvPr/>
        </p:nvSpPr>
        <p:spPr>
          <a:xfrm>
            <a:off x="3932873" y="972979"/>
            <a:ext cx="662364" cy="183355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UMC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36" name="肘形连接符 35"/>
          <p:cNvCxnSpPr>
            <a:stCxn id="24" idx="1"/>
            <a:endCxn id="7" idx="3"/>
          </p:cNvCxnSpPr>
          <p:nvPr/>
        </p:nvCxnSpPr>
        <p:spPr>
          <a:xfrm rot="10800000" flipV="1">
            <a:off x="3523299" y="1064656"/>
            <a:ext cx="409575" cy="95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21" idx="0"/>
          </p:cNvCxnSpPr>
          <p:nvPr/>
        </p:nvCxnSpPr>
        <p:spPr>
          <a:xfrm flipH="1">
            <a:off x="1443038" y="2640415"/>
            <a:ext cx="640556" cy="3281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3" idx="3"/>
            <a:endCxn id="32" idx="1"/>
          </p:cNvCxnSpPr>
          <p:nvPr/>
        </p:nvCxnSpPr>
        <p:spPr>
          <a:xfrm flipV="1">
            <a:off x="1316355" y="2622233"/>
            <a:ext cx="245269" cy="47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2"/>
            <a:endCxn id="32" idx="0"/>
          </p:cNvCxnSpPr>
          <p:nvPr/>
        </p:nvCxnSpPr>
        <p:spPr>
          <a:xfrm flipH="1">
            <a:off x="2083594" y="2005965"/>
            <a:ext cx="696754" cy="4991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2780348" y="2005965"/>
            <a:ext cx="764381" cy="4991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1" idx="0"/>
            <a:endCxn id="33" idx="2"/>
          </p:cNvCxnSpPr>
          <p:nvPr/>
        </p:nvCxnSpPr>
        <p:spPr>
          <a:xfrm flipH="1" flipV="1">
            <a:off x="932021" y="2740343"/>
            <a:ext cx="511017" cy="22820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5" idx="1"/>
            <a:endCxn id="34" idx="3"/>
          </p:cNvCxnSpPr>
          <p:nvPr/>
        </p:nvCxnSpPr>
        <p:spPr>
          <a:xfrm flipH="1" flipV="1">
            <a:off x="4067175" y="2622233"/>
            <a:ext cx="245269" cy="47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4" idx="2"/>
            <a:endCxn id="23" idx="0"/>
          </p:cNvCxnSpPr>
          <p:nvPr/>
        </p:nvCxnSpPr>
        <p:spPr>
          <a:xfrm>
            <a:off x="3544729" y="2739390"/>
            <a:ext cx="639604" cy="22916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3" idx="0"/>
            <a:endCxn id="35" idx="2"/>
          </p:cNvCxnSpPr>
          <p:nvPr/>
        </p:nvCxnSpPr>
        <p:spPr>
          <a:xfrm flipV="1">
            <a:off x="4184333" y="2740343"/>
            <a:ext cx="512445" cy="22820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1" idx="3"/>
            <a:endCxn id="23" idx="1"/>
          </p:cNvCxnSpPr>
          <p:nvPr/>
        </p:nvCxnSpPr>
        <p:spPr>
          <a:xfrm>
            <a:off x="1692116" y="3166194"/>
            <a:ext cx="224313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346960" y="2844250"/>
            <a:ext cx="96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数据库复制</a:t>
            </a: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78" y="3097138"/>
            <a:ext cx="189071" cy="189071"/>
          </a:xfrm>
          <a:prstGeom prst="rect">
            <a:avLst/>
          </a:prstGeom>
        </p:spPr>
      </p:pic>
      <p:sp>
        <p:nvSpPr>
          <p:cNvPr id="64" name="矩形: 圆角 32"/>
          <p:cNvSpPr/>
          <p:nvPr/>
        </p:nvSpPr>
        <p:spPr>
          <a:xfrm>
            <a:off x="1326550" y="3671190"/>
            <a:ext cx="873443" cy="161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sync binlog</a:t>
            </a:r>
          </a:p>
        </p:txBody>
      </p:sp>
      <p:sp>
        <p:nvSpPr>
          <p:cNvPr id="65" name="矩形: 圆角 32"/>
          <p:cNvSpPr/>
          <p:nvPr/>
        </p:nvSpPr>
        <p:spPr>
          <a:xfrm>
            <a:off x="3555877" y="3532525"/>
            <a:ext cx="944115" cy="162002"/>
          </a:xfrm>
          <a:prstGeom prst="rect">
            <a:avLst/>
          </a:prstGeom>
          <a:ln>
            <a:solidFill>
              <a:srgbClr val="A5A5A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sync relaylog</a:t>
            </a:r>
          </a:p>
        </p:txBody>
      </p:sp>
      <p:sp>
        <p:nvSpPr>
          <p:cNvPr id="69" name="矩形: 圆角 32"/>
          <p:cNvSpPr/>
          <p:nvPr/>
        </p:nvSpPr>
        <p:spPr>
          <a:xfrm>
            <a:off x="1326550" y="3435846"/>
            <a:ext cx="873443" cy="162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write binlog</a:t>
            </a:r>
          </a:p>
        </p:txBody>
      </p:sp>
      <p:sp>
        <p:nvSpPr>
          <p:cNvPr id="70" name="矩形: 圆角 32"/>
          <p:cNvSpPr/>
          <p:nvPr/>
        </p:nvSpPr>
        <p:spPr>
          <a:xfrm>
            <a:off x="1326550" y="4141725"/>
            <a:ext cx="873443" cy="161925"/>
          </a:xfrm>
          <a:prstGeom prst="snip2Diag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commit</a:t>
            </a:r>
          </a:p>
        </p:txBody>
      </p:sp>
      <p:sp>
        <p:nvSpPr>
          <p:cNvPr id="71" name="矩形: 圆角 32"/>
          <p:cNvSpPr/>
          <p:nvPr/>
        </p:nvSpPr>
        <p:spPr>
          <a:xfrm>
            <a:off x="3555877" y="3764535"/>
            <a:ext cx="944115" cy="161925"/>
          </a:xfrm>
          <a:prstGeom prst="rect">
            <a:avLst/>
          </a:prstGeom>
          <a:ln>
            <a:solidFill>
              <a:srgbClr val="A5A5A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receipt</a:t>
            </a:r>
            <a:endParaRPr lang="zh-CN" altLang="en-US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2" name="直接箭头连接符 71"/>
          <p:cNvCxnSpPr>
            <a:cxnSpLocks/>
          </p:cNvCxnSpPr>
          <p:nvPr/>
        </p:nvCxnSpPr>
        <p:spPr>
          <a:xfrm flipV="1">
            <a:off x="2182689" y="3863907"/>
            <a:ext cx="1355884" cy="14192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9" idx="3"/>
            <a:endCxn id="65" idx="1"/>
          </p:cNvCxnSpPr>
          <p:nvPr/>
        </p:nvCxnSpPr>
        <p:spPr>
          <a:xfrm>
            <a:off x="2199993" y="3516847"/>
            <a:ext cx="1355884" cy="9667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32"/>
          <p:cNvSpPr/>
          <p:nvPr/>
        </p:nvSpPr>
        <p:spPr>
          <a:xfrm>
            <a:off x="1326550" y="3906458"/>
            <a:ext cx="873443" cy="161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wait ack</a:t>
            </a:r>
          </a:p>
        </p:txBody>
      </p:sp>
      <p:sp>
        <p:nvSpPr>
          <p:cNvPr id="76" name="矩形: 圆角 32"/>
          <p:cNvSpPr/>
          <p:nvPr/>
        </p:nvSpPr>
        <p:spPr>
          <a:xfrm>
            <a:off x="3555877" y="3996469"/>
            <a:ext cx="944115" cy="161925"/>
          </a:xfrm>
          <a:prstGeom prst="rect">
            <a:avLst/>
          </a:prstGeom>
          <a:ln>
            <a:solidFill>
              <a:srgbClr val="A5A5A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apply binlog</a:t>
            </a:r>
          </a:p>
        </p:txBody>
      </p:sp>
      <p:sp>
        <p:nvSpPr>
          <p:cNvPr id="79" name="矩形: 圆角 32"/>
          <p:cNvSpPr/>
          <p:nvPr/>
        </p:nvSpPr>
        <p:spPr>
          <a:xfrm>
            <a:off x="3555877" y="4228403"/>
            <a:ext cx="944115" cy="161925"/>
          </a:xfrm>
          <a:prstGeom prst="snip2DiagRect">
            <a:avLst/>
          </a:prstGeom>
          <a:ln>
            <a:solidFill>
              <a:srgbClr val="A5A5A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commit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570" y="1275606"/>
            <a:ext cx="3555683" cy="1632585"/>
          </a:xfrm>
          <a:prstGeom prst="rect">
            <a:avLst/>
          </a:prstGeom>
        </p:spPr>
      </p:pic>
      <p:sp>
        <p:nvSpPr>
          <p:cNvPr id="27" name="TextBox 62"/>
          <p:cNvSpPr txBox="1"/>
          <p:nvPr/>
        </p:nvSpPr>
        <p:spPr>
          <a:xfrm>
            <a:off x="457200" y="109538"/>
            <a:ext cx="71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高可用产品逻辑架构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178A4E3-0DB9-4592-95C3-D5426C181F15}"/>
              </a:ext>
            </a:extLst>
          </p:cNvPr>
          <p:cNvSpPr txBox="1"/>
          <p:nvPr/>
        </p:nvSpPr>
        <p:spPr>
          <a:xfrm>
            <a:off x="1000108" y="1286232"/>
            <a:ext cx="1458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集群配置中心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B338F9B-10E0-4D72-8533-43CBA88DACB5}"/>
              </a:ext>
            </a:extLst>
          </p:cNvPr>
          <p:cNvSpPr txBox="1"/>
          <p:nvPr/>
        </p:nvSpPr>
        <p:spPr>
          <a:xfrm>
            <a:off x="4462347" y="943526"/>
            <a:ext cx="794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 UI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26CDFB-3664-422E-A810-C12AC88C0601}"/>
              </a:ext>
            </a:extLst>
          </p:cNvPr>
          <p:cNvSpPr txBox="1"/>
          <p:nvPr/>
        </p:nvSpPr>
        <p:spPr>
          <a:xfrm>
            <a:off x="219712" y="2781126"/>
            <a:ext cx="889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信息收集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243F06-6EE5-4331-AA96-7D233F5FD7F7}"/>
              </a:ext>
            </a:extLst>
          </p:cNvPr>
          <p:cNvSpPr txBox="1"/>
          <p:nvPr/>
        </p:nvSpPr>
        <p:spPr>
          <a:xfrm>
            <a:off x="1646318" y="2781126"/>
            <a:ext cx="889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决策执行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2"/>
          <p:cNvSpPr txBox="1"/>
          <p:nvPr/>
        </p:nvSpPr>
        <p:spPr>
          <a:xfrm>
            <a:off x="457200" y="109538"/>
            <a:ext cx="742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平台整体特性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1478" y="555526"/>
            <a:ext cx="7703820" cy="1934528"/>
            <a:chOff x="946" y="2465"/>
            <a:chExt cx="16176" cy="4062"/>
          </a:xfrm>
        </p:grpSpPr>
        <p:sp>
          <p:nvSpPr>
            <p:cNvPr id="15" name="矩形 14"/>
            <p:cNvSpPr/>
            <p:nvPr/>
          </p:nvSpPr>
          <p:spPr>
            <a:xfrm>
              <a:off x="94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安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装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部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署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946" y="3351"/>
              <a:ext cx="3095" cy="737"/>
            </a:xfrm>
            <a:prstGeom prst="rect">
              <a:avLst/>
            </a:prstGeom>
            <a:solidFill>
              <a:srgbClr val="088CC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快速部署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960" y="2465"/>
              <a:ext cx="16161" cy="737"/>
            </a:xfrm>
            <a:prstGeom prst="rect">
              <a:avLst/>
            </a:prstGeom>
            <a:solidFill>
              <a:srgbClr val="19B6E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云树®DMP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数据库集群管理平台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216" y="3351"/>
              <a:ext cx="3096" cy="737"/>
            </a:xfrm>
            <a:prstGeom prst="rect">
              <a:avLst/>
            </a:prstGeom>
            <a:solidFill>
              <a:srgbClr val="088CC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流程优化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485" y="3351"/>
              <a:ext cx="3096" cy="737"/>
            </a:xfrm>
            <a:prstGeom prst="rect">
              <a:avLst/>
            </a:prstGeom>
            <a:solidFill>
              <a:srgbClr val="088CC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监控运维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0755" y="3351"/>
              <a:ext cx="3095" cy="737"/>
            </a:xfrm>
            <a:prstGeom prst="rect">
              <a:avLst/>
            </a:prstGeom>
            <a:solidFill>
              <a:srgbClr val="088CC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安全防护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4026" y="3351"/>
              <a:ext cx="3096" cy="737"/>
            </a:xfrm>
            <a:prstGeom prst="rect">
              <a:avLst/>
            </a:prstGeom>
            <a:solidFill>
              <a:srgbClr val="083C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架构支撑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03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实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例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接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312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资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源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隔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离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421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配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置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管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理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30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参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数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下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发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639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备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份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演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练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748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可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视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大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屏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857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自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动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巡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检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293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平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台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权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限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4026" y="4309"/>
              <a:ext cx="915" cy="2218"/>
            </a:xfrm>
            <a:prstGeom prst="rect">
              <a:avLst/>
            </a:prstGeom>
            <a:solidFill>
              <a:srgbClr val="083C4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高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可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用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5116" y="4309"/>
              <a:ext cx="915" cy="2218"/>
            </a:xfrm>
            <a:prstGeom prst="rect">
              <a:avLst/>
            </a:prstGeom>
            <a:solidFill>
              <a:srgbClr val="083C4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读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写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分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离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6206" y="4309"/>
              <a:ext cx="915" cy="2218"/>
            </a:xfrm>
            <a:prstGeom prst="rect">
              <a:avLst/>
            </a:prstGeom>
            <a:solidFill>
              <a:srgbClr val="083C4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分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库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分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表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966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监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控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告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警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075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操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作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审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计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1846" y="4309"/>
              <a:ext cx="915" cy="2218"/>
            </a:xfrm>
            <a:prstGeom prst="rect">
              <a:avLst/>
            </a:prstGeom>
            <a:solidFill>
              <a:srgbClr val="0B5A7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数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据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库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权</a:t>
              </a:r>
            </a:p>
            <a:p>
              <a:pPr algn="ctr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限</a:t>
              </a: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13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79095" y="2571750"/>
            <a:ext cx="8166259" cy="2029301"/>
            <a:chOff x="796" y="6122"/>
            <a:chExt cx="17147" cy="426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8129"/>
              <a:ext cx="1193" cy="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" y="8129"/>
              <a:ext cx="1326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直接连接符 33"/>
            <p:cNvCxnSpPr>
              <a:cxnSpLocks/>
            </p:cNvCxnSpPr>
            <p:nvPr/>
          </p:nvCxnSpPr>
          <p:spPr bwMode="auto">
            <a:xfrm>
              <a:off x="1722" y="9540"/>
              <a:ext cx="2242" cy="6"/>
            </a:xfrm>
            <a:prstGeom prst="line">
              <a:avLst/>
            </a:prstGeom>
            <a:solidFill>
              <a:srgbClr val="A7D8DC"/>
            </a:solidFill>
            <a:ln w="381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dash"/>
              <a:bevel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H="1">
              <a:off x="1694" y="9124"/>
              <a:ext cx="2" cy="422"/>
            </a:xfrm>
            <a:prstGeom prst="line">
              <a:avLst/>
            </a:prstGeom>
            <a:solidFill>
              <a:srgbClr val="A7D8DC"/>
            </a:solidFill>
            <a:ln w="381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dash"/>
              <a:bevel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4053" y="9118"/>
              <a:ext cx="2" cy="422"/>
            </a:xfrm>
            <a:prstGeom prst="line">
              <a:avLst/>
            </a:prstGeom>
            <a:solidFill>
              <a:srgbClr val="A7D8DC"/>
            </a:solidFill>
            <a:ln w="381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dash"/>
              <a:bevel/>
              <a:headEnd type="none" w="med" len="med"/>
              <a:tailEnd type="none" w="med" len="med"/>
            </a:ln>
            <a:effectLst/>
          </p:spPr>
        </p:cxnSp>
        <p:sp>
          <p:nvSpPr>
            <p:cNvPr id="4" name="矩形 3"/>
            <p:cNvSpPr/>
            <p:nvPr/>
          </p:nvSpPr>
          <p:spPr>
            <a:xfrm>
              <a:off x="839" y="6132"/>
              <a:ext cx="4257" cy="4187"/>
            </a:xfrm>
            <a:prstGeom prst="rect">
              <a:avLst/>
            </a:prstGeom>
            <a:noFill/>
            <a:ln w="25400" cap="flat" cmpd="sng" algn="ctr">
              <a:solidFill>
                <a:srgbClr val="083C4B"/>
              </a:solidFill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839" y="6122"/>
              <a:ext cx="4257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MySQL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数据库</a:t>
              </a:r>
            </a:p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高可用架构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- (A-S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数据主备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)</a:t>
              </a: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lum bright="-18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" y="8781"/>
              <a:ext cx="844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27"/>
            <p:cNvSpPr txBox="1"/>
            <p:nvPr/>
          </p:nvSpPr>
          <p:spPr>
            <a:xfrm>
              <a:off x="5320" y="6122"/>
              <a:ext cx="5923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跨数据库</a:t>
              </a:r>
            </a:p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读写分离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- (A-Q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交易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查询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)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320" y="6132"/>
              <a:ext cx="5923" cy="4200"/>
            </a:xfrm>
            <a:prstGeom prst="rect">
              <a:avLst/>
            </a:prstGeom>
            <a:noFill/>
            <a:ln w="25400" cap="flat" cmpd="sng" algn="ctr">
              <a:solidFill>
                <a:srgbClr val="083C4B"/>
              </a:solidFill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" name="曲线连接符 7"/>
            <p:cNvCxnSpPr>
              <a:stCxn id="1028" idx="0"/>
              <a:endCxn id="3" idx="0"/>
            </p:cNvCxnSpPr>
            <p:nvPr/>
          </p:nvCxnSpPr>
          <p:spPr>
            <a:xfrm rot="16200000">
              <a:off x="3042" y="6982"/>
              <a:ext cx="5" cy="2341"/>
            </a:xfrm>
            <a:prstGeom prst="curvedConnector3">
              <a:avLst>
                <a:gd name="adj1" fmla="val 7560000"/>
              </a:avLst>
            </a:prstGeom>
            <a:noFill/>
            <a:ln w="28575" cap="flat" cmpd="sng" algn="ctr">
              <a:solidFill>
                <a:srgbClr val="4F81BD"/>
              </a:solidFill>
              <a:prstDash val="solid"/>
              <a:headEnd type="arrow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9" y="7641"/>
              <a:ext cx="831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TextBox 1038"/>
            <p:cNvSpPr txBox="1"/>
            <p:nvPr/>
          </p:nvSpPr>
          <p:spPr>
            <a:xfrm>
              <a:off x="10074" y="7242"/>
              <a:ext cx="83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读</a:t>
              </a:r>
            </a:p>
          </p:txBody>
        </p:sp>
        <p:sp>
          <p:nvSpPr>
            <p:cNvPr id="25" name="文本框 43"/>
            <p:cNvSpPr txBox="1"/>
            <p:nvPr/>
          </p:nvSpPr>
          <p:spPr>
            <a:xfrm>
              <a:off x="9788" y="9656"/>
              <a:ext cx="1300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MySQL</a:t>
              </a:r>
            </a:p>
            <a:p>
              <a:pPr algn="ctr"/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拆分</a:t>
              </a:r>
            </a:p>
          </p:txBody>
        </p:sp>
        <p:sp>
          <p:nvSpPr>
            <p:cNvPr id="10" name="文本框 43"/>
            <p:cNvSpPr txBox="1"/>
            <p:nvPr/>
          </p:nvSpPr>
          <p:spPr>
            <a:xfrm>
              <a:off x="5375" y="9641"/>
              <a:ext cx="107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Oracle</a:t>
              </a:r>
            </a:p>
            <a:p>
              <a:pPr algn="ctr"/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DB2</a:t>
              </a:r>
            </a:p>
          </p:txBody>
        </p:sp>
        <p:cxnSp>
          <p:nvCxnSpPr>
            <p:cNvPr id="11" name="直接连接符 10"/>
            <p:cNvCxnSpPr>
              <a:stCxn id="9" idx="2"/>
              <a:endCxn id="93" idx="0"/>
            </p:cNvCxnSpPr>
            <p:nvPr/>
          </p:nvCxnSpPr>
          <p:spPr>
            <a:xfrm>
              <a:off x="10405" y="8175"/>
              <a:ext cx="187" cy="676"/>
            </a:xfrm>
            <a:prstGeom prst="line">
              <a:avLst/>
            </a:prstGeom>
            <a:noFill/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" y="7690"/>
              <a:ext cx="456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4" name="直接箭头连接符 63"/>
            <p:cNvCxnSpPr/>
            <p:nvPr/>
          </p:nvCxnSpPr>
          <p:spPr>
            <a:xfrm flipH="1" flipV="1">
              <a:off x="6383" y="8246"/>
              <a:ext cx="2" cy="51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061" y="7242"/>
              <a:ext cx="83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写</a:t>
              </a:r>
            </a:p>
          </p:txBody>
        </p: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9" y="9232"/>
              <a:ext cx="538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1513" y="6122"/>
              <a:ext cx="6430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数据库集群</a:t>
              </a:r>
            </a:p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分布式分库分表架构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- (A-A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同城异地双写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)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11515" y="6132"/>
              <a:ext cx="6428" cy="4202"/>
            </a:xfrm>
            <a:prstGeom prst="rect">
              <a:avLst/>
            </a:prstGeom>
            <a:noFill/>
            <a:ln w="25400" cap="flat" cmpd="sng" algn="ctr">
              <a:solidFill>
                <a:srgbClr val="083C4B"/>
              </a:solidFill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4" name="文本框 43"/>
            <p:cNvSpPr txBox="1"/>
            <p:nvPr/>
          </p:nvSpPr>
          <p:spPr>
            <a:xfrm>
              <a:off x="11767" y="9803"/>
              <a:ext cx="1766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MySQL</a:t>
              </a: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分片</a:t>
              </a:r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1</a:t>
              </a:r>
              <a:endParaRPr lang="zh-CN" altLang="en-US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4" y="9228"/>
              <a:ext cx="538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5" name="TextBox 1044"/>
            <p:cNvSpPr txBox="1"/>
            <p:nvPr/>
          </p:nvSpPr>
          <p:spPr>
            <a:xfrm>
              <a:off x="11768" y="8876"/>
              <a:ext cx="5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主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461" y="8867"/>
              <a:ext cx="5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</a:t>
              </a:r>
            </a:p>
          </p:txBody>
        </p:sp>
        <p:sp>
          <p:nvSpPr>
            <p:cNvPr id="1046" name="矩形 1045"/>
            <p:cNvSpPr/>
            <p:nvPr/>
          </p:nvSpPr>
          <p:spPr>
            <a:xfrm>
              <a:off x="11768" y="8812"/>
              <a:ext cx="1411" cy="1031"/>
            </a:xfrm>
            <a:prstGeom prst="rect">
              <a:avLst/>
            </a:prstGeom>
            <a:noFill/>
            <a:ln w="25400" cap="flat" cmpd="sng" algn="ctr">
              <a:solidFill>
                <a:srgbClr val="FFC000"/>
              </a:solidFill>
              <a:prstDash val="dash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2" y="9232"/>
              <a:ext cx="538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6" y="9228"/>
              <a:ext cx="538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13321" y="8876"/>
              <a:ext cx="5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主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014" y="8867"/>
              <a:ext cx="5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321" y="8812"/>
              <a:ext cx="1411" cy="1031"/>
            </a:xfrm>
            <a:prstGeom prst="rect">
              <a:avLst/>
            </a:prstGeom>
            <a:noFill/>
            <a:ln w="25400" cap="flat" cmpd="sng" algn="ctr">
              <a:solidFill>
                <a:srgbClr val="FFC000"/>
              </a:solidFill>
              <a:prstDash val="dash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4888" y="8806"/>
              <a:ext cx="1117" cy="1031"/>
            </a:xfrm>
            <a:prstGeom prst="rect">
              <a:avLst/>
            </a:prstGeom>
            <a:noFill/>
            <a:ln w="25400" cap="flat" cmpd="sng" algn="ctr">
              <a:solidFill>
                <a:srgbClr val="FFC000"/>
              </a:solidFill>
              <a:prstDash val="dash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5" y="9229"/>
              <a:ext cx="538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9" y="9224"/>
              <a:ext cx="538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Box 109"/>
            <p:cNvSpPr txBox="1"/>
            <p:nvPr/>
          </p:nvSpPr>
          <p:spPr>
            <a:xfrm>
              <a:off x="16296" y="8872"/>
              <a:ext cx="5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主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036" y="8863"/>
              <a:ext cx="5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219" y="8808"/>
              <a:ext cx="1506" cy="1031"/>
            </a:xfrm>
            <a:prstGeom prst="rect">
              <a:avLst/>
            </a:prstGeom>
            <a:noFill/>
            <a:ln w="25400" cap="flat" cmpd="sng" algn="ctr">
              <a:solidFill>
                <a:srgbClr val="FFC000"/>
              </a:solidFill>
              <a:prstDash val="dash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3" name="文本框 43"/>
            <p:cNvSpPr txBox="1"/>
            <p:nvPr/>
          </p:nvSpPr>
          <p:spPr>
            <a:xfrm>
              <a:off x="13257" y="9818"/>
              <a:ext cx="1854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MySQL</a:t>
              </a: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分片</a:t>
              </a:r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2</a:t>
              </a:r>
              <a:endParaRPr lang="zh-CN" altLang="en-US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5" name="文本框 43"/>
            <p:cNvSpPr txBox="1"/>
            <p:nvPr/>
          </p:nvSpPr>
          <p:spPr>
            <a:xfrm>
              <a:off x="15595" y="9799"/>
              <a:ext cx="2214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MySQL</a:t>
              </a: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分片</a:t>
              </a:r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N</a:t>
              </a:r>
              <a:endParaRPr lang="zh-CN" altLang="en-US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47" name="TextBox 1046"/>
            <p:cNvSpPr txBox="1"/>
            <p:nvPr/>
          </p:nvSpPr>
          <p:spPr>
            <a:xfrm>
              <a:off x="15047" y="8698"/>
              <a:ext cx="997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…</a:t>
              </a:r>
            </a:p>
          </p:txBody>
        </p:sp>
        <p:pic>
          <p:nvPicPr>
            <p:cNvPr id="117" name="图片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" y="7166"/>
              <a:ext cx="697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图片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0" y="7459"/>
              <a:ext cx="45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图片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3" y="7166"/>
              <a:ext cx="697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图片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0" y="7459"/>
              <a:ext cx="45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图片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7" y="7166"/>
              <a:ext cx="697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图片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2" y="7459"/>
              <a:ext cx="45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" name="圆角矩形 1047"/>
            <p:cNvSpPr/>
            <p:nvPr/>
          </p:nvSpPr>
          <p:spPr>
            <a:xfrm>
              <a:off x="12861" y="7050"/>
              <a:ext cx="3436" cy="1075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dash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50" name="直接箭头连接符 1049"/>
            <p:cNvCxnSpPr>
              <a:stCxn id="1048" idx="2"/>
            </p:cNvCxnSpPr>
            <p:nvPr/>
          </p:nvCxnSpPr>
          <p:spPr>
            <a:xfrm flipH="1">
              <a:off x="12481" y="8125"/>
              <a:ext cx="2098" cy="75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048" idx="2"/>
              <a:endCxn id="102" idx="0"/>
            </p:cNvCxnSpPr>
            <p:nvPr/>
          </p:nvCxnSpPr>
          <p:spPr>
            <a:xfrm flipH="1">
              <a:off x="14027" y="8125"/>
              <a:ext cx="552" cy="687"/>
            </a:xfrm>
            <a:prstGeom prst="straightConnector1">
              <a:avLst/>
            </a:prstGeom>
            <a:noFill/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048" idx="2"/>
            </p:cNvCxnSpPr>
            <p:nvPr/>
          </p:nvCxnSpPr>
          <p:spPr>
            <a:xfrm>
              <a:off x="14579" y="8125"/>
              <a:ext cx="1015" cy="774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48" idx="2"/>
              <a:endCxn id="112" idx="0"/>
            </p:cNvCxnSpPr>
            <p:nvPr/>
          </p:nvCxnSpPr>
          <p:spPr>
            <a:xfrm>
              <a:off x="14579" y="8125"/>
              <a:ext cx="2393" cy="683"/>
            </a:xfrm>
            <a:prstGeom prst="straightConnector1">
              <a:avLst/>
            </a:prstGeom>
            <a:noFill/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39"/>
            <p:cNvSpPr txBox="1"/>
            <p:nvPr/>
          </p:nvSpPr>
          <p:spPr>
            <a:xfrm>
              <a:off x="15797" y="8102"/>
              <a:ext cx="2012" cy="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SQL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变化和分发</a:t>
              </a:r>
            </a:p>
          </p:txBody>
        </p:sp>
        <p:sp>
          <p:nvSpPr>
            <p:cNvPr id="89" name="文本框 43"/>
            <p:cNvSpPr txBox="1"/>
            <p:nvPr/>
          </p:nvSpPr>
          <p:spPr>
            <a:xfrm>
              <a:off x="796" y="6962"/>
              <a:ext cx="1477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MySQL</a:t>
              </a:r>
            </a:p>
            <a:p>
              <a:pPr algn="ctr"/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主库</a:t>
              </a:r>
            </a:p>
          </p:txBody>
        </p:sp>
        <p:sp>
          <p:nvSpPr>
            <p:cNvPr id="90" name="文本框 43"/>
            <p:cNvSpPr txBox="1"/>
            <p:nvPr/>
          </p:nvSpPr>
          <p:spPr>
            <a:xfrm>
              <a:off x="3801" y="7015"/>
              <a:ext cx="139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MySQL</a:t>
              </a:r>
            </a:p>
            <a:p>
              <a:pPr algn="ctr"/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从库</a:t>
              </a:r>
            </a:p>
          </p:txBody>
        </p:sp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" y="8877"/>
              <a:ext cx="844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7" y="8873"/>
              <a:ext cx="844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" y="8851"/>
              <a:ext cx="844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5" name="直接连接符 104"/>
            <p:cNvCxnSpPr/>
            <p:nvPr/>
          </p:nvCxnSpPr>
          <p:spPr bwMode="auto">
            <a:xfrm>
              <a:off x="6415" y="9881"/>
              <a:ext cx="3098" cy="19"/>
            </a:xfrm>
            <a:prstGeom prst="line">
              <a:avLst/>
            </a:prstGeom>
            <a:solidFill>
              <a:srgbClr val="A7D8DC"/>
            </a:solidFill>
            <a:ln w="381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dash"/>
              <a:bevel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H="1">
              <a:off x="6387" y="9519"/>
              <a:ext cx="2" cy="422"/>
            </a:xfrm>
            <a:prstGeom prst="line">
              <a:avLst/>
            </a:prstGeom>
            <a:solidFill>
              <a:srgbClr val="A7D8DC"/>
            </a:solidFill>
            <a:ln w="381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dash"/>
              <a:bevel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>
              <a:stCxn id="13" idx="2"/>
            </p:cNvCxnSpPr>
            <p:nvPr/>
          </p:nvCxnSpPr>
          <p:spPr bwMode="auto">
            <a:xfrm flipH="1">
              <a:off x="9513" y="9635"/>
              <a:ext cx="6" cy="265"/>
            </a:xfrm>
            <a:prstGeom prst="line">
              <a:avLst/>
            </a:prstGeom>
            <a:solidFill>
              <a:srgbClr val="A7D8DC"/>
            </a:solidFill>
            <a:ln w="381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dash"/>
              <a:bevel/>
              <a:headEnd type="none" w="med" len="med"/>
              <a:tailEnd type="none" w="med" len="med"/>
            </a:ln>
            <a:effectLst/>
          </p:spPr>
        </p:cxnSp>
        <p:sp>
          <p:nvSpPr>
            <p:cNvPr id="13" name="矩形 12"/>
            <p:cNvSpPr/>
            <p:nvPr/>
          </p:nvSpPr>
          <p:spPr>
            <a:xfrm>
              <a:off x="7949" y="8776"/>
              <a:ext cx="3139" cy="859"/>
            </a:xfrm>
            <a:prstGeom prst="rect">
              <a:avLst/>
            </a:prstGeom>
            <a:noFill/>
            <a:ln w="25400" cap="flat" cmpd="sng" algn="ctr">
              <a:solidFill>
                <a:srgbClr val="F79646">
                  <a:lumMod val="60000"/>
                  <a:lumOff val="40000"/>
                </a:srgb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95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" y="8102"/>
              <a:ext cx="1296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43"/>
            <p:cNvSpPr txBox="1"/>
            <p:nvPr/>
          </p:nvSpPr>
          <p:spPr>
            <a:xfrm>
              <a:off x="1266" y="9701"/>
              <a:ext cx="3153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异步复制</a:t>
              </a:r>
              <a:r>
                <a:rPr lang="en-US" altLang="zh-CN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/</a:t>
              </a: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半同步复制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cxnSp>
          <p:nvCxnSpPr>
            <p:cNvPr id="16" name="直接连接符 15"/>
            <p:cNvCxnSpPr>
              <a:stCxn id="9" idx="2"/>
              <a:endCxn id="91" idx="0"/>
            </p:cNvCxnSpPr>
            <p:nvPr/>
          </p:nvCxnSpPr>
          <p:spPr>
            <a:xfrm flipH="1">
              <a:off x="8421" y="8198"/>
              <a:ext cx="1984" cy="702"/>
            </a:xfrm>
            <a:prstGeom prst="line">
              <a:avLst/>
            </a:prstGeom>
            <a:noFill/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2"/>
              <a:endCxn id="92" idx="0"/>
            </p:cNvCxnSpPr>
            <p:nvPr/>
          </p:nvCxnSpPr>
          <p:spPr>
            <a:xfrm flipH="1">
              <a:off x="9539" y="8198"/>
              <a:ext cx="866" cy="698"/>
            </a:xfrm>
            <a:prstGeom prst="line">
              <a:avLst/>
            </a:prstGeom>
            <a:noFill/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43"/>
            <p:cNvSpPr txBox="1"/>
            <p:nvPr/>
          </p:nvSpPr>
          <p:spPr>
            <a:xfrm>
              <a:off x="2072" y="7092"/>
              <a:ext cx="199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RTO/RPO/</a:t>
              </a: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本地</a:t>
              </a:r>
              <a:endParaRPr lang="en-US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 algn="ctr"/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自动切换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42812" y="3113248"/>
            <a:ext cx="739616" cy="577216"/>
            <a:chOff x="8978" y="4630"/>
            <a:chExt cx="1553" cy="1212"/>
          </a:xfrm>
        </p:grpSpPr>
        <p:sp>
          <p:nvSpPr>
            <p:cNvPr id="23" name="文本框 22"/>
            <p:cNvSpPr txBox="1"/>
            <p:nvPr/>
          </p:nvSpPr>
          <p:spPr>
            <a:xfrm>
              <a:off x="8978" y="4630"/>
              <a:ext cx="155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夜间批量导入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9043" y="5760"/>
              <a:ext cx="1340" cy="0"/>
            </a:xfrm>
            <a:prstGeom prst="straightConnector1">
              <a:avLst/>
            </a:prstGeom>
            <a:ln w="25400">
              <a:prstDash val="sysDash"/>
              <a:bevel/>
              <a:headEnd type="arrow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fld id="{E66F12C1-D26F-4B70-8CC0-521A2F046E31}" type="slidenum">
              <a:rPr lang="en-US" altLang="zh-CN" sz="135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pPr defTabSz="685800"/>
              <a:t>14</a:t>
            </a:fld>
            <a:endParaRPr lang="zh-CN" altLang="en-US" sz="135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00D87F-51E2-4A2A-9030-B25DC21084E1}"/>
              </a:ext>
            </a:extLst>
          </p:cNvPr>
          <p:cNvSpPr/>
          <p:nvPr/>
        </p:nvSpPr>
        <p:spPr>
          <a:xfrm>
            <a:off x="0" y="1779662"/>
            <a:ext cx="45817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某大型国有银行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高可用实践</a:t>
            </a:r>
          </a:p>
        </p:txBody>
      </p:sp>
    </p:spTree>
    <p:extLst>
      <p:ext uri="{BB962C8B-B14F-4D97-AF65-F5344CB8AC3E}">
        <p14:creationId xmlns:p14="http://schemas.microsoft.com/office/powerpoint/2010/main" val="389316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270510" y="1702242"/>
            <a:ext cx="4405313" cy="2194084"/>
          </a:xfrm>
          <a:prstGeom prst="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15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3" name="TextBox 62"/>
          <p:cNvSpPr txBox="1"/>
          <p:nvPr/>
        </p:nvSpPr>
        <p:spPr>
          <a:xfrm>
            <a:off x="457200" y="109538"/>
            <a:ext cx="515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某大行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</a:p>
        </p:txBody>
      </p:sp>
      <p:sp>
        <p:nvSpPr>
          <p:cNvPr id="144" name="矩形: 圆角 143"/>
          <p:cNvSpPr/>
          <p:nvPr/>
        </p:nvSpPr>
        <p:spPr>
          <a:xfrm>
            <a:off x="927259" y="1228849"/>
            <a:ext cx="1423988" cy="243002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云树®DMP</a:t>
            </a:r>
          </a:p>
        </p:txBody>
      </p:sp>
      <p:sp>
        <p:nvSpPr>
          <p:cNvPr id="145" name="矩形 144"/>
          <p:cNvSpPr/>
          <p:nvPr/>
        </p:nvSpPr>
        <p:spPr>
          <a:xfrm>
            <a:off x="270510" y="1129313"/>
            <a:ext cx="4405313" cy="437674"/>
          </a:xfrm>
          <a:prstGeom prst="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23728" y="808891"/>
            <a:ext cx="1017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数据库管理员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rcRect b="30282"/>
          <a:stretch>
            <a:fillRect/>
          </a:stretch>
        </p:blipFill>
        <p:spPr>
          <a:xfrm>
            <a:off x="3140998" y="555526"/>
            <a:ext cx="565309" cy="514826"/>
          </a:xfrm>
          <a:prstGeom prst="rect">
            <a:avLst/>
          </a:prstGeom>
        </p:spPr>
      </p:pic>
      <p:sp>
        <p:nvSpPr>
          <p:cNvPr id="24" name="矩形: 圆角 143"/>
          <p:cNvSpPr/>
          <p:nvPr/>
        </p:nvSpPr>
        <p:spPr>
          <a:xfrm>
            <a:off x="2607469" y="1228849"/>
            <a:ext cx="1423988" cy="243002"/>
          </a:xfrm>
          <a:prstGeom prst="roundRect">
            <a:avLst/>
          </a:prstGeom>
          <a:noFill/>
          <a:ln w="22225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云树®DMP</a:t>
            </a:r>
          </a:p>
        </p:txBody>
      </p:sp>
      <p:sp>
        <p:nvSpPr>
          <p:cNvPr id="39" name="矩形 38"/>
          <p:cNvSpPr/>
          <p:nvPr/>
        </p:nvSpPr>
        <p:spPr>
          <a:xfrm>
            <a:off x="277178" y="4028723"/>
            <a:ext cx="2611755" cy="5429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sym typeface="+mn-ea"/>
            </a:endParaRPr>
          </a:p>
        </p:txBody>
      </p:sp>
      <p:pic>
        <p:nvPicPr>
          <p:cNvPr id="41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" y="4095397"/>
            <a:ext cx="4048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" y="4095397"/>
            <a:ext cx="4048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文本框 46"/>
          <p:cNvSpPr txBox="1"/>
          <p:nvPr/>
        </p:nvSpPr>
        <p:spPr>
          <a:xfrm>
            <a:off x="2235041" y="4114448"/>
            <a:ext cx="75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同城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</a:p>
        </p:txBody>
      </p:sp>
      <p:pic>
        <p:nvPicPr>
          <p:cNvPr id="6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86" y="4095397"/>
            <a:ext cx="4048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组合 92"/>
          <p:cNvGrpSpPr/>
          <p:nvPr/>
        </p:nvGrpSpPr>
        <p:grpSpPr>
          <a:xfrm>
            <a:off x="518160" y="1831782"/>
            <a:ext cx="1994059" cy="915829"/>
            <a:chOff x="637" y="4177"/>
            <a:chExt cx="4187" cy="1923"/>
          </a:xfrm>
        </p:grpSpPr>
        <p:pic>
          <p:nvPicPr>
            <p:cNvPr id="9" name="图片 6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" y="4498"/>
              <a:ext cx="823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6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" y="4498"/>
              <a:ext cx="823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接箭头连接符 13"/>
            <p:cNvCxnSpPr>
              <a:stCxn id="9" idx="3"/>
              <a:endCxn id="11" idx="1"/>
            </p:cNvCxnSpPr>
            <p:nvPr/>
          </p:nvCxnSpPr>
          <p:spPr>
            <a:xfrm>
              <a:off x="1968" y="5042"/>
              <a:ext cx="1246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矩形: 圆角 21"/>
            <p:cNvSpPr/>
            <p:nvPr/>
          </p:nvSpPr>
          <p:spPr>
            <a:xfrm>
              <a:off x="637" y="4177"/>
              <a:ext cx="3962" cy="1923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1" y="4177"/>
              <a:ext cx="3963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 5.6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异步复制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75" y="5549"/>
              <a:ext cx="6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53" y="5587"/>
              <a:ext cx="6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" y="4627"/>
              <a:ext cx="397" cy="39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175" y="5091"/>
              <a:ext cx="2831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</a:t>
              </a:r>
            </a:p>
          </p:txBody>
        </p:sp>
      </p:grpSp>
      <p:sp>
        <p:nvSpPr>
          <p:cNvPr id="59" name="矩形: 圆角 58"/>
          <p:cNvSpPr/>
          <p:nvPr/>
        </p:nvSpPr>
        <p:spPr>
          <a:xfrm>
            <a:off x="2563654" y="1834639"/>
            <a:ext cx="1874996" cy="1965960"/>
          </a:xfrm>
          <a:prstGeom prst="roundRect">
            <a:avLst/>
          </a:prstGeom>
          <a:noFill/>
          <a:ln>
            <a:solidFill>
              <a:srgbClr val="C07D5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2563178" y="1863214"/>
            <a:ext cx="1874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DBLE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分布式中间件集群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18160" y="2833812"/>
            <a:ext cx="1955483" cy="915829"/>
            <a:chOff x="637" y="6281"/>
            <a:chExt cx="4106" cy="1923"/>
          </a:xfrm>
        </p:grpSpPr>
        <p:pic>
          <p:nvPicPr>
            <p:cNvPr id="12" name="图片 6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" y="6581"/>
              <a:ext cx="823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" y="6581"/>
              <a:ext cx="823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矩形: 圆角 24"/>
            <p:cNvSpPr/>
            <p:nvPr/>
          </p:nvSpPr>
          <p:spPr>
            <a:xfrm>
              <a:off x="637" y="6281"/>
              <a:ext cx="3962" cy="1923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1" y="6284"/>
              <a:ext cx="3882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 5.7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半同步复制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412" y="7653"/>
              <a:ext cx="6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94" y="7653"/>
              <a:ext cx="638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" y="6707"/>
              <a:ext cx="397" cy="397"/>
            </a:xfrm>
            <a:prstGeom prst="rect">
              <a:avLst/>
            </a:prstGeom>
          </p:spPr>
        </p:pic>
        <p:sp>
          <p:nvSpPr>
            <p:cNvPr id="76" name="文本框 75"/>
            <p:cNvSpPr txBox="1"/>
            <p:nvPr/>
          </p:nvSpPr>
          <p:spPr>
            <a:xfrm>
              <a:off x="1160" y="7171"/>
              <a:ext cx="2831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replication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978" y="7171"/>
              <a:ext cx="1134" cy="0"/>
            </a:xfrm>
            <a:prstGeom prst="straightConnector1">
              <a:avLst/>
            </a:prstGeom>
            <a:ln w="25400">
              <a:headEnd type="arrow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4301966" y="3257674"/>
            <a:ext cx="638175" cy="223838"/>
            <a:chOff x="9043" y="5246"/>
            <a:chExt cx="1340" cy="470"/>
          </a:xfrm>
        </p:grpSpPr>
        <p:sp>
          <p:nvSpPr>
            <p:cNvPr id="58" name="文本框 57"/>
            <p:cNvSpPr txBox="1"/>
            <p:nvPr/>
          </p:nvSpPr>
          <p:spPr>
            <a:xfrm>
              <a:off x="9314" y="5246"/>
              <a:ext cx="933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9043" y="5716"/>
              <a:ext cx="1340" cy="0"/>
            </a:xfrm>
            <a:prstGeom prst="straightConnector1">
              <a:avLst/>
            </a:prstGeom>
            <a:ln w="25400">
              <a:prstDash val="sysDash"/>
              <a:bevel/>
              <a:headEnd type="arrow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3256122" y="4026818"/>
            <a:ext cx="2685574" cy="5429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sym typeface="+mn-ea"/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00" y="4103017"/>
            <a:ext cx="4048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70" y="4103017"/>
            <a:ext cx="4048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233988" y="4123973"/>
            <a:ext cx="102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同城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40" y="4103017"/>
            <a:ext cx="4048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文本框 80"/>
          <p:cNvSpPr txBox="1"/>
          <p:nvPr/>
        </p:nvSpPr>
        <p:spPr>
          <a:xfrm>
            <a:off x="2888933" y="4002942"/>
            <a:ext cx="47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rcRect b="30282"/>
          <a:stretch>
            <a:fillRect/>
          </a:stretch>
        </p:blipFill>
        <p:spPr>
          <a:xfrm>
            <a:off x="3822988" y="555526"/>
            <a:ext cx="565309" cy="5148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rcRect b="30282"/>
          <a:stretch>
            <a:fillRect/>
          </a:stretch>
        </p:blipFill>
        <p:spPr>
          <a:xfrm>
            <a:off x="4504978" y="555526"/>
            <a:ext cx="565309" cy="514826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4857274" y="1129312"/>
            <a:ext cx="1038225" cy="1355408"/>
          </a:xfrm>
          <a:prstGeom prst="rect">
            <a:avLst/>
          </a:prstGeom>
          <a:noFill/>
          <a:ln w="22225" cmpd="sng">
            <a:solidFill>
              <a:schemeClr val="accent2">
                <a:lumMod val="60000"/>
                <a:lumOff val="4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sym typeface="+mn-ea"/>
            </a:endParaRPr>
          </a:p>
        </p:txBody>
      </p:sp>
      <p:sp>
        <p:nvSpPr>
          <p:cNvPr id="82" name="矩形: 圆角 143"/>
          <p:cNvSpPr/>
          <p:nvPr/>
        </p:nvSpPr>
        <p:spPr>
          <a:xfrm>
            <a:off x="4949667" y="2168014"/>
            <a:ext cx="862489" cy="226695"/>
          </a:xfrm>
          <a:prstGeom prst="rect">
            <a:avLst/>
          </a:prstGeom>
          <a:noFill/>
          <a:ln w="22225" cmpd="sng">
            <a:solidFill>
              <a:srgbClr val="D9969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高可用行为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4858227" y="2574255"/>
            <a:ext cx="1050131" cy="1322070"/>
            <a:chOff x="10237" y="5736"/>
            <a:chExt cx="2205" cy="2776"/>
          </a:xfrm>
        </p:grpSpPr>
        <p:sp>
          <p:nvSpPr>
            <p:cNvPr id="95" name="文本框 94"/>
            <p:cNvSpPr txBox="1"/>
            <p:nvPr/>
          </p:nvSpPr>
          <p:spPr>
            <a:xfrm>
              <a:off x="10237" y="5744"/>
              <a:ext cx="2194" cy="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</a:t>
              </a: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</a:t>
              </a: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29" y="6887"/>
              <a:ext cx="746" cy="267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6" y="6887"/>
              <a:ext cx="775" cy="236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6" y="7294"/>
              <a:ext cx="775" cy="23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29" y="7294"/>
              <a:ext cx="746" cy="267"/>
            </a:xfrm>
            <a:prstGeom prst="rect">
              <a:avLst/>
            </a:prstGeom>
          </p:spPr>
        </p:pic>
        <p:sp>
          <p:nvSpPr>
            <p:cNvPr id="63" name="矩形 62"/>
            <p:cNvSpPr/>
            <p:nvPr/>
          </p:nvSpPr>
          <p:spPr>
            <a:xfrm>
              <a:off x="10247" y="5736"/>
              <a:ext cx="2195" cy="2776"/>
            </a:xfrm>
            <a:prstGeom prst="rect">
              <a:avLst/>
            </a:prstGeom>
            <a:noFill/>
            <a:ln w="22225" cmpd="sng">
              <a:solidFill>
                <a:srgbClr val="B9CDE5"/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sym typeface="+mn-ea"/>
              </a:endParaRPr>
            </a:p>
          </p:txBody>
        </p:sp>
        <p:sp>
          <p:nvSpPr>
            <p:cNvPr id="84" name="矩形: 圆角 143"/>
            <p:cNvSpPr/>
            <p:nvPr/>
          </p:nvSpPr>
          <p:spPr>
            <a:xfrm>
              <a:off x="10558" y="7674"/>
              <a:ext cx="1588" cy="636"/>
            </a:xfrm>
            <a:prstGeom prst="rect">
              <a:avLst/>
            </a:prstGeom>
            <a:noFill/>
            <a:ln w="22225" cmpd="sng">
              <a:solidFill>
                <a:srgbClr val="B9CDE5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7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InfoSphere </a:t>
              </a:r>
              <a:r>
                <a:rPr lang="en-US" altLang="zh-CN" sz="7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CDC</a:t>
              </a:r>
              <a:r>
                <a:rPr lang="zh-CN" altLang="en-US" sz="7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endParaRPr lang="zh-CN" altLang="en-US" sz="7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36" y="6501"/>
              <a:ext cx="746" cy="267"/>
            </a:xfrm>
            <a:prstGeom prst="rect">
              <a:avLst/>
            </a:prstGeom>
          </p:spPr>
        </p:pic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23" y="6501"/>
              <a:ext cx="775" cy="236"/>
            </a:xfrm>
            <a:prstGeom prst="rect">
              <a:avLst/>
            </a:prstGeom>
          </p:spPr>
        </p:pic>
      </p:grpSp>
      <p:sp>
        <p:nvSpPr>
          <p:cNvPr id="111" name="文本框 110"/>
          <p:cNvSpPr txBox="1"/>
          <p:nvPr/>
        </p:nvSpPr>
        <p:spPr>
          <a:xfrm>
            <a:off x="4857274" y="1152649"/>
            <a:ext cx="10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现有运维</a:t>
            </a:r>
          </a:p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管理体系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4935379" y="1524124"/>
            <a:ext cx="891064" cy="327660"/>
            <a:chOff x="10373" y="3571"/>
            <a:chExt cx="1871" cy="688"/>
          </a:xfrm>
        </p:grpSpPr>
        <p:sp>
          <p:nvSpPr>
            <p:cNvPr id="80" name="矩形: 圆角 143"/>
            <p:cNvSpPr/>
            <p:nvPr/>
          </p:nvSpPr>
          <p:spPr>
            <a:xfrm>
              <a:off x="10373" y="3571"/>
              <a:ext cx="886" cy="688"/>
            </a:xfrm>
            <a:prstGeom prst="rect">
              <a:avLst/>
            </a:prstGeom>
            <a:noFill/>
            <a:ln w="22225" cmpd="sng">
              <a:solidFill>
                <a:srgbClr val="D99694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监控告警</a:t>
              </a:r>
            </a:p>
          </p:txBody>
        </p:sp>
        <p:sp>
          <p:nvSpPr>
            <p:cNvPr id="112" name="矩形: 圆角 143"/>
            <p:cNvSpPr/>
            <p:nvPr/>
          </p:nvSpPr>
          <p:spPr>
            <a:xfrm>
              <a:off x="11360" y="3571"/>
              <a:ext cx="884" cy="688"/>
            </a:xfrm>
            <a:prstGeom prst="rect">
              <a:avLst/>
            </a:prstGeom>
            <a:noFill/>
            <a:ln w="22225" cmpd="sng">
              <a:solidFill>
                <a:srgbClr val="D99694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统一巡检</a:t>
              </a:r>
            </a:p>
          </p:txBody>
        </p:sp>
      </p:grpSp>
      <p:pic>
        <p:nvPicPr>
          <p:cNvPr id="11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40" y="4095588"/>
            <a:ext cx="40500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96" y="4095397"/>
            <a:ext cx="4048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" name="组合 114"/>
          <p:cNvGrpSpPr/>
          <p:nvPr/>
        </p:nvGrpSpPr>
        <p:grpSpPr>
          <a:xfrm>
            <a:off x="4417219" y="1129312"/>
            <a:ext cx="638175" cy="223838"/>
            <a:chOff x="9043" y="5246"/>
            <a:chExt cx="1340" cy="470"/>
          </a:xfrm>
        </p:grpSpPr>
        <p:sp>
          <p:nvSpPr>
            <p:cNvPr id="116" name="文本框 115"/>
            <p:cNvSpPr txBox="1"/>
            <p:nvPr/>
          </p:nvSpPr>
          <p:spPr>
            <a:xfrm>
              <a:off x="9314" y="5246"/>
              <a:ext cx="933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>
              <a:off x="9043" y="5716"/>
              <a:ext cx="1340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8" name="矩形: 圆角 143"/>
          <p:cNvSpPr/>
          <p:nvPr/>
        </p:nvSpPr>
        <p:spPr>
          <a:xfrm>
            <a:off x="4949667" y="1896551"/>
            <a:ext cx="862489" cy="226695"/>
          </a:xfrm>
          <a:prstGeom prst="rect">
            <a:avLst/>
          </a:prstGeom>
          <a:noFill/>
          <a:ln w="22225" cmpd="sng">
            <a:solidFill>
              <a:srgbClr val="D9969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K8S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容器编排</a:t>
            </a:r>
          </a:p>
        </p:txBody>
      </p:sp>
      <p:sp>
        <p:nvSpPr>
          <p:cNvPr id="120" name="TextBox 13"/>
          <p:cNvSpPr txBox="1"/>
          <p:nvPr/>
        </p:nvSpPr>
        <p:spPr>
          <a:xfrm>
            <a:off x="6101953" y="1359734"/>
            <a:ext cx="2593181" cy="221342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14313" indent="-214313" defTabSz="611505">
              <a:lnSpc>
                <a:spcPct val="200000"/>
              </a:lnSpc>
              <a:buSzPct val="50000"/>
              <a:buFont typeface="Wingdings" panose="05000000000000000000" charset="0"/>
              <a:buChar char="Ø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核心目的：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支撑行内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灾备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5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级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业务系统；</a:t>
            </a:r>
          </a:p>
          <a:p>
            <a:pPr marL="214313" indent="-214313" defTabSz="611505">
              <a:lnSpc>
                <a:spcPct val="200000"/>
              </a:lnSpc>
              <a:buSzPct val="50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架构选型：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MySQL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半同步复制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、开源分布式中间件；</a:t>
            </a:r>
          </a:p>
          <a:p>
            <a:pPr marL="214313" indent="-214313" defTabSz="611505">
              <a:lnSpc>
                <a:spcPct val="200000"/>
              </a:lnSpc>
              <a:buSzPct val="50000"/>
              <a:buFont typeface="Wingdings" panose="05000000000000000000" charset="0"/>
              <a:buChar char="l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运维支撑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实例部署、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监控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、配置、巡检、备份恢复、告警；</a:t>
            </a:r>
          </a:p>
          <a:p>
            <a:pPr marL="214313" indent="-214313" defTabSz="611505">
              <a:lnSpc>
                <a:spcPct val="200000"/>
              </a:lnSpc>
              <a:buSzPct val="50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规模扩展：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容器化，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2000+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实例下的物理资源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；</a:t>
            </a:r>
          </a:p>
        </p:txBody>
      </p:sp>
      <p:pic>
        <p:nvPicPr>
          <p:cNvPr id="10" name="图片 6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1" y="3233385"/>
            <a:ext cx="267176" cy="36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6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64" y="3233385"/>
            <a:ext cx="267176" cy="36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6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33" y="3233385"/>
            <a:ext cx="267176" cy="36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53" y="2149916"/>
            <a:ext cx="295275" cy="29527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2356609"/>
            <a:ext cx="295275" cy="29527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2356609"/>
            <a:ext cx="295275" cy="295275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2654618" y="2612355"/>
            <a:ext cx="2343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...</a:t>
            </a:r>
          </a:p>
        </p:txBody>
      </p:sp>
      <p:pic>
        <p:nvPicPr>
          <p:cNvPr id="74" name="图片 6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52" y="2911440"/>
            <a:ext cx="267176" cy="36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图片 6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78" y="2911440"/>
            <a:ext cx="267176" cy="36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图片 6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04" y="2911440"/>
            <a:ext cx="267176" cy="36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直接箭头连接符 96"/>
          <p:cNvCxnSpPr>
            <a:stCxn id="33" idx="2"/>
            <a:endCxn id="74" idx="0"/>
          </p:cNvCxnSpPr>
          <p:nvPr/>
        </p:nvCxnSpPr>
        <p:spPr>
          <a:xfrm flipH="1">
            <a:off x="3058477" y="2445192"/>
            <a:ext cx="442913" cy="4662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33" idx="2"/>
            <a:endCxn id="75" idx="0"/>
          </p:cNvCxnSpPr>
          <p:nvPr/>
        </p:nvCxnSpPr>
        <p:spPr>
          <a:xfrm flipH="1">
            <a:off x="3497104" y="2445192"/>
            <a:ext cx="4286" cy="4662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33" idx="2"/>
            <a:endCxn id="77" idx="0"/>
          </p:cNvCxnSpPr>
          <p:nvPr/>
        </p:nvCxnSpPr>
        <p:spPr>
          <a:xfrm>
            <a:off x="3501390" y="2445192"/>
            <a:ext cx="434340" cy="4662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086225" y="2612355"/>
            <a:ext cx="2343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...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2115503" y="3430076"/>
            <a:ext cx="2343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...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2115503" y="2468527"/>
            <a:ext cx="2343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16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7045643" y="1375532"/>
            <a:ext cx="1911191" cy="2305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14313" indent="-214313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灵活切换：</a:t>
            </a:r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实现异地灾备快速切换</a:t>
            </a:r>
            <a:r>
              <a:rPr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（RPO、RTO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由半小时提升至</a:t>
            </a:r>
            <a:r>
              <a:rPr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分钟级）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14313" indent="-214313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性能提升：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本地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SSD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单台服务器可提供IO能力大幅提升，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交易响应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时间提升50%；</a:t>
            </a:r>
          </a:p>
        </p:txBody>
      </p:sp>
      <p:sp>
        <p:nvSpPr>
          <p:cNvPr id="107" name="矩形 106"/>
          <p:cNvSpPr/>
          <p:nvPr/>
        </p:nvSpPr>
        <p:spPr>
          <a:xfrm>
            <a:off x="176213" y="839629"/>
            <a:ext cx="3242786" cy="1930241"/>
          </a:xfrm>
          <a:prstGeom prst="rect">
            <a:avLst/>
          </a:prstGeom>
          <a:noFill/>
          <a:ln w="22225" cmpd="sng">
            <a:solidFill>
              <a:schemeClr val="bg1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749516" y="839629"/>
            <a:ext cx="3267075" cy="1929765"/>
          </a:xfrm>
          <a:prstGeom prst="rect">
            <a:avLst/>
          </a:prstGeom>
          <a:noFill/>
          <a:ln w="22225" cmpd="sng">
            <a:solidFill>
              <a:schemeClr val="bg1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3041809" y="3673693"/>
            <a:ext cx="11168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三层网络</a:t>
            </a:r>
          </a:p>
        </p:txBody>
      </p:sp>
      <p:sp>
        <p:nvSpPr>
          <p:cNvPr id="145" name="左右箭头 144"/>
          <p:cNvSpPr/>
          <p:nvPr/>
        </p:nvSpPr>
        <p:spPr>
          <a:xfrm>
            <a:off x="3375660" y="3547487"/>
            <a:ext cx="448628" cy="1485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6" name="文本框 145"/>
          <p:cNvSpPr txBox="1"/>
          <p:nvPr/>
        </p:nvSpPr>
        <p:spPr>
          <a:xfrm>
            <a:off x="177166" y="609601"/>
            <a:ext cx="324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城市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（承载业务）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3749993" y="586741"/>
            <a:ext cx="329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城市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异步复制）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43" name="组合 242"/>
          <p:cNvGrpSpPr/>
          <p:nvPr/>
        </p:nvGrpSpPr>
        <p:grpSpPr>
          <a:xfrm>
            <a:off x="2358866" y="1754506"/>
            <a:ext cx="2348865" cy="177641"/>
            <a:chOff x="4058" y="5694"/>
            <a:chExt cx="4932" cy="373"/>
          </a:xfrm>
        </p:grpSpPr>
        <p:cxnSp>
          <p:nvCxnSpPr>
            <p:cNvPr id="148" name="直接箭头连接符 147"/>
            <p:cNvCxnSpPr/>
            <p:nvPr/>
          </p:nvCxnSpPr>
          <p:spPr>
            <a:xfrm flipH="1">
              <a:off x="4058" y="5857"/>
              <a:ext cx="4932" cy="0"/>
            </a:xfrm>
            <a:prstGeom prst="straightConnector1">
              <a:avLst/>
            </a:prstGeom>
            <a:ln w="28575" cmpd="dbl">
              <a:solidFill>
                <a:schemeClr val="tx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3" cstate="print">
              <a:grayscl/>
              <a:lum bright="58000"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" y="5694"/>
              <a:ext cx="373" cy="373"/>
            </a:xfrm>
            <a:prstGeom prst="rect">
              <a:avLst/>
            </a:prstGeom>
          </p:spPr>
        </p:pic>
      </p:grpSp>
      <p:sp>
        <p:nvSpPr>
          <p:cNvPr id="110" name="文本框 109"/>
          <p:cNvSpPr txBox="1"/>
          <p:nvPr/>
        </p:nvSpPr>
        <p:spPr>
          <a:xfrm>
            <a:off x="1820228" y="2326958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故障域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A3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799148" y="1702594"/>
            <a:ext cx="204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主实例集群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2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1958816" y="2002631"/>
            <a:ext cx="323850" cy="257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2345531" y="2002631"/>
            <a:ext cx="323850" cy="257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990600" y="2002631"/>
            <a:ext cx="323850" cy="257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346008"/>
            <a:ext cx="808673" cy="191929"/>
          </a:xfrm>
          <a:prstGeom prst="rect">
            <a:avLst/>
          </a:prstGeom>
        </p:spPr>
      </p:pic>
      <p:sp>
        <p:nvSpPr>
          <p:cNvPr id="117" name="文本框 116"/>
          <p:cNvSpPr txBox="1"/>
          <p:nvPr/>
        </p:nvSpPr>
        <p:spPr>
          <a:xfrm>
            <a:off x="1464469" y="1821419"/>
            <a:ext cx="51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</a:t>
            </a:r>
          </a:p>
        </p:txBody>
      </p:sp>
      <p:sp>
        <p:nvSpPr>
          <p:cNvPr id="124" name="矩形 123"/>
          <p:cNvSpPr/>
          <p:nvPr/>
        </p:nvSpPr>
        <p:spPr>
          <a:xfrm>
            <a:off x="798671" y="1705452"/>
            <a:ext cx="2087880" cy="897731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4351020" y="2326958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故障域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B4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4350544" y="1714976"/>
            <a:ext cx="204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从实例集群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72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4609148" y="1966913"/>
            <a:ext cx="32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4977765" y="1977390"/>
            <a:ext cx="32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5909786" y="1977390"/>
            <a:ext cx="32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99" y="2336483"/>
            <a:ext cx="808673" cy="191929"/>
          </a:xfrm>
          <a:prstGeom prst="rect">
            <a:avLst/>
          </a:prstGeom>
        </p:spPr>
      </p:pic>
      <p:sp>
        <p:nvSpPr>
          <p:cNvPr id="176" name="文本框 175"/>
          <p:cNvSpPr txBox="1"/>
          <p:nvPr/>
        </p:nvSpPr>
        <p:spPr>
          <a:xfrm>
            <a:off x="5440681" y="1812132"/>
            <a:ext cx="51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</a:t>
            </a:r>
          </a:p>
        </p:txBody>
      </p:sp>
      <p:sp>
        <p:nvSpPr>
          <p:cNvPr id="183" name="矩形 182"/>
          <p:cNvSpPr/>
          <p:nvPr/>
        </p:nvSpPr>
        <p:spPr>
          <a:xfrm>
            <a:off x="4351020" y="1717834"/>
            <a:ext cx="2043113" cy="884873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3039904" y="1220152"/>
            <a:ext cx="1116806" cy="380047"/>
            <a:chOff x="6383" y="3212"/>
            <a:chExt cx="2345" cy="798"/>
          </a:xfrm>
        </p:grpSpPr>
        <p:sp>
          <p:nvSpPr>
            <p:cNvPr id="206" name="文本框 205"/>
            <p:cNvSpPr txBox="1"/>
            <p:nvPr/>
          </p:nvSpPr>
          <p:spPr>
            <a:xfrm>
              <a:off x="6383" y="3477"/>
              <a:ext cx="2345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三层网络</a:t>
              </a:r>
            </a:p>
          </p:txBody>
        </p:sp>
        <p:sp>
          <p:nvSpPr>
            <p:cNvPr id="207" name="左右箭头 206"/>
            <p:cNvSpPr/>
            <p:nvPr/>
          </p:nvSpPr>
          <p:spPr>
            <a:xfrm>
              <a:off x="7084" y="3212"/>
              <a:ext cx="942" cy="31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5" name="矩形 244"/>
          <p:cNvSpPr/>
          <p:nvPr/>
        </p:nvSpPr>
        <p:spPr>
          <a:xfrm>
            <a:off x="174784" y="3139817"/>
            <a:ext cx="3242786" cy="1355408"/>
          </a:xfrm>
          <a:prstGeom prst="rect">
            <a:avLst/>
          </a:prstGeom>
          <a:noFill/>
          <a:ln w="22225" cmpd="sng">
            <a:solidFill>
              <a:schemeClr val="bg1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sp>
        <p:nvSpPr>
          <p:cNvPr id="264" name="上箭头 263"/>
          <p:cNvSpPr/>
          <p:nvPr/>
        </p:nvSpPr>
        <p:spPr>
          <a:xfrm>
            <a:off x="3385661" y="2745582"/>
            <a:ext cx="389573" cy="4348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5" name="文本框 264"/>
          <p:cNvSpPr txBox="1"/>
          <p:nvPr/>
        </p:nvSpPr>
        <p:spPr>
          <a:xfrm>
            <a:off x="162402" y="2882642"/>
            <a:ext cx="324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城市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（承载业务）</a:t>
            </a:r>
          </a:p>
        </p:txBody>
      </p:sp>
      <p:sp>
        <p:nvSpPr>
          <p:cNvPr id="266" name="文本框 265"/>
          <p:cNvSpPr txBox="1"/>
          <p:nvPr/>
        </p:nvSpPr>
        <p:spPr>
          <a:xfrm>
            <a:off x="3735229" y="2859782"/>
            <a:ext cx="329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城市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（存储复制）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7" name="圆柱形 266"/>
          <p:cNvSpPr/>
          <p:nvPr/>
        </p:nvSpPr>
        <p:spPr>
          <a:xfrm>
            <a:off x="1571625" y="3988495"/>
            <a:ext cx="444818" cy="3328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68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1626870" y="3367464"/>
            <a:ext cx="323850" cy="257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2304574" y="3367941"/>
            <a:ext cx="323850" cy="257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949166" y="3368417"/>
            <a:ext cx="323850" cy="257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0" name="直接箭头连接符 279"/>
          <p:cNvCxnSpPr>
            <a:stCxn id="279" idx="2"/>
            <a:endCxn id="267" idx="2"/>
          </p:cNvCxnSpPr>
          <p:nvPr/>
        </p:nvCxnSpPr>
        <p:spPr>
          <a:xfrm>
            <a:off x="1111092" y="3613686"/>
            <a:ext cx="460534" cy="5295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>
            <a:stCxn id="268" idx="2"/>
            <a:endCxn id="267" idx="1"/>
          </p:cNvCxnSpPr>
          <p:nvPr/>
        </p:nvCxnSpPr>
        <p:spPr>
          <a:xfrm>
            <a:off x="1788795" y="3612733"/>
            <a:ext cx="5239" cy="363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1" idx="2"/>
            <a:endCxn id="267" idx="4"/>
          </p:cNvCxnSpPr>
          <p:nvPr/>
        </p:nvCxnSpPr>
        <p:spPr>
          <a:xfrm flipH="1">
            <a:off x="2016443" y="3613210"/>
            <a:ext cx="450056" cy="5300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3735229" y="3139817"/>
            <a:ext cx="3242786" cy="1355408"/>
          </a:xfrm>
          <a:prstGeom prst="rect">
            <a:avLst/>
          </a:prstGeom>
          <a:noFill/>
          <a:ln w="22225" cmpd="sng">
            <a:solidFill>
              <a:schemeClr val="bg1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sp>
        <p:nvSpPr>
          <p:cNvPr id="292" name="圆柱形 291"/>
          <p:cNvSpPr/>
          <p:nvPr/>
        </p:nvSpPr>
        <p:spPr>
          <a:xfrm>
            <a:off x="5132070" y="3988495"/>
            <a:ext cx="444818" cy="33289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97" name="直接箭头连接符 296"/>
          <p:cNvCxnSpPr>
            <a:stCxn id="303" idx="2"/>
            <a:endCxn id="292" idx="2"/>
          </p:cNvCxnSpPr>
          <p:nvPr/>
        </p:nvCxnSpPr>
        <p:spPr>
          <a:xfrm>
            <a:off x="4677727" y="3613686"/>
            <a:ext cx="454343" cy="5414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>
            <a:stCxn id="304" idx="2"/>
            <a:endCxn id="292" idx="1"/>
          </p:cNvCxnSpPr>
          <p:nvPr/>
        </p:nvCxnSpPr>
        <p:spPr>
          <a:xfrm>
            <a:off x="5348288" y="3613686"/>
            <a:ext cx="6191" cy="374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305" idx="2"/>
            <a:endCxn id="292" idx="4"/>
          </p:cNvCxnSpPr>
          <p:nvPr/>
        </p:nvCxnSpPr>
        <p:spPr>
          <a:xfrm flipH="1">
            <a:off x="5576888" y="3625592"/>
            <a:ext cx="441960" cy="5295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 flipH="1">
            <a:off x="2423636" y="4155182"/>
            <a:ext cx="2348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本框 300"/>
          <p:cNvSpPr txBox="1"/>
          <p:nvPr/>
        </p:nvSpPr>
        <p:spPr>
          <a:xfrm>
            <a:off x="3066574" y="1966912"/>
            <a:ext cx="1066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异步</a:t>
            </a:r>
          </a:p>
          <a:p>
            <a:pPr algn="ctr"/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复制</a:t>
            </a:r>
          </a:p>
        </p:txBody>
      </p:sp>
      <p:sp>
        <p:nvSpPr>
          <p:cNvPr id="302" name="文本框 301"/>
          <p:cNvSpPr txBox="1"/>
          <p:nvPr/>
        </p:nvSpPr>
        <p:spPr>
          <a:xfrm>
            <a:off x="3056096" y="4158039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块设备复制</a:t>
            </a:r>
          </a:p>
        </p:txBody>
      </p:sp>
      <p:pic>
        <p:nvPicPr>
          <p:cNvPr id="303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4515803" y="3356511"/>
            <a:ext cx="32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5186363" y="3356511"/>
            <a:ext cx="32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5856923" y="3368417"/>
            <a:ext cx="32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圆柱形 305"/>
          <p:cNvSpPr/>
          <p:nvPr/>
        </p:nvSpPr>
        <p:spPr>
          <a:xfrm>
            <a:off x="1638300" y="4066123"/>
            <a:ext cx="444818" cy="3328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8" name="圆柱形 307"/>
          <p:cNvSpPr/>
          <p:nvPr/>
        </p:nvSpPr>
        <p:spPr>
          <a:xfrm>
            <a:off x="1704974" y="4143752"/>
            <a:ext cx="494823" cy="3328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LUN</a:t>
            </a:r>
          </a:p>
        </p:txBody>
      </p:sp>
      <p:sp>
        <p:nvSpPr>
          <p:cNvPr id="309" name="圆柱形 308"/>
          <p:cNvSpPr/>
          <p:nvPr/>
        </p:nvSpPr>
        <p:spPr>
          <a:xfrm>
            <a:off x="5241131" y="4066123"/>
            <a:ext cx="444818" cy="33289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0" name="圆柱形 309"/>
          <p:cNvSpPr/>
          <p:nvPr/>
        </p:nvSpPr>
        <p:spPr>
          <a:xfrm>
            <a:off x="5350191" y="4143752"/>
            <a:ext cx="506731" cy="33289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LUN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30580" y="953453"/>
            <a:ext cx="2043113" cy="659606"/>
            <a:chOff x="1744" y="2002"/>
            <a:chExt cx="4290" cy="1385"/>
          </a:xfrm>
        </p:grpSpPr>
        <p:sp>
          <p:nvSpPr>
            <p:cNvPr id="217" name="文本框 216"/>
            <p:cNvSpPr txBox="1"/>
            <p:nvPr/>
          </p:nvSpPr>
          <p:spPr>
            <a:xfrm>
              <a:off x="2231" y="2786"/>
              <a:ext cx="3477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A1/A2</a:t>
              </a:r>
            </a:p>
          </p:txBody>
        </p:sp>
        <p:sp>
          <p:nvSpPr>
            <p:cNvPr id="219" name="矩形 218"/>
            <p:cNvSpPr/>
            <p:nvPr/>
          </p:nvSpPr>
          <p:spPr>
            <a:xfrm>
              <a:off x="1744" y="2002"/>
              <a:ext cx="4290" cy="1385"/>
            </a:xfrm>
            <a:prstGeom prst="rect">
              <a:avLst/>
            </a:prstGeom>
            <a:noFill/>
            <a:ln w="22225" cmpd="sng">
              <a:solidFill>
                <a:schemeClr val="bg1">
                  <a:lumMod val="75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900">
                <a:sym typeface="+mn-lt"/>
              </a:endParaRPr>
            </a:p>
          </p:txBody>
        </p:sp>
        <p:pic>
          <p:nvPicPr>
            <p:cNvPr id="221" name="图片 22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9" y="2070"/>
              <a:ext cx="755" cy="587"/>
            </a:xfrm>
            <a:prstGeom prst="rect">
              <a:avLst/>
            </a:prstGeom>
          </p:spPr>
        </p:pic>
        <p:sp>
          <p:nvSpPr>
            <p:cNvPr id="222" name="文本框 221"/>
            <p:cNvSpPr txBox="1"/>
            <p:nvPr/>
          </p:nvSpPr>
          <p:spPr>
            <a:xfrm>
              <a:off x="2397" y="2137"/>
              <a:ext cx="206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管理集群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89" y="2085"/>
              <a:ext cx="755" cy="58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350544" y="953453"/>
            <a:ext cx="2043113" cy="659130"/>
            <a:chOff x="9135" y="2002"/>
            <a:chExt cx="4290" cy="1384"/>
          </a:xfrm>
        </p:grpSpPr>
        <p:grpSp>
          <p:nvGrpSpPr>
            <p:cNvPr id="12" name="组合 11"/>
            <p:cNvGrpSpPr/>
            <p:nvPr/>
          </p:nvGrpSpPr>
          <p:grpSpPr>
            <a:xfrm>
              <a:off x="9135" y="2002"/>
              <a:ext cx="4291" cy="1385"/>
              <a:chOff x="9135" y="2002"/>
              <a:chExt cx="4291" cy="1385"/>
            </a:xfrm>
          </p:grpSpPr>
          <p:sp>
            <p:nvSpPr>
              <p:cNvPr id="182" name="文本框 181"/>
              <p:cNvSpPr txBox="1"/>
              <p:nvPr/>
            </p:nvSpPr>
            <p:spPr>
              <a:xfrm>
                <a:off x="9449" y="2786"/>
                <a:ext cx="3477" cy="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故障域</a:t>
                </a: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B1/B2/B3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9135" y="2002"/>
                <a:ext cx="4291" cy="1385"/>
              </a:xfrm>
              <a:prstGeom prst="rect">
                <a:avLst/>
              </a:prstGeom>
              <a:noFill/>
              <a:ln w="22225" cmpd="sng">
                <a:solidFill>
                  <a:schemeClr val="bg1">
                    <a:lumMod val="75000"/>
                  </a:schemeClr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zh-CN" altLang="en-US" sz="900">
                  <a:sym typeface="+mn-lt"/>
                </a:endParaRPr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29" y="2062"/>
                <a:ext cx="755" cy="587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/>
            </p:nvSpPr>
            <p:spPr>
              <a:xfrm>
                <a:off x="9615" y="2137"/>
                <a:ext cx="2061" cy="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管理集群</a:t>
                </a: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491" y="2062"/>
                <a:ext cx="755" cy="587"/>
              </a:xfrm>
              <a:prstGeom prst="rect">
                <a:avLst/>
              </a:prstGeom>
            </p:spPr>
          </p:pic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07" y="2709"/>
              <a:ext cx="755" cy="587"/>
            </a:xfrm>
            <a:prstGeom prst="rect">
              <a:avLst/>
            </a:prstGeom>
          </p:spPr>
        </p:pic>
      </p:grpSp>
      <p:sp>
        <p:nvSpPr>
          <p:cNvPr id="73" name="TextBox 62">
            <a:extLst>
              <a:ext uri="{FF2B5EF4-FFF2-40B4-BE49-F238E27FC236}">
                <a16:creationId xmlns:a16="http://schemas.microsoft.com/office/drawing/2014/main" id="{C7B50031-8C88-4945-993D-1116BFCDA6F0}"/>
              </a:ext>
            </a:extLst>
          </p:cNvPr>
          <p:cNvSpPr txBox="1"/>
          <p:nvPr/>
        </p:nvSpPr>
        <p:spPr>
          <a:xfrm>
            <a:off x="457200" y="109538"/>
            <a:ext cx="643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灾备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级部署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异地异步复制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Active-Slave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17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7045643" y="213836"/>
            <a:ext cx="1968341" cy="42447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2971">
              <a:lnSpc>
                <a:spcPct val="200000"/>
              </a:lnSpc>
              <a:buSzPct val="68000"/>
            </a:pP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57175" indent="-257175" defTabSz="912971">
              <a:lnSpc>
                <a:spcPct val="200000"/>
              </a:lnSpc>
              <a:buSzPct val="68000"/>
              <a:buFont typeface="Wingdings" panose="05000000000000000000" charset="0"/>
              <a:buChar char="Ø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原方案：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一主两从一返回；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57175" indent="-257175" defTabSz="912971">
              <a:lnSpc>
                <a:spcPct val="200000"/>
              </a:lnSpc>
              <a:buSzPct val="68000"/>
              <a:buFont typeface="Wingdings" panose="05000000000000000000" charset="0"/>
              <a:buChar char="Ø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现方案：</a:t>
            </a:r>
          </a:p>
          <a:p>
            <a:pPr marL="257175" indent="-257175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本地优先切换：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从返回数可设置；优先本地切换；</a:t>
            </a:r>
          </a:p>
          <a:p>
            <a:pPr marL="257175" indent="-257175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从库自动调度：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从库出现异常主库自动调度；</a:t>
            </a:r>
          </a:p>
          <a:p>
            <a:pPr marL="257175" indent="-257175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多数派管理节点：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位于备园区；</a:t>
            </a:r>
          </a:p>
          <a:p>
            <a:pPr marL="257175" indent="-257175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跨园区切换：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人工二次确认，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RPO=0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RTO&lt;60S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257175" indent="-257175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业务系统：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满足三、四、五级灾备需求；</a:t>
            </a:r>
          </a:p>
        </p:txBody>
      </p:sp>
      <p:sp>
        <p:nvSpPr>
          <p:cNvPr id="94" name="矩形 93"/>
          <p:cNvSpPr/>
          <p:nvPr/>
        </p:nvSpPr>
        <p:spPr>
          <a:xfrm>
            <a:off x="176213" y="839629"/>
            <a:ext cx="3242786" cy="3649001"/>
          </a:xfrm>
          <a:prstGeom prst="rect">
            <a:avLst/>
          </a:prstGeom>
          <a:noFill/>
          <a:ln w="22225" cmpd="sng">
            <a:solidFill>
              <a:schemeClr val="bg1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67640" y="2324934"/>
            <a:ext cx="1152525" cy="1975008"/>
            <a:chOff x="372" y="5791"/>
            <a:chExt cx="2420" cy="4147"/>
          </a:xfrm>
        </p:grpSpPr>
        <p:sp>
          <p:nvSpPr>
            <p:cNvPr id="93" name="文本框 92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A3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主实例集群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</a:p>
          </p:txBody>
        </p:sp>
        <p:pic>
          <p:nvPicPr>
            <p:cNvPr id="102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137" name="文本框 136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181" name="矩形 180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sp>
        <p:nvSpPr>
          <p:cNvPr id="204" name="矩形 203"/>
          <p:cNvSpPr/>
          <p:nvPr/>
        </p:nvSpPr>
        <p:spPr>
          <a:xfrm>
            <a:off x="3749516" y="839629"/>
            <a:ext cx="3267075" cy="3648550"/>
          </a:xfrm>
          <a:prstGeom prst="rect">
            <a:avLst/>
          </a:prstGeom>
          <a:noFill/>
          <a:ln w="22225" cmpd="sng">
            <a:solidFill>
              <a:schemeClr val="bg1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177166" y="609601"/>
            <a:ext cx="324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园区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（承载业务）</a:t>
            </a:r>
          </a:p>
        </p:txBody>
      </p:sp>
      <p:sp>
        <p:nvSpPr>
          <p:cNvPr id="291" name="文本框 290"/>
          <p:cNvSpPr txBox="1"/>
          <p:nvPr/>
        </p:nvSpPr>
        <p:spPr>
          <a:xfrm>
            <a:off x="3749993" y="586741"/>
            <a:ext cx="329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园区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半同步复制）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801529" y="2653547"/>
            <a:ext cx="5670000" cy="0"/>
          </a:xfrm>
          <a:prstGeom prst="straightConnector1">
            <a:avLst/>
          </a:prstGeom>
          <a:ln w="28575" cmpd="dbl">
            <a:solidFill>
              <a:schemeClr val="tx2">
                <a:lumMod val="75000"/>
              </a:schemeClr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grayscl/>
            <a:lum bright="58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22" y="2575919"/>
            <a:ext cx="177641" cy="1776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8601" y="1945005"/>
            <a:ext cx="3132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NBU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备份集群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2301240" y="2324934"/>
            <a:ext cx="1152525" cy="1975008"/>
            <a:chOff x="372" y="5791"/>
            <a:chExt cx="2420" cy="4147"/>
          </a:xfrm>
        </p:grpSpPr>
        <p:sp>
          <p:nvSpPr>
            <p:cNvPr id="63" name="文本框 62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从实例集群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</a:p>
          </p:txBody>
        </p:sp>
        <p:pic>
          <p:nvPicPr>
            <p:cNvPr id="65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62851" y="2324934"/>
            <a:ext cx="1152525" cy="1975008"/>
            <a:chOff x="372" y="5791"/>
            <a:chExt cx="2420" cy="4147"/>
          </a:xfrm>
        </p:grpSpPr>
        <p:sp>
          <p:nvSpPr>
            <p:cNvPr id="82" name="文本框 81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B4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从实例集群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</a:p>
          </p:txBody>
        </p:sp>
        <p:pic>
          <p:nvPicPr>
            <p:cNvPr id="84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88" name="文本框 87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95023" y="2324934"/>
            <a:ext cx="1152525" cy="1975008"/>
            <a:chOff x="372" y="5791"/>
            <a:chExt cx="2420" cy="4147"/>
          </a:xfrm>
        </p:grpSpPr>
        <p:sp>
          <p:nvSpPr>
            <p:cNvPr id="91" name="文本框 90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B5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从实例集群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</a:p>
          </p:txBody>
        </p:sp>
        <p:pic>
          <p:nvPicPr>
            <p:cNvPr id="9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100" name="文本框 99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01529" y="2862145"/>
            <a:ext cx="1971163" cy="177641"/>
            <a:chOff x="1966" y="8052"/>
            <a:chExt cx="4947" cy="373"/>
          </a:xfrm>
        </p:grpSpPr>
        <p:cxnSp>
          <p:nvCxnSpPr>
            <p:cNvPr id="41" name="直接箭头连接符 40"/>
            <p:cNvCxnSpPr/>
            <p:nvPr/>
          </p:nvCxnSpPr>
          <p:spPr>
            <a:xfrm flipH="1">
              <a:off x="1966" y="8214"/>
              <a:ext cx="4947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9" name="图片 28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" y="8052"/>
              <a:ext cx="373" cy="373"/>
            </a:xfrm>
            <a:prstGeom prst="rect">
              <a:avLst/>
            </a:prstGeom>
          </p:spPr>
        </p:pic>
      </p:grpSp>
      <p:grpSp>
        <p:nvGrpSpPr>
          <p:cNvPr id="118" name="组合 117"/>
          <p:cNvGrpSpPr/>
          <p:nvPr/>
        </p:nvGrpSpPr>
        <p:grpSpPr>
          <a:xfrm>
            <a:off x="815067" y="2703078"/>
            <a:ext cx="3510001" cy="177641"/>
            <a:chOff x="1994" y="8026"/>
            <a:chExt cx="8809" cy="373"/>
          </a:xfrm>
        </p:grpSpPr>
        <p:cxnSp>
          <p:nvCxnSpPr>
            <p:cNvPr id="119" name="直接箭头连接符 118"/>
            <p:cNvCxnSpPr/>
            <p:nvPr/>
          </p:nvCxnSpPr>
          <p:spPr>
            <a:xfrm flipH="1">
              <a:off x="1994" y="8213"/>
              <a:ext cx="8809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" y="8026"/>
              <a:ext cx="373" cy="373"/>
            </a:xfrm>
            <a:prstGeom prst="rect">
              <a:avLst/>
            </a:prstGeom>
          </p:spPr>
        </p:pic>
      </p:grpSp>
      <p:pic>
        <p:nvPicPr>
          <p:cNvPr id="10" name="图片 6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1075849" y="1636871"/>
            <a:ext cx="32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6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1748314" y="1636871"/>
            <a:ext cx="32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6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0"/>
          <a:stretch>
            <a:fillRect/>
          </a:stretch>
        </p:blipFill>
        <p:spPr bwMode="auto">
          <a:xfrm>
            <a:off x="2420779" y="1636871"/>
            <a:ext cx="32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V="1">
            <a:off x="2872740" y="1995686"/>
            <a:ext cx="0" cy="297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25831" y="953453"/>
            <a:ext cx="1947386" cy="1221581"/>
            <a:chOff x="1944" y="2002"/>
            <a:chExt cx="4089" cy="2565"/>
          </a:xfrm>
        </p:grpSpPr>
        <p:sp>
          <p:nvSpPr>
            <p:cNvPr id="17" name="文本框 16"/>
            <p:cNvSpPr txBox="1"/>
            <p:nvPr/>
          </p:nvSpPr>
          <p:spPr>
            <a:xfrm>
              <a:off x="2277" y="2786"/>
              <a:ext cx="3477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A1/A2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944" y="2002"/>
              <a:ext cx="4089" cy="2565"/>
            </a:xfrm>
            <a:prstGeom prst="rect">
              <a:avLst/>
            </a:prstGeom>
            <a:noFill/>
            <a:ln w="22225" cmpd="sng">
              <a:solidFill>
                <a:schemeClr val="bg1">
                  <a:lumMod val="75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9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9" y="2070"/>
              <a:ext cx="755" cy="587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2397" y="2137"/>
              <a:ext cx="206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管理集群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89" y="2085"/>
              <a:ext cx="755" cy="587"/>
            </a:xfrm>
            <a:prstGeom prst="rect">
              <a:avLst/>
            </a:prstGeom>
          </p:spPr>
        </p:pic>
      </p:grpSp>
      <p:grpSp>
        <p:nvGrpSpPr>
          <p:cNvPr id="190" name="组合 189"/>
          <p:cNvGrpSpPr/>
          <p:nvPr/>
        </p:nvGrpSpPr>
        <p:grpSpPr>
          <a:xfrm>
            <a:off x="3039904" y="1220152"/>
            <a:ext cx="1116806" cy="380047"/>
            <a:chOff x="6383" y="3212"/>
            <a:chExt cx="2345" cy="798"/>
          </a:xfrm>
        </p:grpSpPr>
        <p:sp>
          <p:nvSpPr>
            <p:cNvPr id="206" name="文本框 205"/>
            <p:cNvSpPr txBox="1"/>
            <p:nvPr/>
          </p:nvSpPr>
          <p:spPr>
            <a:xfrm>
              <a:off x="6383" y="3477"/>
              <a:ext cx="2345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同城网络</a:t>
              </a:r>
            </a:p>
          </p:txBody>
        </p:sp>
        <p:sp>
          <p:nvSpPr>
            <p:cNvPr id="207" name="左右箭头 206"/>
            <p:cNvSpPr/>
            <p:nvPr/>
          </p:nvSpPr>
          <p:spPr>
            <a:xfrm>
              <a:off x="7084" y="3212"/>
              <a:ext cx="942" cy="31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50544" y="953453"/>
            <a:ext cx="2043113" cy="659130"/>
            <a:chOff x="9135" y="2002"/>
            <a:chExt cx="4290" cy="1384"/>
          </a:xfrm>
        </p:grpSpPr>
        <p:grpSp>
          <p:nvGrpSpPr>
            <p:cNvPr id="45" name="组合 44"/>
            <p:cNvGrpSpPr/>
            <p:nvPr/>
          </p:nvGrpSpPr>
          <p:grpSpPr>
            <a:xfrm>
              <a:off x="9135" y="2002"/>
              <a:ext cx="4291" cy="1385"/>
              <a:chOff x="9135" y="2002"/>
              <a:chExt cx="4291" cy="1385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9449" y="2786"/>
                <a:ext cx="3477" cy="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故障域</a:t>
                </a: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B1/B2/B3</a:t>
                </a: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9135" y="2002"/>
                <a:ext cx="4291" cy="1385"/>
              </a:xfrm>
              <a:prstGeom prst="rect">
                <a:avLst/>
              </a:prstGeom>
              <a:noFill/>
              <a:ln w="22225" cmpd="sng">
                <a:solidFill>
                  <a:schemeClr val="bg1">
                    <a:lumMod val="75000"/>
                  </a:schemeClr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zh-CN" altLang="en-US" sz="900">
                  <a:sym typeface="+mn-lt"/>
                </a:endParaRPr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29" y="2062"/>
                <a:ext cx="755" cy="587"/>
              </a:xfrm>
              <a:prstGeom prst="rect">
                <a:avLst/>
              </a:prstGeom>
            </p:spPr>
          </p:pic>
          <p:sp>
            <p:nvSpPr>
              <p:cNvPr id="49" name="文本框 48"/>
              <p:cNvSpPr txBox="1"/>
              <p:nvPr/>
            </p:nvSpPr>
            <p:spPr>
              <a:xfrm>
                <a:off x="9615" y="2137"/>
                <a:ext cx="2061" cy="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管理集群</a:t>
                </a: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491" y="2062"/>
                <a:ext cx="755" cy="587"/>
              </a:xfrm>
              <a:prstGeom prst="rect">
                <a:avLst/>
              </a:prstGeom>
            </p:spPr>
          </p:pic>
        </p:grp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07" y="2709"/>
              <a:ext cx="755" cy="587"/>
            </a:xfrm>
            <a:prstGeom prst="rect">
              <a:avLst/>
            </a:prstGeom>
          </p:spPr>
        </p:pic>
      </p:grpSp>
      <p:sp>
        <p:nvSpPr>
          <p:cNvPr id="2" name="TextBox 62"/>
          <p:cNvSpPr txBox="1"/>
          <p:nvPr/>
        </p:nvSpPr>
        <p:spPr>
          <a:xfrm>
            <a:off x="457200" y="109538"/>
            <a:ext cx="728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灾备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级部署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同城半同步复制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Active-Slave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94081D6-5A91-45D1-9A8B-72F142C4A520}"/>
              </a:ext>
            </a:extLst>
          </p:cNvPr>
          <p:cNvCxnSpPr/>
          <p:nvPr/>
        </p:nvCxnSpPr>
        <p:spPr>
          <a:xfrm flipV="1">
            <a:off x="925831" y="1999586"/>
            <a:ext cx="0" cy="297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2B6D88-06D4-43DA-ADDA-88FACE70480A}"/>
              </a:ext>
            </a:extLst>
          </p:cNvPr>
          <p:cNvGrpSpPr/>
          <p:nvPr/>
        </p:nvGrpSpPr>
        <p:grpSpPr>
          <a:xfrm>
            <a:off x="3014677" y="3760086"/>
            <a:ext cx="1116806" cy="380122"/>
            <a:chOff x="4036060" y="5786120"/>
            <a:chExt cx="1489075" cy="506830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B4DF3F6-BD38-44E5-AF5F-D6A49532F7D5}"/>
                </a:ext>
              </a:extLst>
            </p:cNvPr>
            <p:cNvSpPr txBox="1"/>
            <p:nvPr/>
          </p:nvSpPr>
          <p:spPr>
            <a:xfrm>
              <a:off x="4036060" y="5954395"/>
              <a:ext cx="14890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同城网络</a:t>
              </a:r>
            </a:p>
          </p:txBody>
        </p:sp>
        <p:sp>
          <p:nvSpPr>
            <p:cNvPr id="104" name="左右箭头 245">
              <a:extLst>
                <a:ext uri="{FF2B5EF4-FFF2-40B4-BE49-F238E27FC236}">
                  <a16:creationId xmlns:a16="http://schemas.microsoft.com/office/drawing/2014/main" id="{DFB82DE4-BB1A-4FF7-B06E-2C521EF2878B}"/>
                </a:ext>
              </a:extLst>
            </p:cNvPr>
            <p:cNvSpPr/>
            <p:nvPr/>
          </p:nvSpPr>
          <p:spPr>
            <a:xfrm>
              <a:off x="4481195" y="5786120"/>
              <a:ext cx="598170" cy="1981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18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7046119" y="1058704"/>
            <a:ext cx="1911191" cy="35984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14313" indent="-214313" defTabSz="912971">
              <a:lnSpc>
                <a:spcPct val="200000"/>
              </a:lnSpc>
              <a:buSzPct val="68000"/>
              <a:buFont typeface="Wingdings" panose="05000000000000000000" charset="0"/>
              <a:buChar char="Ø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原方案：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业务侧路由；</a:t>
            </a:r>
          </a:p>
          <a:p>
            <a:pPr marL="214313" indent="-214313" defTabSz="912971">
              <a:lnSpc>
                <a:spcPct val="200000"/>
              </a:lnSpc>
              <a:buSzPct val="68000"/>
              <a:buFont typeface="Wingdings" panose="05000000000000000000" charset="0"/>
              <a:buChar char="Ø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现方案：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DBLE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完成路由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14313" indent="-214313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优先切换：从返回数可设置；优先本地切换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214313" indent="-214313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业务连续：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中间件主备部署，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7*24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小时联机服务；</a:t>
            </a:r>
          </a:p>
          <a:p>
            <a:pPr marL="257175" indent="-257175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跨园区切换：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数据库随业务进行切换，人工二次确认；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RTO&lt;30S</a:t>
            </a:r>
          </a:p>
          <a:p>
            <a:pPr marL="257175" indent="-257175" defTabSz="912971">
              <a:lnSpc>
                <a:spcPct val="20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业务系统：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五级灾备且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RTO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要求高；</a:t>
            </a:r>
          </a:p>
        </p:txBody>
      </p:sp>
      <p:sp>
        <p:nvSpPr>
          <p:cNvPr id="94" name="矩形 93"/>
          <p:cNvSpPr/>
          <p:nvPr/>
        </p:nvSpPr>
        <p:spPr>
          <a:xfrm>
            <a:off x="176213" y="839629"/>
            <a:ext cx="3242786" cy="3649001"/>
          </a:xfrm>
          <a:prstGeom prst="rect">
            <a:avLst/>
          </a:prstGeom>
          <a:noFill/>
          <a:ln w="22225" cmpd="sng">
            <a:solidFill>
              <a:schemeClr val="bg1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67640" y="2460783"/>
            <a:ext cx="1152525" cy="1975008"/>
            <a:chOff x="372" y="5791"/>
            <a:chExt cx="2420" cy="4147"/>
          </a:xfrm>
        </p:grpSpPr>
        <p:sp>
          <p:nvSpPr>
            <p:cNvPr id="93" name="文本框 92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A3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主实例集群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</a:t>
              </a:r>
            </a:p>
          </p:txBody>
        </p:sp>
        <p:pic>
          <p:nvPicPr>
            <p:cNvPr id="102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137" name="文本框 136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181" name="矩形 180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sp>
        <p:nvSpPr>
          <p:cNvPr id="204" name="矩形 203"/>
          <p:cNvSpPr/>
          <p:nvPr/>
        </p:nvSpPr>
        <p:spPr>
          <a:xfrm>
            <a:off x="3749516" y="839629"/>
            <a:ext cx="3267075" cy="3648550"/>
          </a:xfrm>
          <a:prstGeom prst="rect">
            <a:avLst/>
          </a:prstGeom>
          <a:noFill/>
          <a:ln w="22225" cmpd="sng">
            <a:solidFill>
              <a:schemeClr val="bg1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>
              <a:sym typeface="+mn-lt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177166" y="609601"/>
            <a:ext cx="324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园区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（承载业务）</a:t>
            </a:r>
          </a:p>
        </p:txBody>
      </p:sp>
      <p:sp>
        <p:nvSpPr>
          <p:cNvPr id="291" name="文本框 290"/>
          <p:cNvSpPr txBox="1"/>
          <p:nvPr/>
        </p:nvSpPr>
        <p:spPr>
          <a:xfrm>
            <a:off x="3749993" y="586741"/>
            <a:ext cx="329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园区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（承载业务）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801529" y="2789396"/>
            <a:ext cx="5399723" cy="0"/>
          </a:xfrm>
          <a:prstGeom prst="straightConnector1">
            <a:avLst/>
          </a:prstGeom>
          <a:ln w="28575" cmpd="dbl">
            <a:solidFill>
              <a:schemeClr val="tx2">
                <a:lumMod val="75000"/>
              </a:schemeClr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grayscl/>
            <a:lum bright="58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28" y="2711768"/>
            <a:ext cx="177641" cy="1776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1936" y="1735931"/>
            <a:ext cx="3118961" cy="630555"/>
          </a:xfrm>
          <a:prstGeom prst="rect">
            <a:avLst/>
          </a:prstGeom>
          <a:ln w="28575" cmpd="sng">
            <a:solidFill>
              <a:srgbClr val="C5896D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 b="1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4289" y="1735931"/>
            <a:ext cx="3118961" cy="630555"/>
          </a:xfrm>
          <a:prstGeom prst="rect">
            <a:avLst/>
          </a:prstGeom>
          <a:ln w="28575" cmpd="sng">
            <a:solidFill>
              <a:srgbClr val="C5896D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350" b="1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01" y="2124075"/>
            <a:ext cx="3132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DBLE 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数据库分布式中间件集群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34289" y="2136458"/>
            <a:ext cx="3132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DBLE 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数据库分布式中间件集群</a:t>
            </a: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76" y="1841183"/>
            <a:ext cx="295275" cy="2952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90" y="1841183"/>
            <a:ext cx="295275" cy="2952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04" y="1841183"/>
            <a:ext cx="295275" cy="2952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841183"/>
            <a:ext cx="295275" cy="2952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39" y="1841183"/>
            <a:ext cx="295275" cy="2952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53" y="1841183"/>
            <a:ext cx="295275" cy="295275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1234440" y="2460783"/>
            <a:ext cx="1152525" cy="1975008"/>
            <a:chOff x="372" y="5791"/>
            <a:chExt cx="2420" cy="4147"/>
          </a:xfrm>
        </p:grpSpPr>
        <p:sp>
          <p:nvSpPr>
            <p:cNvPr id="54" name="文本框 53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A4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从实例集群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A1</a:t>
              </a:r>
            </a:p>
          </p:txBody>
        </p:sp>
        <p:pic>
          <p:nvPicPr>
            <p:cNvPr id="5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301240" y="2460783"/>
            <a:ext cx="1152525" cy="1975008"/>
            <a:chOff x="372" y="5791"/>
            <a:chExt cx="2420" cy="4147"/>
          </a:xfrm>
        </p:grpSpPr>
        <p:sp>
          <p:nvSpPr>
            <p:cNvPr id="63" name="文本框 62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A5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从实例集群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A2</a:t>
              </a:r>
            </a:p>
          </p:txBody>
        </p:sp>
        <p:pic>
          <p:nvPicPr>
            <p:cNvPr id="65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759994" y="2460783"/>
            <a:ext cx="1152525" cy="1975008"/>
            <a:chOff x="372" y="5791"/>
            <a:chExt cx="2420" cy="4147"/>
          </a:xfrm>
        </p:grpSpPr>
        <p:sp>
          <p:nvSpPr>
            <p:cNvPr id="73" name="文本框 72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B4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主实例集群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</a:t>
              </a:r>
            </a:p>
          </p:txBody>
        </p:sp>
        <p:pic>
          <p:nvPicPr>
            <p:cNvPr id="75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826794" y="2460783"/>
            <a:ext cx="1152525" cy="1975008"/>
            <a:chOff x="372" y="5791"/>
            <a:chExt cx="2420" cy="4147"/>
          </a:xfrm>
        </p:grpSpPr>
        <p:sp>
          <p:nvSpPr>
            <p:cNvPr id="82" name="文本框 81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B5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从实例集群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B2</a:t>
              </a:r>
            </a:p>
          </p:txBody>
        </p:sp>
        <p:pic>
          <p:nvPicPr>
            <p:cNvPr id="84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88" name="文本框 87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93594" y="2460783"/>
            <a:ext cx="1152525" cy="1975008"/>
            <a:chOff x="372" y="5791"/>
            <a:chExt cx="2420" cy="4147"/>
          </a:xfrm>
        </p:grpSpPr>
        <p:sp>
          <p:nvSpPr>
            <p:cNvPr id="91" name="文本框 90"/>
            <p:cNvSpPr txBox="1"/>
            <p:nvPr/>
          </p:nvSpPr>
          <p:spPr>
            <a:xfrm>
              <a:off x="547" y="9405"/>
              <a:ext cx="2240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B6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72" y="5815"/>
              <a:ext cx="241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从实例集群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B2</a:t>
              </a:r>
            </a:p>
          </p:txBody>
        </p:sp>
        <p:pic>
          <p:nvPicPr>
            <p:cNvPr id="96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1769" y="7970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30" y="7123"/>
              <a:ext cx="68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" y="8923"/>
              <a:ext cx="1698" cy="403"/>
            </a:xfrm>
            <a:prstGeom prst="rect">
              <a:avLst/>
            </a:prstGeom>
          </p:spPr>
        </p:pic>
        <p:sp>
          <p:nvSpPr>
            <p:cNvPr id="100" name="文本框 99"/>
            <p:cNvSpPr txBox="1"/>
            <p:nvPr/>
          </p:nvSpPr>
          <p:spPr>
            <a:xfrm>
              <a:off x="1703" y="6735"/>
              <a:ext cx="1089" cy="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...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7" y="5791"/>
              <a:ext cx="2051" cy="4097"/>
            </a:xfrm>
            <a:prstGeom prst="rect">
              <a:avLst/>
            </a:prstGeom>
            <a:noFill/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350"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01529" y="2997994"/>
            <a:ext cx="1400175" cy="177165"/>
            <a:chOff x="1966" y="8052"/>
            <a:chExt cx="3514" cy="372"/>
          </a:xfrm>
        </p:grpSpPr>
        <p:cxnSp>
          <p:nvCxnSpPr>
            <p:cNvPr id="41" name="直接箭头连接符 40"/>
            <p:cNvCxnSpPr/>
            <p:nvPr/>
          </p:nvCxnSpPr>
          <p:spPr>
            <a:xfrm flipH="1">
              <a:off x="1966" y="8214"/>
              <a:ext cx="3515" cy="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9" name="图片 2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" y="8052"/>
              <a:ext cx="373" cy="373"/>
            </a:xfrm>
            <a:prstGeom prst="rect">
              <a:avLst/>
            </a:prstGeom>
          </p:spPr>
        </p:pic>
      </p:grpSp>
      <p:grpSp>
        <p:nvGrpSpPr>
          <p:cNvPr id="118" name="组合 117"/>
          <p:cNvGrpSpPr/>
          <p:nvPr/>
        </p:nvGrpSpPr>
        <p:grpSpPr>
          <a:xfrm>
            <a:off x="816292" y="2840832"/>
            <a:ext cx="4523423" cy="177641"/>
            <a:chOff x="1966" y="8026"/>
            <a:chExt cx="11352" cy="373"/>
          </a:xfrm>
        </p:grpSpPr>
        <p:cxnSp>
          <p:nvCxnSpPr>
            <p:cNvPr id="119" name="直接箭头连接符 118"/>
            <p:cNvCxnSpPr/>
            <p:nvPr/>
          </p:nvCxnSpPr>
          <p:spPr>
            <a:xfrm flipH="1">
              <a:off x="1966" y="8170"/>
              <a:ext cx="11352" cy="44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4" y="8026"/>
              <a:ext cx="373" cy="373"/>
            </a:xfrm>
            <a:prstGeom prst="rect">
              <a:avLst/>
            </a:prstGeom>
          </p:spPr>
        </p:pic>
      </p:grpSp>
      <p:cxnSp>
        <p:nvCxnSpPr>
          <p:cNvPr id="121" name="曲线连接符 120"/>
          <p:cNvCxnSpPr>
            <a:stCxn id="116" idx="0"/>
            <a:endCxn id="25" idx="2"/>
          </p:cNvCxnSpPr>
          <p:nvPr/>
        </p:nvCxnSpPr>
        <p:spPr>
          <a:xfrm rot="16200000">
            <a:off x="704613" y="1979534"/>
            <a:ext cx="958691" cy="127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77" idx="0"/>
            <a:endCxn id="25" idx="2"/>
          </p:cNvCxnSpPr>
          <p:nvPr/>
        </p:nvCxnSpPr>
        <p:spPr>
          <a:xfrm rot="16200000" flipV="1">
            <a:off x="2500789" y="1455897"/>
            <a:ext cx="958691" cy="2319814"/>
          </a:xfrm>
          <a:prstGeom prst="curvedConnector3">
            <a:avLst>
              <a:gd name="adj1" fmla="val 499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109" idx="0"/>
            <a:endCxn id="32" idx="2"/>
          </p:cNvCxnSpPr>
          <p:nvPr/>
        </p:nvCxnSpPr>
        <p:spPr>
          <a:xfrm rot="16200000">
            <a:off x="2540794" y="590550"/>
            <a:ext cx="1362075" cy="44538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76" idx="0"/>
            <a:endCxn id="32" idx="2"/>
          </p:cNvCxnSpPr>
          <p:nvPr/>
        </p:nvCxnSpPr>
        <p:spPr>
          <a:xfrm rot="16200000">
            <a:off x="4336971" y="2386728"/>
            <a:ext cx="1362075" cy="861536"/>
          </a:xfrm>
          <a:prstGeom prst="curvedConnector3">
            <a:avLst>
              <a:gd name="adj1" fmla="val 50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30580" y="953453"/>
            <a:ext cx="2043113" cy="659606"/>
            <a:chOff x="1744" y="2002"/>
            <a:chExt cx="4290" cy="1385"/>
          </a:xfrm>
        </p:grpSpPr>
        <p:sp>
          <p:nvSpPr>
            <p:cNvPr id="217" name="文本框 216"/>
            <p:cNvSpPr txBox="1"/>
            <p:nvPr/>
          </p:nvSpPr>
          <p:spPr>
            <a:xfrm>
              <a:off x="2231" y="2786"/>
              <a:ext cx="3477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故障域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A1/A2</a:t>
              </a:r>
            </a:p>
          </p:txBody>
        </p:sp>
        <p:sp>
          <p:nvSpPr>
            <p:cNvPr id="219" name="矩形 218"/>
            <p:cNvSpPr/>
            <p:nvPr/>
          </p:nvSpPr>
          <p:spPr>
            <a:xfrm>
              <a:off x="1744" y="2002"/>
              <a:ext cx="4290" cy="1385"/>
            </a:xfrm>
            <a:prstGeom prst="rect">
              <a:avLst/>
            </a:prstGeom>
            <a:noFill/>
            <a:ln w="22225" cmpd="sng">
              <a:solidFill>
                <a:schemeClr val="bg1">
                  <a:lumMod val="75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900">
                <a:sym typeface="+mn-lt"/>
              </a:endParaRPr>
            </a:p>
          </p:txBody>
        </p:sp>
        <p:pic>
          <p:nvPicPr>
            <p:cNvPr id="221" name="图片 220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9" y="2070"/>
              <a:ext cx="755" cy="587"/>
            </a:xfrm>
            <a:prstGeom prst="rect">
              <a:avLst/>
            </a:prstGeom>
          </p:spPr>
        </p:pic>
        <p:sp>
          <p:nvSpPr>
            <p:cNvPr id="222" name="文本框 221"/>
            <p:cNvSpPr txBox="1"/>
            <p:nvPr/>
          </p:nvSpPr>
          <p:spPr>
            <a:xfrm>
              <a:off x="2397" y="2137"/>
              <a:ext cx="206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管理集群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89" y="2085"/>
              <a:ext cx="755" cy="58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4350544" y="953453"/>
            <a:ext cx="2043113" cy="659130"/>
            <a:chOff x="9135" y="2002"/>
            <a:chExt cx="4290" cy="1384"/>
          </a:xfrm>
        </p:grpSpPr>
        <p:grpSp>
          <p:nvGrpSpPr>
            <p:cNvPr id="17" name="组合 16"/>
            <p:cNvGrpSpPr/>
            <p:nvPr/>
          </p:nvGrpSpPr>
          <p:grpSpPr>
            <a:xfrm>
              <a:off x="9135" y="2002"/>
              <a:ext cx="4291" cy="1385"/>
              <a:chOff x="9135" y="2002"/>
              <a:chExt cx="4291" cy="1385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9449" y="2786"/>
                <a:ext cx="3477" cy="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故障域</a:t>
                </a: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B1/B2/B3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135" y="2002"/>
                <a:ext cx="4291" cy="1385"/>
              </a:xfrm>
              <a:prstGeom prst="rect">
                <a:avLst/>
              </a:prstGeom>
              <a:noFill/>
              <a:ln w="22225" cmpd="sng">
                <a:solidFill>
                  <a:schemeClr val="bg1">
                    <a:lumMod val="75000"/>
                  </a:schemeClr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zh-CN" altLang="en-US" sz="900">
                  <a:sym typeface="+mn-lt"/>
                </a:endParaRPr>
              </a:p>
            </p:txBody>
          </p:sp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29" y="2062"/>
                <a:ext cx="755" cy="587"/>
              </a:xfrm>
              <a:prstGeom prst="rect">
                <a:avLst/>
              </a:prstGeom>
            </p:spPr>
          </p:pic>
          <p:sp>
            <p:nvSpPr>
              <p:cNvPr id="38" name="文本框 37"/>
              <p:cNvSpPr txBox="1"/>
              <p:nvPr/>
            </p:nvSpPr>
            <p:spPr>
              <a:xfrm>
                <a:off x="9615" y="2137"/>
                <a:ext cx="2061" cy="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管理集群</a:t>
                </a:r>
                <a:endPara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491" y="2062"/>
                <a:ext cx="755" cy="587"/>
              </a:xfrm>
              <a:prstGeom prst="rect">
                <a:avLst/>
              </a:prstGeom>
            </p:spPr>
          </p:pic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07" y="2709"/>
              <a:ext cx="755" cy="587"/>
            </a:xfrm>
            <a:prstGeom prst="rect">
              <a:avLst/>
            </a:prstGeom>
          </p:spPr>
        </p:pic>
      </p:grpSp>
      <p:sp>
        <p:nvSpPr>
          <p:cNvPr id="11" name="TextBox 62"/>
          <p:cNvSpPr txBox="1"/>
          <p:nvPr/>
        </p:nvSpPr>
        <p:spPr>
          <a:xfrm>
            <a:off x="457200" y="109538"/>
            <a:ext cx="643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灾备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级部署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同城双写（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Active-Active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17A9051-9809-498A-A6F7-2F0456662E11}"/>
              </a:ext>
            </a:extLst>
          </p:cNvPr>
          <p:cNvGrpSpPr/>
          <p:nvPr/>
        </p:nvGrpSpPr>
        <p:grpSpPr>
          <a:xfrm>
            <a:off x="3014677" y="3760086"/>
            <a:ext cx="1116806" cy="380122"/>
            <a:chOff x="4036060" y="5786120"/>
            <a:chExt cx="1489075" cy="506830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20AF558-1DE7-475C-A0A0-C9022E76465D}"/>
                </a:ext>
              </a:extLst>
            </p:cNvPr>
            <p:cNvSpPr txBox="1"/>
            <p:nvPr/>
          </p:nvSpPr>
          <p:spPr>
            <a:xfrm>
              <a:off x="4036060" y="5954395"/>
              <a:ext cx="14890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同城网络</a:t>
              </a:r>
            </a:p>
          </p:txBody>
        </p:sp>
        <p:sp>
          <p:nvSpPr>
            <p:cNvPr id="106" name="左右箭头 245">
              <a:extLst>
                <a:ext uri="{FF2B5EF4-FFF2-40B4-BE49-F238E27FC236}">
                  <a16:creationId xmlns:a16="http://schemas.microsoft.com/office/drawing/2014/main" id="{1A78D28F-316A-4353-BFC6-AC09078CF3BA}"/>
                </a:ext>
              </a:extLst>
            </p:cNvPr>
            <p:cNvSpPr/>
            <p:nvPr/>
          </p:nvSpPr>
          <p:spPr>
            <a:xfrm>
              <a:off x="4481195" y="5786120"/>
              <a:ext cx="598170" cy="1981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1D83A61-C0C6-4405-A758-C7CEEA7661A2}"/>
              </a:ext>
            </a:extLst>
          </p:cNvPr>
          <p:cNvGrpSpPr/>
          <p:nvPr/>
        </p:nvGrpSpPr>
        <p:grpSpPr>
          <a:xfrm>
            <a:off x="3039904" y="1220152"/>
            <a:ext cx="1116806" cy="380047"/>
            <a:chOff x="6383" y="3212"/>
            <a:chExt cx="2345" cy="798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710E62E-A37B-4723-8093-76AA285C50AF}"/>
                </a:ext>
              </a:extLst>
            </p:cNvPr>
            <p:cNvSpPr txBox="1"/>
            <p:nvPr/>
          </p:nvSpPr>
          <p:spPr>
            <a:xfrm>
              <a:off x="6383" y="3477"/>
              <a:ext cx="2345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同城网络</a:t>
              </a:r>
            </a:p>
          </p:txBody>
        </p:sp>
        <p:sp>
          <p:nvSpPr>
            <p:cNvPr id="110" name="左右箭头 206">
              <a:extLst>
                <a:ext uri="{FF2B5EF4-FFF2-40B4-BE49-F238E27FC236}">
                  <a16:creationId xmlns:a16="http://schemas.microsoft.com/office/drawing/2014/main" id="{474BEB1B-C18A-4BA4-A0DD-3C8FC206C8CD}"/>
                </a:ext>
              </a:extLst>
            </p:cNvPr>
            <p:cNvSpPr/>
            <p:nvPr/>
          </p:nvSpPr>
          <p:spPr>
            <a:xfrm>
              <a:off x="7084" y="3212"/>
              <a:ext cx="942" cy="31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2"/>
          <p:cNvSpPr txBox="1"/>
          <p:nvPr/>
        </p:nvSpPr>
        <p:spPr>
          <a:xfrm>
            <a:off x="457200" y="109538"/>
            <a:ext cx="662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某大行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建设核心价值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788139" y="4539006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19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542150" y="2730140"/>
            <a:ext cx="6543974" cy="15468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14313" indent="-214313" defTabSz="61150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金融级</a:t>
            </a:r>
            <a:r>
              <a:rPr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可靠性：</a:t>
            </a:r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从脚本切换过渡到适应</a:t>
            </a:r>
            <a:r>
              <a:rPr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不同业务场景的金融级高可用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；</a:t>
            </a:r>
            <a:endParaRPr sz="1050" b="1" dirty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214313" indent="-214313" defTabSz="61150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可</a:t>
            </a:r>
            <a:r>
              <a:rPr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维护性：</a:t>
            </a:r>
            <a:r>
              <a:rPr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从100+实例增长到2000+实例；未来计划</a:t>
            </a:r>
            <a:r>
              <a:rPr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5000+实例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；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214313" indent="-214313" defTabSz="61150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核心系统保障：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满足行内灾备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5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级要求，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三类账户支付系统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年双十一交易峰值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12800TPS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；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214313" indent="-214313" defTabSz="61150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数据库生产力：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10+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大型业务系统，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100+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小型业务系统，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有效降低数据库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TCO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，实现商业数据库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增长；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3D685BC-3659-44A3-9DF1-487F33DCE3A8}"/>
              </a:ext>
            </a:extLst>
          </p:cNvPr>
          <p:cNvGrpSpPr/>
          <p:nvPr/>
        </p:nvGrpSpPr>
        <p:grpSpPr>
          <a:xfrm>
            <a:off x="1655530" y="607519"/>
            <a:ext cx="2614936" cy="2171997"/>
            <a:chOff x="3212" y="1364"/>
            <a:chExt cx="6786" cy="5923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9D3CA3C7-223F-4864-A1F6-FC7E45D2A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10730" t="53085" r="60451" b="4160"/>
            <a:stretch>
              <a:fillRect/>
            </a:stretch>
          </p:blipFill>
          <p:spPr>
            <a:xfrm>
              <a:off x="3212" y="4183"/>
              <a:ext cx="2745" cy="3104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888EC405-27B9-4189-8CBA-3BB220DC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>
                    <a:alpha val="100000"/>
                  </a:srgbClr>
                </a:clrFrom>
                <a:clrTo>
                  <a:srgbClr val="F7F7F7">
                    <a:alpha val="100000"/>
                    <a:alpha val="0"/>
                  </a:srgbClr>
                </a:clrTo>
              </a:clrChange>
            </a:blip>
            <a:srcRect l="58740" t="10220" r="10236" b="52452"/>
            <a:stretch>
              <a:fillRect/>
            </a:stretch>
          </p:blipFill>
          <p:spPr>
            <a:xfrm>
              <a:off x="5011" y="1364"/>
              <a:ext cx="3056" cy="2873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4991A61-DD59-4F1A-A7FC-7E8A985C0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4352" t="7672" r="5606" b="50207"/>
            <a:stretch>
              <a:fillRect/>
            </a:stretch>
          </p:blipFill>
          <p:spPr>
            <a:xfrm>
              <a:off x="6184" y="4206"/>
              <a:ext cx="3814" cy="3058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0CB92-021B-428F-A8B4-0CB4AC486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75" y="7816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0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26594" y="1493674"/>
            <a:ext cx="3908584" cy="431959"/>
            <a:chOff x="7412" y="4032"/>
            <a:chExt cx="8207" cy="907"/>
          </a:xfrm>
          <a:solidFill>
            <a:srgbClr val="4F81BD"/>
          </a:solidFill>
        </p:grpSpPr>
        <p:sp>
          <p:nvSpPr>
            <p:cNvPr id="3" name="圆角矩形 1"/>
            <p:cNvSpPr/>
            <p:nvPr/>
          </p:nvSpPr>
          <p:spPr>
            <a:xfrm>
              <a:off x="7940" y="4136"/>
              <a:ext cx="7679" cy="7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金融行业</a:t>
              </a:r>
              <a:r>
                <a: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MySQL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高可用方案选型</a:t>
              </a:r>
            </a:p>
          </p:txBody>
        </p:sp>
        <p:sp>
          <p:nvSpPr>
            <p:cNvPr id="4" name="椭圆 3"/>
            <p:cNvSpPr/>
            <p:nvPr/>
          </p:nvSpPr>
          <p:spPr>
            <a:xfrm>
              <a:off x="7412" y="4032"/>
              <a:ext cx="907" cy="907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2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56635" y="2191941"/>
            <a:ext cx="3899428" cy="431959"/>
            <a:chOff x="7412" y="4032"/>
            <a:chExt cx="8451" cy="907"/>
          </a:xfrm>
          <a:solidFill>
            <a:srgbClr val="4F81BD"/>
          </a:solidFill>
        </p:grpSpPr>
        <p:sp>
          <p:nvSpPr>
            <p:cNvPr id="15" name="圆角矩形 1"/>
            <p:cNvSpPr/>
            <p:nvPr/>
          </p:nvSpPr>
          <p:spPr>
            <a:xfrm>
              <a:off x="7940" y="4136"/>
              <a:ext cx="7923" cy="7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爱可生金融级</a:t>
              </a:r>
              <a:r>
                <a: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高可用方案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7412" y="4032"/>
              <a:ext cx="907" cy="907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26594" y="2890208"/>
            <a:ext cx="3907155" cy="431959"/>
            <a:chOff x="7412" y="4032"/>
            <a:chExt cx="8204" cy="907"/>
          </a:xfrm>
          <a:solidFill>
            <a:srgbClr val="4F81BD"/>
          </a:solidFill>
        </p:grpSpPr>
        <p:sp>
          <p:nvSpPr>
            <p:cNvPr id="5" name="圆角矩形 1"/>
            <p:cNvSpPr/>
            <p:nvPr/>
          </p:nvSpPr>
          <p:spPr>
            <a:xfrm>
              <a:off x="7940" y="4136"/>
              <a:ext cx="7676" cy="7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某大</a:t>
              </a:r>
              <a:r>
                <a:rPr 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核心系统</a:t>
              </a:r>
              <a:r>
                <a:rPr 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MySQL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应用实践</a:t>
              </a:r>
              <a:endPara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412" y="4032"/>
              <a:ext cx="907" cy="907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2"/>
          <p:cNvSpPr txBox="1"/>
          <p:nvPr/>
        </p:nvSpPr>
        <p:spPr>
          <a:xfrm>
            <a:off x="457200" y="109538"/>
            <a:ext cx="662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金融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电信核心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数据库转型服务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788139" y="4539006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20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6B66FB-A61B-4D70-AF08-E284F7DA5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1" y="985389"/>
            <a:ext cx="9022495" cy="1892099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D6D5D02-704B-4EDA-99BC-EE1D31E258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04" y="3075713"/>
            <a:ext cx="9144000" cy="864158"/>
          </a:xfrm>
          <a:prstGeom prst="rect">
            <a:avLst/>
          </a:prstGeom>
        </p:spPr>
      </p:pic>
      <p:sp>
        <p:nvSpPr>
          <p:cNvPr id="6" name="TextBox 62">
            <a:extLst>
              <a:ext uri="{FF2B5EF4-FFF2-40B4-BE49-F238E27FC236}">
                <a16:creationId xmlns:a16="http://schemas.microsoft.com/office/drawing/2014/main" id="{F396D6FF-FAAA-4AF8-B464-CABCB54E0688}"/>
              </a:ext>
            </a:extLst>
          </p:cNvPr>
          <p:cNvSpPr txBox="1"/>
          <p:nvPr/>
        </p:nvSpPr>
        <p:spPr>
          <a:xfrm>
            <a:off x="2339752" y="4308173"/>
            <a:ext cx="417646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dist" defTabSz="68580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不仅仅是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2"/>
          <p:cNvSpPr txBox="1"/>
          <p:nvPr/>
        </p:nvSpPr>
        <p:spPr>
          <a:xfrm>
            <a:off x="457200" y="109538"/>
            <a:ext cx="433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全生命周期管理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0427" y="937933"/>
            <a:ext cx="7753892" cy="1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941930" y="615204"/>
            <a:ext cx="0" cy="4377017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lgDash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18067" y="703550"/>
            <a:ext cx="1159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关注、技术储备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004239" y="615204"/>
            <a:ext cx="0" cy="4377017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lgDash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961776" y="703550"/>
            <a:ext cx="12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尝试、单机、主从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004305" y="703550"/>
            <a:ext cx="12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高可用、一致性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943113" y="615204"/>
            <a:ext cx="0" cy="4377017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lgDash"/>
          </a:ln>
          <a:effectLst/>
        </p:spPr>
      </p:cxnSp>
      <p:sp>
        <p:nvSpPr>
          <p:cNvPr id="37" name="矩形: 圆角 36"/>
          <p:cNvSpPr/>
          <p:nvPr/>
        </p:nvSpPr>
        <p:spPr>
          <a:xfrm>
            <a:off x="1027853" y="3577169"/>
            <a:ext cx="1857681" cy="405000"/>
          </a:xfrm>
          <a:prstGeom prst="roundRect">
            <a:avLst/>
          </a:prstGeom>
          <a:solidFill>
            <a:srgbClr val="C6D9F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云树</a:t>
            </a:r>
            <a:r>
              <a: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®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Guard</a:t>
            </a: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金融级高可用、自定义切换策略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124902" y="4097253"/>
            <a:ext cx="1819523" cy="405000"/>
          </a:xfrm>
          <a:prstGeom prst="roundRect">
            <a:avLst/>
          </a:prstGeom>
          <a:solidFill>
            <a:srgbClr val="DCE6F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技术培训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运维管理、开发测试、开源技术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980361" y="703550"/>
            <a:ext cx="12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高并发、高性能</a:t>
            </a:r>
          </a:p>
        </p:txBody>
      </p:sp>
      <p:sp>
        <p:nvSpPr>
          <p:cNvPr id="40" name="矩形: 圆角 39"/>
          <p:cNvSpPr/>
          <p:nvPr/>
        </p:nvSpPr>
        <p:spPr>
          <a:xfrm>
            <a:off x="2090859" y="3059908"/>
            <a:ext cx="1857679" cy="405000"/>
          </a:xfrm>
          <a:prstGeom prst="round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云树</a:t>
            </a:r>
            <a:r>
              <a: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®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Proxy - </a:t>
            </a: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读写分离中间件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连接池、延迟检测、流量统计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3999957" y="615204"/>
            <a:ext cx="0" cy="4377017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lgDash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4010043" y="703550"/>
            <a:ext cx="12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大容量、分布式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4941251" y="615204"/>
            <a:ext cx="0" cy="4377017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lgDash"/>
          </a:ln>
          <a:effectLst/>
        </p:spPr>
      </p:cxnSp>
      <p:sp>
        <p:nvSpPr>
          <p:cNvPr id="44" name="矩形: 圆角 43"/>
          <p:cNvSpPr/>
          <p:nvPr/>
        </p:nvSpPr>
        <p:spPr>
          <a:xfrm>
            <a:off x="3018915" y="2519783"/>
            <a:ext cx="1857679" cy="405000"/>
          </a:xfrm>
          <a:prstGeom prst="roundRect">
            <a:avLst/>
          </a:prstGeom>
          <a:solidFill>
            <a:srgbClr val="8EB4E3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云树</a:t>
            </a:r>
            <a:r>
              <a: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®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Shard (</a:t>
            </a: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开源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-DBLE)</a:t>
            </a: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数据分片、应用透明、动态扩容、</a:t>
            </a:r>
            <a:endParaRPr lang="en-US" altLang="zh-CN" sz="82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复杂查询、分布式事务、全局序列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45488" y="706649"/>
            <a:ext cx="1270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自动化运维管理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5882546" y="615204"/>
            <a:ext cx="0" cy="4377017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lgDash"/>
          </a:ln>
          <a:effectLst/>
        </p:spPr>
      </p:cxnSp>
      <p:sp>
        <p:nvSpPr>
          <p:cNvPr id="48" name="矩形: 圆角 47"/>
          <p:cNvSpPr/>
          <p:nvPr/>
        </p:nvSpPr>
        <p:spPr>
          <a:xfrm>
            <a:off x="4088304" y="2005599"/>
            <a:ext cx="1708319" cy="405000"/>
          </a:xfrm>
          <a:prstGeom prst="roundRect">
            <a:avLst/>
          </a:prstGeom>
          <a:solidFill>
            <a:srgbClr val="558ED5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云树</a:t>
            </a:r>
            <a:r>
              <a: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®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DMP</a:t>
            </a: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自动化部署、备份恢复、资源纳管、批量处理、日志、用户管理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857415" y="703550"/>
            <a:ext cx="1034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云平台、资源池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6786855" y="605961"/>
            <a:ext cx="0" cy="4377017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lgDash"/>
          </a:ln>
          <a:effectLst/>
        </p:spPr>
      </p:cxnSp>
      <p:sp>
        <p:nvSpPr>
          <p:cNvPr id="57" name="矩形: 圆角 56"/>
          <p:cNvSpPr/>
          <p:nvPr/>
        </p:nvSpPr>
        <p:spPr>
          <a:xfrm>
            <a:off x="4945488" y="1506855"/>
            <a:ext cx="1891283" cy="4048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云树</a:t>
            </a:r>
            <a:r>
              <a: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®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RDS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自服务、镜像模板、</a:t>
            </a:r>
            <a:r>
              <a:rPr lang="en-US" altLang="zh-CN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IAAS</a:t>
            </a: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对接、流程审批、可用区管理、租户权限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769343" y="702433"/>
            <a:ext cx="1034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数据同步、灾备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7810845" y="804413"/>
            <a:ext cx="12859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全生命周期</a:t>
            </a:r>
          </a:p>
        </p:txBody>
      </p:sp>
      <p:sp>
        <p:nvSpPr>
          <p:cNvPr id="60" name="矩形: 圆角 59"/>
          <p:cNvSpPr/>
          <p:nvPr/>
        </p:nvSpPr>
        <p:spPr>
          <a:xfrm>
            <a:off x="989459" y="1071359"/>
            <a:ext cx="6668369" cy="313892"/>
          </a:xfrm>
          <a:prstGeom prst="roundRect">
            <a:avLst/>
          </a:prstGeom>
          <a:solidFill>
            <a:srgbClr val="FF8B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云树</a:t>
            </a:r>
            <a:r>
              <a: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®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DTS</a:t>
            </a: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（开源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-DTLE</a:t>
            </a: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数据复制（灾备、双活）、数据过滤、数据汇聚、数据订阅消费、数据迁移（本地、公有云、混合云、私有云）</a:t>
            </a:r>
          </a:p>
        </p:txBody>
      </p:sp>
      <p:sp>
        <p:nvSpPr>
          <p:cNvPr id="61" name="矩形: 圆角 60"/>
          <p:cNvSpPr/>
          <p:nvPr/>
        </p:nvSpPr>
        <p:spPr>
          <a:xfrm>
            <a:off x="124902" y="4616140"/>
            <a:ext cx="7532922" cy="313892"/>
          </a:xfrm>
          <a:prstGeom prst="roundRect">
            <a:avLst/>
          </a:prstGeom>
          <a:solidFill>
            <a:srgbClr val="00768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技术服务</a:t>
            </a: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运维规范体系、开发规范体系、技术咨询、维保服务（远程</a:t>
            </a:r>
            <a:r>
              <a:rPr lang="en-US" altLang="zh-CN" sz="8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8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现场）、数据迁移、项目实施、性能优化</a:t>
            </a:r>
            <a:r>
              <a:rPr lang="en-US" altLang="zh-CN" sz="8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88139" y="4539006"/>
            <a:ext cx="360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fld id="{E66F12C1-D26F-4B70-8CC0-521A2F046E31}" type="slidenum">
              <a:rPr lang="en-US" altLang="zh-CN" sz="135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pPr defTabSz="685800">
                <a:defRPr/>
              </a:pPr>
              <a:t>21</a:t>
            </a:fld>
            <a:endParaRPr lang="zh-CN" altLang="en-US" sz="135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: 圆角 36"/>
          <p:cNvSpPr/>
          <p:nvPr/>
        </p:nvSpPr>
        <p:spPr>
          <a:xfrm>
            <a:off x="1027853" y="3558119"/>
            <a:ext cx="1857681" cy="405000"/>
          </a:xfrm>
          <a:prstGeom prst="roundRect">
            <a:avLst/>
          </a:prstGeom>
          <a:solidFill>
            <a:srgbClr val="C6D9F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云树</a:t>
            </a:r>
            <a:r>
              <a: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®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Guard - </a:t>
            </a: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高可用软件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金融级高可用、自定义切换策略</a:t>
            </a:r>
          </a:p>
        </p:txBody>
      </p:sp>
      <p:sp>
        <p:nvSpPr>
          <p:cNvPr id="5" name="矩形: 圆角 43"/>
          <p:cNvSpPr/>
          <p:nvPr/>
        </p:nvSpPr>
        <p:spPr>
          <a:xfrm>
            <a:off x="3018915" y="2500733"/>
            <a:ext cx="1857679" cy="405000"/>
          </a:xfrm>
          <a:prstGeom prst="roundRect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DBLE/TXLE</a:t>
            </a: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（开源）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- </a:t>
            </a: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拆分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数据分片、应用透明、动态扩容、</a:t>
            </a:r>
            <a:endParaRPr lang="en-US" altLang="zh-CN" sz="82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复杂查询、分布式事务、全局序列</a:t>
            </a:r>
          </a:p>
        </p:txBody>
      </p:sp>
      <p:sp>
        <p:nvSpPr>
          <p:cNvPr id="6" name="矩形: 圆角 47"/>
          <p:cNvSpPr/>
          <p:nvPr/>
        </p:nvSpPr>
        <p:spPr>
          <a:xfrm>
            <a:off x="4088304" y="1986549"/>
            <a:ext cx="1708319" cy="405000"/>
          </a:xfrm>
          <a:prstGeom prst="roundRect">
            <a:avLst/>
          </a:prstGeom>
          <a:solidFill>
            <a:srgbClr val="558ED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云树</a:t>
            </a:r>
            <a:r>
              <a: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®</a:t>
            </a:r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DMP</a:t>
            </a:r>
          </a:p>
          <a:p>
            <a:pPr algn="ctr" defTabSz="685800">
              <a:defRPr/>
            </a:pPr>
            <a:r>
              <a:rPr lang="zh-CN" altLang="en-US" sz="82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自动化部署、备份恢复、资源纳管、批量处理、日志、用户管理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D2EEC10-5664-4925-A344-EF5C8CFE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" y="981016"/>
            <a:ext cx="6858000" cy="289180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3368FA2-4DC7-4AB4-AC3C-D6A4ECB9EF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61"/>
          <a:stretch/>
        </p:blipFill>
        <p:spPr>
          <a:xfrm>
            <a:off x="527655" y="981016"/>
            <a:ext cx="5838825" cy="313781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909C507-7227-4AA0-8809-1E71F3A1C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47" y="989509"/>
            <a:ext cx="4903440" cy="312082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7CC1CBA-5B44-49D6-B5FA-4CA75118A1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729"/>
          <a:stretch/>
        </p:blipFill>
        <p:spPr>
          <a:xfrm>
            <a:off x="1399054" y="1000066"/>
            <a:ext cx="6602279" cy="2891807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CBD3B83-7969-4170-A9F1-B8AB173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5410" y="972247"/>
            <a:ext cx="3731777" cy="2260816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A336D300-D2EA-468D-A6FB-5D156E4A8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6733" y="965251"/>
            <a:ext cx="6542315" cy="2348838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914B2DB9-A57D-48BD-BA85-5D54A37E13D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8243"/>
          <a:stretch/>
        </p:blipFill>
        <p:spPr>
          <a:xfrm>
            <a:off x="2465177" y="966876"/>
            <a:ext cx="6441800" cy="237397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EC50154-EE29-4987-A50B-F2B90639F76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9275" b="33368"/>
          <a:stretch/>
        </p:blipFill>
        <p:spPr>
          <a:xfrm>
            <a:off x="2809361" y="966876"/>
            <a:ext cx="5743937" cy="247993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58A4D531-6BD1-47F1-A974-A5959E0BBF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5273" y="971130"/>
            <a:ext cx="5949283" cy="3076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4" grpId="0" animBg="1"/>
      <p:bldP spid="48" grpId="0" animBg="1"/>
      <p:bldP spid="57" grpId="0" animBg="1"/>
      <p:bldP spid="60" grpId="0" animBg="1"/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A644A3-9835-4AD8-94A6-76858208159E}"/>
              </a:ext>
            </a:extLst>
          </p:cNvPr>
          <p:cNvGrpSpPr/>
          <p:nvPr/>
        </p:nvGrpSpPr>
        <p:grpSpPr>
          <a:xfrm>
            <a:off x="40732" y="741049"/>
            <a:ext cx="8894880" cy="3954780"/>
            <a:chOff x="1092" y="3640"/>
            <a:chExt cx="15324" cy="6228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03B59170-CBF9-4F70-87E8-045C4707D229}"/>
                </a:ext>
              </a:extLst>
            </p:cNvPr>
            <p:cNvCxnSpPr/>
            <p:nvPr/>
          </p:nvCxnSpPr>
          <p:spPr>
            <a:xfrm flipV="1">
              <a:off x="4201" y="9270"/>
              <a:ext cx="1330" cy="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8200A89-BB44-4870-9BFC-7AC84D62B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30282"/>
            <a:stretch>
              <a:fillRect/>
            </a:stretch>
          </p:blipFill>
          <p:spPr>
            <a:xfrm>
              <a:off x="2705" y="5961"/>
              <a:ext cx="1187" cy="1081"/>
            </a:xfrm>
            <a:prstGeom prst="rect">
              <a:avLst/>
            </a:prstGeom>
          </p:spPr>
        </p:pic>
        <p:sp>
          <p:nvSpPr>
            <p:cNvPr id="5" name="矩形: 圆角 31">
              <a:extLst>
                <a:ext uri="{FF2B5EF4-FFF2-40B4-BE49-F238E27FC236}">
                  <a16:creationId xmlns:a16="http://schemas.microsoft.com/office/drawing/2014/main" id="{A69CCCFF-B6DD-4FD6-84DA-976B1DC5B938}"/>
                </a:ext>
              </a:extLst>
            </p:cNvPr>
            <p:cNvSpPr/>
            <p:nvPr/>
          </p:nvSpPr>
          <p:spPr>
            <a:xfrm>
              <a:off x="2414" y="7087"/>
              <a:ext cx="1945" cy="492"/>
            </a:xfrm>
            <a:prstGeom prst="roundRect">
              <a:avLst/>
            </a:prstGeom>
            <a:noFill/>
            <a:ln w="22225" cmpd="sng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微软雅黑" panose="020B0503020204020204" pitchFamily="34" charset="-122"/>
                  <a:sym typeface="+mn-lt"/>
                </a:rPr>
                <a:t>数据库管理员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50DD8F-BEED-405C-B793-C17915C52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6" y="8207"/>
              <a:ext cx="1213" cy="1213"/>
            </a:xfrm>
            <a:prstGeom prst="rect">
              <a:avLst/>
            </a:prstGeom>
          </p:spPr>
        </p:pic>
        <p:sp>
          <p:nvSpPr>
            <p:cNvPr id="7" name="矩形: 圆角 31">
              <a:extLst>
                <a:ext uri="{FF2B5EF4-FFF2-40B4-BE49-F238E27FC236}">
                  <a16:creationId xmlns:a16="http://schemas.microsoft.com/office/drawing/2014/main" id="{3C1D9A5C-2B30-4DD2-9F17-F95B86BA90F0}"/>
                </a:ext>
              </a:extLst>
            </p:cNvPr>
            <p:cNvSpPr/>
            <p:nvPr/>
          </p:nvSpPr>
          <p:spPr>
            <a:xfrm>
              <a:off x="2527" y="9376"/>
              <a:ext cx="1587" cy="492"/>
            </a:xfrm>
            <a:prstGeom prst="roundRect">
              <a:avLst/>
            </a:prstGeom>
            <a:noFill/>
            <a:ln w="22225" cmpd="sng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sz="12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lt"/>
                </a:rPr>
                <a:t>IT</a:t>
              </a:r>
              <a:r>
                <a:rPr lang="zh-CN" altLang="en-US" sz="12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lt"/>
                </a:rPr>
                <a:t>管理者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685FC3E-4B00-48F8-A362-448E1E5553BA}"/>
                </a:ext>
              </a:extLst>
            </p:cNvPr>
            <p:cNvSpPr/>
            <p:nvPr/>
          </p:nvSpPr>
          <p:spPr>
            <a:xfrm>
              <a:off x="2527" y="4880"/>
              <a:ext cx="1587" cy="492"/>
            </a:xfrm>
            <a:prstGeom prst="roundRect">
              <a:avLst/>
            </a:prstGeom>
            <a:noFill/>
            <a:ln w="22225" cmpd="sng"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sz="12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微软雅黑" panose="020B0503020204020204" pitchFamily="34" charset="-122"/>
                  <a:sym typeface="+mn-lt"/>
                </a:rPr>
                <a:t>业务用户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9FB1C19-ACF0-440F-B1D1-0A368335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" y="3790"/>
              <a:ext cx="1174" cy="1174"/>
            </a:xfrm>
            <a:prstGeom prst="rect">
              <a:avLst/>
            </a:prstGeom>
          </p:spPr>
        </p:pic>
        <p:pic>
          <p:nvPicPr>
            <p:cNvPr id="10" name="图片 6">
              <a:extLst>
                <a:ext uri="{FF2B5EF4-FFF2-40B4-BE49-F238E27FC236}">
                  <a16:creationId xmlns:a16="http://schemas.microsoft.com/office/drawing/2014/main" id="{DD7ABF4E-4FF7-4B7F-8B59-4B579BC66CAA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037" y="4552"/>
              <a:ext cx="850" cy="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6">
              <a:extLst>
                <a:ext uri="{FF2B5EF4-FFF2-40B4-BE49-F238E27FC236}">
                  <a16:creationId xmlns:a16="http://schemas.microsoft.com/office/drawing/2014/main" id="{00A93F77-AA16-4AAE-AB97-BF93661D6377}"/>
                </a:ext>
              </a:extLst>
            </p:cNvPr>
            <p:cNvPicPr/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8027" y="3640"/>
              <a:ext cx="850" cy="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6">
              <a:extLst>
                <a:ext uri="{FF2B5EF4-FFF2-40B4-BE49-F238E27FC236}">
                  <a16:creationId xmlns:a16="http://schemas.microsoft.com/office/drawing/2014/main" id="{64D12897-C7B9-428F-9D59-451F6FFAC03E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0"/>
            <a:stretch>
              <a:fillRect/>
            </a:stretch>
          </p:blipFill>
          <p:spPr bwMode="auto">
            <a:xfrm>
              <a:off x="5630" y="4090"/>
              <a:ext cx="850" cy="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 descr="server">
              <a:extLst>
                <a:ext uri="{FF2B5EF4-FFF2-40B4-BE49-F238E27FC236}">
                  <a16:creationId xmlns:a16="http://schemas.microsoft.com/office/drawing/2014/main" id="{F9E28AF5-A28C-4863-822E-BA7279C6D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" y="8906"/>
              <a:ext cx="757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 descr="server">
              <a:extLst>
                <a:ext uri="{FF2B5EF4-FFF2-40B4-BE49-F238E27FC236}">
                  <a16:creationId xmlns:a16="http://schemas.microsoft.com/office/drawing/2014/main" id="{35254DD1-5179-4852-8FE6-4B758BD58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" y="8906"/>
              <a:ext cx="757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1EF3D1-C018-48FB-945F-2AF569498B9A}"/>
                </a:ext>
              </a:extLst>
            </p:cNvPr>
            <p:cNvSpPr/>
            <p:nvPr/>
          </p:nvSpPr>
          <p:spPr>
            <a:xfrm>
              <a:off x="6320" y="8693"/>
              <a:ext cx="1501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32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...</a:t>
              </a:r>
            </a:p>
          </p:txBody>
        </p:sp>
        <p:pic>
          <p:nvPicPr>
            <p:cNvPr id="16" name="Picture 9" descr="server">
              <a:extLst>
                <a:ext uri="{FF2B5EF4-FFF2-40B4-BE49-F238E27FC236}">
                  <a16:creationId xmlns:a16="http://schemas.microsoft.com/office/drawing/2014/main" id="{B3108857-966B-49A7-B4D6-65DD3F46A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" y="8911"/>
              <a:ext cx="757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D94DD57-A1F4-4431-9033-2FEDE12FBB6E}"/>
                </a:ext>
              </a:extLst>
            </p:cNvPr>
            <p:cNvSpPr txBox="1"/>
            <p:nvPr/>
          </p:nvSpPr>
          <p:spPr>
            <a:xfrm>
              <a:off x="4211" y="8535"/>
              <a:ext cx="14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  <a:sym typeface="+mn-ea"/>
                </a:rPr>
                <a:t>布局</a:t>
              </a:r>
              <a:endParaRPr lang="zh-CN" altLang="en-US" sz="1200" b="1" dirty="0">
                <a:latin typeface="等线" panose="02010600030101010101" charset="-122"/>
                <a:ea typeface="等线" panose="02010600030101010101" charset="-122"/>
              </a:endParaRPr>
            </a:p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</a:rPr>
                <a:t>基础架构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DE4FF08-0746-4A15-85AC-5D8FE0D379BD}"/>
                </a:ext>
              </a:extLst>
            </p:cNvPr>
            <p:cNvCxnSpPr/>
            <p:nvPr/>
          </p:nvCxnSpPr>
          <p:spPr>
            <a:xfrm flipV="1">
              <a:off x="6048" y="4992"/>
              <a:ext cx="10" cy="1478"/>
            </a:xfrm>
            <a:prstGeom prst="straightConnector1">
              <a:avLst/>
            </a:prstGeom>
            <a:ln>
              <a:prstDash val="dash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FEDBA7B-3E03-4BE0-AC83-A16053C75708}"/>
                </a:ext>
              </a:extLst>
            </p:cNvPr>
            <p:cNvCxnSpPr/>
            <p:nvPr/>
          </p:nvCxnSpPr>
          <p:spPr>
            <a:xfrm>
              <a:off x="4154" y="7004"/>
              <a:ext cx="1422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8E4D999-9B6E-4CA6-AE36-2CA19AAC0385}"/>
                </a:ext>
              </a:extLst>
            </p:cNvPr>
            <p:cNvSpPr txBox="1"/>
            <p:nvPr/>
          </p:nvSpPr>
          <p:spPr>
            <a:xfrm>
              <a:off x="4251" y="6280"/>
              <a:ext cx="14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</a:rPr>
                <a:t>确认</a:t>
              </a:r>
            </a:p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</a:rPr>
                <a:t>创建模板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235EEBF-E74A-4F00-BF7B-283D1A233CBC}"/>
                </a:ext>
              </a:extLst>
            </p:cNvPr>
            <p:cNvCxnSpPr/>
            <p:nvPr/>
          </p:nvCxnSpPr>
          <p:spPr>
            <a:xfrm>
              <a:off x="4168" y="4531"/>
              <a:ext cx="1417" cy="1"/>
            </a:xfrm>
            <a:prstGeom prst="straightConnector1">
              <a:avLst/>
            </a:prstGeom>
            <a:ln>
              <a:solidFill>
                <a:srgbClr val="59B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E088AD4-56E0-432E-85E6-00A56CA34DB1}"/>
                </a:ext>
              </a:extLst>
            </p:cNvPr>
            <p:cNvSpPr txBox="1"/>
            <p:nvPr/>
          </p:nvSpPr>
          <p:spPr>
            <a:xfrm>
              <a:off x="4102" y="4106"/>
              <a:ext cx="142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申请资源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0DB1AE4-6F31-4BF9-82C5-89C15C65F344}"/>
                </a:ext>
              </a:extLst>
            </p:cNvPr>
            <p:cNvCxnSpPr/>
            <p:nvPr/>
          </p:nvCxnSpPr>
          <p:spPr>
            <a:xfrm>
              <a:off x="6566" y="4531"/>
              <a:ext cx="1417" cy="1"/>
            </a:xfrm>
            <a:prstGeom prst="straightConnector1">
              <a:avLst/>
            </a:prstGeom>
            <a:ln>
              <a:solidFill>
                <a:srgbClr val="59B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A54145E-4BDF-4CA3-9E5C-F428CF482846}"/>
                </a:ext>
              </a:extLst>
            </p:cNvPr>
            <p:cNvSpPr txBox="1"/>
            <p:nvPr/>
          </p:nvSpPr>
          <p:spPr>
            <a:xfrm>
              <a:off x="6521" y="4107"/>
              <a:ext cx="1494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</a:rPr>
                <a:t>申请扩容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1F5172-4012-4C6B-9661-8F95FF457538}"/>
                </a:ext>
              </a:extLst>
            </p:cNvPr>
            <p:cNvSpPr txBox="1"/>
            <p:nvPr/>
          </p:nvSpPr>
          <p:spPr>
            <a:xfrm>
              <a:off x="8512" y="8535"/>
              <a:ext cx="15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管理</a:t>
              </a:r>
            </a:p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功能边界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90F2935-7A93-4892-B1C8-6A1D76EAD78C}"/>
                </a:ext>
              </a:extLst>
            </p:cNvPr>
            <p:cNvCxnSpPr/>
            <p:nvPr/>
          </p:nvCxnSpPr>
          <p:spPr>
            <a:xfrm>
              <a:off x="8512" y="9270"/>
              <a:ext cx="141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18828274-C291-42A4-82F2-A491110B50F4}"/>
                </a:ext>
              </a:extLst>
            </p:cNvPr>
            <p:cNvSpPr/>
            <p:nvPr/>
          </p:nvSpPr>
          <p:spPr>
            <a:xfrm>
              <a:off x="9930" y="8874"/>
              <a:ext cx="794" cy="794"/>
            </a:xfrm>
            <a:prstGeom prst="ellipse">
              <a:avLst/>
            </a:prstGeom>
            <a:solidFill>
              <a:srgbClr val="59B9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8" name="AutoShape 56">
              <a:extLst>
                <a:ext uri="{FF2B5EF4-FFF2-40B4-BE49-F238E27FC236}">
                  <a16:creationId xmlns:a16="http://schemas.microsoft.com/office/drawing/2014/main" id="{23D730AC-9C09-4860-AE81-3AD8D60E2C27}"/>
                </a:ext>
              </a:extLst>
            </p:cNvPr>
            <p:cNvSpPr/>
            <p:nvPr/>
          </p:nvSpPr>
          <p:spPr bwMode="auto">
            <a:xfrm>
              <a:off x="10125" y="9069"/>
              <a:ext cx="126" cy="4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sym typeface="Gill Sans" charset="0"/>
              </a:endParaRPr>
            </a:p>
          </p:txBody>
        </p:sp>
        <p:sp>
          <p:nvSpPr>
            <p:cNvPr id="29" name="AutoShape 57">
              <a:extLst>
                <a:ext uri="{FF2B5EF4-FFF2-40B4-BE49-F238E27FC236}">
                  <a16:creationId xmlns:a16="http://schemas.microsoft.com/office/drawing/2014/main" id="{4355F435-781E-4371-AD22-571F71C58BDC}"/>
                </a:ext>
              </a:extLst>
            </p:cNvPr>
            <p:cNvSpPr/>
            <p:nvPr/>
          </p:nvSpPr>
          <p:spPr bwMode="auto">
            <a:xfrm>
              <a:off x="10402" y="9069"/>
              <a:ext cx="126" cy="4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sym typeface="Gill Sans" charset="0"/>
              </a:endParaRPr>
            </a:p>
          </p:txBody>
        </p:sp>
        <p:sp>
          <p:nvSpPr>
            <p:cNvPr id="30" name="AutoShape 58">
              <a:extLst>
                <a:ext uri="{FF2B5EF4-FFF2-40B4-BE49-F238E27FC236}">
                  <a16:creationId xmlns:a16="http://schemas.microsoft.com/office/drawing/2014/main" id="{4E01A0C5-E4E3-45B9-B220-978B825E689C}"/>
                </a:ext>
              </a:extLst>
            </p:cNvPr>
            <p:cNvSpPr/>
            <p:nvPr/>
          </p:nvSpPr>
          <p:spPr bwMode="auto">
            <a:xfrm>
              <a:off x="10263" y="9069"/>
              <a:ext cx="126" cy="4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sym typeface="Gill Sans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56DE62-E6BD-45C9-979C-A669F20CDBDE}"/>
                </a:ext>
              </a:extLst>
            </p:cNvPr>
            <p:cNvSpPr txBox="1"/>
            <p:nvPr/>
          </p:nvSpPr>
          <p:spPr>
            <a:xfrm>
              <a:off x="10760" y="8535"/>
              <a:ext cx="1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  <a:sym typeface="+mn-ea"/>
                </a:rPr>
                <a:t>管理</a:t>
              </a:r>
            </a:p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  <a:sym typeface="+mn-ea"/>
                </a:rPr>
                <a:t>租户权限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55A76FD-6A8E-40FB-9C00-93F6626DEC2B}"/>
                </a:ext>
              </a:extLst>
            </p:cNvPr>
            <p:cNvCxnSpPr/>
            <p:nvPr/>
          </p:nvCxnSpPr>
          <p:spPr>
            <a:xfrm>
              <a:off x="10740" y="9270"/>
              <a:ext cx="141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67ABC43E-206E-40E3-9720-B2DFB6D3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6" y="8846"/>
              <a:ext cx="964" cy="849"/>
            </a:xfrm>
            <a:prstGeom prst="rect">
              <a:avLst/>
            </a:prstGeom>
          </p:spPr>
        </p:pic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8252B4F-6B50-479A-87BF-C35A9AD1F700}"/>
                </a:ext>
              </a:extLst>
            </p:cNvPr>
            <p:cNvCxnSpPr/>
            <p:nvPr/>
          </p:nvCxnSpPr>
          <p:spPr>
            <a:xfrm>
              <a:off x="8888" y="4531"/>
              <a:ext cx="141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A3DD37C-1783-44AA-A5E3-194CE8EE8BE1}"/>
                </a:ext>
              </a:extLst>
            </p:cNvPr>
            <p:cNvSpPr txBox="1"/>
            <p:nvPr/>
          </p:nvSpPr>
          <p:spPr>
            <a:xfrm>
              <a:off x="8918" y="3799"/>
              <a:ext cx="14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</a:rPr>
                <a:t>常规</a:t>
              </a:r>
            </a:p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</a:rPr>
                <a:t>监控备份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8CFAB5A-2C03-477D-BC55-926D80AC4B9C}"/>
                </a:ext>
              </a:extLst>
            </p:cNvPr>
            <p:cNvCxnSpPr/>
            <p:nvPr/>
          </p:nvCxnSpPr>
          <p:spPr>
            <a:xfrm>
              <a:off x="13056" y="9270"/>
              <a:ext cx="141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0FA2F2-8004-4414-B4E9-13DAD20E2227}"/>
                </a:ext>
              </a:extLst>
            </p:cNvPr>
            <p:cNvSpPr txBox="1"/>
            <p:nvPr/>
          </p:nvSpPr>
          <p:spPr>
            <a:xfrm>
              <a:off x="13110" y="8535"/>
              <a:ext cx="143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全局</a:t>
              </a:r>
            </a:p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  <a:sym typeface="+mn-ea"/>
                </a:rPr>
                <a:t>资源统筹</a:t>
              </a: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83FA528-ED7F-436A-8A97-DFFAA44F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4" y="4156"/>
              <a:ext cx="720" cy="678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F1D1476-906F-4A3B-A9BD-3445789ED095}"/>
                </a:ext>
              </a:extLst>
            </p:cNvPr>
            <p:cNvPicPr/>
            <p:nvPr/>
          </p:nvPicPr>
          <p:blipFill>
            <a:blip r:embed="rId9">
              <a:grayscl/>
            </a:blip>
            <a:stretch>
              <a:fillRect/>
            </a:stretch>
          </p:blipFill>
          <p:spPr bwMode="auto">
            <a:xfrm>
              <a:off x="11135" y="4099"/>
              <a:ext cx="851" cy="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D3600E4-8606-42CF-92A8-2C3855EB219F}"/>
                </a:ext>
              </a:extLst>
            </p:cNvPr>
            <p:cNvSpPr txBox="1"/>
            <p:nvPr/>
          </p:nvSpPr>
          <p:spPr>
            <a:xfrm>
              <a:off x="5964" y="5508"/>
              <a:ext cx="15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标准模板</a:t>
              </a:r>
            </a:p>
            <a:p>
              <a:pPr algn="ctr"/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标准配置</a:t>
              </a:r>
            </a:p>
          </p:txBody>
        </p:sp>
        <p:cxnSp>
          <p:nvCxnSpPr>
            <p:cNvPr id="43" name="曲线连接符 80">
              <a:extLst>
                <a:ext uri="{FF2B5EF4-FFF2-40B4-BE49-F238E27FC236}">
                  <a16:creationId xmlns:a16="http://schemas.microsoft.com/office/drawing/2014/main" id="{AB1DF3B9-2805-4719-B0DF-1E96AF74615C}"/>
                </a:ext>
              </a:extLst>
            </p:cNvPr>
            <p:cNvCxnSpPr>
              <a:cxnSpLocks/>
              <a:stCxn id="12" idx="1"/>
              <a:endCxn id="4" idx="3"/>
            </p:cNvCxnSpPr>
            <p:nvPr/>
          </p:nvCxnSpPr>
          <p:spPr>
            <a:xfrm rot="10800000" flipV="1">
              <a:off x="3892" y="4515"/>
              <a:ext cx="1738" cy="19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B39A3DFB-A6BF-4B15-85F4-3564F3751400}"/>
                </a:ext>
              </a:extLst>
            </p:cNvPr>
            <p:cNvCxnSpPr/>
            <p:nvPr/>
          </p:nvCxnSpPr>
          <p:spPr>
            <a:xfrm>
              <a:off x="12014" y="4531"/>
              <a:ext cx="141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2543FF9-379E-4940-9E9C-C2F93C4AB805}"/>
                </a:ext>
              </a:extLst>
            </p:cNvPr>
            <p:cNvSpPr txBox="1"/>
            <p:nvPr/>
          </p:nvSpPr>
          <p:spPr>
            <a:xfrm>
              <a:off x="7034" y="6280"/>
              <a:ext cx="17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SQL</a:t>
              </a:r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代码</a:t>
              </a:r>
            </a:p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审核规则</a:t>
              </a: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F0E5C538-C0EC-4596-82B6-B4FFC3AC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" y="6394"/>
              <a:ext cx="529" cy="55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6C330B86-6D39-4D27-8B60-70A44558F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2" y="6838"/>
              <a:ext cx="569" cy="592"/>
            </a:xfrm>
            <a:prstGeom prst="rect">
              <a:avLst/>
            </a:prstGeom>
          </p:spPr>
        </p:pic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E3C7CE5-7D62-4B0B-93A2-4C244FD74919}"/>
                </a:ext>
              </a:extLst>
            </p:cNvPr>
            <p:cNvCxnSpPr/>
            <p:nvPr/>
          </p:nvCxnSpPr>
          <p:spPr>
            <a:xfrm>
              <a:off x="7209" y="7004"/>
              <a:ext cx="141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13940F6-9000-4EE6-B14B-6DA2D5327A1B}"/>
                </a:ext>
              </a:extLst>
            </p:cNvPr>
            <p:cNvCxnSpPr/>
            <p:nvPr/>
          </p:nvCxnSpPr>
          <p:spPr>
            <a:xfrm>
              <a:off x="14149" y="4531"/>
              <a:ext cx="141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8FAB83D-5334-4B63-9CDF-F29E7050F800}"/>
                </a:ext>
              </a:extLst>
            </p:cNvPr>
            <p:cNvSpPr/>
            <p:nvPr/>
          </p:nvSpPr>
          <p:spPr>
            <a:xfrm>
              <a:off x="13041" y="4020"/>
              <a:ext cx="1501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...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4F1F4FB-C818-4B68-BDFB-DCE41E790ED5}"/>
                </a:ext>
              </a:extLst>
            </p:cNvPr>
            <p:cNvSpPr txBox="1"/>
            <p:nvPr/>
          </p:nvSpPr>
          <p:spPr>
            <a:xfrm>
              <a:off x="13972" y="3799"/>
              <a:ext cx="17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DB</a:t>
              </a:r>
            </a:p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资源释放</a:t>
              </a:r>
            </a:p>
          </p:txBody>
        </p:sp>
        <p:pic>
          <p:nvPicPr>
            <p:cNvPr id="52" name="图片 1">
              <a:extLst>
                <a:ext uri="{FF2B5EF4-FFF2-40B4-BE49-F238E27FC236}">
                  <a16:creationId xmlns:a16="http://schemas.microsoft.com/office/drawing/2014/main" id="{E155817E-1F74-4A0A-BFB7-76A0533F0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9" y="4099"/>
              <a:ext cx="847" cy="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乘号 52">
              <a:extLst>
                <a:ext uri="{FF2B5EF4-FFF2-40B4-BE49-F238E27FC236}">
                  <a16:creationId xmlns:a16="http://schemas.microsoft.com/office/drawing/2014/main" id="{A324AB59-866D-4F23-B1A3-5C136EE3AA72}"/>
                </a:ext>
              </a:extLst>
            </p:cNvPr>
            <p:cNvSpPr/>
            <p:nvPr/>
          </p:nvSpPr>
          <p:spPr>
            <a:xfrm>
              <a:off x="15624" y="4235"/>
              <a:ext cx="737" cy="737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170B244-6DCD-4363-ADE1-5253D03B6C5C}"/>
                </a:ext>
              </a:extLst>
            </p:cNvPr>
            <p:cNvSpPr txBox="1"/>
            <p:nvPr/>
          </p:nvSpPr>
          <p:spPr>
            <a:xfrm>
              <a:off x="9856" y="6280"/>
              <a:ext cx="16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</a:rPr>
                <a:t>中间件</a:t>
              </a:r>
            </a:p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</a:rPr>
                <a:t>配置</a:t>
              </a:r>
            </a:p>
          </p:txBody>
        </p: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348F0FC6-1547-4EA4-8821-F9737C691706}"/>
                </a:ext>
              </a:extLst>
            </p:cNvPr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3" y="6503"/>
              <a:ext cx="850" cy="850"/>
            </a:xfrm>
            <a:prstGeom prst="rect">
              <a:avLst/>
            </a:prstGeom>
          </p:spPr>
        </p:pic>
        <p:cxnSp>
          <p:nvCxnSpPr>
            <p:cNvPr id="56" name="曲线连接符 95">
              <a:extLst>
                <a:ext uri="{FF2B5EF4-FFF2-40B4-BE49-F238E27FC236}">
                  <a16:creationId xmlns:a16="http://schemas.microsoft.com/office/drawing/2014/main" id="{307869A5-4B88-4CD8-B7F5-449275AE55F1}"/>
                </a:ext>
              </a:extLst>
            </p:cNvPr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2414" y="7333"/>
              <a:ext cx="113" cy="2289"/>
            </a:xfrm>
            <a:prstGeom prst="curvedConnector3">
              <a:avLst>
                <a:gd name="adj1" fmla="val -348513"/>
              </a:avLst>
            </a:prstGeom>
            <a:ln>
              <a:solidFill>
                <a:schemeClr val="accent3">
                  <a:lumMod val="75000"/>
                </a:schemeClr>
              </a:solidFill>
              <a:prstDash val="dash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96">
              <a:extLst>
                <a:ext uri="{FF2B5EF4-FFF2-40B4-BE49-F238E27FC236}">
                  <a16:creationId xmlns:a16="http://schemas.microsoft.com/office/drawing/2014/main" id="{1B45FDAF-43B0-4BAC-9539-5F0C1E5465F6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 flipV="1">
              <a:off x="2527" y="5126"/>
              <a:ext cx="5" cy="4496"/>
            </a:xfrm>
            <a:prstGeom prst="curvedConnector3">
              <a:avLst>
                <a:gd name="adj1" fmla="val 25000000"/>
              </a:avLst>
            </a:prstGeom>
            <a:ln>
              <a:solidFill>
                <a:schemeClr val="accent3">
                  <a:lumMod val="75000"/>
                </a:schemeClr>
              </a:solidFill>
              <a:prstDash val="dash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7206CC0-0E97-4171-82E5-094B07899F47}"/>
                </a:ext>
              </a:extLst>
            </p:cNvPr>
            <p:cNvSpPr txBox="1"/>
            <p:nvPr/>
          </p:nvSpPr>
          <p:spPr>
            <a:xfrm>
              <a:off x="1092" y="7632"/>
              <a:ext cx="130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</a:rPr>
                <a:t>赋予</a:t>
              </a:r>
            </a:p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</a:rPr>
                <a:t>权限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5FA7174-CF4D-487F-8272-9C390F98587E}"/>
                </a:ext>
              </a:extLst>
            </p:cNvPr>
            <p:cNvCxnSpPr/>
            <p:nvPr/>
          </p:nvCxnSpPr>
          <p:spPr>
            <a:xfrm flipV="1">
              <a:off x="6067" y="7492"/>
              <a:ext cx="10" cy="1361"/>
            </a:xfrm>
            <a:prstGeom prst="straightConnector1">
              <a:avLst/>
            </a:prstGeom>
            <a:ln>
              <a:prstDash val="dash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F1F42FF-8D42-4FE5-A24B-125FB17BE581}"/>
                </a:ext>
              </a:extLst>
            </p:cNvPr>
            <p:cNvSpPr txBox="1"/>
            <p:nvPr/>
          </p:nvSpPr>
          <p:spPr>
            <a:xfrm>
              <a:off x="6332" y="8116"/>
              <a:ext cx="14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资源隔离</a:t>
              </a:r>
            </a:p>
            <a:p>
              <a:pPr algn="ctr"/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软硬解耦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1C31C96-A090-4895-B76E-69DA7D7EF6AA}"/>
                </a:ext>
              </a:extLst>
            </p:cNvPr>
            <p:cNvCxnSpPr/>
            <p:nvPr/>
          </p:nvCxnSpPr>
          <p:spPr>
            <a:xfrm>
              <a:off x="10021" y="7004"/>
              <a:ext cx="141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62" name="图片 3">
              <a:extLst>
                <a:ext uri="{FF2B5EF4-FFF2-40B4-BE49-F238E27FC236}">
                  <a16:creationId xmlns:a16="http://schemas.microsoft.com/office/drawing/2014/main" id="{426ABC22-B05E-4DE8-8F9E-7F850AF61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2" y="6417"/>
              <a:ext cx="563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图片 4">
              <a:extLst>
                <a:ext uri="{FF2B5EF4-FFF2-40B4-BE49-F238E27FC236}">
                  <a16:creationId xmlns:a16="http://schemas.microsoft.com/office/drawing/2014/main" id="{39AD1B8F-EAEF-40EF-BDA7-FC6E914B4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0" y="6392"/>
              <a:ext cx="409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0F252A81-D6EF-47CC-B1DA-DFD03669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" y="6931"/>
              <a:ext cx="531" cy="582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739B176D-3110-4510-9ADD-48BA13E7A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0" y="6938"/>
              <a:ext cx="506" cy="555"/>
            </a:xfrm>
            <a:prstGeom prst="rect">
              <a:avLst/>
            </a:prstGeom>
          </p:spPr>
        </p:pic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D800EB0-A95C-4C36-A63D-1A62E531B4E8}"/>
                </a:ext>
              </a:extLst>
            </p:cNvPr>
            <p:cNvCxnSpPr/>
            <p:nvPr/>
          </p:nvCxnSpPr>
          <p:spPr>
            <a:xfrm>
              <a:off x="13001" y="7004"/>
              <a:ext cx="1417" cy="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A670549-7E6D-4E01-BD34-BEA308BC4F1B}"/>
                </a:ext>
              </a:extLst>
            </p:cNvPr>
            <p:cNvSpPr txBox="1"/>
            <p:nvPr/>
          </p:nvSpPr>
          <p:spPr>
            <a:xfrm>
              <a:off x="12858" y="6280"/>
              <a:ext cx="16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</a:rPr>
                <a:t>后台</a:t>
              </a:r>
            </a:p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</a:rPr>
                <a:t>集群运维</a:t>
              </a: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3E6EDA38-0A8E-44E5-A144-39627449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3" y="8793"/>
              <a:ext cx="921" cy="921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C4E827F-FD37-4C24-A0A8-A4F0ADEC21A1}"/>
                </a:ext>
              </a:extLst>
            </p:cNvPr>
            <p:cNvSpPr txBox="1"/>
            <p:nvPr/>
          </p:nvSpPr>
          <p:spPr>
            <a:xfrm>
              <a:off x="12068" y="3799"/>
              <a:ext cx="130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</a:rPr>
                <a:t>常规</a:t>
              </a:r>
            </a:p>
            <a:p>
              <a:pPr algn="ctr"/>
              <a:r>
                <a:rPr lang="zh-CN" altLang="en-US" sz="1200" b="1">
                  <a:latin typeface="等线" panose="02010600030101010101" charset="-122"/>
                  <a:ea typeface="等线" panose="02010600030101010101" charset="-122"/>
                </a:rPr>
                <a:t>使用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CB234BB8-B5B6-4AD1-A86F-2F95FD90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" y="6537"/>
              <a:ext cx="841" cy="854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C9ED32C8-87D6-4D9D-9E63-2EFE5CC6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" y="6686"/>
              <a:ext cx="694" cy="705"/>
            </a:xfrm>
            <a:prstGeom prst="rect">
              <a:avLst/>
            </a:prstGeom>
          </p:spPr>
        </p:pic>
        <p:sp>
          <p:nvSpPr>
            <p:cNvPr id="72" name="圆角矩形 12">
              <a:extLst>
                <a:ext uri="{FF2B5EF4-FFF2-40B4-BE49-F238E27FC236}">
                  <a16:creationId xmlns:a16="http://schemas.microsoft.com/office/drawing/2014/main" id="{F5AB580B-73A3-43B3-A34F-11843FDCD934}"/>
                </a:ext>
              </a:extLst>
            </p:cNvPr>
            <p:cNvSpPr/>
            <p:nvPr/>
          </p:nvSpPr>
          <p:spPr>
            <a:xfrm>
              <a:off x="7034" y="6257"/>
              <a:ext cx="8489" cy="129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Dot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60000"/>
                </a:lnSpc>
              </a:pPr>
              <a:endParaRPr lang="zh-CN" altLang="en-US" sz="1400" b="1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  <a:p>
              <a:pPr algn="ctr"/>
              <a:endParaRPr lang="zh-CN" altLang="en-US" sz="1400" b="1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EA88D67-030C-4FF1-B761-EF2D65D3A805}"/>
                </a:ext>
              </a:extLst>
            </p:cNvPr>
            <p:cNvSpPr txBox="1"/>
            <p:nvPr/>
          </p:nvSpPr>
          <p:spPr>
            <a:xfrm>
              <a:off x="4049" y="5316"/>
              <a:ext cx="158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等线" panose="02010600030101010101" charset="-122"/>
                  <a:ea typeface="等线" panose="02010600030101010101" charset="-122"/>
                </a:rPr>
                <a:t>审批申请</a:t>
              </a:r>
            </a:p>
          </p:txBody>
        </p:sp>
      </p:grpSp>
      <p:sp>
        <p:nvSpPr>
          <p:cNvPr id="73" name="TextBox 62">
            <a:extLst>
              <a:ext uri="{FF2B5EF4-FFF2-40B4-BE49-F238E27FC236}">
                <a16:creationId xmlns:a16="http://schemas.microsoft.com/office/drawing/2014/main" id="{26AA775F-2113-4FE2-9E7C-36730205F4A0}"/>
              </a:ext>
            </a:extLst>
          </p:cNvPr>
          <p:cNvSpPr txBox="1"/>
          <p:nvPr/>
        </p:nvSpPr>
        <p:spPr>
          <a:xfrm>
            <a:off x="457200" y="109538"/>
            <a:ext cx="599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面向最终用户的数据库自服务平台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ED12AF1-AD00-442D-AACE-C54E0C48739B}"/>
              </a:ext>
            </a:extLst>
          </p:cNvPr>
          <p:cNvGrpSpPr/>
          <p:nvPr/>
        </p:nvGrpSpPr>
        <p:grpSpPr>
          <a:xfrm>
            <a:off x="2313709" y="490773"/>
            <a:ext cx="1313891" cy="584306"/>
            <a:chOff x="1629565" y="576998"/>
            <a:chExt cx="1424377" cy="575374"/>
          </a:xfrm>
        </p:grpSpPr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A42B0AD1-8616-443D-911D-4E4559F77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50241" y="576998"/>
              <a:ext cx="529040" cy="282435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E9DE13C9-4726-43B1-B26A-7385D3C66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94678" y="846292"/>
              <a:ext cx="759264" cy="233056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124443B3-C172-4509-B5F0-0F1882805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10689" y="843624"/>
              <a:ext cx="551393" cy="193039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951E6F7-868F-4C4D-8441-723EC66D8066}"/>
                </a:ext>
              </a:extLst>
            </p:cNvPr>
            <p:cNvSpPr/>
            <p:nvPr/>
          </p:nvSpPr>
          <p:spPr>
            <a:xfrm>
              <a:off x="1629565" y="949732"/>
              <a:ext cx="798573" cy="20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00" dirty="0">
                  <a:latin typeface="等线" panose="02010600030101010101" charset="-122"/>
                  <a:ea typeface="等线" panose="02010600030101010101" charset="-122"/>
                </a:rPr>
                <a:t>（</a:t>
              </a:r>
              <a:r>
                <a:rPr lang="en-US" altLang="zh-CN" sz="600" dirty="0">
                  <a:latin typeface="等线" panose="02010600030101010101" charset="-122"/>
                  <a:ea typeface="等线" panose="02010600030101010101" charset="-122"/>
                </a:rPr>
                <a:t>Coming soon</a:t>
              </a:r>
              <a:r>
                <a:rPr lang="zh-CN" altLang="en-US" sz="600" dirty="0">
                  <a:latin typeface="等线" panose="02010600030101010101" charset="-122"/>
                  <a:ea typeface="等线" panose="02010600030101010101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20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2"/>
          <p:cNvSpPr txBox="1"/>
          <p:nvPr/>
        </p:nvSpPr>
        <p:spPr>
          <a:xfrm>
            <a:off x="457200" y="109538"/>
            <a:ext cx="548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金融行业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技术支持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6" t="5523" r="11724" b="14400"/>
          <a:stretch/>
        </p:blipFill>
        <p:spPr>
          <a:xfrm>
            <a:off x="3041471" y="1347614"/>
            <a:ext cx="2664296" cy="26642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89661" y="1840750"/>
            <a:ext cx="2592288" cy="16780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342900" marR="0" indent="-34290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C000"/>
                </a:solidFill>
                <a:latin typeface="黑体-简" panose="02000000000000000000" charset="-122"/>
                <a:ea typeface="黑体-简" panose="02000000000000000000" charset="-122"/>
                <a:sym typeface="Trebuchet MS" panose="020B0603020202020204"/>
              </a:rPr>
              <a:t>推动核心业务</a:t>
            </a:r>
            <a:endParaRPr lang="en-US" altLang="zh-CN" sz="2400" b="1" dirty="0">
              <a:solidFill>
                <a:srgbClr val="FFC000"/>
              </a:solidFill>
              <a:latin typeface="黑体-简" panose="02000000000000000000" charset="-122"/>
              <a:ea typeface="黑体-简" panose="02000000000000000000" charset="-122"/>
              <a:sym typeface="Trebuchet MS" panose="020B0603020202020204"/>
            </a:endParaRPr>
          </a:p>
          <a:p>
            <a:pPr marL="342900" marR="0" indent="-34290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C000"/>
                </a:solidFill>
                <a:latin typeface="黑体-简" panose="02000000000000000000" charset="-122"/>
                <a:ea typeface="黑体-简" panose="02000000000000000000" charset="-122"/>
                <a:sym typeface="Trebuchet MS" panose="020B0603020202020204"/>
              </a:rPr>
              <a:t>针对企业问题</a:t>
            </a:r>
            <a:endParaRPr lang="en-US" altLang="zh-CN" sz="2400" b="1" dirty="0">
              <a:solidFill>
                <a:srgbClr val="FFC000"/>
              </a:solidFill>
              <a:latin typeface="黑体-简" panose="02000000000000000000" charset="-122"/>
              <a:ea typeface="黑体-简" panose="02000000000000000000" charset="-122"/>
              <a:sym typeface="Trebuchet MS" panose="020B0603020202020204"/>
            </a:endParaRPr>
          </a:p>
          <a:p>
            <a:pPr marL="342900" marR="0" indent="-34290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C000"/>
                </a:solidFill>
                <a:latin typeface="黑体-简" panose="02000000000000000000" charset="-122"/>
                <a:ea typeface="黑体-简" panose="02000000000000000000" charset="-122"/>
                <a:sym typeface="Trebuchet MS" panose="020B0603020202020204"/>
              </a:rPr>
              <a:t>问题描述规范</a:t>
            </a:r>
            <a:endParaRPr lang="en-US" altLang="zh-CN" sz="2400" b="1" dirty="0">
              <a:solidFill>
                <a:srgbClr val="FFC000"/>
              </a:solidFill>
              <a:latin typeface="黑体-简" panose="02000000000000000000" charset="-122"/>
              <a:ea typeface="黑体-简" panose="02000000000000000000" charset="-122"/>
              <a:sym typeface="Trebuchet MS" panose="020B0603020202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36DFDE-DA00-4723-8F4B-8BD7E869DB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653" r="-4532"/>
          <a:stretch/>
        </p:blipFill>
        <p:spPr>
          <a:xfrm>
            <a:off x="457200" y="662980"/>
            <a:ext cx="2300377" cy="412368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075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7" descr="#clear#"/>
          <p:cNvSpPr/>
          <p:nvPr/>
        </p:nvSpPr>
        <p:spPr>
          <a:xfrm>
            <a:off x="2181225" y="1995686"/>
            <a:ext cx="4781550" cy="7683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 b="1" kern="0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r>
              <a:rPr lang="zh-CN" altLang="en-US" sz="4400" b="1" kern="0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B592D1-B7A2-4730-8D3D-3DA5836C8FE2}"/>
              </a:ext>
            </a:extLst>
          </p:cNvPr>
          <p:cNvSpPr txBox="1"/>
          <p:nvPr/>
        </p:nvSpPr>
        <p:spPr>
          <a:xfrm>
            <a:off x="2776000" y="4583851"/>
            <a:ext cx="339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上海爱可生信息技术股份有限公司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fld id="{E66F12C1-D26F-4B70-8CC0-521A2F046E31}" type="slidenum">
              <a:rPr lang="en-US" altLang="zh-CN" sz="135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pPr defTabSz="685800"/>
              <a:t>3</a:t>
            </a:fld>
            <a:endParaRPr lang="zh-CN" altLang="en-US" sz="135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E5AC4D-3ABA-46FB-937E-5231664E3A00}"/>
              </a:ext>
            </a:extLst>
          </p:cNvPr>
          <p:cNvSpPr/>
          <p:nvPr/>
        </p:nvSpPr>
        <p:spPr>
          <a:xfrm>
            <a:off x="32188" y="1779662"/>
            <a:ext cx="42991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高可用方案选型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4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5" name="TextBox 62">
            <a:extLst>
              <a:ext uri="{FF2B5EF4-FFF2-40B4-BE49-F238E27FC236}">
                <a16:creationId xmlns:a16="http://schemas.microsoft.com/office/drawing/2014/main" id="{E9DC98F3-CE62-409C-807F-61E85546C9C3}"/>
              </a:ext>
            </a:extLst>
          </p:cNvPr>
          <p:cNvSpPr txBox="1"/>
          <p:nvPr/>
        </p:nvSpPr>
        <p:spPr>
          <a:xfrm>
            <a:off x="457200" y="109538"/>
            <a:ext cx="643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金融行业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高可用需求衡量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9F7EF7E-997E-4E01-B4DD-53A5E1E18FDF}"/>
              </a:ext>
            </a:extLst>
          </p:cNvPr>
          <p:cNvSpPr txBox="1"/>
          <p:nvPr/>
        </p:nvSpPr>
        <p:spPr>
          <a:xfrm>
            <a:off x="355448" y="1707654"/>
            <a:ext cx="3886664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RPO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业务连续性</a:t>
            </a:r>
            <a:r>
              <a:rPr lang="en-US" altLang="zh-CN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(RTO)</a:t>
            </a: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同步力度？</a:t>
            </a:r>
            <a:r>
              <a:rPr lang="zh-CN" altLang="en-US" sz="1400" dirty="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业务性能？</a:t>
            </a:r>
            <a:endParaRPr lang="en-US" altLang="zh-CN" sz="1400" dirty="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业务规模？</a:t>
            </a:r>
            <a:r>
              <a:rPr lang="zh-CN" altLang="en-US" sz="1400" dirty="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可维护性？</a:t>
            </a: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2612F597-437F-4397-A6D0-2A908C1E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03598"/>
            <a:ext cx="3988416" cy="22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5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5" name="TextBox 62">
            <a:extLst>
              <a:ext uri="{FF2B5EF4-FFF2-40B4-BE49-F238E27FC236}">
                <a16:creationId xmlns:a16="http://schemas.microsoft.com/office/drawing/2014/main" id="{E9DC98F3-CE62-409C-807F-61E85546C9C3}"/>
              </a:ext>
            </a:extLst>
          </p:cNvPr>
          <p:cNvSpPr txBox="1"/>
          <p:nvPr/>
        </p:nvSpPr>
        <p:spPr>
          <a:xfrm>
            <a:off x="457200" y="109538"/>
            <a:ext cx="643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金融行业信息系统平台灾备等级要求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A3A798-CE76-42EA-84A9-5F657671F31D}"/>
              </a:ext>
            </a:extLst>
          </p:cNvPr>
          <p:cNvSpPr/>
          <p:nvPr/>
        </p:nvSpPr>
        <p:spPr>
          <a:xfrm>
            <a:off x="35470" y="3795886"/>
            <a:ext cx="885701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-《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中华人民共和国金融行业标准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JR/T 0168—2018》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等级依据：影响的广度和深度，影响面分为：内部信息辅助影响、内部生产运营影响、法人及其它机构影响、国家金融秩序稳定影响</a:t>
            </a: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E784CC5F-9691-468F-9EBB-9B70ACB2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14045"/>
              </p:ext>
            </p:extLst>
          </p:nvPr>
        </p:nvGraphicFramePr>
        <p:xfrm>
          <a:off x="467147" y="935692"/>
          <a:ext cx="8075239" cy="252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485">
                  <a:extLst>
                    <a:ext uri="{9D8B030D-6E8A-4147-A177-3AD203B41FA5}">
                      <a16:colId xmlns:a16="http://schemas.microsoft.com/office/drawing/2014/main" val="404822619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1576283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0330758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82267259"/>
                    </a:ext>
                  </a:extLst>
                </a:gridCol>
                <a:gridCol w="4258418">
                  <a:extLst>
                    <a:ext uri="{9D8B030D-6E8A-4147-A177-3AD203B41FA5}">
                      <a16:colId xmlns:a16="http://schemas.microsoft.com/office/drawing/2014/main" val="30890678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容灾等级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RTO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RPO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年中断时间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数据备份、数据处理、网络、运维技术要求（部分）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131430"/>
                  </a:ext>
                </a:extLst>
              </a:tr>
              <a:tr h="52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至少有一个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数据副本在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同城或异地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完成切换准备后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，自动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集中切换；</a:t>
                      </a:r>
                      <a:endParaRPr lang="en-US" altLang="zh-CN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532854"/>
                  </a:ext>
                </a:extLst>
              </a:tr>
              <a:tr h="52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至少有一个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数据副本在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异地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异地处于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就绪</a:t>
                      </a:r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状态，支持自动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集中切换；</a:t>
                      </a:r>
                      <a:endParaRPr lang="en-US" altLang="zh-CN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199716"/>
                  </a:ext>
                </a:extLst>
              </a:tr>
              <a:tr h="52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≈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同城、异地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至少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有一个数据副本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；其中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至少一个应同步复制；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同城、异地，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至少一个处于运行状态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 可实时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自动或集中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切换；</a:t>
                      </a:r>
                      <a:endParaRPr lang="en-US" altLang="zh-CN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747900"/>
                  </a:ext>
                </a:extLst>
              </a:tr>
              <a:tr h="52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同城、异地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至少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有一个数据副本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；其中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至少一个应同步复制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同城、异地</a:t>
                      </a:r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均处于运行状态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 可实时自动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集中无缝切换；</a:t>
                      </a:r>
                      <a:endParaRPr lang="en-US" altLang="zh-CN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219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40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6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5" name="TextBox 62">
            <a:extLst>
              <a:ext uri="{FF2B5EF4-FFF2-40B4-BE49-F238E27FC236}">
                <a16:creationId xmlns:a16="http://schemas.microsoft.com/office/drawing/2014/main" id="{E9DC98F3-CE62-409C-807F-61E85546C9C3}"/>
              </a:ext>
            </a:extLst>
          </p:cNvPr>
          <p:cNvSpPr txBox="1"/>
          <p:nvPr/>
        </p:nvSpPr>
        <p:spPr>
          <a:xfrm>
            <a:off x="457200" y="109538"/>
            <a:ext cx="643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金融行业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高可用方案选型</a:t>
            </a:r>
          </a:p>
        </p:txBody>
      </p:sp>
      <p:graphicFrame>
        <p:nvGraphicFramePr>
          <p:cNvPr id="10" name="表格 13">
            <a:extLst>
              <a:ext uri="{FF2B5EF4-FFF2-40B4-BE49-F238E27FC236}">
                <a16:creationId xmlns:a16="http://schemas.microsoft.com/office/drawing/2014/main" id="{FA30E110-E8C2-4328-B6E5-4CFE75251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65326"/>
              </p:ext>
            </p:extLst>
          </p:nvPr>
        </p:nvGraphicFramePr>
        <p:xfrm>
          <a:off x="827584" y="1202230"/>
          <a:ext cx="7416825" cy="2521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647">
                  <a:extLst>
                    <a:ext uri="{9D8B030D-6E8A-4147-A177-3AD203B41FA5}">
                      <a16:colId xmlns:a16="http://schemas.microsoft.com/office/drawing/2014/main" val="4048226199"/>
                    </a:ext>
                  </a:extLst>
                </a:gridCol>
                <a:gridCol w="1616373">
                  <a:extLst>
                    <a:ext uri="{9D8B030D-6E8A-4147-A177-3AD203B41FA5}">
                      <a16:colId xmlns:a16="http://schemas.microsoft.com/office/drawing/2014/main" val="2841348763"/>
                    </a:ext>
                  </a:extLst>
                </a:gridCol>
                <a:gridCol w="2091777">
                  <a:extLst>
                    <a:ext uri="{9D8B030D-6E8A-4147-A177-3AD203B41FA5}">
                      <a16:colId xmlns:a16="http://schemas.microsoft.com/office/drawing/2014/main" val="3082267259"/>
                    </a:ext>
                  </a:extLst>
                </a:gridCol>
                <a:gridCol w="2948028">
                  <a:extLst>
                    <a:ext uri="{9D8B030D-6E8A-4147-A177-3AD203B41FA5}">
                      <a16:colId xmlns:a16="http://schemas.microsoft.com/office/drawing/2014/main" val="333597810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容灾等级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高可用选型建议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131430"/>
                  </a:ext>
                </a:extLst>
              </a:tr>
              <a:tr h="52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 或 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主备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半同步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异步复制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532854"/>
                  </a:ext>
                </a:extLst>
              </a:tr>
              <a:tr h="52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主备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异步复制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备份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199716"/>
                  </a:ext>
                </a:extLst>
              </a:tr>
              <a:tr h="52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 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+ 1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异地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同城双活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中间件拆分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半同步复制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全局一致性备份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747900"/>
                  </a:ext>
                </a:extLst>
              </a:tr>
              <a:tr h="52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</a:t>
                      </a:r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同城</a:t>
                      </a:r>
                      <a:r>
                        <a:rPr lang="en-US" altLang="zh-CN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异地多活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2191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36827-320D-4139-9A6F-C3753FA2E211}"/>
              </a:ext>
            </a:extLst>
          </p:cNvPr>
          <p:cNvSpPr txBox="1"/>
          <p:nvPr/>
        </p:nvSpPr>
        <p:spPr>
          <a:xfrm>
            <a:off x="1882706" y="4244198"/>
            <a:ext cx="4273470" cy="5485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57175" indent="-257175" defTabSz="912971">
              <a:lnSpc>
                <a:spcPct val="15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数据来源：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《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高性能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MySQL》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（第三版），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Percona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公司；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57175" indent="-257175" defTabSz="912971">
              <a:lnSpc>
                <a:spcPct val="150000"/>
              </a:lnSpc>
              <a:buSzPct val="68000"/>
              <a:buFont typeface="Wingdings" panose="05000000000000000000" charset="0"/>
              <a:buChar char="l"/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不正确的使用复制可能带来负面影响；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9FEDBD-8C75-4B65-9C50-52F732F5E9F2}"/>
              </a:ext>
            </a:extLst>
          </p:cNvPr>
          <p:cNvGrpSpPr/>
          <p:nvPr/>
        </p:nvGrpSpPr>
        <p:grpSpPr>
          <a:xfrm>
            <a:off x="899592" y="833057"/>
            <a:ext cx="6673825" cy="3136106"/>
            <a:chOff x="986274" y="1110742"/>
            <a:chExt cx="7587615" cy="4181475"/>
          </a:xfrm>
        </p:grpSpPr>
        <p:graphicFrame>
          <p:nvGraphicFramePr>
            <p:cNvPr id="3" name="图表 2">
              <a:extLst>
                <a:ext uri="{FF2B5EF4-FFF2-40B4-BE49-F238E27FC236}">
                  <a16:creationId xmlns:a16="http://schemas.microsoft.com/office/drawing/2014/main" id="{A685C880-7424-4083-9B75-A6B780CED8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79220918"/>
                </p:ext>
              </p:extLst>
            </p:nvPr>
          </p:nvGraphicFramePr>
          <p:xfrm>
            <a:off x="986274" y="1110742"/>
            <a:ext cx="7587615" cy="41814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85EDEB2-F808-4C94-8A42-E8A2083BE89F}"/>
                </a:ext>
              </a:extLst>
            </p:cNvPr>
            <p:cNvGrpSpPr/>
            <p:nvPr/>
          </p:nvGrpSpPr>
          <p:grpSpPr>
            <a:xfrm>
              <a:off x="1959370" y="1578399"/>
              <a:ext cx="5236224" cy="2981775"/>
              <a:chOff x="1959372" y="1391328"/>
              <a:chExt cx="5236224" cy="298177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864910D-6171-4132-9E0D-08F290F9FD69}"/>
                  </a:ext>
                </a:extLst>
              </p:cNvPr>
              <p:cNvSpPr/>
              <p:nvPr/>
            </p:nvSpPr>
            <p:spPr>
              <a:xfrm>
                <a:off x="1968686" y="1391328"/>
                <a:ext cx="5226910" cy="338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5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 pitchFamily="34" charset="0"/>
                  </a:rPr>
                  <a:t>支持数据库运行的环境集合，包括硬件环境、系统环境</a:t>
                </a:r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E0ECD2-4126-4EAA-83D5-EC7748AEF105}"/>
                  </a:ext>
                </a:extLst>
              </p:cNvPr>
              <p:cNvSpPr/>
              <p:nvPr/>
            </p:nvSpPr>
            <p:spPr>
              <a:xfrm>
                <a:off x="1968686" y="2272401"/>
                <a:ext cx="2659375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 pitchFamily="34" charset="0"/>
                  </a:rPr>
                  <a:t>并发与锁的冲突，查询与索引的优化</a:t>
                </a:r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D53E908-D241-4A9F-BA6E-893041BC5ACA}"/>
                  </a:ext>
                </a:extLst>
              </p:cNvPr>
              <p:cNvSpPr/>
              <p:nvPr/>
            </p:nvSpPr>
            <p:spPr>
              <a:xfrm>
                <a:off x="1968686" y="3153475"/>
                <a:ext cx="2506287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 pitchFamily="34" charset="0"/>
                  </a:rPr>
                  <a:t>主从一致性、切换策略、复制管理</a:t>
                </a:r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B954ECC-57E3-46DE-9D24-16A61BB1233D}"/>
                  </a:ext>
                </a:extLst>
              </p:cNvPr>
              <p:cNvSpPr/>
              <p:nvPr/>
            </p:nvSpPr>
            <p:spPr>
              <a:xfrm>
                <a:off x="1959372" y="4034548"/>
                <a:ext cx="1128484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05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 pitchFamily="34" charset="0"/>
                  </a:rPr>
                  <a:t>配置操作失误</a:t>
                </a:r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5F0E384-7E2D-4109-A844-0D675D24C9A2}"/>
              </a:ext>
            </a:extLst>
          </p:cNvPr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7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2" name="TextBox 62">
            <a:extLst>
              <a:ext uri="{FF2B5EF4-FFF2-40B4-BE49-F238E27FC236}">
                <a16:creationId xmlns:a16="http://schemas.microsoft.com/office/drawing/2014/main" id="{548709EF-04A6-442E-9E57-699DD80F6D66}"/>
              </a:ext>
            </a:extLst>
          </p:cNvPr>
          <p:cNvSpPr txBox="1"/>
          <p:nvPr/>
        </p:nvSpPr>
        <p:spPr>
          <a:xfrm>
            <a:off x="457200" y="109538"/>
            <a:ext cx="643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为何会“翻车”？</a:t>
            </a:r>
          </a:p>
        </p:txBody>
      </p:sp>
    </p:spTree>
    <p:extLst>
      <p:ext uri="{BB962C8B-B14F-4D97-AF65-F5344CB8AC3E}">
        <p14:creationId xmlns:p14="http://schemas.microsoft.com/office/powerpoint/2010/main" val="406784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AF2928-298C-47CB-AA7C-5C1A5B49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14" y="724000"/>
            <a:ext cx="4619457" cy="194421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8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5" name="TextBox 62">
            <a:extLst>
              <a:ext uri="{FF2B5EF4-FFF2-40B4-BE49-F238E27FC236}">
                <a16:creationId xmlns:a16="http://schemas.microsoft.com/office/drawing/2014/main" id="{59B8ACF9-B02D-4530-9D1D-2F63D2A53B2F}"/>
              </a:ext>
            </a:extLst>
          </p:cNvPr>
          <p:cNvSpPr txBox="1"/>
          <p:nvPr/>
        </p:nvSpPr>
        <p:spPr>
          <a:xfrm>
            <a:off x="457200" y="109538"/>
            <a:ext cx="478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高可用架构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工具选型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67DF60-10AE-4C83-BB74-88AA0C434472}"/>
              </a:ext>
            </a:extLst>
          </p:cNvPr>
          <p:cNvSpPr/>
          <p:nvPr/>
        </p:nvSpPr>
        <p:spPr>
          <a:xfrm>
            <a:off x="247477" y="724000"/>
            <a:ext cx="8140947" cy="3871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Replication 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适用场景：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历史遗留实例（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5.5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基于文件位置的主从复制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从库一致性：一主多从环境，从库之间的日志回放进度对比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数据补偿：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模式下，具备主动日志补偿能力（当时唯一的开源方案）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问题及风险：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微软雅黑" panose="020B0503020204020204" pitchFamily="34" charset="-122"/>
              <a:buChar char="※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从库调度：半同步复制下的从库会影响可用性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微软雅黑" panose="020B0503020204020204" pitchFamily="34" charset="-122"/>
              <a:buChar char="※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业务访问：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SIP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实现需要自行编写脚本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微软雅黑" panose="020B0503020204020204" pitchFamily="34" charset="-122"/>
              <a:buChar char="※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数据补偿（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5.7.2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以后）：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5.7.2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logic_clock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并行回访，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格式发生变化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微软雅黑" panose="020B0503020204020204" pitchFamily="34" charset="-122"/>
              <a:buChar char="※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其它风险：管理节点高可用、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relay_log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自动清理、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免密登录、切换策略、切换判断、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后期维护支持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788139" y="4539006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66F12C1-D26F-4B70-8CC0-521A2F046E31}" type="slidenum">
              <a:rPr lang="en-US" altLang="zh-CN" sz="1350">
                <a:solidFill>
                  <a:schemeClr val="bg1"/>
                </a:solidFill>
              </a:rPr>
              <a:t>9</a:t>
            </a:fld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5" name="TextBox 62">
            <a:extLst>
              <a:ext uri="{FF2B5EF4-FFF2-40B4-BE49-F238E27FC236}">
                <a16:creationId xmlns:a16="http://schemas.microsoft.com/office/drawing/2014/main" id="{59B8ACF9-B02D-4530-9D1D-2F63D2A53B2F}"/>
              </a:ext>
            </a:extLst>
          </p:cNvPr>
          <p:cNvSpPr txBox="1"/>
          <p:nvPr/>
        </p:nvSpPr>
        <p:spPr>
          <a:xfrm>
            <a:off x="457200" y="109538"/>
            <a:ext cx="478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高可用架构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工具选型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67DF60-10AE-4C83-BB74-88AA0C434472}"/>
              </a:ext>
            </a:extLst>
          </p:cNvPr>
          <p:cNvSpPr/>
          <p:nvPr/>
        </p:nvSpPr>
        <p:spPr>
          <a:xfrm>
            <a:off x="247477" y="724000"/>
            <a:ext cx="8140947" cy="361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Group Replication 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Innodb Cluster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适用场景：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新规划的实例（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8.0+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，相比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5.7+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版本增加多个重要功能）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低延迟、少抖动、不易隔离的网络环境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解决的问题：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切换：基于组复制的自动选主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业务访问：轻量级中间件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Router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统一访问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数据补偿：灵活的一致性策略（写多数派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读等待）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探活：允许合入大事务中、超时时间有额外等待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lnSpc>
                <a:spcPct val="150000"/>
              </a:lnSpc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风险与难点：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微软雅黑" panose="020B0503020204020204" pitchFamily="34" charset="-122"/>
              <a:buChar char="※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部署配置（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多数派选择、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内网外网配置、网络超时时间、事务一致性模式、实例权重、成员离开行为）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微软雅黑" panose="020B0503020204020204" pitchFamily="34" charset="-122"/>
              <a:buChar char="※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网络隔离（同城切换），需要人工维护处理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B9A8CF-6EA6-4584-AB88-7D74B2F19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61" y="700014"/>
            <a:ext cx="2770280" cy="18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2312</Words>
  <Application>Microsoft Office PowerPoint</Application>
  <PresentationFormat>全屏显示(16:9)</PresentationFormat>
  <Paragraphs>508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等线</vt:lpstr>
      <vt:lpstr>DengXian Light</vt:lpstr>
      <vt:lpstr>黑体-简</vt:lpstr>
      <vt:lpstr>微软雅黑</vt:lpstr>
      <vt:lpstr>Arial</vt:lpstr>
      <vt:lpstr>Calibri</vt:lpstr>
      <vt:lpstr>Wingdings</vt:lpstr>
      <vt:lpstr>Office 主题</vt:lpstr>
      <vt:lpstr>2_自定义设计方案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Ming Mark</cp:lastModifiedBy>
  <cp:revision>1005</cp:revision>
  <dcterms:created xsi:type="dcterms:W3CDTF">2015-06-16T02:10:00Z</dcterms:created>
  <dcterms:modified xsi:type="dcterms:W3CDTF">2019-12-09T07:27:25Z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