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350" r:id="rId2"/>
    <p:sldId id="377" r:id="rId3"/>
    <p:sldId id="378" r:id="rId4"/>
    <p:sldId id="381" r:id="rId5"/>
    <p:sldId id="379" r:id="rId6"/>
    <p:sldId id="356" r:id="rId7"/>
    <p:sldId id="357" r:id="rId8"/>
    <p:sldId id="360" r:id="rId9"/>
    <p:sldId id="363" r:id="rId10"/>
    <p:sldId id="364" r:id="rId11"/>
    <p:sldId id="365" r:id="rId12"/>
    <p:sldId id="366" r:id="rId13"/>
    <p:sldId id="367" r:id="rId14"/>
    <p:sldId id="368" r:id="rId15"/>
    <p:sldId id="369" r:id="rId16"/>
    <p:sldId id="370" r:id="rId17"/>
    <p:sldId id="371" r:id="rId18"/>
    <p:sldId id="380" r:id="rId19"/>
    <p:sldId id="373" r:id="rId20"/>
    <p:sldId id="383" r:id="rId21"/>
    <p:sldId id="386" r:id="rId22"/>
    <p:sldId id="387" r:id="rId23"/>
    <p:sldId id="382" r:id="rId24"/>
    <p:sldId id="384" r:id="rId25"/>
    <p:sldId id="385" r:id="rId26"/>
    <p:sldId id="388" r:id="rId27"/>
    <p:sldId id="34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5982"/>
  </p:normalViewPr>
  <p:slideViewPr>
    <p:cSldViewPr snapToGrid="0" snapToObjects="1">
      <p:cViewPr>
        <p:scale>
          <a:sx n="81" d="100"/>
          <a:sy n="81" d="100"/>
        </p:scale>
        <p:origin x="-288" y="-48"/>
      </p:cViewPr>
      <p:guideLst>
        <p:guide orient="horz" pos="2160"/>
        <p:guide pos="3840"/>
      </p:guideLst>
    </p:cSldViewPr>
  </p:slideViewPr>
  <p:outlineViewPr>
    <p:cViewPr>
      <p:scale>
        <a:sx n="33" d="100"/>
        <a:sy n="33" d="100"/>
      </p:scale>
      <p:origin x="0" y="-4752"/>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p:scale>
          <a:sx n="95" d="100"/>
          <a:sy n="95" d="100"/>
        </p:scale>
        <p:origin x="1872"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83CEC7-C9F6-7A46-B6F2-C9A580761815}" type="datetimeFigureOut">
              <a:rPr lang="en-US" smtClean="0"/>
              <a:t>4/22/2017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049333-DD5E-AD4E-8D1A-7BAB7D74EBC7}" type="slidenum">
              <a:rPr lang="en-US" smtClean="0"/>
              <a:t>‹#›</a:t>
            </a:fld>
            <a:endParaRPr lang="en-US"/>
          </a:p>
        </p:txBody>
      </p:sp>
    </p:spTree>
    <p:extLst>
      <p:ext uri="{BB962C8B-B14F-4D97-AF65-F5344CB8AC3E}">
        <p14:creationId xmlns:p14="http://schemas.microsoft.com/office/powerpoint/2010/main" val="493762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D7F36-98A8-F544-9D9E-DF1CBEB16CC6}" type="datetimeFigureOut">
              <a:rPr lang="en-US" smtClean="0"/>
              <a:t>4/22/2017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46287-A3D6-864A-8D46-815BA6A2B953}" type="slidenum">
              <a:rPr lang="en-US" smtClean="0"/>
              <a:t>‹#›</a:t>
            </a:fld>
            <a:endParaRPr lang="en-US"/>
          </a:p>
        </p:txBody>
      </p:sp>
    </p:spTree>
    <p:extLst>
      <p:ext uri="{BB962C8B-B14F-4D97-AF65-F5344CB8AC3E}">
        <p14:creationId xmlns:p14="http://schemas.microsoft.com/office/powerpoint/2010/main" val="144615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1</a:t>
            </a:fld>
            <a:endParaRPr lang="en-US"/>
          </a:p>
        </p:txBody>
      </p:sp>
    </p:spTree>
    <p:extLst>
      <p:ext uri="{BB962C8B-B14F-4D97-AF65-F5344CB8AC3E}">
        <p14:creationId xmlns:p14="http://schemas.microsoft.com/office/powerpoint/2010/main" val="3479503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14934B-63FE-0E4A-B24C-E0BF3E4F9EE1}" type="slidenum">
              <a:rPr lang="en-US" smtClean="0"/>
              <a:t>17</a:t>
            </a:fld>
            <a:endParaRPr lang="en-US"/>
          </a:p>
        </p:txBody>
      </p:sp>
    </p:spTree>
    <p:extLst>
      <p:ext uri="{BB962C8B-B14F-4D97-AF65-F5344CB8AC3E}">
        <p14:creationId xmlns:p14="http://schemas.microsoft.com/office/powerpoint/2010/main" val="324227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14934B-63FE-0E4A-B24C-E0BF3E4F9EE1}" type="slidenum">
              <a:rPr lang="en-US" smtClean="0"/>
              <a:t>21</a:t>
            </a:fld>
            <a:endParaRPr lang="en-US"/>
          </a:p>
        </p:txBody>
      </p:sp>
    </p:spTree>
    <p:extLst>
      <p:ext uri="{BB962C8B-B14F-4D97-AF65-F5344CB8AC3E}">
        <p14:creationId xmlns:p14="http://schemas.microsoft.com/office/powerpoint/2010/main" val="1152546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14934B-63FE-0E4A-B24C-E0BF3E4F9EE1}" type="slidenum">
              <a:rPr lang="en-US" smtClean="0"/>
              <a:t>22</a:t>
            </a:fld>
            <a:endParaRPr lang="en-US"/>
          </a:p>
        </p:txBody>
      </p:sp>
    </p:spTree>
    <p:extLst>
      <p:ext uri="{BB962C8B-B14F-4D97-AF65-F5344CB8AC3E}">
        <p14:creationId xmlns:p14="http://schemas.microsoft.com/office/powerpoint/2010/main" val="125355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27</a:t>
            </a:fld>
            <a:endParaRPr lang="en-US"/>
          </a:p>
        </p:txBody>
      </p:sp>
    </p:spTree>
    <p:extLst>
      <p:ext uri="{BB962C8B-B14F-4D97-AF65-F5344CB8AC3E}">
        <p14:creationId xmlns:p14="http://schemas.microsoft.com/office/powerpoint/2010/main" val="168867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F14934B-63FE-0E4A-B24C-E0BF3E4F9EE1}" type="slidenum">
              <a:rPr lang="en-US" smtClean="0"/>
              <a:t>5</a:t>
            </a:fld>
            <a:endParaRPr lang="en-US"/>
          </a:p>
        </p:txBody>
      </p:sp>
    </p:spTree>
    <p:extLst>
      <p:ext uri="{BB962C8B-B14F-4D97-AF65-F5344CB8AC3E}">
        <p14:creationId xmlns:p14="http://schemas.microsoft.com/office/powerpoint/2010/main" val="216540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14934B-63FE-0E4A-B24C-E0BF3E4F9EE1}" type="slidenum">
              <a:rPr lang="en-US" smtClean="0"/>
              <a:t>10</a:t>
            </a:fld>
            <a:endParaRPr lang="en-US"/>
          </a:p>
        </p:txBody>
      </p:sp>
    </p:spTree>
    <p:extLst>
      <p:ext uri="{BB962C8B-B14F-4D97-AF65-F5344CB8AC3E}">
        <p14:creationId xmlns:p14="http://schemas.microsoft.com/office/powerpoint/2010/main" val="400187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noRot="1" noChangeAspect="1"/>
          </p:cNvSpPr>
          <p:nvPr>
            <p:ph type="sldImg"/>
          </p:nvPr>
        </p:nvSpPr>
        <p:spPr>
          <a:prstGeom prst="rect">
            <a:avLst/>
          </a:prstGeom>
        </p:spPr>
        <p:txBody>
          <a:bodyPr/>
          <a:lstStyle/>
          <a:p>
            <a:pPr lvl="0"/>
            <a:endParaRPr/>
          </a:p>
        </p:txBody>
      </p:sp>
      <p:sp>
        <p:nvSpPr>
          <p:cNvPr id="339" name="Shape 339"/>
          <p:cNvSpPr>
            <a:spLocks noGrp="1"/>
          </p:cNvSpPr>
          <p:nvPr>
            <p:ph type="body" sz="quarter" idx="1"/>
          </p:nvPr>
        </p:nvSpPr>
        <p:spPr>
          <a:prstGeom prst="rect">
            <a:avLst/>
          </a:prstGeom>
        </p:spPr>
        <p:txBody>
          <a:bodyPr/>
          <a:lstStyle/>
          <a:p>
            <a:pPr lvl="0">
              <a:defRPr sz="1800"/>
            </a:pPr>
            <a:r>
              <a:rPr sz="2200"/>
              <a:t>We find that GPUs have several advantages for kv stores. First, it has massive processing units. The operations in kv stores are simple independent memory accesses, while the thousands of cores in GPUs are ideal for massive parallel processing. Second, it has an ability of massively hiding memory access latency. As we have shown previously, lots of random memory accesses are involved in index operations, and GPUs can effectively hide them with …</a:t>
            </a:r>
          </a:p>
        </p:txBody>
      </p:sp>
    </p:spTree>
    <p:extLst>
      <p:ext uri="{BB962C8B-B14F-4D97-AF65-F5344CB8AC3E}">
        <p14:creationId xmlns:p14="http://schemas.microsoft.com/office/powerpoint/2010/main" val="2609032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a:spLocks noGrp="1" noRot="1" noChangeAspect="1"/>
          </p:cNvSpPr>
          <p:nvPr>
            <p:ph type="sldImg"/>
          </p:nvPr>
        </p:nvSpPr>
        <p:spPr>
          <a:prstGeom prst="rect">
            <a:avLst/>
          </a:prstGeom>
        </p:spPr>
        <p:txBody>
          <a:bodyPr/>
          <a:lstStyle/>
          <a:p>
            <a:pPr lvl="0"/>
            <a:endParaRPr/>
          </a:p>
        </p:txBody>
      </p:sp>
      <p:sp>
        <p:nvSpPr>
          <p:cNvPr id="374" name="Shape 374"/>
          <p:cNvSpPr>
            <a:spLocks noGrp="1"/>
          </p:cNvSpPr>
          <p:nvPr>
            <p:ph type="body" sz="quarter" idx="1"/>
          </p:nvPr>
        </p:nvSpPr>
        <p:spPr>
          <a:prstGeom prst="rect">
            <a:avLst/>
          </a:prstGeom>
        </p:spPr>
        <p:txBody>
          <a:bodyPr/>
          <a:lstStyle/>
          <a:p>
            <a:pPr lvl="0">
              <a:defRPr sz="1800"/>
            </a:pPr>
            <a:endParaRPr sz="2200" dirty="0"/>
          </a:p>
        </p:txBody>
      </p:sp>
    </p:spTree>
    <p:extLst>
      <p:ext uri="{BB962C8B-B14F-4D97-AF65-F5344CB8AC3E}">
        <p14:creationId xmlns:p14="http://schemas.microsoft.com/office/powerpoint/2010/main" val="3016808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Spark</a:t>
            </a:r>
            <a:r>
              <a:rPr lang="en-US" baseline="0" dirty="0" smtClean="0"/>
              <a:t> is designed around RDD, </a:t>
            </a:r>
          </a:p>
          <a:p>
            <a:r>
              <a:rPr lang="en-US" baseline="0" dirty="0" smtClean="0"/>
              <a:t>Can we simply offload RDD operations to GPUs to get better performance?</a:t>
            </a:r>
          </a:p>
          <a:p>
            <a:endParaRPr lang="en-US" baseline="0" dirty="0" smtClean="0"/>
          </a:p>
          <a:p>
            <a:r>
              <a:rPr lang="en-US" baseline="0" dirty="0" smtClean="0"/>
              <a:t>The answer is no due to the mismatches between Spark’s designs and GPU’s unique characteristics</a:t>
            </a:r>
            <a:endParaRPr lang="en-US" dirty="0"/>
          </a:p>
        </p:txBody>
      </p:sp>
      <p:sp>
        <p:nvSpPr>
          <p:cNvPr id="4" name="Slide Number Placeholder 3"/>
          <p:cNvSpPr>
            <a:spLocks noGrp="1"/>
          </p:cNvSpPr>
          <p:nvPr>
            <p:ph type="sldNum" sz="quarter" idx="10"/>
          </p:nvPr>
        </p:nvSpPr>
        <p:spPr/>
        <p:txBody>
          <a:bodyPr/>
          <a:lstStyle/>
          <a:p>
            <a:fld id="{1F14934B-63FE-0E4A-B24C-E0BF3E4F9EE1}" type="slidenum">
              <a:rPr lang="en-US" smtClean="0"/>
              <a:t>13</a:t>
            </a:fld>
            <a:endParaRPr lang="en-US"/>
          </a:p>
        </p:txBody>
      </p:sp>
    </p:spTree>
    <p:extLst>
      <p:ext uri="{BB962C8B-B14F-4D97-AF65-F5344CB8AC3E}">
        <p14:creationId xmlns:p14="http://schemas.microsoft.com/office/powerpoint/2010/main" val="3140300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14934B-63FE-0E4A-B24C-E0BF3E4F9EE1}" type="slidenum">
              <a:rPr lang="en-US" smtClean="0"/>
              <a:t>14</a:t>
            </a:fld>
            <a:endParaRPr lang="en-US"/>
          </a:p>
        </p:txBody>
      </p:sp>
    </p:spTree>
    <p:extLst>
      <p:ext uri="{BB962C8B-B14F-4D97-AF65-F5344CB8AC3E}">
        <p14:creationId xmlns:p14="http://schemas.microsoft.com/office/powerpoint/2010/main" val="2107405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14934B-63FE-0E4A-B24C-E0BF3E4F9EE1}" type="slidenum">
              <a:rPr lang="en-US" smtClean="0"/>
              <a:t>15</a:t>
            </a:fld>
            <a:endParaRPr lang="en-US"/>
          </a:p>
        </p:txBody>
      </p:sp>
    </p:spTree>
    <p:extLst>
      <p:ext uri="{BB962C8B-B14F-4D97-AF65-F5344CB8AC3E}">
        <p14:creationId xmlns:p14="http://schemas.microsoft.com/office/powerpoint/2010/main" val="723978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14934B-63FE-0E4A-B24C-E0BF3E4F9EE1}" type="slidenum">
              <a:rPr lang="en-US" smtClean="0"/>
              <a:t>16</a:t>
            </a:fld>
            <a:endParaRPr lang="en-US"/>
          </a:p>
        </p:txBody>
      </p:sp>
    </p:spTree>
    <p:extLst>
      <p:ext uri="{BB962C8B-B14F-4D97-AF65-F5344CB8AC3E}">
        <p14:creationId xmlns:p14="http://schemas.microsoft.com/office/powerpoint/2010/main" val="1264653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1FB173-976B-3F4D-B43D-A13F825AF65F}" type="datetime1">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D0898-B442-5546-8EA8-3F323974D898}" type="slidenum">
              <a:rPr lang="en-US" smtClean="0"/>
              <a:t>‹#›</a:t>
            </a:fld>
            <a:endParaRPr lang="en-US"/>
          </a:p>
        </p:txBody>
      </p:sp>
    </p:spTree>
    <p:extLst>
      <p:ext uri="{BB962C8B-B14F-4D97-AF65-F5344CB8AC3E}">
        <p14:creationId xmlns:p14="http://schemas.microsoft.com/office/powerpoint/2010/main" val="141631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19F86-6A4C-694A-98DB-9543C19EFC6E}" type="datetime1">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D0898-B442-5546-8EA8-3F323974D898}" type="slidenum">
              <a:rPr lang="en-US" smtClean="0"/>
              <a:t>‹#›</a:t>
            </a:fld>
            <a:endParaRPr lang="en-US"/>
          </a:p>
        </p:txBody>
      </p:sp>
    </p:spTree>
    <p:extLst>
      <p:ext uri="{BB962C8B-B14F-4D97-AF65-F5344CB8AC3E}">
        <p14:creationId xmlns:p14="http://schemas.microsoft.com/office/powerpoint/2010/main" val="6640748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D779C-4519-4B43-9A81-FA790C65AD28}" type="datetime1">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D0898-B442-5546-8EA8-3F323974D898}" type="slidenum">
              <a:rPr lang="en-US" smtClean="0"/>
              <a:t>‹#›</a:t>
            </a:fld>
            <a:endParaRPr lang="en-US"/>
          </a:p>
        </p:txBody>
      </p:sp>
    </p:spTree>
    <p:extLst>
      <p:ext uri="{BB962C8B-B14F-4D97-AF65-F5344CB8AC3E}">
        <p14:creationId xmlns:p14="http://schemas.microsoft.com/office/powerpoint/2010/main" val="633977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b="0"/>
            </a:pPr>
            <a:r>
              <a:rPr sz="2600" b="1"/>
              <a:t>Title Text</a:t>
            </a:r>
          </a:p>
        </p:txBody>
      </p:sp>
      <p:sp>
        <p:nvSpPr>
          <p:cNvPr id="23" name="Shape 23"/>
          <p:cNvSpPr>
            <a:spLocks noGrp="1"/>
          </p:cNvSpPr>
          <p:nvPr>
            <p:ph type="body" idx="1"/>
          </p:nvPr>
        </p:nvSpPr>
        <p:spPr>
          <a:prstGeom prst="rect">
            <a:avLst/>
          </a:prstGeom>
        </p:spPr>
        <p:txBody>
          <a:bodyPr/>
          <a:lstStyle/>
          <a:p>
            <a:pPr lvl="0">
              <a:defRPr sz="1800"/>
            </a:pPr>
            <a:r>
              <a:rPr sz="2300"/>
              <a:t>Body Level One</a:t>
            </a:r>
          </a:p>
          <a:p>
            <a:pPr lvl="1">
              <a:defRPr sz="1800"/>
            </a:pPr>
            <a:r>
              <a:rPr sz="2300"/>
              <a:t>Body Level Two</a:t>
            </a:r>
          </a:p>
          <a:p>
            <a:pPr lvl="2">
              <a:defRPr sz="1800"/>
            </a:pPr>
            <a:r>
              <a:rPr sz="2300"/>
              <a:t>Body Level Three</a:t>
            </a:r>
          </a:p>
          <a:p>
            <a:pPr lvl="3">
              <a:defRPr sz="1800"/>
            </a:pPr>
            <a:r>
              <a:rPr sz="2300"/>
              <a:t>Body Level Four</a:t>
            </a:r>
          </a:p>
          <a:p>
            <a:pPr lvl="4">
              <a:defRPr sz="1800"/>
            </a:pPr>
            <a:r>
              <a:rPr sz="2300"/>
              <a:t>Body Level Five</a:t>
            </a:r>
          </a:p>
        </p:txBody>
      </p:sp>
    </p:spTree>
    <p:extLst>
      <p:ext uri="{BB962C8B-B14F-4D97-AF65-F5344CB8AC3E}">
        <p14:creationId xmlns:p14="http://schemas.microsoft.com/office/powerpoint/2010/main" val="232222267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b="1"/>
            </a:lvl1pPr>
            <a:lvl2pPr>
              <a:defRPr sz="2800"/>
            </a:lvl2pPr>
            <a:lvl3pPr>
              <a:defRPr sz="2400"/>
            </a:lvl3pPr>
            <a:lvl4pPr>
              <a:defRPr sz="20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40C5848-5495-754F-92E4-DEA4EFFC58D6}" type="datetime1">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D0898-B442-5546-8EA8-3F323974D898}" type="slidenum">
              <a:rPr lang="en-US" smtClean="0"/>
              <a:t>‹#›</a:t>
            </a:fld>
            <a:endParaRPr lang="en-US"/>
          </a:p>
        </p:txBody>
      </p:sp>
    </p:spTree>
    <p:extLst>
      <p:ext uri="{BB962C8B-B14F-4D97-AF65-F5344CB8AC3E}">
        <p14:creationId xmlns:p14="http://schemas.microsoft.com/office/powerpoint/2010/main" val="8230809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82AED7-D76C-C849-AECD-B890E668BC91}" type="datetime1">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D0898-B442-5546-8EA8-3F323974D898}" type="slidenum">
              <a:rPr lang="en-US" smtClean="0"/>
              <a:t>‹#›</a:t>
            </a:fld>
            <a:endParaRPr lang="en-US"/>
          </a:p>
        </p:txBody>
      </p:sp>
    </p:spTree>
    <p:extLst>
      <p:ext uri="{BB962C8B-B14F-4D97-AF65-F5344CB8AC3E}">
        <p14:creationId xmlns:p14="http://schemas.microsoft.com/office/powerpoint/2010/main" val="158012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889663-6830-D44B-ADE0-FE1CB736C0A3}" type="datetime1">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D0898-B442-5546-8EA8-3F323974D898}" type="slidenum">
              <a:rPr lang="en-US" smtClean="0"/>
              <a:t>‹#›</a:t>
            </a:fld>
            <a:endParaRPr lang="en-US"/>
          </a:p>
        </p:txBody>
      </p:sp>
    </p:spTree>
    <p:extLst>
      <p:ext uri="{BB962C8B-B14F-4D97-AF65-F5344CB8AC3E}">
        <p14:creationId xmlns:p14="http://schemas.microsoft.com/office/powerpoint/2010/main" val="1452803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97A1B5-863B-C740-A577-35E7F35D1BE6}" type="datetime1">
              <a:rPr lang="en-US" smtClean="0"/>
              <a:t>4/22/2017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D0898-B442-5546-8EA8-3F323974D898}" type="slidenum">
              <a:rPr lang="en-US" smtClean="0"/>
              <a:t>‹#›</a:t>
            </a:fld>
            <a:endParaRPr lang="en-US"/>
          </a:p>
        </p:txBody>
      </p:sp>
    </p:spTree>
    <p:extLst>
      <p:ext uri="{BB962C8B-B14F-4D97-AF65-F5344CB8AC3E}">
        <p14:creationId xmlns:p14="http://schemas.microsoft.com/office/powerpoint/2010/main" val="376215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5EC801E8-C6A8-B24D-B0AD-ECF98A971459}" type="datetime1">
              <a:rPr lang="en-US" smtClean="0"/>
              <a:t>4/22/2017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D0898-B442-5546-8EA8-3F323974D898}" type="slidenum">
              <a:rPr lang="en-US" smtClean="0"/>
              <a:t>‹#›</a:t>
            </a:fld>
            <a:endParaRPr lang="en-US"/>
          </a:p>
        </p:txBody>
      </p:sp>
    </p:spTree>
    <p:extLst>
      <p:ext uri="{BB962C8B-B14F-4D97-AF65-F5344CB8AC3E}">
        <p14:creationId xmlns:p14="http://schemas.microsoft.com/office/powerpoint/2010/main" val="8570264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2D44F-B423-0D47-B32E-F565429DA1A1}" type="datetime1">
              <a:rPr lang="en-US" smtClean="0"/>
              <a:t>4/22/2017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D0898-B442-5546-8EA8-3F323974D898}" type="slidenum">
              <a:rPr lang="en-US" smtClean="0"/>
              <a:t>‹#›</a:t>
            </a:fld>
            <a:endParaRPr lang="en-US"/>
          </a:p>
        </p:txBody>
      </p:sp>
    </p:spTree>
    <p:extLst>
      <p:ext uri="{BB962C8B-B14F-4D97-AF65-F5344CB8AC3E}">
        <p14:creationId xmlns:p14="http://schemas.microsoft.com/office/powerpoint/2010/main" val="8705398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826042-9571-FC45-8CF7-DAF4D6EAFAC4}" type="datetime1">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D0898-B442-5546-8EA8-3F323974D898}" type="slidenum">
              <a:rPr lang="en-US" smtClean="0"/>
              <a:t>‹#›</a:t>
            </a:fld>
            <a:endParaRPr lang="en-US"/>
          </a:p>
        </p:txBody>
      </p:sp>
    </p:spTree>
    <p:extLst>
      <p:ext uri="{BB962C8B-B14F-4D97-AF65-F5344CB8AC3E}">
        <p14:creationId xmlns:p14="http://schemas.microsoft.com/office/powerpoint/2010/main" val="3570710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1C4397-2CE1-0C4C-B340-84F6928DA5B1}" type="datetime1">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D0898-B442-5546-8EA8-3F323974D898}" type="slidenum">
              <a:rPr lang="en-US" smtClean="0"/>
              <a:t>‹#›</a:t>
            </a:fld>
            <a:endParaRPr lang="en-US"/>
          </a:p>
        </p:txBody>
      </p:sp>
    </p:spTree>
    <p:extLst>
      <p:ext uri="{BB962C8B-B14F-4D97-AF65-F5344CB8AC3E}">
        <p14:creationId xmlns:p14="http://schemas.microsoft.com/office/powerpoint/2010/main" val="1224617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D0F327-824B-8B48-994D-827507205867}" type="datetime1">
              <a:rPr lang="en-US" smtClean="0"/>
              <a:t>4/22/2017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D0898-B442-5546-8EA8-3F323974D898}" type="slidenum">
              <a:rPr lang="en-US" smtClean="0"/>
              <a:t>‹#›</a:t>
            </a:fld>
            <a:endParaRPr lang="en-US"/>
          </a:p>
        </p:txBody>
      </p:sp>
    </p:spTree>
    <p:extLst>
      <p:ext uri="{BB962C8B-B14F-4D97-AF65-F5344CB8AC3E}">
        <p14:creationId xmlns:p14="http://schemas.microsoft.com/office/powerpoint/2010/main" val="931295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lnSpc>
          <a:spcPct val="90000"/>
        </a:lnSpc>
        <a:spcBef>
          <a:spcPct val="0"/>
        </a:spcBef>
        <a:buNone/>
        <a:defRPr sz="4400" b="1" i="0" kern="1200">
          <a:solidFill>
            <a:schemeClr val="tx1"/>
          </a:solidFill>
          <a:latin typeface="Century Gothic" charset="0"/>
          <a:ea typeface="Century Gothic" charset="0"/>
          <a:cs typeface="Century Gothic" charset="0"/>
        </a:defRPr>
      </a:lvl1pPr>
    </p:titleStyle>
    <p:bodyStyle>
      <a:lvl1pPr marL="228600" indent="-228600" algn="l" defTabSz="914400" rtl="0" eaLnBrk="1" latinLnBrk="0" hangingPunct="1">
        <a:lnSpc>
          <a:spcPct val="90000"/>
        </a:lnSpc>
        <a:spcBef>
          <a:spcPts val="1000"/>
        </a:spcBef>
        <a:buFont typeface="Arial"/>
        <a:buChar char="•"/>
        <a:defRPr sz="2800" b="1" i="0" kern="1200">
          <a:solidFill>
            <a:schemeClr val="tx1"/>
          </a:solidFill>
          <a:latin typeface="Century Gothic" charset="0"/>
          <a:ea typeface="Century Gothic" charset="0"/>
          <a:cs typeface="Century Gothic"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entury Gothic" charset="0"/>
          <a:ea typeface="Century Gothic" charset="0"/>
          <a:cs typeface="Century Gothic"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entury Gothic" charset="0"/>
          <a:ea typeface="Century Gothic" charset="0"/>
          <a:cs typeface="Century Gothic"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entury Gothic" charset="0"/>
          <a:ea typeface="Century Gothic" charset="0"/>
          <a:cs typeface="Century Gothic"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info.cern.ch/"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142" y="799070"/>
            <a:ext cx="10293178" cy="1191735"/>
          </a:xfrm>
        </p:spPr>
        <p:txBody>
          <a:bodyPr>
            <a:normAutofit/>
          </a:bodyPr>
          <a:lstStyle/>
          <a:p>
            <a:r>
              <a:rPr lang="en-US" sz="4000" dirty="0" smtClean="0">
                <a:solidFill>
                  <a:srgbClr val="FF0000"/>
                </a:solidFill>
              </a:rPr>
              <a:t>Enabling Effective Utilization of GPUs for Data Management Systems </a:t>
            </a:r>
            <a:endParaRPr lang="en-US" sz="4000" b="1" dirty="0">
              <a:solidFill>
                <a:srgbClr val="FF0000"/>
              </a:solidFill>
            </a:endParaRPr>
          </a:p>
        </p:txBody>
      </p:sp>
      <p:sp>
        <p:nvSpPr>
          <p:cNvPr id="3" name="Subtitle 2"/>
          <p:cNvSpPr>
            <a:spLocks noGrp="1"/>
          </p:cNvSpPr>
          <p:nvPr>
            <p:ph type="subTitle" idx="1"/>
          </p:nvPr>
        </p:nvSpPr>
        <p:spPr>
          <a:xfrm>
            <a:off x="2444579" y="3032722"/>
            <a:ext cx="7537621" cy="2638121"/>
          </a:xfrm>
        </p:spPr>
        <p:txBody>
          <a:bodyPr>
            <a:normAutofit/>
          </a:bodyPr>
          <a:lstStyle/>
          <a:p>
            <a:r>
              <a:rPr lang="en-US" altLang="zh-CN" sz="4000" b="1" dirty="0" smtClean="0"/>
              <a:t>Xiaodong Zhang </a:t>
            </a:r>
          </a:p>
          <a:p>
            <a:r>
              <a:rPr lang="en-US" sz="2800" b="1" dirty="0" smtClean="0">
                <a:solidFill>
                  <a:srgbClr val="0070C0"/>
                </a:solidFill>
              </a:rPr>
              <a:t>The Ohio State University</a:t>
            </a:r>
          </a:p>
          <a:p>
            <a:endParaRPr lang="en-US" sz="2800" dirty="0"/>
          </a:p>
        </p:txBody>
      </p:sp>
      <p:sp>
        <p:nvSpPr>
          <p:cNvPr id="8" name="Slide Number Placeholder 7"/>
          <p:cNvSpPr>
            <a:spLocks noGrp="1"/>
          </p:cNvSpPr>
          <p:nvPr>
            <p:ph type="sldNum" sz="quarter" idx="12"/>
          </p:nvPr>
        </p:nvSpPr>
        <p:spPr/>
        <p:txBody>
          <a:bodyPr/>
          <a:lstStyle/>
          <a:p>
            <a:fld id="{521D0898-B442-5546-8EA8-3F323974D898}" type="slidenum">
              <a:rPr lang="en-US" smtClean="0"/>
              <a:t>1</a:t>
            </a:fld>
            <a:endParaRPr lang="en-US"/>
          </a:p>
        </p:txBody>
      </p:sp>
    </p:spTree>
    <p:extLst>
      <p:ext uri="{BB962C8B-B14F-4D97-AF65-F5344CB8AC3E}">
        <p14:creationId xmlns:p14="http://schemas.microsoft.com/office/powerpoint/2010/main" val="1980876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a:bodyPr>
          <a:lstStyle/>
          <a:p>
            <a:r>
              <a:rPr lang="en-US" sz="3600" dirty="0" smtClean="0"/>
              <a:t>GPU is fast to compute and access own memory </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GPUs are powerful (2016)</a:t>
            </a:r>
          </a:p>
          <a:p>
            <a:endParaRPr lang="en-US" dirty="0"/>
          </a:p>
          <a:p>
            <a:endParaRPr lang="en-US" dirty="0" smtClean="0"/>
          </a:p>
          <a:p>
            <a:endParaRPr lang="en-US" dirty="0"/>
          </a:p>
          <a:p>
            <a:endParaRPr lang="en-US" dirty="0" smtClean="0"/>
          </a:p>
          <a:p>
            <a:endParaRPr lang="en-US" dirty="0" smtClean="0"/>
          </a:p>
          <a:p>
            <a:r>
              <a:rPr lang="en-US" dirty="0" smtClean="0">
                <a:solidFill>
                  <a:srgbClr val="FF0000"/>
                </a:solidFill>
              </a:rPr>
              <a:t>GPUs become easy to program</a:t>
            </a:r>
          </a:p>
          <a:p>
            <a:pPr lvl="1"/>
            <a:r>
              <a:rPr lang="en-US" dirty="0" smtClean="0"/>
              <a:t>CUDA and OpenCL</a:t>
            </a:r>
          </a:p>
        </p:txBody>
      </p:sp>
      <p:sp>
        <p:nvSpPr>
          <p:cNvPr id="4" name="Slide Number Placeholder 3"/>
          <p:cNvSpPr>
            <a:spLocks noGrp="1"/>
          </p:cNvSpPr>
          <p:nvPr>
            <p:ph type="sldNum" sz="quarter" idx="12"/>
          </p:nvPr>
        </p:nvSpPr>
        <p:spPr/>
        <p:txBody>
          <a:bodyPr/>
          <a:lstStyle/>
          <a:p>
            <a:fld id="{521D0898-B442-5546-8EA8-3F323974D898}" type="slidenum">
              <a:rPr lang="en-US" smtClean="0"/>
              <a:t>10</a:t>
            </a:fld>
            <a:endParaRPr lang="en-US"/>
          </a:p>
        </p:txBody>
      </p:sp>
      <p:sp>
        <p:nvSpPr>
          <p:cNvPr id="5" name="TextBox 4"/>
          <p:cNvSpPr txBox="1"/>
          <p:nvPr/>
        </p:nvSpPr>
        <p:spPr>
          <a:xfrm>
            <a:off x="2732532" y="2431168"/>
            <a:ext cx="2852928" cy="830997"/>
          </a:xfrm>
          <a:prstGeom prst="rect">
            <a:avLst/>
          </a:prstGeom>
          <a:noFill/>
        </p:spPr>
        <p:txBody>
          <a:bodyPr wrap="square" rtlCol="0">
            <a:spAutoFit/>
          </a:bodyPr>
          <a:lstStyle/>
          <a:p>
            <a:pPr algn="ctr"/>
            <a:r>
              <a:rPr lang="en-US" sz="2400" dirty="0" smtClean="0"/>
              <a:t>Computing Power</a:t>
            </a:r>
          </a:p>
          <a:p>
            <a:pPr algn="ctr"/>
            <a:r>
              <a:rPr lang="en-US" sz="2400" dirty="0" smtClean="0"/>
              <a:t>(GFLOPS)</a:t>
            </a:r>
            <a:endParaRPr lang="en-US" sz="2400" dirty="0"/>
          </a:p>
        </p:txBody>
      </p:sp>
      <p:sp>
        <p:nvSpPr>
          <p:cNvPr id="6" name="TextBox 5"/>
          <p:cNvSpPr txBox="1"/>
          <p:nvPr/>
        </p:nvSpPr>
        <p:spPr>
          <a:xfrm>
            <a:off x="6179820" y="2431168"/>
            <a:ext cx="2791968" cy="830997"/>
          </a:xfrm>
          <a:prstGeom prst="rect">
            <a:avLst/>
          </a:prstGeom>
          <a:noFill/>
        </p:spPr>
        <p:txBody>
          <a:bodyPr wrap="square" rtlCol="0">
            <a:spAutoFit/>
          </a:bodyPr>
          <a:lstStyle/>
          <a:p>
            <a:pPr algn="ctr"/>
            <a:r>
              <a:rPr lang="en-US" sz="2400" dirty="0" smtClean="0"/>
              <a:t>Memory Bandwidth</a:t>
            </a:r>
          </a:p>
          <a:p>
            <a:pPr algn="ctr"/>
            <a:r>
              <a:rPr lang="en-US" sz="2400" dirty="0" smtClean="0"/>
              <a:t>(GB/s)</a:t>
            </a:r>
            <a:endParaRPr lang="en-US" sz="2400" dirty="0"/>
          </a:p>
        </p:txBody>
      </p:sp>
      <p:sp>
        <p:nvSpPr>
          <p:cNvPr id="7" name="TextBox 6"/>
          <p:cNvSpPr txBox="1"/>
          <p:nvPr/>
        </p:nvSpPr>
        <p:spPr>
          <a:xfrm>
            <a:off x="2138172" y="3334568"/>
            <a:ext cx="842772" cy="461665"/>
          </a:xfrm>
          <a:prstGeom prst="rect">
            <a:avLst/>
          </a:prstGeom>
          <a:noFill/>
        </p:spPr>
        <p:txBody>
          <a:bodyPr wrap="square" rtlCol="0">
            <a:spAutoFit/>
          </a:bodyPr>
          <a:lstStyle/>
          <a:p>
            <a:r>
              <a:rPr lang="en-US" sz="2400" dirty="0" smtClean="0"/>
              <a:t>CPU</a:t>
            </a:r>
            <a:endParaRPr lang="en-US" sz="2400" dirty="0"/>
          </a:p>
        </p:txBody>
      </p:sp>
      <p:sp>
        <p:nvSpPr>
          <p:cNvPr id="8" name="TextBox 7"/>
          <p:cNvSpPr txBox="1"/>
          <p:nvPr/>
        </p:nvSpPr>
        <p:spPr>
          <a:xfrm>
            <a:off x="2138172" y="4027066"/>
            <a:ext cx="1524000" cy="461665"/>
          </a:xfrm>
          <a:prstGeom prst="rect">
            <a:avLst/>
          </a:prstGeom>
          <a:noFill/>
        </p:spPr>
        <p:txBody>
          <a:bodyPr wrap="square" rtlCol="0">
            <a:spAutoFit/>
          </a:bodyPr>
          <a:lstStyle/>
          <a:p>
            <a:r>
              <a:rPr lang="en-US" sz="2400" dirty="0" smtClean="0"/>
              <a:t>GPU</a:t>
            </a:r>
            <a:endParaRPr lang="en-US" sz="2400" dirty="0"/>
          </a:p>
        </p:txBody>
      </p:sp>
      <p:sp>
        <p:nvSpPr>
          <p:cNvPr id="9" name="TextBox 8"/>
          <p:cNvSpPr txBox="1"/>
          <p:nvPr/>
        </p:nvSpPr>
        <p:spPr>
          <a:xfrm>
            <a:off x="3596640" y="3935626"/>
            <a:ext cx="1124712" cy="830997"/>
          </a:xfrm>
          <a:prstGeom prst="rect">
            <a:avLst/>
          </a:prstGeom>
          <a:noFill/>
        </p:spPr>
        <p:txBody>
          <a:bodyPr wrap="square" rtlCol="0">
            <a:spAutoFit/>
          </a:bodyPr>
          <a:lstStyle/>
          <a:p>
            <a:pPr algn="ctr"/>
            <a:r>
              <a:rPr lang="en-US" sz="2400" dirty="0" smtClean="0"/>
              <a:t>10,609</a:t>
            </a:r>
          </a:p>
          <a:p>
            <a:pPr algn="ctr"/>
            <a:r>
              <a:rPr lang="en-US" sz="2400" dirty="0" smtClean="0"/>
              <a:t>(</a:t>
            </a:r>
            <a:r>
              <a:rPr lang="en-US" sz="2400" b="1" dirty="0" smtClean="0">
                <a:solidFill>
                  <a:srgbClr val="FF0000"/>
                </a:solidFill>
              </a:rPr>
              <a:t>7.4X</a:t>
            </a:r>
            <a:r>
              <a:rPr lang="en-US" sz="2400" dirty="0" smtClean="0"/>
              <a:t>)</a:t>
            </a:r>
            <a:endParaRPr lang="en-US" sz="2400" dirty="0"/>
          </a:p>
        </p:txBody>
      </p:sp>
      <p:sp>
        <p:nvSpPr>
          <p:cNvPr id="10" name="TextBox 9"/>
          <p:cNvSpPr txBox="1"/>
          <p:nvPr/>
        </p:nvSpPr>
        <p:spPr>
          <a:xfrm>
            <a:off x="7013448" y="3972201"/>
            <a:ext cx="1124712" cy="830997"/>
          </a:xfrm>
          <a:prstGeom prst="rect">
            <a:avLst/>
          </a:prstGeom>
          <a:noFill/>
        </p:spPr>
        <p:txBody>
          <a:bodyPr wrap="square" rtlCol="0">
            <a:spAutoFit/>
          </a:bodyPr>
          <a:lstStyle/>
          <a:p>
            <a:pPr algn="ctr"/>
            <a:r>
              <a:rPr lang="en-US" sz="2400" dirty="0" smtClean="0"/>
              <a:t>720</a:t>
            </a:r>
          </a:p>
          <a:p>
            <a:pPr algn="ctr"/>
            <a:r>
              <a:rPr lang="en-US" sz="2400" dirty="0" smtClean="0"/>
              <a:t>(</a:t>
            </a:r>
            <a:r>
              <a:rPr lang="en-US" sz="2400" b="1" dirty="0" smtClean="0">
                <a:solidFill>
                  <a:srgbClr val="FF0000"/>
                </a:solidFill>
              </a:rPr>
              <a:t>7.1X</a:t>
            </a:r>
            <a:r>
              <a:rPr lang="en-US" sz="2400" dirty="0" smtClean="0"/>
              <a:t>)</a:t>
            </a:r>
            <a:endParaRPr lang="en-US" sz="2400" dirty="0"/>
          </a:p>
        </p:txBody>
      </p:sp>
      <p:sp>
        <p:nvSpPr>
          <p:cNvPr id="11" name="TextBox 10"/>
          <p:cNvSpPr txBox="1"/>
          <p:nvPr/>
        </p:nvSpPr>
        <p:spPr>
          <a:xfrm>
            <a:off x="7013448" y="3340720"/>
            <a:ext cx="1124712" cy="461665"/>
          </a:xfrm>
          <a:prstGeom prst="rect">
            <a:avLst/>
          </a:prstGeom>
          <a:noFill/>
        </p:spPr>
        <p:txBody>
          <a:bodyPr wrap="square" rtlCol="0">
            <a:spAutoFit/>
          </a:bodyPr>
          <a:lstStyle/>
          <a:p>
            <a:pPr algn="ctr"/>
            <a:r>
              <a:rPr lang="en-US" sz="2400" dirty="0" smtClean="0"/>
              <a:t>102</a:t>
            </a:r>
            <a:endParaRPr lang="en-US" sz="2400" dirty="0"/>
          </a:p>
        </p:txBody>
      </p:sp>
      <p:sp>
        <p:nvSpPr>
          <p:cNvPr id="12" name="TextBox 11"/>
          <p:cNvSpPr txBox="1"/>
          <p:nvPr/>
        </p:nvSpPr>
        <p:spPr>
          <a:xfrm>
            <a:off x="3596640" y="3334568"/>
            <a:ext cx="1124712" cy="461665"/>
          </a:xfrm>
          <a:prstGeom prst="rect">
            <a:avLst/>
          </a:prstGeom>
          <a:noFill/>
        </p:spPr>
        <p:txBody>
          <a:bodyPr wrap="square" rtlCol="0">
            <a:spAutoFit/>
          </a:bodyPr>
          <a:lstStyle/>
          <a:p>
            <a:pPr algn="ctr"/>
            <a:r>
              <a:rPr lang="en-US" sz="2400" dirty="0" smtClean="0"/>
              <a:t>1,436</a:t>
            </a:r>
            <a:endParaRPr lang="en-US" sz="2400" dirty="0"/>
          </a:p>
        </p:txBody>
      </p:sp>
    </p:spTree>
    <p:extLst>
      <p:ext uri="{BB962C8B-B14F-4D97-AF65-F5344CB8AC3E}">
        <p14:creationId xmlns:p14="http://schemas.microsoft.com/office/powerpoint/2010/main" val="7184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a:spLocks noGrp="1"/>
          </p:cNvSpPr>
          <p:nvPr>
            <p:ph type="title"/>
          </p:nvPr>
        </p:nvSpPr>
        <p:spPr>
          <a:xfrm>
            <a:off x="838200" y="92076"/>
            <a:ext cx="10515600" cy="1325563"/>
          </a:xfrm>
          <a:prstGeom prst="rect">
            <a:avLst/>
          </a:prstGeom>
        </p:spPr>
        <p:txBody>
          <a:bodyPr>
            <a:normAutofit/>
          </a:bodyPr>
          <a:lstStyle/>
          <a:p>
            <a:pPr lvl="0">
              <a:defRPr sz="1800" b="0"/>
            </a:pPr>
            <a:r>
              <a:rPr sz="3600" dirty="0" smtClean="0">
                <a:solidFill>
                  <a:srgbClr val="FF0000"/>
                </a:solidFill>
              </a:rPr>
              <a:t>Advantages </a:t>
            </a:r>
            <a:r>
              <a:rPr lang="en-US" sz="3600" dirty="0" smtClean="0">
                <a:solidFill>
                  <a:srgbClr val="FF0000"/>
                </a:solidFill>
              </a:rPr>
              <a:t>on Parallelism and Low Latency </a:t>
            </a:r>
            <a:endParaRPr sz="3600" dirty="0">
              <a:solidFill>
                <a:srgbClr val="FF0000"/>
              </a:solidFill>
            </a:endParaRPr>
          </a:p>
        </p:txBody>
      </p:sp>
      <p:sp>
        <p:nvSpPr>
          <p:cNvPr id="335" name="Shape 335"/>
          <p:cNvSpPr>
            <a:spLocks noGrp="1"/>
          </p:cNvSpPr>
          <p:nvPr>
            <p:ph type="body" idx="1"/>
          </p:nvPr>
        </p:nvSpPr>
        <p:spPr>
          <a:xfrm>
            <a:off x="838200" y="1417639"/>
            <a:ext cx="10515600" cy="1377463"/>
          </a:xfrm>
          <a:prstGeom prst="rect">
            <a:avLst/>
          </a:prstGeom>
        </p:spPr>
        <p:txBody>
          <a:bodyPr>
            <a:normAutofit fontScale="92500"/>
          </a:bodyPr>
          <a:lstStyle/>
          <a:p>
            <a:pPr marL="437539" indent="-437539">
              <a:spcBef>
                <a:spcPts val="562"/>
              </a:spcBef>
              <a:buSzPct val="100000"/>
              <a:buFontTx/>
              <a:buAutoNum type="arabicPeriod"/>
              <a:defRPr sz="1800"/>
            </a:pPr>
            <a:r>
              <a:rPr sz="3200" dirty="0"/>
              <a:t>Massive </a:t>
            </a:r>
            <a:r>
              <a:rPr lang="en-US" sz="3200" dirty="0"/>
              <a:t>number of Parallel </a:t>
            </a:r>
            <a:r>
              <a:rPr sz="3200" dirty="0"/>
              <a:t>Processing Units</a:t>
            </a:r>
            <a:r>
              <a:rPr lang="en-US" sz="3200" dirty="0"/>
              <a:t> in GPU</a:t>
            </a:r>
            <a:endParaRPr sz="3200" dirty="0"/>
          </a:p>
          <a:p>
            <a:pPr marL="589338" lvl="1" indent="-267881">
              <a:spcBef>
                <a:spcPts val="562"/>
              </a:spcBef>
              <a:defRPr sz="1800"/>
            </a:pPr>
            <a:r>
              <a:rPr lang="en-US" sz="2800" dirty="0"/>
              <a:t>To process a large number of simple and </a:t>
            </a:r>
            <a:r>
              <a:rPr lang="en-US" sz="2800" dirty="0">
                <a:solidFill>
                  <a:srgbClr val="FF0000"/>
                </a:solidFill>
              </a:rPr>
              <a:t>independent</a:t>
            </a:r>
            <a:r>
              <a:rPr lang="en-US" sz="2800" dirty="0"/>
              <a:t> memory access operations</a:t>
            </a:r>
          </a:p>
          <a:p>
            <a:pPr marL="589338" lvl="1" indent="-267881">
              <a:spcBef>
                <a:spcPts val="562"/>
              </a:spcBef>
              <a:defRPr sz="1800"/>
            </a:pPr>
            <a:endParaRPr sz="1800" dirty="0"/>
          </a:p>
        </p:txBody>
      </p:sp>
      <p:sp>
        <p:nvSpPr>
          <p:cNvPr id="336" name="Shape 336"/>
          <p:cNvSpPr/>
          <p:nvPr/>
        </p:nvSpPr>
        <p:spPr>
          <a:xfrm>
            <a:off x="1006079" y="3165009"/>
            <a:ext cx="10088641" cy="2118846"/>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p>
            <a:pPr marL="437539" indent="-437539">
              <a:spcBef>
                <a:spcPts val="7031"/>
              </a:spcBef>
              <a:buSzPct val="100000"/>
              <a:buAutoNum type="arabicPeriod" startAt="2"/>
              <a:defRPr sz="1800"/>
            </a:pPr>
            <a:r>
              <a:rPr sz="3200" b="1" dirty="0"/>
              <a:t>Massively Hiding </a:t>
            </a:r>
            <a:r>
              <a:rPr lang="en-US" sz="3200" b="1" dirty="0"/>
              <a:t>Random </a:t>
            </a:r>
            <a:r>
              <a:rPr sz="3200" b="1" dirty="0"/>
              <a:t>Memory Access Latency</a:t>
            </a:r>
          </a:p>
          <a:p>
            <a:pPr marL="589338" lvl="1" indent="-267881">
              <a:spcBef>
                <a:spcPts val="562"/>
              </a:spcBef>
              <a:buSzPct val="75000"/>
              <a:buFont typeface="Helvetica Neue"/>
              <a:buChar char="•"/>
              <a:defRPr sz="1800"/>
            </a:pPr>
            <a:r>
              <a:rPr lang="en-US" sz="3200" dirty="0"/>
              <a:t>GPU can effectively </a:t>
            </a:r>
            <a:r>
              <a:rPr lang="en-US" sz="3200" dirty="0">
                <a:solidFill>
                  <a:srgbClr val="FF0000"/>
                </a:solidFill>
              </a:rPr>
              <a:t>hide</a:t>
            </a:r>
            <a:r>
              <a:rPr lang="en-US" sz="3200" dirty="0"/>
              <a:t> memory latency with </a:t>
            </a:r>
            <a:r>
              <a:rPr lang="en-US" sz="3200" dirty="0">
                <a:solidFill>
                  <a:srgbClr val="FF0000"/>
                </a:solidFill>
              </a:rPr>
              <a:t>massive hardware threads</a:t>
            </a:r>
            <a:r>
              <a:rPr lang="en-US" sz="3200" dirty="0"/>
              <a:t> and </a:t>
            </a:r>
            <a:r>
              <a:rPr lang="en-US" sz="3200" dirty="0">
                <a:solidFill>
                  <a:srgbClr val="FF0000"/>
                </a:solidFill>
              </a:rPr>
              <a:t>zero-overhead</a:t>
            </a:r>
            <a:r>
              <a:rPr lang="en-US" sz="3200" dirty="0"/>
              <a:t> thread scheduling by hardware support</a:t>
            </a:r>
            <a:endParaRPr sz="3200" dirty="0"/>
          </a:p>
        </p:txBody>
      </p:sp>
      <p:sp>
        <p:nvSpPr>
          <p:cNvPr id="337" name="Shape 337"/>
          <p:cNvSpPr>
            <a:spLocks noGrp="1"/>
          </p:cNvSpPr>
          <p:nvPr>
            <p:ph type="sldNum" sz="quarter" idx="4294967295"/>
          </p:nvPr>
        </p:nvSpPr>
        <p:spPr>
          <a:xfrm>
            <a:off x="10150078" y="6465094"/>
            <a:ext cx="219386" cy="210812"/>
          </a:xfrm>
          <a:prstGeom prst="rect">
            <a:avLst/>
          </a:prstGeom>
          <a:extLst>
            <a:ext uri="{C572A759-6A51-4108-AA02-DFA0A04FC94B}">
              <ma14:wrappingTextBoxFlag xmlns="" xmlns:ma14="http://schemas.microsoft.com/office/mac/drawingml/2011/main" val="1"/>
            </a:ext>
          </a:extLst>
        </p:spPr>
        <p:txBody>
          <a:bodyPr vert="horz" lIns="64291" tIns="32146" rIns="64291" bIns="32146" rtlCol="0" anchor="ctr"/>
          <a:lstStyle/>
          <a:p>
            <a:pPr lvl="0">
              <a:defRPr sz="1800"/>
            </a:pPr>
            <a:fld id="{86CB4B4D-7CA3-9044-876B-883B54F8677D}" type="slidenum">
              <a:rPr sz="1000"/>
              <a:t>11</a:t>
            </a:fld>
            <a:endParaRPr sz="1000"/>
          </a:p>
        </p:txBody>
      </p:sp>
    </p:spTree>
    <p:extLst>
      <p:ext uri="{BB962C8B-B14F-4D97-AF65-F5344CB8AC3E}">
        <p14:creationId xmlns:p14="http://schemas.microsoft.com/office/powerpoint/2010/main" val="149238654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35">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35">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336">
                                            <p:bg/>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336">
                                            <p:txEl>
                                              <p:pRg st="0" end="0"/>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3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 grpId="0" build="p" bldLvl="5" animBg="1" advAuto="0"/>
      <p:bldP spid="336" grpId="0"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1" name="Shape 341"/>
          <p:cNvSpPr>
            <a:spLocks noGrp="1"/>
          </p:cNvSpPr>
          <p:nvPr>
            <p:ph type="title"/>
          </p:nvPr>
        </p:nvSpPr>
        <p:spPr>
          <a:xfrm>
            <a:off x="1524000" y="274638"/>
            <a:ext cx="9143999" cy="1143000"/>
          </a:xfrm>
          <a:prstGeom prst="rect">
            <a:avLst/>
          </a:prstGeom>
        </p:spPr>
        <p:txBody>
          <a:bodyPr>
            <a:normAutofit/>
          </a:bodyPr>
          <a:lstStyle/>
          <a:p>
            <a:pPr lvl="0">
              <a:defRPr sz="1800" b="0"/>
            </a:pPr>
            <a:r>
              <a:rPr lang="en-US" sz="3200" dirty="0">
                <a:solidFill>
                  <a:srgbClr val="FF0000"/>
                </a:solidFill>
              </a:rPr>
              <a:t>Advantages on Parallelism and Low Latency </a:t>
            </a:r>
            <a:endParaRPr sz="3200" dirty="0">
              <a:solidFill>
                <a:srgbClr val="FF0000"/>
              </a:solidFill>
            </a:endParaRPr>
          </a:p>
        </p:txBody>
      </p:sp>
      <p:sp>
        <p:nvSpPr>
          <p:cNvPr id="370" name="Shape 370"/>
          <p:cNvSpPr>
            <a:spLocks noGrp="1"/>
          </p:cNvSpPr>
          <p:nvPr>
            <p:ph type="sldNum" sz="quarter" idx="4294967295"/>
          </p:nvPr>
        </p:nvSpPr>
        <p:spPr>
          <a:xfrm>
            <a:off x="10150078" y="6465094"/>
            <a:ext cx="219386" cy="210812"/>
          </a:xfrm>
          <a:prstGeom prst="rect">
            <a:avLst/>
          </a:prstGeom>
          <a:extLst>
            <a:ext uri="{C572A759-6A51-4108-AA02-DFA0A04FC94B}">
              <ma14:wrappingTextBoxFlag xmlns="" xmlns:ma14="http://schemas.microsoft.com/office/mac/drawingml/2011/main" val="1"/>
            </a:ext>
          </a:extLst>
        </p:spPr>
        <p:txBody>
          <a:bodyPr vert="horz" lIns="64291" tIns="32146" rIns="64291" bIns="32146" rtlCol="0" anchor="ctr"/>
          <a:lstStyle/>
          <a:p>
            <a:pPr lvl="0">
              <a:defRPr sz="1800"/>
            </a:pPr>
            <a:fld id="{86CB4B4D-7CA3-9044-876B-883B54F8677D}" type="slidenum">
              <a:rPr sz="1000"/>
              <a:t>12</a:t>
            </a:fld>
            <a:endParaRPr sz="1000"/>
          </a:p>
        </p:txBody>
      </p:sp>
      <p:sp>
        <p:nvSpPr>
          <p:cNvPr id="371" name="Shape 371"/>
          <p:cNvSpPr>
            <a:spLocks noGrp="1"/>
          </p:cNvSpPr>
          <p:nvPr>
            <p:ph type="body" idx="1"/>
          </p:nvPr>
        </p:nvSpPr>
        <p:spPr>
          <a:xfrm>
            <a:off x="1524000" y="1505715"/>
            <a:ext cx="8845464" cy="1101562"/>
          </a:xfrm>
          <a:prstGeom prst="rect">
            <a:avLst/>
          </a:prstGeom>
        </p:spPr>
        <p:txBody>
          <a:bodyPr>
            <a:normAutofit/>
          </a:bodyPr>
          <a:lstStyle/>
          <a:p>
            <a:pPr marL="437539" indent="-437539">
              <a:spcBef>
                <a:spcPts val="562"/>
              </a:spcBef>
              <a:buSzPct val="100000"/>
              <a:buFontTx/>
              <a:buAutoNum type="arabicPeriod"/>
              <a:defRPr sz="1800"/>
            </a:pPr>
            <a:r>
              <a:rPr sz="2000" dirty="0"/>
              <a:t>Massive </a:t>
            </a:r>
            <a:r>
              <a:rPr lang="en-US" sz="2000" dirty="0"/>
              <a:t>number of GPU </a:t>
            </a:r>
            <a:r>
              <a:rPr sz="2000" dirty="0"/>
              <a:t>Processing Units </a:t>
            </a:r>
          </a:p>
          <a:p>
            <a:pPr marL="589338" lvl="1" indent="-267881">
              <a:spcBef>
                <a:spcPts val="562"/>
              </a:spcBef>
              <a:defRPr sz="1800"/>
            </a:pPr>
            <a:r>
              <a:rPr lang="en-US" sz="1800" dirty="0"/>
              <a:t>To process a large number of </a:t>
            </a:r>
            <a:r>
              <a:rPr sz="1800" dirty="0"/>
              <a:t>simple </a:t>
            </a:r>
            <a:r>
              <a:rPr sz="1800" dirty="0">
                <a:solidFill>
                  <a:srgbClr val="FF0000"/>
                </a:solidFill>
              </a:rPr>
              <a:t>independent</a:t>
            </a:r>
            <a:r>
              <a:rPr sz="1800" dirty="0"/>
              <a:t> memory access operations</a:t>
            </a:r>
          </a:p>
        </p:txBody>
      </p:sp>
      <p:sp>
        <p:nvSpPr>
          <p:cNvPr id="372" name="Shape 372"/>
          <p:cNvSpPr/>
          <p:nvPr/>
        </p:nvSpPr>
        <p:spPr>
          <a:xfrm>
            <a:off x="1524000" y="2799638"/>
            <a:ext cx="9143999" cy="1072405"/>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p>
            <a:pPr marL="437539" indent="-437539">
              <a:spcBef>
                <a:spcPts val="7031"/>
              </a:spcBef>
              <a:buSzPct val="100000"/>
              <a:buAutoNum type="arabicPeriod" startAt="2"/>
              <a:defRPr sz="1800"/>
            </a:pPr>
            <a:r>
              <a:rPr lang="en-US" sz="2000" b="1" dirty="0"/>
              <a:t> </a:t>
            </a:r>
            <a:r>
              <a:rPr sz="2000" b="1" dirty="0"/>
              <a:t>Massively Hiding </a:t>
            </a:r>
            <a:r>
              <a:rPr lang="en-US" sz="2000" b="1" dirty="0"/>
              <a:t>Random </a:t>
            </a:r>
            <a:r>
              <a:rPr sz="2000" b="1" dirty="0"/>
              <a:t>Memory Access Latency</a:t>
            </a:r>
            <a:endParaRPr sz="2000" dirty="0"/>
          </a:p>
          <a:p>
            <a:pPr marL="589338" lvl="1" indent="-267881">
              <a:spcBef>
                <a:spcPts val="562"/>
              </a:spcBef>
              <a:buSzPct val="75000"/>
              <a:buFont typeface="Helvetica Neue"/>
              <a:buChar char="•"/>
              <a:defRPr sz="1800"/>
            </a:pPr>
            <a:r>
              <a:rPr sz="2000" dirty="0"/>
              <a:t>GPUs can effectively </a:t>
            </a:r>
            <a:r>
              <a:rPr sz="2000" dirty="0">
                <a:solidFill>
                  <a:srgbClr val="FF0000"/>
                </a:solidFill>
              </a:rPr>
              <a:t>hide</a:t>
            </a:r>
            <a:r>
              <a:rPr sz="2000" dirty="0"/>
              <a:t> memory latency with </a:t>
            </a:r>
            <a:r>
              <a:rPr sz="2000" dirty="0">
                <a:solidFill>
                  <a:srgbClr val="FF0000"/>
                </a:solidFill>
              </a:rPr>
              <a:t>massive hardware threads</a:t>
            </a:r>
            <a:r>
              <a:rPr sz="2000" dirty="0"/>
              <a:t> and </a:t>
            </a:r>
            <a:r>
              <a:rPr sz="2000" dirty="0">
                <a:solidFill>
                  <a:srgbClr val="FF0000"/>
                </a:solidFill>
              </a:rPr>
              <a:t>zero-overhead</a:t>
            </a:r>
            <a:r>
              <a:rPr sz="2000" dirty="0"/>
              <a:t> thread scheduling </a:t>
            </a:r>
            <a:r>
              <a:rPr lang="en-US" sz="2000" dirty="0"/>
              <a:t>by </a:t>
            </a:r>
            <a:r>
              <a:rPr sz="2000" dirty="0"/>
              <a:t>hardware support</a:t>
            </a:r>
          </a:p>
        </p:txBody>
      </p:sp>
      <p:sp>
        <p:nvSpPr>
          <p:cNvPr id="34" name="Shape 423"/>
          <p:cNvSpPr/>
          <p:nvPr/>
        </p:nvSpPr>
        <p:spPr>
          <a:xfrm>
            <a:off x="5402264" y="5917897"/>
            <a:ext cx="434644" cy="439866"/>
          </a:xfrm>
          <a:prstGeom prst="roundRect">
            <a:avLst>
              <a:gd name="adj" fmla="val 17010"/>
            </a:avLst>
          </a:prstGeom>
          <a:gradFill>
            <a:gsLst>
              <a:gs pos="0">
                <a:srgbClr val="CF7F66"/>
              </a:gs>
              <a:gs pos="100000">
                <a:srgbClr val="A95648"/>
              </a:gs>
            </a:gsLst>
            <a:lin ang="5400000"/>
          </a:gradFill>
          <a:ln w="12700">
            <a:miter lim="400000"/>
          </a:ln>
        </p:spPr>
        <p:txBody>
          <a:bodyPr lIns="0" tIns="0" rIns="0" bIns="0" anchor="ctr"/>
          <a:lstStyle/>
          <a:p>
            <a:pPr lvl="0">
              <a:defRPr sz="2500">
                <a:latin typeface="Helvetica Neue Medium"/>
                <a:ea typeface="Helvetica Neue Medium"/>
                <a:cs typeface="Helvetica Neue Medium"/>
                <a:sym typeface="Helvetica Neue Medium"/>
              </a:defRPr>
            </a:pPr>
            <a:endParaRPr sz="2500"/>
          </a:p>
        </p:txBody>
      </p:sp>
      <p:sp>
        <p:nvSpPr>
          <p:cNvPr id="35" name="Shape 424"/>
          <p:cNvSpPr/>
          <p:nvPr/>
        </p:nvSpPr>
        <p:spPr>
          <a:xfrm>
            <a:off x="5402264" y="5401192"/>
            <a:ext cx="434644" cy="439867"/>
          </a:xfrm>
          <a:prstGeom prst="roundRect">
            <a:avLst>
              <a:gd name="adj" fmla="val 17010"/>
            </a:avLst>
          </a:prstGeom>
          <a:gradFill>
            <a:gsLst>
              <a:gs pos="0">
                <a:srgbClr val="DCCAB0"/>
              </a:gs>
              <a:gs pos="100000">
                <a:srgbClr val="B29E85"/>
              </a:gs>
            </a:gsLst>
            <a:lin ang="5400000"/>
          </a:gradFill>
          <a:ln w="12700">
            <a:miter lim="400000"/>
          </a:ln>
        </p:spPr>
        <p:txBody>
          <a:bodyPr lIns="0" tIns="0" rIns="0" bIns="0" anchor="ctr"/>
          <a:lstStyle/>
          <a:p>
            <a:pPr lvl="0">
              <a:defRPr sz="2500">
                <a:latin typeface="Helvetica Neue Medium"/>
                <a:ea typeface="Helvetica Neue Medium"/>
                <a:cs typeface="Helvetica Neue Medium"/>
                <a:sym typeface="Helvetica Neue Medium"/>
              </a:defRPr>
            </a:pPr>
            <a:endParaRPr sz="2500"/>
          </a:p>
        </p:txBody>
      </p:sp>
      <p:sp>
        <p:nvSpPr>
          <p:cNvPr id="36" name="Shape 425"/>
          <p:cNvSpPr/>
          <p:nvPr/>
        </p:nvSpPr>
        <p:spPr>
          <a:xfrm>
            <a:off x="4472925" y="4884487"/>
            <a:ext cx="434644" cy="439866"/>
          </a:xfrm>
          <a:prstGeom prst="roundRect">
            <a:avLst>
              <a:gd name="adj" fmla="val 17010"/>
            </a:avLst>
          </a:prstGeom>
          <a:gradFill>
            <a:gsLst>
              <a:gs pos="0">
                <a:srgbClr val="82A1AB"/>
              </a:gs>
              <a:gs pos="100000">
                <a:srgbClr val="275664"/>
              </a:gs>
            </a:gsLst>
            <a:lin ang="5400000"/>
          </a:gradFill>
          <a:ln w="12700">
            <a:miter lim="400000"/>
          </a:ln>
        </p:spPr>
        <p:txBody>
          <a:bodyPr lIns="0" tIns="0" rIns="0" bIns="0" anchor="ctr"/>
          <a:lstStyle/>
          <a:p>
            <a:pPr lvl="0">
              <a:defRPr sz="2500">
                <a:latin typeface="Helvetica Neue Medium"/>
                <a:ea typeface="Helvetica Neue Medium"/>
                <a:cs typeface="Helvetica Neue Medium"/>
                <a:sym typeface="Helvetica Neue Medium"/>
              </a:defRPr>
            </a:pPr>
            <a:endParaRPr sz="2500"/>
          </a:p>
        </p:txBody>
      </p:sp>
      <p:sp>
        <p:nvSpPr>
          <p:cNvPr id="37" name="Shape 427"/>
          <p:cNvSpPr/>
          <p:nvPr/>
        </p:nvSpPr>
        <p:spPr>
          <a:xfrm>
            <a:off x="5402264" y="4884487"/>
            <a:ext cx="434644" cy="439866"/>
          </a:xfrm>
          <a:prstGeom prst="roundRect">
            <a:avLst>
              <a:gd name="adj" fmla="val 17010"/>
            </a:avLst>
          </a:prstGeom>
          <a:gradFill>
            <a:gsLst>
              <a:gs pos="0">
                <a:srgbClr val="82A1AB"/>
              </a:gs>
              <a:gs pos="100000">
                <a:srgbClr val="275664"/>
              </a:gs>
            </a:gsLst>
            <a:lin ang="5400000"/>
          </a:gradFill>
          <a:ln w="12700">
            <a:miter lim="400000"/>
          </a:ln>
        </p:spPr>
        <p:txBody>
          <a:bodyPr lIns="0" tIns="0" rIns="0" bIns="0" anchor="ctr"/>
          <a:lstStyle/>
          <a:p>
            <a:pPr lvl="0">
              <a:defRPr sz="2500">
                <a:latin typeface="Helvetica Neue Medium"/>
                <a:ea typeface="Helvetica Neue Medium"/>
                <a:cs typeface="Helvetica Neue Medium"/>
                <a:sym typeface="Helvetica Neue Medium"/>
              </a:defRPr>
            </a:pPr>
            <a:endParaRPr sz="2500"/>
          </a:p>
        </p:txBody>
      </p:sp>
      <p:sp>
        <p:nvSpPr>
          <p:cNvPr id="38" name="Shape 428"/>
          <p:cNvSpPr/>
          <p:nvPr/>
        </p:nvSpPr>
        <p:spPr>
          <a:xfrm>
            <a:off x="4937594" y="5401192"/>
            <a:ext cx="434644" cy="439867"/>
          </a:xfrm>
          <a:prstGeom prst="roundRect">
            <a:avLst>
              <a:gd name="adj" fmla="val 17010"/>
            </a:avLst>
          </a:prstGeom>
          <a:gradFill>
            <a:gsLst>
              <a:gs pos="0">
                <a:srgbClr val="DCCAB0"/>
              </a:gs>
              <a:gs pos="100000">
                <a:srgbClr val="B29E85"/>
              </a:gs>
            </a:gsLst>
            <a:lin ang="5400000"/>
          </a:gradFill>
          <a:ln w="12700">
            <a:miter lim="400000"/>
          </a:ln>
        </p:spPr>
        <p:txBody>
          <a:bodyPr lIns="0" tIns="0" rIns="0" bIns="0" anchor="ctr"/>
          <a:lstStyle/>
          <a:p>
            <a:pPr lvl="0">
              <a:defRPr sz="2500">
                <a:latin typeface="Helvetica Neue Medium"/>
                <a:ea typeface="Helvetica Neue Medium"/>
                <a:cs typeface="Helvetica Neue Medium"/>
                <a:sym typeface="Helvetica Neue Medium"/>
              </a:defRPr>
            </a:pPr>
            <a:endParaRPr sz="2500"/>
          </a:p>
        </p:txBody>
      </p:sp>
      <p:sp>
        <p:nvSpPr>
          <p:cNvPr id="39" name="Shape 431"/>
          <p:cNvSpPr/>
          <p:nvPr/>
        </p:nvSpPr>
        <p:spPr>
          <a:xfrm flipV="1">
            <a:off x="3560523" y="4794201"/>
            <a:ext cx="2420378" cy="1"/>
          </a:xfrm>
          <a:prstGeom prst="line">
            <a:avLst/>
          </a:prstGeom>
          <a:ln w="38100">
            <a:solidFill/>
            <a:miter lim="400000"/>
          </a:ln>
        </p:spPr>
        <p:txBody>
          <a:bodyPr lIns="0" tIns="0" rIns="0" bIns="0" anchor="ctr"/>
          <a:lstStyle/>
          <a:p>
            <a:pPr lvl="0">
              <a:defRPr>
                <a:latin typeface="+mn-lt"/>
                <a:ea typeface="+mn-ea"/>
                <a:cs typeface="+mn-cs"/>
                <a:sym typeface="Helvetica Neue Light"/>
              </a:defRPr>
            </a:pPr>
            <a:endParaRPr/>
          </a:p>
        </p:txBody>
      </p:sp>
      <p:sp>
        <p:nvSpPr>
          <p:cNvPr id="40" name="Shape 432"/>
          <p:cNvSpPr/>
          <p:nvPr/>
        </p:nvSpPr>
        <p:spPr>
          <a:xfrm>
            <a:off x="3577554" y="6448050"/>
            <a:ext cx="2420378" cy="1"/>
          </a:xfrm>
          <a:prstGeom prst="line">
            <a:avLst/>
          </a:prstGeom>
          <a:ln w="38100">
            <a:solidFill/>
            <a:miter lim="400000"/>
          </a:ln>
        </p:spPr>
        <p:txBody>
          <a:bodyPr lIns="0" tIns="0" rIns="0" bIns="0" anchor="ctr"/>
          <a:lstStyle/>
          <a:p>
            <a:pPr lvl="0">
              <a:defRPr>
                <a:latin typeface="+mn-lt"/>
                <a:ea typeface="+mn-ea"/>
                <a:cs typeface="+mn-cs"/>
                <a:sym typeface="Helvetica Neue Light"/>
              </a:defRPr>
            </a:pPr>
            <a:endParaRPr/>
          </a:p>
        </p:txBody>
      </p:sp>
      <p:sp>
        <p:nvSpPr>
          <p:cNvPr id="41" name="Shape 433"/>
          <p:cNvSpPr/>
          <p:nvPr/>
        </p:nvSpPr>
        <p:spPr>
          <a:xfrm flipH="1">
            <a:off x="5993961" y="4780828"/>
            <a:ext cx="1" cy="1680595"/>
          </a:xfrm>
          <a:prstGeom prst="line">
            <a:avLst/>
          </a:prstGeom>
          <a:ln w="38100">
            <a:solidFill/>
            <a:miter lim="400000"/>
          </a:ln>
        </p:spPr>
        <p:txBody>
          <a:bodyPr lIns="0" tIns="0" rIns="0" bIns="0" anchor="ctr"/>
          <a:lstStyle/>
          <a:p>
            <a:pPr lvl="0">
              <a:defRPr>
                <a:latin typeface="+mn-lt"/>
                <a:ea typeface="+mn-ea"/>
                <a:cs typeface="+mn-cs"/>
                <a:sym typeface="Helvetica Neue Light"/>
              </a:defRPr>
            </a:pPr>
            <a:endParaRPr/>
          </a:p>
        </p:txBody>
      </p:sp>
      <p:sp>
        <p:nvSpPr>
          <p:cNvPr id="42" name="Shape 434"/>
          <p:cNvSpPr/>
          <p:nvPr/>
        </p:nvSpPr>
        <p:spPr>
          <a:xfrm>
            <a:off x="8032748" y="5324353"/>
            <a:ext cx="434644" cy="439867"/>
          </a:xfrm>
          <a:prstGeom prst="roundRect">
            <a:avLst>
              <a:gd name="adj" fmla="val 17010"/>
            </a:avLst>
          </a:prstGeom>
          <a:ln w="38100">
            <a:solidFill/>
            <a:miter lim="400000"/>
          </a:ln>
        </p:spPr>
        <p:txBody>
          <a:bodyPr lIns="0" tIns="0" rIns="0" bIns="0" anchor="ctr"/>
          <a:lstStyle/>
          <a:p>
            <a:pPr lvl="0">
              <a:defRPr sz="2500">
                <a:latin typeface="Helvetica Neue Medium"/>
                <a:ea typeface="Helvetica Neue Medium"/>
                <a:cs typeface="Helvetica Neue Medium"/>
                <a:sym typeface="Helvetica Neue Medium"/>
              </a:defRPr>
            </a:pPr>
            <a:endParaRPr sz="2500"/>
          </a:p>
        </p:txBody>
      </p:sp>
      <p:sp>
        <p:nvSpPr>
          <p:cNvPr id="43" name="Shape 435"/>
          <p:cNvSpPr/>
          <p:nvPr/>
        </p:nvSpPr>
        <p:spPr>
          <a:xfrm>
            <a:off x="7608500" y="5909431"/>
            <a:ext cx="1075420" cy="37990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2800"/>
            </a:lvl1pPr>
          </a:lstStyle>
          <a:p>
            <a:pPr lvl="0">
              <a:defRPr sz="1800"/>
            </a:pPr>
            <a:r>
              <a:rPr sz="2000" dirty="0"/>
              <a:t>GPU Core</a:t>
            </a:r>
          </a:p>
        </p:txBody>
      </p:sp>
      <p:sp>
        <p:nvSpPr>
          <p:cNvPr id="44" name="Shape 436"/>
          <p:cNvSpPr/>
          <p:nvPr/>
        </p:nvSpPr>
        <p:spPr>
          <a:xfrm>
            <a:off x="4937594" y="5917897"/>
            <a:ext cx="434644" cy="439866"/>
          </a:xfrm>
          <a:prstGeom prst="roundRect">
            <a:avLst>
              <a:gd name="adj" fmla="val 17010"/>
            </a:avLst>
          </a:prstGeom>
          <a:gradFill>
            <a:gsLst>
              <a:gs pos="0">
                <a:srgbClr val="CF7F66"/>
              </a:gs>
              <a:gs pos="100000">
                <a:srgbClr val="A95648"/>
              </a:gs>
            </a:gsLst>
            <a:lin ang="5400000"/>
          </a:gradFill>
          <a:ln w="12700">
            <a:miter lim="400000"/>
          </a:ln>
        </p:spPr>
        <p:txBody>
          <a:bodyPr lIns="0" tIns="0" rIns="0" bIns="0" anchor="ctr"/>
          <a:lstStyle/>
          <a:p>
            <a:pPr lvl="0">
              <a:defRPr sz="2500">
                <a:latin typeface="Helvetica Neue Medium"/>
                <a:ea typeface="Helvetica Neue Medium"/>
                <a:cs typeface="Helvetica Neue Medium"/>
                <a:sym typeface="Helvetica Neue Medium"/>
              </a:defRPr>
            </a:pPr>
            <a:endParaRPr sz="2500"/>
          </a:p>
        </p:txBody>
      </p:sp>
      <p:sp>
        <p:nvSpPr>
          <p:cNvPr id="45" name="Shape 437"/>
          <p:cNvSpPr/>
          <p:nvPr/>
        </p:nvSpPr>
        <p:spPr>
          <a:xfrm>
            <a:off x="4472925" y="5917897"/>
            <a:ext cx="434644" cy="439866"/>
          </a:xfrm>
          <a:prstGeom prst="roundRect">
            <a:avLst>
              <a:gd name="adj" fmla="val 17010"/>
            </a:avLst>
          </a:prstGeom>
          <a:gradFill>
            <a:gsLst>
              <a:gs pos="0">
                <a:srgbClr val="CF7F66"/>
              </a:gs>
              <a:gs pos="100000">
                <a:srgbClr val="A95648"/>
              </a:gs>
            </a:gsLst>
            <a:lin ang="5400000"/>
          </a:gradFill>
          <a:ln w="12700">
            <a:miter lim="400000"/>
          </a:ln>
        </p:spPr>
        <p:txBody>
          <a:bodyPr lIns="0" tIns="0" rIns="0" bIns="0" anchor="ctr"/>
          <a:lstStyle/>
          <a:p>
            <a:pPr lvl="0">
              <a:defRPr sz="2500">
                <a:latin typeface="Helvetica Neue Medium"/>
                <a:ea typeface="Helvetica Neue Medium"/>
                <a:cs typeface="Helvetica Neue Medium"/>
                <a:sym typeface="Helvetica Neue Medium"/>
              </a:defRPr>
            </a:pPr>
            <a:endParaRPr sz="2500"/>
          </a:p>
        </p:txBody>
      </p:sp>
      <p:sp>
        <p:nvSpPr>
          <p:cNvPr id="46" name="Shape 438"/>
          <p:cNvSpPr/>
          <p:nvPr/>
        </p:nvSpPr>
        <p:spPr>
          <a:xfrm>
            <a:off x="4472925" y="5401192"/>
            <a:ext cx="434644" cy="439867"/>
          </a:xfrm>
          <a:prstGeom prst="roundRect">
            <a:avLst>
              <a:gd name="adj" fmla="val 17010"/>
            </a:avLst>
          </a:prstGeom>
          <a:gradFill>
            <a:gsLst>
              <a:gs pos="0">
                <a:srgbClr val="DCCAB0"/>
              </a:gs>
              <a:gs pos="100000">
                <a:srgbClr val="B29E85"/>
              </a:gs>
            </a:gsLst>
            <a:lin ang="5400000"/>
          </a:gradFill>
          <a:ln w="12700">
            <a:miter lim="400000"/>
          </a:ln>
        </p:spPr>
        <p:txBody>
          <a:bodyPr lIns="0" tIns="0" rIns="0" bIns="0" anchor="ctr"/>
          <a:lstStyle/>
          <a:p>
            <a:pPr lvl="0">
              <a:defRPr sz="2500">
                <a:latin typeface="Helvetica Neue Medium"/>
                <a:ea typeface="Helvetica Neue Medium"/>
                <a:cs typeface="Helvetica Neue Medium"/>
                <a:sym typeface="Helvetica Neue Medium"/>
              </a:defRPr>
            </a:pPr>
            <a:endParaRPr sz="2500"/>
          </a:p>
        </p:txBody>
      </p:sp>
      <p:sp>
        <p:nvSpPr>
          <p:cNvPr id="47" name="Shape 439"/>
          <p:cNvSpPr/>
          <p:nvPr/>
        </p:nvSpPr>
        <p:spPr>
          <a:xfrm>
            <a:off x="4008256" y="5917897"/>
            <a:ext cx="434644" cy="439866"/>
          </a:xfrm>
          <a:prstGeom prst="roundRect">
            <a:avLst>
              <a:gd name="adj" fmla="val 17010"/>
            </a:avLst>
          </a:prstGeom>
          <a:gradFill>
            <a:gsLst>
              <a:gs pos="0">
                <a:srgbClr val="CF7F66"/>
              </a:gs>
              <a:gs pos="100000">
                <a:srgbClr val="A95648"/>
              </a:gs>
            </a:gsLst>
            <a:lin ang="5400000"/>
          </a:gradFill>
          <a:ln w="12700">
            <a:miter lim="400000"/>
          </a:ln>
        </p:spPr>
        <p:txBody>
          <a:bodyPr lIns="0" tIns="0" rIns="0" bIns="0" anchor="ctr"/>
          <a:lstStyle/>
          <a:p>
            <a:pPr lvl="0">
              <a:defRPr sz="2500">
                <a:latin typeface="Helvetica Neue Medium"/>
                <a:ea typeface="Helvetica Neue Medium"/>
                <a:cs typeface="Helvetica Neue Medium"/>
                <a:sym typeface="Helvetica Neue Medium"/>
              </a:defRPr>
            </a:pPr>
            <a:endParaRPr sz="2500"/>
          </a:p>
        </p:txBody>
      </p:sp>
      <p:sp>
        <p:nvSpPr>
          <p:cNvPr id="48" name="Shape 440"/>
          <p:cNvSpPr/>
          <p:nvPr/>
        </p:nvSpPr>
        <p:spPr>
          <a:xfrm>
            <a:off x="4008256" y="4884487"/>
            <a:ext cx="434644" cy="439866"/>
          </a:xfrm>
          <a:prstGeom prst="roundRect">
            <a:avLst>
              <a:gd name="adj" fmla="val 17010"/>
            </a:avLst>
          </a:prstGeom>
          <a:gradFill>
            <a:gsLst>
              <a:gs pos="0">
                <a:srgbClr val="82A1AB"/>
              </a:gs>
              <a:gs pos="100000">
                <a:srgbClr val="275664"/>
              </a:gs>
            </a:gsLst>
            <a:lin ang="5400000"/>
          </a:gradFill>
          <a:ln w="12700">
            <a:miter lim="400000"/>
          </a:ln>
        </p:spPr>
        <p:txBody>
          <a:bodyPr lIns="0" tIns="0" rIns="0" bIns="0" anchor="ctr"/>
          <a:lstStyle/>
          <a:p>
            <a:pPr lvl="0">
              <a:defRPr sz="2500">
                <a:latin typeface="Helvetica Neue Medium"/>
                <a:ea typeface="Helvetica Neue Medium"/>
                <a:cs typeface="Helvetica Neue Medium"/>
                <a:sym typeface="Helvetica Neue Medium"/>
              </a:defRPr>
            </a:pPr>
            <a:endParaRPr sz="2500"/>
          </a:p>
        </p:txBody>
      </p:sp>
      <p:sp>
        <p:nvSpPr>
          <p:cNvPr id="49" name="Shape 441"/>
          <p:cNvSpPr/>
          <p:nvPr/>
        </p:nvSpPr>
        <p:spPr>
          <a:xfrm>
            <a:off x="4008256" y="5401192"/>
            <a:ext cx="434644" cy="439867"/>
          </a:xfrm>
          <a:prstGeom prst="roundRect">
            <a:avLst>
              <a:gd name="adj" fmla="val 17010"/>
            </a:avLst>
          </a:prstGeom>
          <a:gradFill>
            <a:gsLst>
              <a:gs pos="0">
                <a:srgbClr val="DCCAB0"/>
              </a:gs>
              <a:gs pos="100000">
                <a:srgbClr val="B29E85"/>
              </a:gs>
            </a:gsLst>
            <a:lin ang="5400000"/>
          </a:gradFill>
          <a:ln w="12700">
            <a:miter lim="400000"/>
          </a:ln>
        </p:spPr>
        <p:txBody>
          <a:bodyPr lIns="0" tIns="0" rIns="0" bIns="0" anchor="ctr"/>
          <a:lstStyle/>
          <a:p>
            <a:pPr lvl="0">
              <a:defRPr sz="2500">
                <a:latin typeface="Helvetica Neue Medium"/>
                <a:ea typeface="Helvetica Neue Medium"/>
                <a:cs typeface="Helvetica Neue Medium"/>
                <a:sym typeface="Helvetica Neue Medium"/>
              </a:defRPr>
            </a:pPr>
            <a:endParaRPr sz="2500"/>
          </a:p>
        </p:txBody>
      </p:sp>
      <p:sp>
        <p:nvSpPr>
          <p:cNvPr id="50" name="Shape 442"/>
          <p:cNvSpPr/>
          <p:nvPr/>
        </p:nvSpPr>
        <p:spPr>
          <a:xfrm>
            <a:off x="3540041" y="4790111"/>
            <a:ext cx="258080" cy="395297"/>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000"/>
            </a:lvl1pPr>
          </a:lstStyle>
          <a:p>
            <a:pPr lvl="0">
              <a:defRPr sz="1800"/>
            </a:pPr>
            <a:r>
              <a:rPr sz="2100"/>
              <a:t>…</a:t>
            </a:r>
          </a:p>
        </p:txBody>
      </p:sp>
      <p:sp>
        <p:nvSpPr>
          <p:cNvPr id="51" name="Shape 443"/>
          <p:cNvSpPr/>
          <p:nvPr/>
        </p:nvSpPr>
        <p:spPr>
          <a:xfrm>
            <a:off x="3540041" y="5293375"/>
            <a:ext cx="258080" cy="395297"/>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000"/>
            </a:lvl1pPr>
          </a:lstStyle>
          <a:p>
            <a:pPr lvl="0">
              <a:defRPr sz="1800"/>
            </a:pPr>
            <a:r>
              <a:rPr sz="2100"/>
              <a:t>…</a:t>
            </a:r>
          </a:p>
        </p:txBody>
      </p:sp>
      <p:sp>
        <p:nvSpPr>
          <p:cNvPr id="52" name="Shape 444"/>
          <p:cNvSpPr/>
          <p:nvPr/>
        </p:nvSpPr>
        <p:spPr>
          <a:xfrm>
            <a:off x="3540041" y="5861542"/>
            <a:ext cx="258080" cy="395297"/>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000"/>
            </a:lvl1pPr>
          </a:lstStyle>
          <a:p>
            <a:pPr lvl="0">
              <a:defRPr sz="1800"/>
            </a:pPr>
            <a:r>
              <a:rPr sz="2100"/>
              <a:t>…</a:t>
            </a:r>
          </a:p>
        </p:txBody>
      </p:sp>
      <p:sp>
        <p:nvSpPr>
          <p:cNvPr id="53" name="Shape 445"/>
          <p:cNvSpPr/>
          <p:nvPr/>
        </p:nvSpPr>
        <p:spPr>
          <a:xfrm>
            <a:off x="8176741" y="4484527"/>
            <a:ext cx="1014358" cy="776326"/>
          </a:xfrm>
          <a:custGeom>
            <a:avLst/>
            <a:gdLst/>
            <a:ahLst/>
            <a:cxnLst>
              <a:cxn ang="0">
                <a:pos x="wd2" y="hd2"/>
              </a:cxn>
              <a:cxn ang="5400000">
                <a:pos x="wd2" y="hd2"/>
              </a:cxn>
              <a:cxn ang="10800000">
                <a:pos x="wd2" y="hd2"/>
              </a:cxn>
              <a:cxn ang="16200000">
                <a:pos x="wd2" y="hd2"/>
              </a:cxn>
            </a:cxnLst>
            <a:rect l="0" t="0" r="r" b="b"/>
            <a:pathLst>
              <a:path w="21600" h="21600" extrusionOk="0">
                <a:moveTo>
                  <a:pt x="4843" y="0"/>
                </a:moveTo>
                <a:cubicBezTo>
                  <a:pt x="4318" y="0"/>
                  <a:pt x="3892" y="556"/>
                  <a:pt x="3892" y="1242"/>
                </a:cubicBezTo>
                <a:lnTo>
                  <a:pt x="3892" y="12135"/>
                </a:lnTo>
                <a:lnTo>
                  <a:pt x="0" y="21600"/>
                </a:lnTo>
                <a:lnTo>
                  <a:pt x="7790" y="16879"/>
                </a:lnTo>
                <a:lnTo>
                  <a:pt x="20649" y="16879"/>
                </a:lnTo>
                <a:cubicBezTo>
                  <a:pt x="21174" y="16879"/>
                  <a:pt x="21600" y="16323"/>
                  <a:pt x="21600" y="15637"/>
                </a:cubicBezTo>
                <a:lnTo>
                  <a:pt x="21600" y="1242"/>
                </a:lnTo>
                <a:cubicBezTo>
                  <a:pt x="21600" y="556"/>
                  <a:pt x="21174" y="0"/>
                  <a:pt x="20649" y="0"/>
                </a:cubicBezTo>
                <a:lnTo>
                  <a:pt x="4843" y="0"/>
                </a:lnTo>
                <a:close/>
              </a:path>
            </a:pathLst>
          </a:custGeom>
          <a:solidFill>
            <a:srgbClr val="FFFFFF"/>
          </a:solidFill>
          <a:ln w="25400">
            <a:solidFill/>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2500">
                <a:latin typeface="Helvetica Neue Medium"/>
                <a:ea typeface="Helvetica Neue Medium"/>
                <a:cs typeface="Helvetica Neue Medium"/>
                <a:sym typeface="Helvetica Neue Medium"/>
              </a:defRPr>
            </a:lvl1pPr>
          </a:lstStyle>
          <a:p>
            <a:pPr lvl="0">
              <a:defRPr sz="1800"/>
            </a:pPr>
            <a:r>
              <a:rPr lang="en-US" sz="1800" dirty="0"/>
              <a:t>    </a:t>
            </a:r>
            <a:r>
              <a:rPr sz="1800" dirty="0"/>
              <a:t>cache </a:t>
            </a:r>
            <a:r>
              <a:rPr lang="en-US" sz="1800" dirty="0"/>
              <a:t>   </a:t>
            </a:r>
          </a:p>
          <a:p>
            <a:pPr lvl="0">
              <a:defRPr sz="1800"/>
            </a:pPr>
            <a:r>
              <a:rPr lang="en-US" sz="1800" dirty="0"/>
              <a:t>     </a:t>
            </a:r>
            <a:r>
              <a:rPr sz="1800" dirty="0"/>
              <a:t>miss</a:t>
            </a:r>
            <a:endParaRPr lang="en-US" sz="1800" dirty="0"/>
          </a:p>
          <a:p>
            <a:pPr lvl="0">
              <a:defRPr sz="1800"/>
            </a:pPr>
            <a:endParaRPr sz="1800" dirty="0"/>
          </a:p>
        </p:txBody>
      </p:sp>
      <p:sp>
        <p:nvSpPr>
          <p:cNvPr id="54" name="Shape 446"/>
          <p:cNvSpPr/>
          <p:nvPr/>
        </p:nvSpPr>
        <p:spPr>
          <a:xfrm>
            <a:off x="8176741" y="4508741"/>
            <a:ext cx="1014358" cy="776326"/>
          </a:xfrm>
          <a:custGeom>
            <a:avLst/>
            <a:gdLst/>
            <a:ahLst/>
            <a:cxnLst>
              <a:cxn ang="0">
                <a:pos x="wd2" y="hd2"/>
              </a:cxn>
              <a:cxn ang="5400000">
                <a:pos x="wd2" y="hd2"/>
              </a:cxn>
              <a:cxn ang="10800000">
                <a:pos x="wd2" y="hd2"/>
              </a:cxn>
              <a:cxn ang="16200000">
                <a:pos x="wd2" y="hd2"/>
              </a:cxn>
            </a:cxnLst>
            <a:rect l="0" t="0" r="r" b="b"/>
            <a:pathLst>
              <a:path w="21600" h="21600" extrusionOk="0">
                <a:moveTo>
                  <a:pt x="4843" y="0"/>
                </a:moveTo>
                <a:cubicBezTo>
                  <a:pt x="4318" y="0"/>
                  <a:pt x="3892" y="556"/>
                  <a:pt x="3892" y="1242"/>
                </a:cubicBezTo>
                <a:lnTo>
                  <a:pt x="3892" y="12135"/>
                </a:lnTo>
                <a:lnTo>
                  <a:pt x="0" y="21600"/>
                </a:lnTo>
                <a:lnTo>
                  <a:pt x="7790" y="16879"/>
                </a:lnTo>
                <a:lnTo>
                  <a:pt x="20649" y="16879"/>
                </a:lnTo>
                <a:cubicBezTo>
                  <a:pt x="21174" y="16879"/>
                  <a:pt x="21600" y="16323"/>
                  <a:pt x="21600" y="15637"/>
                </a:cubicBezTo>
                <a:lnTo>
                  <a:pt x="21600" y="1242"/>
                </a:lnTo>
                <a:cubicBezTo>
                  <a:pt x="21600" y="556"/>
                  <a:pt x="21174" y="0"/>
                  <a:pt x="20649" y="0"/>
                </a:cubicBezTo>
                <a:lnTo>
                  <a:pt x="4843" y="0"/>
                </a:lnTo>
                <a:close/>
              </a:path>
            </a:pathLst>
          </a:custGeom>
          <a:solidFill>
            <a:srgbClr val="FFFFFF"/>
          </a:solidFill>
          <a:ln w="25400">
            <a:solidFill/>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defRPr sz="2500">
                <a:latin typeface="Helvetica Neue Medium"/>
                <a:ea typeface="Helvetica Neue Medium"/>
                <a:cs typeface="Helvetica Neue Medium"/>
                <a:sym typeface="Helvetica Neue Medium"/>
              </a:defRPr>
            </a:lvl1pPr>
          </a:lstStyle>
          <a:p>
            <a:pPr lvl="0">
              <a:defRPr sz="1800"/>
            </a:pPr>
            <a:r>
              <a:rPr lang="en-US" sz="1800" dirty="0"/>
              <a:t>    </a:t>
            </a:r>
            <a:r>
              <a:rPr sz="1800" dirty="0"/>
              <a:t>cache </a:t>
            </a:r>
            <a:r>
              <a:rPr lang="en-US" sz="1800" dirty="0"/>
              <a:t>  </a:t>
            </a:r>
          </a:p>
          <a:p>
            <a:pPr lvl="0">
              <a:defRPr sz="1800"/>
            </a:pPr>
            <a:r>
              <a:rPr lang="en-US" sz="1800" dirty="0"/>
              <a:t>     </a:t>
            </a:r>
            <a:r>
              <a:rPr sz="1800" dirty="0"/>
              <a:t>miss</a:t>
            </a:r>
            <a:endParaRPr lang="en-US" sz="1800" dirty="0"/>
          </a:p>
          <a:p>
            <a:pPr lvl="0">
              <a:defRPr sz="1800"/>
            </a:pPr>
            <a:endParaRPr sz="1800" dirty="0"/>
          </a:p>
        </p:txBody>
      </p:sp>
      <p:sp>
        <p:nvSpPr>
          <p:cNvPr id="55" name="Shape 447"/>
          <p:cNvSpPr/>
          <p:nvPr/>
        </p:nvSpPr>
        <p:spPr>
          <a:xfrm>
            <a:off x="2582497" y="4926123"/>
            <a:ext cx="773286" cy="302964"/>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2100"/>
            </a:lvl1pPr>
          </a:lstStyle>
          <a:p>
            <a:pPr lvl="0">
              <a:defRPr sz="1800"/>
            </a:pPr>
            <a:r>
              <a:rPr sz="1500"/>
              <a:t>Thread A</a:t>
            </a:r>
          </a:p>
        </p:txBody>
      </p:sp>
      <p:sp>
        <p:nvSpPr>
          <p:cNvPr id="56" name="Shape 448"/>
          <p:cNvSpPr/>
          <p:nvPr/>
        </p:nvSpPr>
        <p:spPr>
          <a:xfrm>
            <a:off x="2579028" y="5469643"/>
            <a:ext cx="766874" cy="302964"/>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2100"/>
            </a:lvl1pPr>
          </a:lstStyle>
          <a:p>
            <a:pPr lvl="0">
              <a:defRPr sz="1800"/>
            </a:pPr>
            <a:r>
              <a:rPr sz="1500"/>
              <a:t>Thread B</a:t>
            </a:r>
          </a:p>
        </p:txBody>
      </p:sp>
      <p:sp>
        <p:nvSpPr>
          <p:cNvPr id="57" name="Shape 449"/>
          <p:cNvSpPr/>
          <p:nvPr/>
        </p:nvSpPr>
        <p:spPr>
          <a:xfrm>
            <a:off x="2575558" y="5986375"/>
            <a:ext cx="765270" cy="302964"/>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2100"/>
            </a:lvl1pPr>
          </a:lstStyle>
          <a:p>
            <a:pPr lvl="0">
              <a:defRPr sz="1800"/>
            </a:pPr>
            <a:r>
              <a:rPr sz="1500"/>
              <a:t>Thread C</a:t>
            </a:r>
          </a:p>
        </p:txBody>
      </p:sp>
      <p:sp>
        <p:nvSpPr>
          <p:cNvPr id="58" name="Shape 450"/>
          <p:cNvSpPr/>
          <p:nvPr/>
        </p:nvSpPr>
        <p:spPr>
          <a:xfrm>
            <a:off x="4145221" y="6531515"/>
            <a:ext cx="1443469" cy="302964"/>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2100"/>
            </a:lvl1pPr>
          </a:lstStyle>
          <a:p>
            <a:pPr lvl="0">
              <a:defRPr sz="1800"/>
            </a:pPr>
            <a:r>
              <a:rPr sz="1500"/>
              <a:t>Instruction Buffer</a:t>
            </a:r>
          </a:p>
        </p:txBody>
      </p:sp>
      <p:sp>
        <p:nvSpPr>
          <p:cNvPr id="59" name="Shape 451"/>
          <p:cNvSpPr/>
          <p:nvPr/>
        </p:nvSpPr>
        <p:spPr>
          <a:xfrm>
            <a:off x="6618217" y="4484527"/>
            <a:ext cx="2443615" cy="626129"/>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pPr>
            <a:r>
              <a:rPr b="1">
                <a:solidFill>
                  <a:srgbClr val="163D40"/>
                </a:solidFill>
              </a:rPr>
              <a:t>memory request issued, </a:t>
            </a:r>
          </a:p>
          <a:p>
            <a:pPr lvl="0">
              <a:defRPr sz="1800"/>
            </a:pPr>
            <a:r>
              <a:rPr b="1">
                <a:solidFill>
                  <a:srgbClr val="163D40"/>
                </a:solidFill>
              </a:rPr>
              <a:t>switch to another thread</a:t>
            </a:r>
          </a:p>
        </p:txBody>
      </p:sp>
      <p:sp>
        <p:nvSpPr>
          <p:cNvPr id="60" name="Shape 427"/>
          <p:cNvSpPr/>
          <p:nvPr/>
        </p:nvSpPr>
        <p:spPr>
          <a:xfrm>
            <a:off x="4937594" y="4884487"/>
            <a:ext cx="434644" cy="439866"/>
          </a:xfrm>
          <a:prstGeom prst="roundRect">
            <a:avLst>
              <a:gd name="adj" fmla="val 17010"/>
            </a:avLst>
          </a:prstGeom>
          <a:gradFill>
            <a:gsLst>
              <a:gs pos="0">
                <a:srgbClr val="82A1AB"/>
              </a:gs>
              <a:gs pos="100000">
                <a:srgbClr val="275664"/>
              </a:gs>
            </a:gsLst>
            <a:lin ang="5400000"/>
          </a:gradFill>
          <a:ln w="12700">
            <a:miter lim="400000"/>
          </a:ln>
        </p:spPr>
        <p:txBody>
          <a:bodyPr lIns="0" tIns="0" rIns="0" bIns="0" anchor="ctr"/>
          <a:lstStyle/>
          <a:p>
            <a:pPr lvl="0">
              <a:defRPr sz="2500">
                <a:latin typeface="Helvetica Neue Medium"/>
                <a:ea typeface="Helvetica Neue Medium"/>
                <a:cs typeface="Helvetica Neue Medium"/>
                <a:sym typeface="Helvetica Neue Medium"/>
              </a:defRPr>
            </a:pPr>
            <a:endParaRPr sz="2500"/>
          </a:p>
        </p:txBody>
      </p:sp>
      <p:sp>
        <p:nvSpPr>
          <p:cNvPr id="61" name="Shape 452"/>
          <p:cNvSpPr/>
          <p:nvPr/>
        </p:nvSpPr>
        <p:spPr>
          <a:xfrm>
            <a:off x="6615684" y="4479456"/>
            <a:ext cx="2443615" cy="626129"/>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pPr>
            <a:r>
              <a:rPr b="1" dirty="0">
                <a:solidFill>
                  <a:srgbClr val="163D40"/>
                </a:solidFill>
              </a:rPr>
              <a:t>memory request issued, </a:t>
            </a:r>
          </a:p>
          <a:p>
            <a:pPr lvl="0">
              <a:defRPr sz="1800"/>
            </a:pPr>
            <a:r>
              <a:rPr b="1" dirty="0">
                <a:solidFill>
                  <a:srgbClr val="163D40"/>
                </a:solidFill>
              </a:rPr>
              <a:t>switch to another thread</a:t>
            </a:r>
          </a:p>
        </p:txBody>
      </p:sp>
    </p:spTree>
    <p:extLst>
      <p:ext uri="{BB962C8B-B14F-4D97-AF65-F5344CB8AC3E}">
        <p14:creationId xmlns:p14="http://schemas.microsoft.com/office/powerpoint/2010/main" val="657100703"/>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1111E-6 -4.81481E-6 L 0.21424 0.0632 " pathEditMode="relative" rAng="0" ptsTypes="AA">
                                      <p:cBhvr>
                                        <p:cTn id="6" dur="1000" fill="hold"/>
                                        <p:tgtEl>
                                          <p:spTgt spid="37"/>
                                        </p:tgtEl>
                                        <p:attrNameLst>
                                          <p:attrName>ppt_x</p:attrName>
                                          <p:attrName>ppt_y</p:attrName>
                                        </p:attrNameLst>
                                      </p:cBhvr>
                                      <p:rCtr x="10712" y="3148"/>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1424 0.0632 L 0.27517 0.0632 " pathEditMode="relative" rAng="0" ptsTypes="AA">
                                      <p:cBhvr>
                                        <p:cTn id="10" dur="1000" fill="hold"/>
                                        <p:tgtEl>
                                          <p:spTgt spid="37"/>
                                        </p:tgtEl>
                                        <p:attrNameLst>
                                          <p:attrName>ppt_x</p:attrName>
                                          <p:attrName>ppt_y</p:attrName>
                                        </p:attrNameLst>
                                      </p:cBhvr>
                                      <p:rCtr x="3038" y="0"/>
                                    </p:animMotion>
                                  </p:childTnLst>
                                </p:cTn>
                              </p:par>
                              <p:par>
                                <p:cTn id="11" presetID="42" presetClass="path" presetSubtype="0" accel="50000" decel="50000" fill="hold" grpId="0" nodeType="withEffect">
                                  <p:stCondLst>
                                    <p:cond delay="0"/>
                                  </p:stCondLst>
                                  <p:childTnLst>
                                    <p:animMotion origin="layout" path="M -4.44444E-6 -4.81481E-6 L 0.26494 0.0632 " pathEditMode="relative" rAng="0" ptsTypes="AA">
                                      <p:cBhvr>
                                        <p:cTn id="12" dur="1000" fill="hold"/>
                                        <p:tgtEl>
                                          <p:spTgt spid="60"/>
                                        </p:tgtEl>
                                        <p:attrNameLst>
                                          <p:attrName>ppt_x</p:attrName>
                                          <p:attrName>ppt_y</p:attrName>
                                        </p:attrNameLst>
                                      </p:cBhvr>
                                      <p:rCtr x="13247" y="3148"/>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iterate>
                                    <p:tmAbs val="0"/>
                                  </p:iterate>
                                  <p:childTnLst>
                                    <p:set>
                                      <p:cBhvr>
                                        <p:cTn id="20" fill="hold">
                                          <p:stCondLst>
                                            <p:cond delay="0"/>
                                          </p:stCondLst>
                                        </p:cTn>
                                        <p:tgtEl>
                                          <p:spTgt spid="53"/>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59"/>
                                        </p:tgtEl>
                                        <p:attrNameLst>
                                          <p:attrName>style.visibility</p:attrName>
                                        </p:attrNameLst>
                                      </p:cBhvr>
                                      <p:to>
                                        <p:strVal val="visible"/>
                                      </p:to>
                                    </p:set>
                                  </p:childTnLst>
                                </p:cTn>
                              </p:par>
                            </p:childTnLst>
                          </p:cTn>
                        </p:par>
                        <p:par>
                          <p:cTn id="24" fill="hold">
                            <p:stCondLst>
                              <p:cond delay="0"/>
                            </p:stCondLst>
                            <p:childTnLst>
                              <p:par>
                                <p:cTn id="25" presetID="42" presetClass="path" presetSubtype="0" accel="50000" decel="50000" fill="hold" grpId="1" nodeType="afterEffect">
                                  <p:stCondLst>
                                    <p:cond delay="0"/>
                                  </p:stCondLst>
                                  <p:childTnLst>
                                    <p:animMotion origin="layout" path="M 0.26494 0.0632 L -4.44444E-6 -4.81481E-6 " pathEditMode="relative" rAng="0" ptsTypes="AA">
                                      <p:cBhvr>
                                        <p:cTn id="26" dur="1000" fill="hold"/>
                                        <p:tgtEl>
                                          <p:spTgt spid="60"/>
                                        </p:tgtEl>
                                        <p:attrNameLst>
                                          <p:attrName>ppt_x</p:attrName>
                                          <p:attrName>ppt_y</p:attrName>
                                        </p:attrNameLst>
                                      </p:cBhvr>
                                      <p:rCtr x="-13247" y="-3171"/>
                                    </p:animMotion>
                                  </p:childTnLst>
                                </p:cTn>
                              </p:par>
                              <p:par>
                                <p:cTn id="27" presetID="42" presetClass="path" presetSubtype="0" accel="50000" decel="50000" fill="hold" grpId="0" nodeType="withEffect">
                                  <p:stCondLst>
                                    <p:cond delay="0"/>
                                  </p:stCondLst>
                                  <p:childTnLst>
                                    <p:animMotion origin="layout" path="M 1.11111E-6 2.22222E-6 L 0.21424 -0.01227 " pathEditMode="relative" rAng="0" ptsTypes="AA">
                                      <p:cBhvr>
                                        <p:cTn id="28" dur="1000" fill="hold"/>
                                        <p:tgtEl>
                                          <p:spTgt spid="35"/>
                                        </p:tgtEl>
                                        <p:attrNameLst>
                                          <p:attrName>ppt_x</p:attrName>
                                          <p:attrName>ppt_y</p:attrName>
                                        </p:attrNameLst>
                                      </p:cBhvr>
                                      <p:rCtr x="10712" y="-625"/>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iterate>
                                    <p:tmAbs val="0"/>
                                  </p:iterate>
                                  <p:childTnLst>
                                    <p:set>
                                      <p:cBhvr>
                                        <p:cTn id="32" fill="hold">
                                          <p:stCondLst>
                                            <p:cond delay="0"/>
                                          </p:stCondLst>
                                        </p:cTn>
                                        <p:tgtEl>
                                          <p:spTgt spid="59"/>
                                        </p:tgtEl>
                                        <p:attrNameLst>
                                          <p:attrName>style.visibility</p:attrName>
                                        </p:attrNameLst>
                                      </p:cBhvr>
                                      <p:to>
                                        <p:strVal val="hidden"/>
                                      </p:to>
                                    </p:set>
                                  </p:childTnLst>
                                </p:cTn>
                              </p:par>
                              <p:par>
                                <p:cTn id="33" presetID="42" presetClass="path" presetSubtype="0" accel="50000" decel="50000" fill="hold" grpId="2" nodeType="withEffect">
                                  <p:stCondLst>
                                    <p:cond delay="0"/>
                                  </p:stCondLst>
                                  <p:childTnLst>
                                    <p:animMotion origin="layout" path="M 0.27517 0.0632 L 0.32778 0.0625 " pathEditMode="relative" rAng="0" ptsTypes="AA">
                                      <p:cBhvr>
                                        <p:cTn id="34" dur="1000" fill="hold"/>
                                        <p:tgtEl>
                                          <p:spTgt spid="37"/>
                                        </p:tgtEl>
                                        <p:attrNameLst>
                                          <p:attrName>ppt_x</p:attrName>
                                          <p:attrName>ppt_y</p:attrName>
                                        </p:attrNameLst>
                                      </p:cBhvr>
                                      <p:rCtr x="2622" y="-46"/>
                                    </p:animMotion>
                                  </p:childTnLst>
                                </p:cTn>
                              </p:par>
                              <p:par>
                                <p:cTn id="35" presetID="42" presetClass="path" presetSubtype="0" accel="50000" decel="50000" fill="hold" grpId="1" nodeType="withEffect">
                                  <p:stCondLst>
                                    <p:cond delay="0"/>
                                  </p:stCondLst>
                                  <p:childTnLst>
                                    <p:animMotion origin="layout" path="M 0.21424 -0.01227 L 0.27517 -0.01227 " pathEditMode="relative" rAng="0" ptsTypes="AA">
                                      <p:cBhvr>
                                        <p:cTn id="36" dur="1000" fill="hold"/>
                                        <p:tgtEl>
                                          <p:spTgt spid="35"/>
                                        </p:tgtEl>
                                        <p:attrNameLst>
                                          <p:attrName>ppt_x</p:attrName>
                                          <p:attrName>ppt_y</p:attrName>
                                        </p:attrNameLst>
                                      </p:cBhvr>
                                      <p:rCtr x="3038" y="0"/>
                                    </p:animMotion>
                                  </p:childTnLst>
                                </p:cTn>
                              </p:par>
                              <p:par>
                                <p:cTn id="37" presetID="42" presetClass="path" presetSubtype="0" accel="50000" decel="50000" fill="hold" grpId="0" nodeType="withEffect">
                                  <p:stCondLst>
                                    <p:cond delay="0"/>
                                  </p:stCondLst>
                                  <p:childTnLst>
                                    <p:animMotion origin="layout" path="M -4.44444E-6 2.22222E-6 L 0.26494 -0.01227 " pathEditMode="relative" rAng="0" ptsTypes="AA">
                                      <p:cBhvr>
                                        <p:cTn id="38" dur="1000" fill="hold"/>
                                        <p:tgtEl>
                                          <p:spTgt spid="38"/>
                                        </p:tgtEl>
                                        <p:attrNameLst>
                                          <p:attrName>ppt_x</p:attrName>
                                          <p:attrName>ppt_y</p:attrName>
                                        </p:attrNameLst>
                                      </p:cBhvr>
                                      <p:rCtr x="13247" y="-625"/>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p:tmAbs val="0"/>
                                  </p:iterate>
                                  <p:childTnLst>
                                    <p:set>
                                      <p:cBhvr>
                                        <p:cTn id="42" fill="hold"/>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iterate>
                                    <p:tmAbs val="0"/>
                                  </p:iterate>
                                  <p:childTnLst>
                                    <p:set>
                                      <p:cBhvr>
                                        <p:cTn id="46" fill="hold">
                                          <p:stCondLst>
                                            <p:cond delay="0"/>
                                          </p:stCondLst>
                                        </p:cTn>
                                        <p:tgtEl>
                                          <p:spTgt spid="54"/>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grpId="0" nodeType="afterEffect">
                                  <p:stCondLst>
                                    <p:cond delay="0"/>
                                  </p:stCondLst>
                                  <p:iterate>
                                    <p:tmAbs val="0"/>
                                  </p:iterate>
                                  <p:childTnLst>
                                    <p:set>
                                      <p:cBhvr>
                                        <p:cTn id="49" fill="hold"/>
                                        <p:tgtEl>
                                          <p:spTgt spid="61"/>
                                        </p:tgtEl>
                                        <p:attrNameLst>
                                          <p:attrName>style.visibility</p:attrName>
                                        </p:attrNameLst>
                                      </p:cBhvr>
                                      <p:to>
                                        <p:strVal val="visible"/>
                                      </p:to>
                                    </p:set>
                                  </p:childTnLst>
                                </p:cTn>
                              </p:par>
                              <p:par>
                                <p:cTn id="50" presetID="42" presetClass="path" presetSubtype="0" accel="50000" decel="50000" fill="hold" grpId="1" nodeType="withEffect">
                                  <p:stCondLst>
                                    <p:cond delay="0"/>
                                  </p:stCondLst>
                                  <p:childTnLst>
                                    <p:animMotion origin="layout" path="M 0.26494 -0.01227 L -4.44444E-6 2.22222E-6 " pathEditMode="relative" rAng="0" ptsTypes="AA">
                                      <p:cBhvr>
                                        <p:cTn id="51" dur="1000" fill="hold"/>
                                        <p:tgtEl>
                                          <p:spTgt spid="38"/>
                                        </p:tgtEl>
                                        <p:attrNameLst>
                                          <p:attrName>ppt_x</p:attrName>
                                          <p:attrName>ppt_y</p:attrName>
                                        </p:attrNameLst>
                                      </p:cBhvr>
                                      <p:rCtr x="-13247" y="602"/>
                                    </p:animMotion>
                                  </p:childTnLst>
                                </p:cTn>
                              </p:par>
                              <p:par>
                                <p:cTn id="52" presetID="42" presetClass="path" presetSubtype="0" accel="50000" decel="50000" fill="hold" grpId="0" nodeType="withEffect">
                                  <p:stCondLst>
                                    <p:cond delay="0"/>
                                  </p:stCondLst>
                                  <p:childTnLst>
                                    <p:animMotion origin="layout" path="M 1.11111E-6 -3.7037E-6 L 0.21424 -0.08819 " pathEditMode="relative" rAng="0" ptsTypes="AA">
                                      <p:cBhvr>
                                        <p:cTn id="53" dur="1000" fill="hold"/>
                                        <p:tgtEl>
                                          <p:spTgt spid="34"/>
                                        </p:tgtEl>
                                        <p:attrNameLst>
                                          <p:attrName>ppt_x</p:attrName>
                                          <p:attrName>ppt_y</p:attrName>
                                        </p:attrNameLst>
                                      </p:cBhvr>
                                      <p:rCtr x="10712" y="-44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5" grpId="1" animBg="1"/>
      <p:bldP spid="37" grpId="0" animBg="1"/>
      <p:bldP spid="37" grpId="1" animBg="1"/>
      <p:bldP spid="37" grpId="2" animBg="1"/>
      <p:bldP spid="38" grpId="0" animBg="1"/>
      <p:bldP spid="38" grpId="1" animBg="1"/>
      <p:bldP spid="53" grpId="0" animBg="1" advAuto="0"/>
      <p:bldP spid="53" grpId="1" animBg="1" advAuto="0"/>
      <p:bldP spid="54" grpId="0" animBg="1" advAuto="0"/>
      <p:bldP spid="54" grpId="1" animBg="1" advAuto="0"/>
      <p:bldP spid="59" grpId="0" animBg="1" advAuto="0"/>
      <p:bldP spid="59" grpId="1" animBg="1" advAuto="0"/>
      <p:bldP spid="60" grpId="0" animBg="1"/>
      <p:bldP spid="60" grpId="1" animBg="1"/>
      <p:bldP spid="61"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a:p>
          <a:p>
            <a:pPr marL="0" indent="0" algn="ctr">
              <a:buNone/>
            </a:pPr>
            <a:r>
              <a:rPr lang="en-US" sz="3600" dirty="0" smtClean="0"/>
              <a:t>Can we simply offload parallel operations on CPU to GPUs to further improve performance?</a:t>
            </a:r>
          </a:p>
          <a:p>
            <a:pPr marL="0" indent="0" algn="ctr">
              <a:buNone/>
            </a:pPr>
            <a:endParaRPr lang="en-US" dirty="0"/>
          </a:p>
          <a:p>
            <a:pPr marL="0" indent="0" algn="ctr">
              <a:buNone/>
            </a:pPr>
            <a:r>
              <a:rPr lang="en-US" sz="4400" dirty="0" smtClean="0">
                <a:solidFill>
                  <a:srgbClr val="FF0000"/>
                </a:solidFill>
              </a:rPr>
              <a:t>No</a:t>
            </a:r>
          </a:p>
          <a:p>
            <a:pPr marL="0" indent="0" algn="ctr">
              <a:buNone/>
            </a:pPr>
            <a:endParaRPr lang="en-US" dirty="0"/>
          </a:p>
        </p:txBody>
      </p:sp>
      <p:sp>
        <p:nvSpPr>
          <p:cNvPr id="4" name="Slide Number Placeholder 3"/>
          <p:cNvSpPr>
            <a:spLocks noGrp="1"/>
          </p:cNvSpPr>
          <p:nvPr>
            <p:ph type="sldNum" sz="quarter" idx="12"/>
          </p:nvPr>
        </p:nvSpPr>
        <p:spPr/>
        <p:txBody>
          <a:bodyPr/>
          <a:lstStyle/>
          <a:p>
            <a:fld id="{521D0898-B442-5546-8EA8-3F323974D898}" type="slidenum">
              <a:rPr lang="en-US" smtClean="0"/>
              <a:t>13</a:t>
            </a:fld>
            <a:endParaRPr lang="en-US"/>
          </a:p>
        </p:txBody>
      </p:sp>
    </p:spTree>
    <p:extLst>
      <p:ext uri="{BB962C8B-B14F-4D97-AF65-F5344CB8AC3E}">
        <p14:creationId xmlns:p14="http://schemas.microsoft.com/office/powerpoint/2010/main" val="196116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Right Arrow 12"/>
          <p:cNvSpPr/>
          <p:nvPr/>
        </p:nvSpPr>
        <p:spPr>
          <a:xfrm>
            <a:off x="5513836" y="5536115"/>
            <a:ext cx="947924" cy="427160"/>
          </a:xfrm>
          <a:prstGeom prst="leftRightArrow">
            <a:avLst>
              <a:gd name="adj1" fmla="val 42489"/>
              <a:gd name="adj2" fmla="val 50000"/>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365125"/>
            <a:ext cx="12192000" cy="1325563"/>
          </a:xfrm>
        </p:spPr>
        <p:txBody>
          <a:bodyPr>
            <a:normAutofit/>
          </a:bodyPr>
          <a:lstStyle/>
          <a:p>
            <a:r>
              <a:rPr lang="en-US" sz="4000" dirty="0" smtClean="0">
                <a:solidFill>
                  <a:srgbClr val="FF0000"/>
                </a:solidFill>
              </a:rPr>
              <a:t>Challenge #1:</a:t>
            </a:r>
            <a:r>
              <a:rPr lang="en-US" sz="4000" dirty="0" smtClean="0"/>
              <a:t> Mismatch of Programming Model </a:t>
            </a:r>
            <a:endParaRPr lang="en-US" sz="4000" dirty="0"/>
          </a:p>
        </p:txBody>
      </p:sp>
      <p:sp>
        <p:nvSpPr>
          <p:cNvPr id="4" name="Slide Number Placeholder 3"/>
          <p:cNvSpPr>
            <a:spLocks noGrp="1"/>
          </p:cNvSpPr>
          <p:nvPr>
            <p:ph type="sldNum" sz="quarter" idx="12"/>
          </p:nvPr>
        </p:nvSpPr>
        <p:spPr/>
        <p:txBody>
          <a:bodyPr/>
          <a:lstStyle/>
          <a:p>
            <a:fld id="{521D0898-B442-5546-8EA8-3F323974D898}" type="slidenum">
              <a:rPr lang="en-US" smtClean="0"/>
              <a:t>14</a:t>
            </a:fld>
            <a:endParaRPr lang="en-US"/>
          </a:p>
        </p:txBody>
      </p:sp>
      <p:sp>
        <p:nvSpPr>
          <p:cNvPr id="6" name="Rectangle 5"/>
          <p:cNvSpPr/>
          <p:nvPr/>
        </p:nvSpPr>
        <p:spPr>
          <a:xfrm>
            <a:off x="1115568" y="5224724"/>
            <a:ext cx="4398268" cy="10064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OS  </a:t>
            </a:r>
            <a:r>
              <a:rPr lang="en-US" dirty="0" err="1" smtClean="0"/>
              <a:t>Pageble</a:t>
            </a:r>
            <a:r>
              <a:rPr lang="en-US" dirty="0" smtClean="0"/>
              <a:t> Memory</a:t>
            </a:r>
            <a:endParaRPr lang="en-US" dirty="0"/>
          </a:p>
        </p:txBody>
      </p:sp>
      <p:sp>
        <p:nvSpPr>
          <p:cNvPr id="8" name="Rectangle 7"/>
          <p:cNvSpPr/>
          <p:nvPr/>
        </p:nvSpPr>
        <p:spPr>
          <a:xfrm>
            <a:off x="6461760" y="5223646"/>
            <a:ext cx="4297680" cy="100647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GPU Memory</a:t>
            </a:r>
            <a:endParaRPr lang="en-US" dirty="0"/>
          </a:p>
        </p:txBody>
      </p:sp>
      <p:sp>
        <p:nvSpPr>
          <p:cNvPr id="9" name="TextBox 8"/>
          <p:cNvSpPr txBox="1"/>
          <p:nvPr/>
        </p:nvSpPr>
        <p:spPr>
          <a:xfrm>
            <a:off x="712694" y="1565442"/>
            <a:ext cx="11177016" cy="1200329"/>
          </a:xfrm>
          <a:prstGeom prst="rect">
            <a:avLst/>
          </a:prstGeom>
          <a:noFill/>
        </p:spPr>
        <p:txBody>
          <a:bodyPr wrap="square" rtlCol="0">
            <a:spAutoFit/>
          </a:bodyPr>
          <a:lstStyle/>
          <a:p>
            <a:r>
              <a:rPr lang="en-US" sz="2400" b="1" dirty="0" smtClean="0"/>
              <a:t>E.g., Spark is implemented in Scala and runs on top of Java Virtual Machine</a:t>
            </a:r>
          </a:p>
          <a:p>
            <a:r>
              <a:rPr lang="en-US" sz="2400" b="1" dirty="0" smtClean="0"/>
              <a:t>GPU is usually programed with CUDA and </a:t>
            </a:r>
            <a:r>
              <a:rPr lang="en-US" sz="2400" b="1" dirty="0" err="1" smtClean="0"/>
              <a:t>OpenCL</a:t>
            </a:r>
            <a:endParaRPr lang="en-US" sz="2400" b="1" dirty="0" smtClean="0"/>
          </a:p>
          <a:p>
            <a:r>
              <a:rPr lang="en-US" sz="2400" b="1" dirty="0" smtClean="0"/>
              <a:t>A pined memory area by </a:t>
            </a:r>
            <a:r>
              <a:rPr lang="en-US" sz="2400" b="1" dirty="0" err="1" smtClean="0"/>
              <a:t>CudaMalloctHost</a:t>
            </a:r>
            <a:r>
              <a:rPr lang="en-US" sz="2400" b="1" dirty="0" smtClean="0"/>
              <a:t> for “non-</a:t>
            </a:r>
            <a:r>
              <a:rPr lang="en-US" sz="2400" b="1" dirty="0" err="1" smtClean="0"/>
              <a:t>swampble</a:t>
            </a:r>
            <a:r>
              <a:rPr lang="en-US" sz="2400" b="1" dirty="0" smtClean="0"/>
              <a:t>”</a:t>
            </a:r>
          </a:p>
        </p:txBody>
      </p:sp>
      <p:sp>
        <p:nvSpPr>
          <p:cNvPr id="7" name="Rectangle 6"/>
          <p:cNvSpPr/>
          <p:nvPr/>
        </p:nvSpPr>
        <p:spPr>
          <a:xfrm>
            <a:off x="6461760" y="4402341"/>
            <a:ext cx="4297680" cy="8213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GPU  Kernels</a:t>
            </a:r>
            <a:endParaRPr lang="en-US" dirty="0"/>
          </a:p>
        </p:txBody>
      </p:sp>
      <p:grpSp>
        <p:nvGrpSpPr>
          <p:cNvPr id="17" name="Group 16"/>
          <p:cNvGrpSpPr/>
          <p:nvPr/>
        </p:nvGrpSpPr>
        <p:grpSpPr>
          <a:xfrm>
            <a:off x="3348322" y="2956978"/>
            <a:ext cx="2165514" cy="2222925"/>
            <a:chOff x="1115568" y="2965940"/>
            <a:chExt cx="2165514" cy="2222925"/>
          </a:xfrm>
        </p:grpSpPr>
        <p:sp>
          <p:nvSpPr>
            <p:cNvPr id="5" name="Rectangle 4"/>
            <p:cNvSpPr/>
            <p:nvPr/>
          </p:nvSpPr>
          <p:spPr>
            <a:xfrm>
              <a:off x="1115568" y="2965940"/>
              <a:ext cx="2165514" cy="22229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3" name="Rounded Rectangle 2"/>
            <p:cNvSpPr/>
            <p:nvPr/>
          </p:nvSpPr>
          <p:spPr>
            <a:xfrm>
              <a:off x="1243943" y="4476841"/>
              <a:ext cx="804672" cy="59419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RDD</a:t>
              </a:r>
              <a:endParaRPr lang="en-US" dirty="0"/>
            </a:p>
          </p:txBody>
        </p:sp>
        <p:sp>
          <p:nvSpPr>
            <p:cNvPr id="11" name="Rounded Rectangle 10"/>
            <p:cNvSpPr/>
            <p:nvPr/>
          </p:nvSpPr>
          <p:spPr>
            <a:xfrm>
              <a:off x="2292455" y="4489584"/>
              <a:ext cx="804672" cy="59419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RDD</a:t>
              </a:r>
              <a:endParaRPr lang="en-US" dirty="0"/>
            </a:p>
          </p:txBody>
        </p:sp>
        <p:sp>
          <p:nvSpPr>
            <p:cNvPr id="15" name="Rounded Rectangle 14"/>
            <p:cNvSpPr/>
            <p:nvPr/>
          </p:nvSpPr>
          <p:spPr>
            <a:xfrm>
              <a:off x="1243943" y="3736536"/>
              <a:ext cx="804672" cy="59419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Task</a:t>
              </a:r>
              <a:endParaRPr lang="en-US" dirty="0"/>
            </a:p>
          </p:txBody>
        </p:sp>
        <p:sp>
          <p:nvSpPr>
            <p:cNvPr id="16" name="Rounded Rectangle 15"/>
            <p:cNvSpPr/>
            <p:nvPr/>
          </p:nvSpPr>
          <p:spPr>
            <a:xfrm>
              <a:off x="2297117" y="3736536"/>
              <a:ext cx="804672" cy="59419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12" name="TextBox 11"/>
            <p:cNvSpPr txBox="1"/>
            <p:nvPr/>
          </p:nvSpPr>
          <p:spPr>
            <a:xfrm>
              <a:off x="1115568" y="2965940"/>
              <a:ext cx="2165514" cy="646331"/>
            </a:xfrm>
            <a:prstGeom prst="rect">
              <a:avLst/>
            </a:prstGeom>
            <a:noFill/>
          </p:spPr>
          <p:txBody>
            <a:bodyPr wrap="square" rtlCol="0">
              <a:spAutoFit/>
            </a:bodyPr>
            <a:lstStyle/>
            <a:p>
              <a:pPr algn="ctr"/>
              <a:r>
                <a:rPr lang="en-US" b="1" dirty="0" smtClean="0"/>
                <a:t>Spark Executor</a:t>
              </a:r>
            </a:p>
            <a:p>
              <a:pPr algn="ctr"/>
              <a:r>
                <a:rPr lang="en-US" b="1" dirty="0" smtClean="0"/>
                <a:t>Java Virtual Machine</a:t>
              </a:r>
              <a:endParaRPr lang="en-US" b="1" dirty="0"/>
            </a:p>
          </p:txBody>
        </p:sp>
      </p:grpSp>
      <p:grpSp>
        <p:nvGrpSpPr>
          <p:cNvPr id="18" name="Group 17"/>
          <p:cNvGrpSpPr/>
          <p:nvPr/>
        </p:nvGrpSpPr>
        <p:grpSpPr>
          <a:xfrm>
            <a:off x="1124536" y="2956979"/>
            <a:ext cx="2165514" cy="2222925"/>
            <a:chOff x="1115568" y="2965940"/>
            <a:chExt cx="2165514" cy="2222925"/>
          </a:xfrm>
        </p:grpSpPr>
        <p:sp>
          <p:nvSpPr>
            <p:cNvPr id="19" name="Rectangle 18"/>
            <p:cNvSpPr/>
            <p:nvPr/>
          </p:nvSpPr>
          <p:spPr>
            <a:xfrm>
              <a:off x="1115568" y="2965940"/>
              <a:ext cx="2165514" cy="22229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0" name="Rounded Rectangle 19"/>
            <p:cNvSpPr/>
            <p:nvPr/>
          </p:nvSpPr>
          <p:spPr>
            <a:xfrm>
              <a:off x="1243943" y="4476841"/>
              <a:ext cx="804672" cy="59419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RDD</a:t>
              </a:r>
              <a:endParaRPr lang="en-US" dirty="0"/>
            </a:p>
          </p:txBody>
        </p:sp>
        <p:sp>
          <p:nvSpPr>
            <p:cNvPr id="21" name="Rounded Rectangle 20"/>
            <p:cNvSpPr/>
            <p:nvPr/>
          </p:nvSpPr>
          <p:spPr>
            <a:xfrm>
              <a:off x="2292455" y="4489584"/>
              <a:ext cx="804672" cy="59419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RDD</a:t>
              </a:r>
              <a:endParaRPr lang="en-US" dirty="0"/>
            </a:p>
          </p:txBody>
        </p:sp>
        <p:sp>
          <p:nvSpPr>
            <p:cNvPr id="22" name="Rounded Rectangle 21"/>
            <p:cNvSpPr/>
            <p:nvPr/>
          </p:nvSpPr>
          <p:spPr>
            <a:xfrm>
              <a:off x="1243943" y="3736536"/>
              <a:ext cx="804672" cy="59419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Task</a:t>
              </a:r>
              <a:endParaRPr lang="en-US" dirty="0"/>
            </a:p>
          </p:txBody>
        </p:sp>
        <p:sp>
          <p:nvSpPr>
            <p:cNvPr id="23" name="Rounded Rectangle 22"/>
            <p:cNvSpPr/>
            <p:nvPr/>
          </p:nvSpPr>
          <p:spPr>
            <a:xfrm>
              <a:off x="2297117" y="3736536"/>
              <a:ext cx="804672" cy="59419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24" name="TextBox 23"/>
            <p:cNvSpPr txBox="1"/>
            <p:nvPr/>
          </p:nvSpPr>
          <p:spPr>
            <a:xfrm>
              <a:off x="1115568" y="2965940"/>
              <a:ext cx="2165514" cy="646331"/>
            </a:xfrm>
            <a:prstGeom prst="rect">
              <a:avLst/>
            </a:prstGeom>
            <a:noFill/>
          </p:spPr>
          <p:txBody>
            <a:bodyPr wrap="square" rtlCol="0">
              <a:spAutoFit/>
            </a:bodyPr>
            <a:lstStyle/>
            <a:p>
              <a:pPr algn="ctr"/>
              <a:r>
                <a:rPr lang="en-US" b="1" dirty="0" smtClean="0"/>
                <a:t>Spark Executor</a:t>
              </a:r>
            </a:p>
            <a:p>
              <a:pPr algn="ctr"/>
              <a:r>
                <a:rPr lang="en-US" b="1" dirty="0" smtClean="0"/>
                <a:t>Java Virtual Machine</a:t>
              </a:r>
              <a:endParaRPr lang="en-US" b="1" dirty="0"/>
            </a:p>
          </p:txBody>
        </p:sp>
      </p:grpSp>
      <p:cxnSp>
        <p:nvCxnSpPr>
          <p:cNvPr id="26" name="Straight Arrow Connector 25"/>
          <p:cNvCxnSpPr>
            <a:stCxn id="20" idx="2"/>
          </p:cNvCxnSpPr>
          <p:nvPr/>
        </p:nvCxnSpPr>
        <p:spPr>
          <a:xfrm>
            <a:off x="1655247" y="5062078"/>
            <a:ext cx="0" cy="881109"/>
          </a:xfrm>
          <a:prstGeom prst="straightConnector1">
            <a:avLst/>
          </a:prstGeom>
          <a:ln w="698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655247" y="5939390"/>
            <a:ext cx="2223786" cy="3798"/>
          </a:xfrm>
          <a:prstGeom prst="straightConnector1">
            <a:avLst/>
          </a:prstGeom>
          <a:ln w="698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879033" y="5359603"/>
            <a:ext cx="1450848" cy="73639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Pinned Memory</a:t>
            </a:r>
            <a:endParaRPr lang="en-US" dirty="0">
              <a:solidFill>
                <a:sysClr val="windowText" lastClr="000000"/>
              </a:solidFill>
            </a:endParaRPr>
          </a:p>
        </p:txBody>
      </p:sp>
      <p:cxnSp>
        <p:nvCxnSpPr>
          <p:cNvPr id="40" name="Straight Arrow Connector 39"/>
          <p:cNvCxnSpPr/>
          <p:nvPr/>
        </p:nvCxnSpPr>
        <p:spPr>
          <a:xfrm flipV="1">
            <a:off x="5329880" y="5892327"/>
            <a:ext cx="2223786" cy="3798"/>
          </a:xfrm>
          <a:prstGeom prst="straightConnector1">
            <a:avLst/>
          </a:prstGeom>
          <a:ln w="698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710931" y="5216258"/>
            <a:ext cx="475028" cy="501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7" name="Oval 26"/>
          <p:cNvSpPr/>
          <p:nvPr/>
        </p:nvSpPr>
        <p:spPr>
          <a:xfrm>
            <a:off x="2824580" y="5388790"/>
            <a:ext cx="475028" cy="501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8" name="Oval 27"/>
          <p:cNvSpPr/>
          <p:nvPr/>
        </p:nvSpPr>
        <p:spPr>
          <a:xfrm>
            <a:off x="5772338" y="5285468"/>
            <a:ext cx="475028" cy="501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4" name="TextBox 13"/>
          <p:cNvSpPr txBox="1"/>
          <p:nvPr/>
        </p:nvSpPr>
        <p:spPr>
          <a:xfrm>
            <a:off x="5643087" y="5950847"/>
            <a:ext cx="689422" cy="307777"/>
          </a:xfrm>
          <a:prstGeom prst="rect">
            <a:avLst/>
          </a:prstGeom>
          <a:noFill/>
        </p:spPr>
        <p:txBody>
          <a:bodyPr wrap="square" rtlCol="0">
            <a:spAutoFit/>
          </a:bodyPr>
          <a:lstStyle/>
          <a:p>
            <a:pPr algn="ctr"/>
            <a:r>
              <a:rPr lang="en-US" sz="1400" b="1" dirty="0" smtClean="0"/>
              <a:t>PCIe</a:t>
            </a:r>
            <a:endParaRPr lang="en-US" sz="1400" b="1" dirty="0"/>
          </a:p>
        </p:txBody>
      </p:sp>
    </p:spTree>
    <p:extLst>
      <p:ext uri="{BB962C8B-B14F-4D97-AF65-F5344CB8AC3E}">
        <p14:creationId xmlns:p14="http://schemas.microsoft.com/office/powerpoint/2010/main" val="245480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rPr>
              <a:t>Challenge #2:</a:t>
            </a:r>
            <a:r>
              <a:rPr lang="en-US" sz="4000" dirty="0" smtClean="0"/>
              <a:t> Mismatch in Execution Models and Data Formats</a:t>
            </a:r>
            <a:endParaRPr lang="en-US" sz="4000" dirty="0"/>
          </a:p>
        </p:txBody>
      </p:sp>
      <p:sp>
        <p:nvSpPr>
          <p:cNvPr id="4" name="Slide Number Placeholder 3"/>
          <p:cNvSpPr>
            <a:spLocks noGrp="1"/>
          </p:cNvSpPr>
          <p:nvPr>
            <p:ph type="sldNum" sz="quarter" idx="12"/>
          </p:nvPr>
        </p:nvSpPr>
        <p:spPr/>
        <p:txBody>
          <a:bodyPr/>
          <a:lstStyle/>
          <a:p>
            <a:fld id="{521D0898-B442-5546-8EA8-3F323974D898}" type="slidenum">
              <a:rPr lang="en-US" smtClean="0"/>
              <a:t>15</a:t>
            </a:fld>
            <a:endParaRPr lang="en-US"/>
          </a:p>
        </p:txBody>
      </p:sp>
      <p:sp>
        <p:nvSpPr>
          <p:cNvPr id="7" name="Rectangle 6"/>
          <p:cNvSpPr/>
          <p:nvPr/>
        </p:nvSpPr>
        <p:spPr>
          <a:xfrm>
            <a:off x="676758" y="3706850"/>
            <a:ext cx="5068824" cy="20848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8153502" y="4273778"/>
            <a:ext cx="734568" cy="0"/>
          </a:xfrm>
          <a:prstGeom prst="straightConnector1">
            <a:avLst/>
          </a:prstGeom>
          <a:ln w="6985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934558" y="4273778"/>
            <a:ext cx="883920" cy="0"/>
          </a:xfrm>
          <a:prstGeom prst="straightConnector1">
            <a:avLst/>
          </a:prstGeom>
          <a:ln w="6985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934558" y="4657826"/>
            <a:ext cx="883920" cy="0"/>
          </a:xfrm>
          <a:prstGeom prst="straightConnector1">
            <a:avLst/>
          </a:prstGeom>
          <a:ln w="6985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153502" y="4657826"/>
            <a:ext cx="734568" cy="0"/>
          </a:xfrm>
          <a:prstGeom prst="straightConnector1">
            <a:avLst/>
          </a:prstGeom>
          <a:ln w="6985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86486" y="3866870"/>
            <a:ext cx="4784598" cy="539496"/>
            <a:chOff x="1248156" y="4507992"/>
            <a:chExt cx="5394198" cy="539496"/>
          </a:xfrm>
        </p:grpSpPr>
        <p:sp>
          <p:nvSpPr>
            <p:cNvPr id="16" name="Rectangle 15"/>
            <p:cNvSpPr/>
            <p:nvPr/>
          </p:nvSpPr>
          <p:spPr>
            <a:xfrm>
              <a:off x="1248156" y="4507992"/>
              <a:ext cx="1201674" cy="53949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Burk</a:t>
              </a:r>
              <a:endParaRPr lang="en-US" dirty="0"/>
            </a:p>
          </p:txBody>
        </p:sp>
        <p:sp>
          <p:nvSpPr>
            <p:cNvPr id="17" name="Rectangle 16"/>
            <p:cNvSpPr/>
            <p:nvPr/>
          </p:nvSpPr>
          <p:spPr>
            <a:xfrm>
              <a:off x="2449830" y="4507992"/>
              <a:ext cx="1397508" cy="53949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CS</a:t>
              </a:r>
              <a:endParaRPr lang="en-US" dirty="0"/>
            </a:p>
          </p:txBody>
        </p:sp>
        <p:sp>
          <p:nvSpPr>
            <p:cNvPr id="18" name="Rectangle 17"/>
            <p:cNvSpPr/>
            <p:nvPr/>
          </p:nvSpPr>
          <p:spPr>
            <a:xfrm>
              <a:off x="3847338" y="4507992"/>
              <a:ext cx="1397508" cy="53949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Professor</a:t>
              </a:r>
              <a:endParaRPr lang="en-US" dirty="0"/>
            </a:p>
          </p:txBody>
        </p:sp>
        <p:sp>
          <p:nvSpPr>
            <p:cNvPr id="19" name="Rectangle 18"/>
            <p:cNvSpPr/>
            <p:nvPr/>
          </p:nvSpPr>
          <p:spPr>
            <a:xfrm>
              <a:off x="5244846" y="4507992"/>
              <a:ext cx="1397508" cy="53949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110,000</a:t>
              </a:r>
              <a:endParaRPr lang="en-US" dirty="0"/>
            </a:p>
          </p:txBody>
        </p:sp>
      </p:grpSp>
      <p:grpSp>
        <p:nvGrpSpPr>
          <p:cNvPr id="8" name="Group 7"/>
          <p:cNvGrpSpPr/>
          <p:nvPr/>
        </p:nvGrpSpPr>
        <p:grpSpPr>
          <a:xfrm>
            <a:off x="786486" y="4465802"/>
            <a:ext cx="4784598" cy="539496"/>
            <a:chOff x="1248156" y="5237417"/>
            <a:chExt cx="5394198" cy="539496"/>
          </a:xfrm>
        </p:grpSpPr>
        <p:sp>
          <p:nvSpPr>
            <p:cNvPr id="21" name="Rectangle 20"/>
            <p:cNvSpPr/>
            <p:nvPr/>
          </p:nvSpPr>
          <p:spPr>
            <a:xfrm>
              <a:off x="1248156" y="5237417"/>
              <a:ext cx="1201674" cy="53949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Terry</a:t>
              </a:r>
              <a:endParaRPr lang="en-US" dirty="0"/>
            </a:p>
          </p:txBody>
        </p:sp>
        <p:sp>
          <p:nvSpPr>
            <p:cNvPr id="23" name="Rectangle 22"/>
            <p:cNvSpPr/>
            <p:nvPr/>
          </p:nvSpPr>
          <p:spPr>
            <a:xfrm>
              <a:off x="2449830" y="5237417"/>
              <a:ext cx="1397508" cy="53949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CS</a:t>
              </a:r>
              <a:endParaRPr lang="en-US" dirty="0"/>
            </a:p>
          </p:txBody>
        </p:sp>
        <p:sp>
          <p:nvSpPr>
            <p:cNvPr id="25" name="Rectangle 24"/>
            <p:cNvSpPr/>
            <p:nvPr/>
          </p:nvSpPr>
          <p:spPr>
            <a:xfrm>
              <a:off x="3847338" y="5237417"/>
              <a:ext cx="1397508" cy="53949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Professor</a:t>
              </a:r>
              <a:endParaRPr lang="en-US" dirty="0"/>
            </a:p>
          </p:txBody>
        </p:sp>
        <p:sp>
          <p:nvSpPr>
            <p:cNvPr id="26" name="Rectangle 25"/>
            <p:cNvSpPr/>
            <p:nvPr/>
          </p:nvSpPr>
          <p:spPr>
            <a:xfrm>
              <a:off x="5244846" y="5237417"/>
              <a:ext cx="1397508" cy="53949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r>
                <a:rPr lang="en-US" dirty="0" smtClean="0"/>
                <a:t>5,000</a:t>
              </a:r>
              <a:endParaRPr lang="en-US" dirty="0"/>
            </a:p>
          </p:txBody>
        </p:sp>
      </p:grpSp>
      <p:grpSp>
        <p:nvGrpSpPr>
          <p:cNvPr id="9" name="Group 8"/>
          <p:cNvGrpSpPr/>
          <p:nvPr/>
        </p:nvGrpSpPr>
        <p:grpSpPr>
          <a:xfrm>
            <a:off x="786486" y="5074037"/>
            <a:ext cx="4784598" cy="539496"/>
            <a:chOff x="1248156" y="5966842"/>
            <a:chExt cx="5394198" cy="539496"/>
          </a:xfrm>
        </p:grpSpPr>
        <p:sp>
          <p:nvSpPr>
            <p:cNvPr id="27" name="Rectangle 26"/>
            <p:cNvSpPr/>
            <p:nvPr/>
          </p:nvSpPr>
          <p:spPr>
            <a:xfrm>
              <a:off x="1248156" y="5966842"/>
              <a:ext cx="1201674" cy="53949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Luis</a:t>
              </a:r>
              <a:endParaRPr lang="en-US" dirty="0"/>
            </a:p>
          </p:txBody>
        </p:sp>
        <p:sp>
          <p:nvSpPr>
            <p:cNvPr id="28" name="Rectangle 27"/>
            <p:cNvSpPr/>
            <p:nvPr/>
          </p:nvSpPr>
          <p:spPr>
            <a:xfrm>
              <a:off x="2449830" y="5966842"/>
              <a:ext cx="1397508" cy="53949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EE</a:t>
              </a:r>
              <a:endParaRPr lang="en-US" dirty="0"/>
            </a:p>
          </p:txBody>
        </p:sp>
        <p:sp>
          <p:nvSpPr>
            <p:cNvPr id="29" name="Rectangle 28"/>
            <p:cNvSpPr/>
            <p:nvPr/>
          </p:nvSpPr>
          <p:spPr>
            <a:xfrm>
              <a:off x="3847338" y="5966842"/>
              <a:ext cx="1397508" cy="53949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Staff</a:t>
              </a:r>
              <a:endParaRPr lang="en-US" dirty="0"/>
            </a:p>
          </p:txBody>
        </p:sp>
        <p:sp>
          <p:nvSpPr>
            <p:cNvPr id="30" name="Rectangle 29"/>
            <p:cNvSpPr/>
            <p:nvPr/>
          </p:nvSpPr>
          <p:spPr>
            <a:xfrm>
              <a:off x="5244846" y="5966842"/>
              <a:ext cx="1397508" cy="53949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80,000</a:t>
              </a:r>
              <a:endParaRPr lang="en-US" dirty="0"/>
            </a:p>
          </p:txBody>
        </p:sp>
      </p:grpSp>
      <p:sp>
        <p:nvSpPr>
          <p:cNvPr id="10" name="TextBox 9"/>
          <p:cNvSpPr txBox="1"/>
          <p:nvPr/>
        </p:nvSpPr>
        <p:spPr>
          <a:xfrm>
            <a:off x="2287626" y="5894685"/>
            <a:ext cx="1847088" cy="461665"/>
          </a:xfrm>
          <a:prstGeom prst="rect">
            <a:avLst/>
          </a:prstGeom>
          <a:noFill/>
        </p:spPr>
        <p:txBody>
          <a:bodyPr wrap="square" rtlCol="0">
            <a:spAutoFit/>
          </a:bodyPr>
          <a:lstStyle/>
          <a:p>
            <a:pPr algn="ctr"/>
            <a:r>
              <a:rPr lang="en-US" sz="2400" b="1" dirty="0" smtClean="0"/>
              <a:t>Block 1</a:t>
            </a:r>
            <a:endParaRPr lang="en-US" sz="2400" b="1" dirty="0"/>
          </a:p>
        </p:txBody>
      </p:sp>
      <p:sp>
        <p:nvSpPr>
          <p:cNvPr id="11" name="Rounded Rectangle 10"/>
          <p:cNvSpPr/>
          <p:nvPr/>
        </p:nvSpPr>
        <p:spPr>
          <a:xfrm>
            <a:off x="6951066" y="4017746"/>
            <a:ext cx="1106424" cy="896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People</a:t>
            </a:r>
          </a:p>
          <a:p>
            <a:pPr algn="ctr"/>
            <a:r>
              <a:rPr lang="en-US" dirty="0" smtClean="0"/>
              <a:t>RDD</a:t>
            </a:r>
            <a:endParaRPr lang="en-US" dirty="0"/>
          </a:p>
        </p:txBody>
      </p:sp>
      <p:sp>
        <p:nvSpPr>
          <p:cNvPr id="31" name="Rounded Rectangle 30"/>
          <p:cNvSpPr/>
          <p:nvPr/>
        </p:nvSpPr>
        <p:spPr>
          <a:xfrm>
            <a:off x="9027334" y="4017746"/>
            <a:ext cx="1106424" cy="896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a:t>
            </a:r>
          </a:p>
          <a:p>
            <a:pPr algn="ctr"/>
            <a:r>
              <a:rPr lang="en-US" dirty="0" smtClean="0"/>
              <a:t>RDD</a:t>
            </a:r>
            <a:endParaRPr lang="en-US" dirty="0"/>
          </a:p>
        </p:txBody>
      </p:sp>
      <p:sp>
        <p:nvSpPr>
          <p:cNvPr id="12" name="TextBox 11"/>
          <p:cNvSpPr txBox="1"/>
          <p:nvPr/>
        </p:nvSpPr>
        <p:spPr>
          <a:xfrm>
            <a:off x="676757" y="1936705"/>
            <a:ext cx="10328609" cy="1077218"/>
          </a:xfrm>
          <a:prstGeom prst="rect">
            <a:avLst/>
          </a:prstGeom>
          <a:noFill/>
        </p:spPr>
        <p:txBody>
          <a:bodyPr wrap="square" rtlCol="0">
            <a:spAutoFit/>
          </a:bodyPr>
          <a:lstStyle/>
          <a:p>
            <a:r>
              <a:rPr lang="en-US" sz="3200" b="1" dirty="0" smtClean="0"/>
              <a:t>E.g. Spark: one element a time iterator model, row format</a:t>
            </a:r>
          </a:p>
          <a:p>
            <a:r>
              <a:rPr lang="en-US" sz="3200" b="1" dirty="0" smtClean="0"/>
              <a:t>GPU: block </a:t>
            </a:r>
            <a:r>
              <a:rPr lang="en-US" sz="3200" b="1" dirty="0" smtClean="0"/>
              <a:t>processing in SIMD fashion, </a:t>
            </a:r>
            <a:r>
              <a:rPr lang="en-US" sz="3200" b="1" dirty="0" smtClean="0"/>
              <a:t>column format</a:t>
            </a:r>
            <a:endParaRPr lang="en-US" sz="3200" b="1" dirty="0"/>
          </a:p>
        </p:txBody>
      </p:sp>
      <p:sp>
        <p:nvSpPr>
          <p:cNvPr id="6" name="Up Arrow 5"/>
          <p:cNvSpPr/>
          <p:nvPr/>
        </p:nvSpPr>
        <p:spPr>
          <a:xfrm>
            <a:off x="10360177" y="4532439"/>
            <a:ext cx="645190" cy="877824"/>
          </a:xfrm>
          <a:prstGeom prst="upArrow">
            <a:avLst>
              <a:gd name="adj1" fmla="val 50000"/>
              <a:gd name="adj2" fmla="val 5738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863398" y="5520543"/>
            <a:ext cx="1638748" cy="707886"/>
          </a:xfrm>
          <a:prstGeom prst="rect">
            <a:avLst/>
          </a:prstGeom>
          <a:noFill/>
        </p:spPr>
        <p:txBody>
          <a:bodyPr wrap="square" rtlCol="0">
            <a:spAutoFit/>
          </a:bodyPr>
          <a:lstStyle/>
          <a:p>
            <a:pPr algn="ctr"/>
            <a:r>
              <a:rPr lang="en-US" sz="4000" b="1" dirty="0" smtClean="0">
                <a:solidFill>
                  <a:srgbClr val="FF0000"/>
                </a:solidFill>
              </a:rPr>
              <a:t>Start</a:t>
            </a:r>
            <a:endParaRPr lang="en-US" sz="4000" b="1" dirty="0">
              <a:solidFill>
                <a:srgbClr val="FF0000"/>
              </a:solidFill>
            </a:endParaRPr>
          </a:p>
        </p:txBody>
      </p:sp>
      <p:sp>
        <p:nvSpPr>
          <p:cNvPr id="33" name="Oval 32"/>
          <p:cNvSpPr/>
          <p:nvPr/>
        </p:nvSpPr>
        <p:spPr>
          <a:xfrm>
            <a:off x="8180776" y="3550450"/>
            <a:ext cx="649166" cy="5852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4" name="Oval 33"/>
          <p:cNvSpPr/>
          <p:nvPr/>
        </p:nvSpPr>
        <p:spPr>
          <a:xfrm>
            <a:off x="5962335" y="3550449"/>
            <a:ext cx="649166" cy="5852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5" name="Oval 34"/>
          <p:cNvSpPr/>
          <p:nvPr/>
        </p:nvSpPr>
        <p:spPr>
          <a:xfrm>
            <a:off x="5977259" y="4795914"/>
            <a:ext cx="649166" cy="5852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6" name="Oval 35"/>
          <p:cNvSpPr/>
          <p:nvPr/>
        </p:nvSpPr>
        <p:spPr>
          <a:xfrm>
            <a:off x="8204800" y="4789945"/>
            <a:ext cx="649166" cy="5852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40" name="Straight Arrow Connector 39"/>
          <p:cNvCxnSpPr/>
          <p:nvPr/>
        </p:nvCxnSpPr>
        <p:spPr>
          <a:xfrm>
            <a:off x="5929961" y="4465802"/>
            <a:ext cx="97380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073256" y="4465802"/>
            <a:ext cx="97380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0195869" y="4465802"/>
            <a:ext cx="97380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015870" y="4568178"/>
            <a:ext cx="310740" cy="221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5" presetClass="emph" presetSubtype="0" repeatCount="3000" fill="hold" nodeType="clickEffect">
                                  <p:stCondLst>
                                    <p:cond delay="0"/>
                                  </p:stCondLst>
                                  <p:childTnLst>
                                    <p:anim calcmode="discrete" valueType="str">
                                      <p:cBhvr>
                                        <p:cTn id="24"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0" presetClass="path" presetSubtype="0" accel="50000" decel="50000" fill="hold" grpId="1" nodeType="withEffect">
                                  <p:stCondLst>
                                    <p:cond delay="0"/>
                                  </p:stCondLst>
                                  <p:childTnLst>
                                    <p:animMotion origin="layout" path="M -1.04167E-6 4.07407E-6 L 0.17513 0.00092 " pathEditMode="relative" rAng="0" ptsTypes="AA">
                                      <p:cBhvr>
                                        <p:cTn id="42" dur="1000" fill="hold"/>
                                        <p:tgtEl>
                                          <p:spTgt spid="5"/>
                                        </p:tgtEl>
                                        <p:attrNameLst>
                                          <p:attrName>ppt_x</p:attrName>
                                          <p:attrName>ppt_y</p:attrName>
                                        </p:attrNameLst>
                                      </p:cBhvr>
                                      <p:rCtr x="8750"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2" grpId="0"/>
      <p:bldP spid="33" grpId="0" animBg="1"/>
      <p:bldP spid="34" grpId="0" animBg="1"/>
      <p:bldP spid="35" grpId="0" animBg="1"/>
      <p:bldP spid="36" grpId="0" animBg="1"/>
      <p:bldP spid="5" grpId="0" animBg="1"/>
      <p:bldP spid="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fontScale="90000"/>
          </a:bodyPr>
          <a:lstStyle/>
          <a:p>
            <a:r>
              <a:rPr lang="en-US" sz="4000" dirty="0" smtClean="0">
                <a:solidFill>
                  <a:srgbClr val="FF0000"/>
                </a:solidFill>
              </a:rPr>
              <a:t>Challenge #3: </a:t>
            </a:r>
            <a:r>
              <a:rPr lang="en-US" sz="4000" dirty="0" smtClean="0"/>
              <a:t>Inability of time/space sharing and scheduling in GPUs or between CPU and GPU</a:t>
            </a:r>
            <a:endParaRPr lang="en-US" sz="4000" dirty="0"/>
          </a:p>
        </p:txBody>
      </p:sp>
      <p:sp>
        <p:nvSpPr>
          <p:cNvPr id="4" name="Slide Number Placeholder 3"/>
          <p:cNvSpPr>
            <a:spLocks noGrp="1"/>
          </p:cNvSpPr>
          <p:nvPr>
            <p:ph type="sldNum" sz="quarter" idx="12"/>
          </p:nvPr>
        </p:nvSpPr>
        <p:spPr/>
        <p:txBody>
          <a:bodyPr/>
          <a:lstStyle/>
          <a:p>
            <a:fld id="{521D0898-B442-5546-8EA8-3F323974D898}" type="slidenum">
              <a:rPr lang="en-US" smtClean="0"/>
              <a:t>16</a:t>
            </a:fld>
            <a:endParaRPr lang="en-US"/>
          </a:p>
        </p:txBody>
      </p:sp>
      <p:sp>
        <p:nvSpPr>
          <p:cNvPr id="6" name="Rectangle 5"/>
          <p:cNvSpPr/>
          <p:nvPr/>
        </p:nvSpPr>
        <p:spPr>
          <a:xfrm>
            <a:off x="6814421" y="2771388"/>
            <a:ext cx="650102" cy="438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JVM</a:t>
            </a:r>
            <a:endParaRPr lang="en-US" sz="1200" dirty="0"/>
          </a:p>
        </p:txBody>
      </p:sp>
      <p:sp>
        <p:nvSpPr>
          <p:cNvPr id="7" name="Rectangle 6"/>
          <p:cNvSpPr/>
          <p:nvPr/>
        </p:nvSpPr>
        <p:spPr>
          <a:xfrm>
            <a:off x="7455896" y="2771388"/>
            <a:ext cx="674359" cy="4389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Host to GPU</a:t>
            </a:r>
            <a:endParaRPr lang="en-US" sz="1200" dirty="0"/>
          </a:p>
        </p:txBody>
      </p:sp>
      <p:sp>
        <p:nvSpPr>
          <p:cNvPr id="8" name="Rectangle 7"/>
          <p:cNvSpPr/>
          <p:nvPr/>
        </p:nvSpPr>
        <p:spPr>
          <a:xfrm>
            <a:off x="8122975" y="2771388"/>
            <a:ext cx="643906" cy="438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Kernel</a:t>
            </a:r>
            <a:endParaRPr lang="en-US" sz="1200" dirty="0"/>
          </a:p>
        </p:txBody>
      </p:sp>
      <p:sp>
        <p:nvSpPr>
          <p:cNvPr id="9" name="Rectangle 8"/>
          <p:cNvSpPr/>
          <p:nvPr/>
        </p:nvSpPr>
        <p:spPr>
          <a:xfrm>
            <a:off x="8771682" y="2771388"/>
            <a:ext cx="636626" cy="4389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GPU to Host</a:t>
            </a:r>
            <a:endParaRPr lang="en-US" sz="1200" dirty="0"/>
          </a:p>
        </p:txBody>
      </p:sp>
      <p:sp>
        <p:nvSpPr>
          <p:cNvPr id="10" name="Rectangle 9"/>
          <p:cNvSpPr/>
          <p:nvPr/>
        </p:nvSpPr>
        <p:spPr>
          <a:xfrm>
            <a:off x="9408308" y="2771388"/>
            <a:ext cx="648677" cy="438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JVM</a:t>
            </a:r>
            <a:endParaRPr lang="en-US" sz="1200" dirty="0"/>
          </a:p>
        </p:txBody>
      </p:sp>
      <p:sp>
        <p:nvSpPr>
          <p:cNvPr id="23" name="TextBox 22"/>
          <p:cNvSpPr txBox="1"/>
          <p:nvPr/>
        </p:nvSpPr>
        <p:spPr>
          <a:xfrm>
            <a:off x="5487391" y="5845297"/>
            <a:ext cx="1327030" cy="369332"/>
          </a:xfrm>
          <a:prstGeom prst="rect">
            <a:avLst/>
          </a:prstGeom>
          <a:noFill/>
        </p:spPr>
        <p:txBody>
          <a:bodyPr wrap="square" rtlCol="0">
            <a:spAutoFit/>
          </a:bodyPr>
          <a:lstStyle/>
          <a:p>
            <a:pPr algn="ctr"/>
            <a:r>
              <a:rPr lang="en-US" b="1" dirty="0" smtClean="0"/>
              <a:t>Time</a:t>
            </a:r>
            <a:endParaRPr lang="en-US" b="1" dirty="0"/>
          </a:p>
        </p:txBody>
      </p:sp>
      <p:sp>
        <p:nvSpPr>
          <p:cNvPr id="5" name="Rectangle 4"/>
          <p:cNvSpPr/>
          <p:nvPr/>
        </p:nvSpPr>
        <p:spPr>
          <a:xfrm>
            <a:off x="414068" y="2820515"/>
            <a:ext cx="690113" cy="562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 </a:t>
            </a:r>
          </a:p>
          <a:p>
            <a:pPr algn="ctr"/>
            <a:r>
              <a:rPr lang="en-US" sz="1400" dirty="0" smtClean="0"/>
              <a:t>Task 1</a:t>
            </a:r>
            <a:endParaRPr lang="en-US" sz="1400" dirty="0"/>
          </a:p>
        </p:txBody>
      </p:sp>
      <p:sp>
        <p:nvSpPr>
          <p:cNvPr id="11" name="Rectangle 10"/>
          <p:cNvSpPr/>
          <p:nvPr/>
        </p:nvSpPr>
        <p:spPr>
          <a:xfrm>
            <a:off x="414068" y="4158808"/>
            <a:ext cx="1464775" cy="57857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Spark worker</a:t>
            </a:r>
            <a:endParaRPr lang="en-US" sz="1400" dirty="0"/>
          </a:p>
        </p:txBody>
      </p:sp>
      <p:sp>
        <p:nvSpPr>
          <p:cNvPr id="12" name="Rectangle 11"/>
          <p:cNvSpPr/>
          <p:nvPr/>
        </p:nvSpPr>
        <p:spPr>
          <a:xfrm>
            <a:off x="414069" y="4818817"/>
            <a:ext cx="757409" cy="68748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 Core CPU</a:t>
            </a:r>
            <a:endParaRPr lang="en-US" sz="1400" dirty="0"/>
          </a:p>
        </p:txBody>
      </p:sp>
      <p:sp>
        <p:nvSpPr>
          <p:cNvPr id="48" name="Rectangle 47"/>
          <p:cNvSpPr/>
          <p:nvPr/>
        </p:nvSpPr>
        <p:spPr>
          <a:xfrm>
            <a:off x="1229041" y="4818817"/>
            <a:ext cx="649802" cy="68748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a:t>
            </a:r>
            <a:r>
              <a:rPr lang="en-US" sz="1400" dirty="0" smtClean="0"/>
              <a:t>PU</a:t>
            </a:r>
            <a:endParaRPr lang="en-US" sz="1400" dirty="0"/>
          </a:p>
        </p:txBody>
      </p:sp>
      <p:sp>
        <p:nvSpPr>
          <p:cNvPr id="13" name="Right Arrow 12"/>
          <p:cNvSpPr/>
          <p:nvPr/>
        </p:nvSpPr>
        <p:spPr>
          <a:xfrm flipV="1">
            <a:off x="3313106" y="5506301"/>
            <a:ext cx="3156706" cy="251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313105" y="2845918"/>
            <a:ext cx="724762" cy="562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 </a:t>
            </a:r>
          </a:p>
          <a:p>
            <a:pPr algn="ctr"/>
            <a:r>
              <a:rPr lang="en-US" sz="1400" dirty="0" smtClean="0"/>
              <a:t>Task 1</a:t>
            </a:r>
            <a:endParaRPr lang="en-US" sz="1400" dirty="0"/>
          </a:p>
        </p:txBody>
      </p:sp>
      <p:sp>
        <p:nvSpPr>
          <p:cNvPr id="53" name="Rectangle 52"/>
          <p:cNvSpPr/>
          <p:nvPr/>
        </p:nvSpPr>
        <p:spPr>
          <a:xfrm>
            <a:off x="2446475" y="2839674"/>
            <a:ext cx="794916" cy="56276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CPU 1</a:t>
            </a:r>
            <a:endParaRPr lang="en-US" sz="1400" dirty="0"/>
          </a:p>
        </p:txBody>
      </p:sp>
      <p:sp>
        <p:nvSpPr>
          <p:cNvPr id="54" name="Rectangle 53"/>
          <p:cNvSpPr/>
          <p:nvPr/>
        </p:nvSpPr>
        <p:spPr>
          <a:xfrm>
            <a:off x="2446475" y="3507751"/>
            <a:ext cx="794916" cy="56276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CPU 2</a:t>
            </a:r>
            <a:endParaRPr lang="en-US" sz="1400" dirty="0"/>
          </a:p>
        </p:txBody>
      </p:sp>
      <p:sp>
        <p:nvSpPr>
          <p:cNvPr id="55" name="Rectangle 54"/>
          <p:cNvSpPr/>
          <p:nvPr/>
        </p:nvSpPr>
        <p:spPr>
          <a:xfrm>
            <a:off x="2446475" y="4211324"/>
            <a:ext cx="794916" cy="56276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CPU 3</a:t>
            </a:r>
            <a:endParaRPr lang="en-US" sz="1400" dirty="0"/>
          </a:p>
        </p:txBody>
      </p:sp>
      <p:sp>
        <p:nvSpPr>
          <p:cNvPr id="56" name="Rectangle 55"/>
          <p:cNvSpPr/>
          <p:nvPr/>
        </p:nvSpPr>
        <p:spPr>
          <a:xfrm>
            <a:off x="2446475" y="4857618"/>
            <a:ext cx="794916" cy="56276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CPU 4</a:t>
            </a:r>
            <a:endParaRPr lang="en-US" sz="1400" dirty="0"/>
          </a:p>
        </p:txBody>
      </p:sp>
      <p:sp>
        <p:nvSpPr>
          <p:cNvPr id="58" name="Rectangle 57"/>
          <p:cNvSpPr/>
          <p:nvPr/>
        </p:nvSpPr>
        <p:spPr>
          <a:xfrm>
            <a:off x="1155939" y="2811412"/>
            <a:ext cx="690113" cy="562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 </a:t>
            </a:r>
          </a:p>
          <a:p>
            <a:pPr algn="ctr"/>
            <a:r>
              <a:rPr lang="en-US" sz="1400" dirty="0" smtClean="0"/>
              <a:t>Task 2</a:t>
            </a:r>
            <a:endParaRPr lang="en-US" sz="1400" dirty="0"/>
          </a:p>
        </p:txBody>
      </p:sp>
      <p:sp>
        <p:nvSpPr>
          <p:cNvPr id="59" name="Rectangle 58"/>
          <p:cNvSpPr/>
          <p:nvPr/>
        </p:nvSpPr>
        <p:spPr>
          <a:xfrm>
            <a:off x="414067" y="3489136"/>
            <a:ext cx="690113" cy="562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 </a:t>
            </a:r>
          </a:p>
          <a:p>
            <a:pPr algn="ctr"/>
            <a:r>
              <a:rPr lang="en-US" sz="1400" dirty="0" smtClean="0"/>
              <a:t>Task 3</a:t>
            </a:r>
            <a:endParaRPr lang="en-US" sz="1400" dirty="0"/>
          </a:p>
        </p:txBody>
      </p:sp>
      <p:sp>
        <p:nvSpPr>
          <p:cNvPr id="60" name="Rectangle 59"/>
          <p:cNvSpPr/>
          <p:nvPr/>
        </p:nvSpPr>
        <p:spPr>
          <a:xfrm>
            <a:off x="1171478" y="3486315"/>
            <a:ext cx="690113" cy="562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 </a:t>
            </a:r>
          </a:p>
          <a:p>
            <a:pPr algn="ctr"/>
            <a:r>
              <a:rPr lang="en-US" sz="1400" dirty="0" smtClean="0"/>
              <a:t>Task 4</a:t>
            </a:r>
            <a:endParaRPr lang="en-US" sz="1400" dirty="0"/>
          </a:p>
        </p:txBody>
      </p:sp>
      <p:sp>
        <p:nvSpPr>
          <p:cNvPr id="62" name="Rectangle 61"/>
          <p:cNvSpPr/>
          <p:nvPr/>
        </p:nvSpPr>
        <p:spPr>
          <a:xfrm>
            <a:off x="4037867" y="3480661"/>
            <a:ext cx="724762" cy="562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 </a:t>
            </a:r>
          </a:p>
          <a:p>
            <a:pPr algn="ctr"/>
            <a:r>
              <a:rPr lang="en-US" sz="1400" dirty="0" smtClean="0"/>
              <a:t>Task 2</a:t>
            </a:r>
            <a:endParaRPr lang="en-US" sz="1400" dirty="0"/>
          </a:p>
        </p:txBody>
      </p:sp>
      <p:sp>
        <p:nvSpPr>
          <p:cNvPr id="63" name="Rectangle 62"/>
          <p:cNvSpPr/>
          <p:nvPr/>
        </p:nvSpPr>
        <p:spPr>
          <a:xfrm>
            <a:off x="4762629" y="4157080"/>
            <a:ext cx="724762" cy="562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 </a:t>
            </a:r>
          </a:p>
          <a:p>
            <a:pPr algn="ctr"/>
            <a:r>
              <a:rPr lang="en-US" sz="1400" dirty="0" smtClean="0"/>
              <a:t>Task 3</a:t>
            </a:r>
            <a:endParaRPr lang="en-US" sz="1400" dirty="0"/>
          </a:p>
        </p:txBody>
      </p:sp>
      <p:sp>
        <p:nvSpPr>
          <p:cNvPr id="64" name="Rectangle 63"/>
          <p:cNvSpPr/>
          <p:nvPr/>
        </p:nvSpPr>
        <p:spPr>
          <a:xfrm>
            <a:off x="5505635" y="4833543"/>
            <a:ext cx="724762" cy="562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 </a:t>
            </a:r>
          </a:p>
          <a:p>
            <a:pPr algn="ctr"/>
            <a:r>
              <a:rPr lang="en-US" sz="1400" dirty="0" smtClean="0"/>
              <a:t>Task 4</a:t>
            </a:r>
            <a:endParaRPr lang="en-US" sz="1400" dirty="0"/>
          </a:p>
        </p:txBody>
      </p:sp>
      <p:sp>
        <p:nvSpPr>
          <p:cNvPr id="75" name="Rectangle 74"/>
          <p:cNvSpPr/>
          <p:nvPr/>
        </p:nvSpPr>
        <p:spPr>
          <a:xfrm>
            <a:off x="7463108" y="3486315"/>
            <a:ext cx="650102" cy="438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JVM</a:t>
            </a:r>
            <a:endParaRPr lang="en-US" sz="1200" dirty="0"/>
          </a:p>
        </p:txBody>
      </p:sp>
      <p:sp>
        <p:nvSpPr>
          <p:cNvPr id="76" name="Rectangle 75"/>
          <p:cNvSpPr/>
          <p:nvPr/>
        </p:nvSpPr>
        <p:spPr>
          <a:xfrm>
            <a:off x="8104583" y="3486315"/>
            <a:ext cx="674359" cy="4389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Host to GPU</a:t>
            </a:r>
            <a:endParaRPr lang="en-US" sz="1200" dirty="0"/>
          </a:p>
        </p:txBody>
      </p:sp>
      <p:sp>
        <p:nvSpPr>
          <p:cNvPr id="77" name="Rectangle 76"/>
          <p:cNvSpPr/>
          <p:nvPr/>
        </p:nvSpPr>
        <p:spPr>
          <a:xfrm>
            <a:off x="8771662" y="3486315"/>
            <a:ext cx="643906" cy="438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Kernel</a:t>
            </a:r>
            <a:endParaRPr lang="en-US" sz="1200" dirty="0"/>
          </a:p>
        </p:txBody>
      </p:sp>
      <p:sp>
        <p:nvSpPr>
          <p:cNvPr id="78" name="Rectangle 77"/>
          <p:cNvSpPr/>
          <p:nvPr/>
        </p:nvSpPr>
        <p:spPr>
          <a:xfrm>
            <a:off x="9420369" y="3486315"/>
            <a:ext cx="636626" cy="4389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GPU to Host</a:t>
            </a:r>
            <a:endParaRPr lang="en-US" sz="1200" dirty="0"/>
          </a:p>
        </p:txBody>
      </p:sp>
      <p:sp>
        <p:nvSpPr>
          <p:cNvPr id="79" name="Rectangle 78"/>
          <p:cNvSpPr/>
          <p:nvPr/>
        </p:nvSpPr>
        <p:spPr>
          <a:xfrm>
            <a:off x="10056995" y="3486315"/>
            <a:ext cx="648677" cy="438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JVM</a:t>
            </a:r>
            <a:endParaRPr lang="en-US" sz="1200" dirty="0"/>
          </a:p>
        </p:txBody>
      </p:sp>
      <p:sp>
        <p:nvSpPr>
          <p:cNvPr id="80" name="Rectangle 79"/>
          <p:cNvSpPr/>
          <p:nvPr/>
        </p:nvSpPr>
        <p:spPr>
          <a:xfrm>
            <a:off x="8111236" y="4121811"/>
            <a:ext cx="650102" cy="438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JVM</a:t>
            </a:r>
            <a:endParaRPr lang="en-US" sz="1200" dirty="0"/>
          </a:p>
        </p:txBody>
      </p:sp>
      <p:sp>
        <p:nvSpPr>
          <p:cNvPr id="81" name="Rectangle 80"/>
          <p:cNvSpPr/>
          <p:nvPr/>
        </p:nvSpPr>
        <p:spPr>
          <a:xfrm>
            <a:off x="8752711" y="4121811"/>
            <a:ext cx="674359" cy="4389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Host to GPU</a:t>
            </a:r>
            <a:endParaRPr lang="en-US" sz="1200" dirty="0"/>
          </a:p>
        </p:txBody>
      </p:sp>
      <p:sp>
        <p:nvSpPr>
          <p:cNvPr id="82" name="Rectangle 81"/>
          <p:cNvSpPr/>
          <p:nvPr/>
        </p:nvSpPr>
        <p:spPr>
          <a:xfrm>
            <a:off x="9419790" y="4121811"/>
            <a:ext cx="643906" cy="438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Kernel</a:t>
            </a:r>
            <a:endParaRPr lang="en-US" sz="1200" dirty="0"/>
          </a:p>
        </p:txBody>
      </p:sp>
      <p:sp>
        <p:nvSpPr>
          <p:cNvPr id="83" name="Rectangle 82"/>
          <p:cNvSpPr/>
          <p:nvPr/>
        </p:nvSpPr>
        <p:spPr>
          <a:xfrm>
            <a:off x="10068497" y="4121811"/>
            <a:ext cx="636626" cy="4389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GPU to Host</a:t>
            </a:r>
            <a:endParaRPr lang="en-US" sz="1200" dirty="0"/>
          </a:p>
        </p:txBody>
      </p:sp>
      <p:sp>
        <p:nvSpPr>
          <p:cNvPr id="84" name="Rectangle 83"/>
          <p:cNvSpPr/>
          <p:nvPr/>
        </p:nvSpPr>
        <p:spPr>
          <a:xfrm>
            <a:off x="10705123" y="4121811"/>
            <a:ext cx="648677" cy="438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JVM</a:t>
            </a:r>
            <a:endParaRPr lang="en-US" sz="1200" dirty="0"/>
          </a:p>
        </p:txBody>
      </p:sp>
      <p:sp>
        <p:nvSpPr>
          <p:cNvPr id="85" name="Rectangle 84"/>
          <p:cNvSpPr/>
          <p:nvPr/>
        </p:nvSpPr>
        <p:spPr>
          <a:xfrm>
            <a:off x="8759913" y="4949164"/>
            <a:ext cx="650102" cy="438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JVM</a:t>
            </a:r>
            <a:endParaRPr lang="en-US" sz="1200" dirty="0"/>
          </a:p>
        </p:txBody>
      </p:sp>
      <p:sp>
        <p:nvSpPr>
          <p:cNvPr id="86" name="Rectangle 85"/>
          <p:cNvSpPr/>
          <p:nvPr/>
        </p:nvSpPr>
        <p:spPr>
          <a:xfrm>
            <a:off x="9401388" y="4949164"/>
            <a:ext cx="674359" cy="4389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Host to GPU</a:t>
            </a:r>
            <a:endParaRPr lang="en-US" sz="1200" dirty="0"/>
          </a:p>
        </p:txBody>
      </p:sp>
      <p:sp>
        <p:nvSpPr>
          <p:cNvPr id="87" name="Rectangle 86"/>
          <p:cNvSpPr/>
          <p:nvPr/>
        </p:nvSpPr>
        <p:spPr>
          <a:xfrm>
            <a:off x="10068467" y="4949164"/>
            <a:ext cx="643906" cy="438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Kernel</a:t>
            </a:r>
            <a:endParaRPr lang="en-US" sz="1200" dirty="0"/>
          </a:p>
        </p:txBody>
      </p:sp>
      <p:sp>
        <p:nvSpPr>
          <p:cNvPr id="88" name="Rectangle 87"/>
          <p:cNvSpPr/>
          <p:nvPr/>
        </p:nvSpPr>
        <p:spPr>
          <a:xfrm>
            <a:off x="10717174" y="4949164"/>
            <a:ext cx="636626" cy="4389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GPU to Host</a:t>
            </a:r>
            <a:endParaRPr lang="en-US" sz="1200" dirty="0"/>
          </a:p>
        </p:txBody>
      </p:sp>
      <p:sp>
        <p:nvSpPr>
          <p:cNvPr id="89" name="Rectangle 88"/>
          <p:cNvSpPr/>
          <p:nvPr/>
        </p:nvSpPr>
        <p:spPr>
          <a:xfrm>
            <a:off x="11353800" y="4949164"/>
            <a:ext cx="648677" cy="438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JVM</a:t>
            </a:r>
            <a:endParaRPr lang="en-US" sz="1200" dirty="0"/>
          </a:p>
        </p:txBody>
      </p:sp>
      <p:sp>
        <p:nvSpPr>
          <p:cNvPr id="90" name="TextBox 89"/>
          <p:cNvSpPr txBox="1"/>
          <p:nvPr/>
        </p:nvSpPr>
        <p:spPr>
          <a:xfrm>
            <a:off x="10977797" y="5772873"/>
            <a:ext cx="1327030" cy="369332"/>
          </a:xfrm>
          <a:prstGeom prst="rect">
            <a:avLst/>
          </a:prstGeom>
          <a:noFill/>
        </p:spPr>
        <p:txBody>
          <a:bodyPr wrap="square" rtlCol="0">
            <a:spAutoFit/>
          </a:bodyPr>
          <a:lstStyle/>
          <a:p>
            <a:pPr algn="ctr"/>
            <a:r>
              <a:rPr lang="en-US" b="1" dirty="0" smtClean="0"/>
              <a:t>Time</a:t>
            </a:r>
            <a:endParaRPr lang="en-US" b="1" dirty="0"/>
          </a:p>
        </p:txBody>
      </p:sp>
      <p:sp>
        <p:nvSpPr>
          <p:cNvPr id="91" name="Right Arrow 90"/>
          <p:cNvSpPr/>
          <p:nvPr/>
        </p:nvSpPr>
        <p:spPr>
          <a:xfrm flipV="1">
            <a:off x="6919041" y="5519581"/>
            <a:ext cx="5083436" cy="237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2156604" y="2398143"/>
            <a:ext cx="0" cy="3571336"/>
          </a:xfrm>
          <a:prstGeom prst="line">
            <a:avLst/>
          </a:prstGeom>
          <a:ln w="69850">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622211" y="2427375"/>
            <a:ext cx="0" cy="3571336"/>
          </a:xfrm>
          <a:prstGeom prst="line">
            <a:avLst/>
          </a:prstGeom>
          <a:ln w="69850">
            <a:prstDash val="dash"/>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2704269" y="1804342"/>
            <a:ext cx="2192530" cy="830997"/>
          </a:xfrm>
          <a:prstGeom prst="rect">
            <a:avLst/>
          </a:prstGeom>
          <a:noFill/>
        </p:spPr>
        <p:txBody>
          <a:bodyPr wrap="square" rtlCol="0">
            <a:spAutoFit/>
          </a:bodyPr>
          <a:lstStyle/>
          <a:p>
            <a:pPr algn="ctr"/>
            <a:r>
              <a:rPr lang="en-US" sz="2400" b="1" dirty="0" smtClean="0"/>
              <a:t>Coarse grained management</a:t>
            </a:r>
            <a:endParaRPr lang="en-US" sz="2400" b="1" dirty="0"/>
          </a:p>
        </p:txBody>
      </p:sp>
      <p:sp>
        <p:nvSpPr>
          <p:cNvPr id="96" name="TextBox 95"/>
          <p:cNvSpPr txBox="1"/>
          <p:nvPr/>
        </p:nvSpPr>
        <p:spPr>
          <a:xfrm>
            <a:off x="7540116" y="1735866"/>
            <a:ext cx="2192530" cy="830997"/>
          </a:xfrm>
          <a:prstGeom prst="rect">
            <a:avLst/>
          </a:prstGeom>
          <a:noFill/>
        </p:spPr>
        <p:txBody>
          <a:bodyPr wrap="square" rtlCol="0">
            <a:spAutoFit/>
          </a:bodyPr>
          <a:lstStyle/>
          <a:p>
            <a:pPr algn="ctr"/>
            <a:r>
              <a:rPr lang="en-US" sz="2400" b="1" dirty="0" smtClean="0"/>
              <a:t>Fine grained management</a:t>
            </a:r>
            <a:endParaRPr lang="en-US" sz="2400" b="1" dirty="0"/>
          </a:p>
        </p:txBody>
      </p:sp>
      <p:grpSp>
        <p:nvGrpSpPr>
          <p:cNvPr id="3" name="Group 2"/>
          <p:cNvGrpSpPr/>
          <p:nvPr/>
        </p:nvGrpSpPr>
        <p:grpSpPr>
          <a:xfrm>
            <a:off x="4848530" y="3153563"/>
            <a:ext cx="3242564" cy="438912"/>
            <a:chOff x="4028324" y="6277447"/>
            <a:chExt cx="3242564" cy="438912"/>
          </a:xfrm>
        </p:grpSpPr>
        <p:sp>
          <p:nvSpPr>
            <p:cNvPr id="47" name="Rectangle 46"/>
            <p:cNvSpPr/>
            <p:nvPr/>
          </p:nvSpPr>
          <p:spPr>
            <a:xfrm>
              <a:off x="4028324" y="6277447"/>
              <a:ext cx="650102" cy="438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JVM</a:t>
              </a:r>
              <a:endParaRPr lang="en-US" sz="1200" dirty="0"/>
            </a:p>
          </p:txBody>
        </p:sp>
        <p:sp>
          <p:nvSpPr>
            <p:cNvPr id="50" name="Rectangle 49"/>
            <p:cNvSpPr/>
            <p:nvPr/>
          </p:nvSpPr>
          <p:spPr>
            <a:xfrm>
              <a:off x="4669799" y="6277447"/>
              <a:ext cx="674359" cy="4389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Host to GPU</a:t>
              </a:r>
              <a:endParaRPr lang="en-US" sz="1200" dirty="0"/>
            </a:p>
          </p:txBody>
        </p:sp>
        <p:sp>
          <p:nvSpPr>
            <p:cNvPr id="51" name="Rectangle 50"/>
            <p:cNvSpPr/>
            <p:nvPr/>
          </p:nvSpPr>
          <p:spPr>
            <a:xfrm>
              <a:off x="5336878" y="6277447"/>
              <a:ext cx="643906" cy="438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Kernel</a:t>
              </a:r>
              <a:endParaRPr lang="en-US" sz="1200" dirty="0"/>
            </a:p>
          </p:txBody>
        </p:sp>
        <p:sp>
          <p:nvSpPr>
            <p:cNvPr id="52" name="Rectangle 51"/>
            <p:cNvSpPr/>
            <p:nvPr/>
          </p:nvSpPr>
          <p:spPr>
            <a:xfrm>
              <a:off x="5985585" y="6277447"/>
              <a:ext cx="636626" cy="4389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GPU to Host</a:t>
              </a:r>
              <a:endParaRPr lang="en-US" sz="1200" dirty="0"/>
            </a:p>
          </p:txBody>
        </p:sp>
        <p:sp>
          <p:nvSpPr>
            <p:cNvPr id="57" name="Rectangle 56"/>
            <p:cNvSpPr/>
            <p:nvPr/>
          </p:nvSpPr>
          <p:spPr>
            <a:xfrm>
              <a:off x="6622211" y="6277447"/>
              <a:ext cx="648677" cy="438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JVM</a:t>
              </a:r>
              <a:endParaRPr lang="en-US" sz="1200" dirty="0"/>
            </a:p>
          </p:txBody>
        </p:sp>
      </p:grpSp>
      <p:cxnSp>
        <p:nvCxnSpPr>
          <p:cNvPr id="22" name="Straight Arrow Connector 21"/>
          <p:cNvCxnSpPr>
            <a:stCxn id="63" idx="0"/>
          </p:cNvCxnSpPr>
          <p:nvPr/>
        </p:nvCxnSpPr>
        <p:spPr>
          <a:xfrm flipH="1" flipV="1">
            <a:off x="4848530" y="3592475"/>
            <a:ext cx="276480" cy="56460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3" idx="0"/>
          </p:cNvCxnSpPr>
          <p:nvPr/>
        </p:nvCxnSpPr>
        <p:spPr>
          <a:xfrm flipV="1">
            <a:off x="5125010" y="3592475"/>
            <a:ext cx="2966084" cy="56460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986770" y="2635339"/>
            <a:ext cx="1932271" cy="45745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These operations can be overlapped</a:t>
            </a:r>
            <a:endParaRPr lang="en-US" sz="1400" dirty="0">
              <a:solidFill>
                <a:sysClr val="windowText" lastClr="000000"/>
              </a:solidFill>
            </a:endParaRPr>
          </a:p>
        </p:txBody>
      </p:sp>
    </p:spTree>
    <p:extLst>
      <p:ext uri="{BB962C8B-B14F-4D97-AF65-F5344CB8AC3E}">
        <p14:creationId xmlns:p14="http://schemas.microsoft.com/office/powerpoint/2010/main" val="350146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5"/>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2"/>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3"/>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23" grpId="0"/>
      <p:bldP spid="5" grpId="0" animBg="1"/>
      <p:bldP spid="11" grpId="0" animBg="1"/>
      <p:bldP spid="12" grpId="0" animBg="1"/>
      <p:bldP spid="48" grpId="0" animBg="1"/>
      <p:bldP spid="13" grpId="0" animBg="1"/>
      <p:bldP spid="49" grpId="0" animBg="1"/>
      <p:bldP spid="53" grpId="0" animBg="1"/>
      <p:bldP spid="54" grpId="0" animBg="1"/>
      <p:bldP spid="55" grpId="0" animBg="1"/>
      <p:bldP spid="56" grpId="0" animBg="1"/>
      <p:bldP spid="58" grpId="0" animBg="1"/>
      <p:bldP spid="59" grpId="0" animBg="1"/>
      <p:bldP spid="60" grpId="0" animBg="1"/>
      <p:bldP spid="62" grpId="0" animBg="1"/>
      <p:bldP spid="63" grpId="0" animBg="1"/>
      <p:bldP spid="6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p:bldP spid="91" grpId="0" animBg="1"/>
      <p:bldP spid="95" grpId="0"/>
      <p:bldP spid="96" grpId="0"/>
      <p:bldP spid="28" grpId="0" animBg="1"/>
      <p:bldP spid="2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Evolution of GPU Programming and Execution Environment</a:t>
            </a:r>
            <a:endParaRPr lang="en-US" dirty="0"/>
          </a:p>
        </p:txBody>
      </p:sp>
      <p:sp>
        <p:nvSpPr>
          <p:cNvPr id="4" name="Slide Number Placeholder 3"/>
          <p:cNvSpPr>
            <a:spLocks noGrp="1"/>
          </p:cNvSpPr>
          <p:nvPr>
            <p:ph type="sldNum" sz="quarter" idx="12"/>
          </p:nvPr>
        </p:nvSpPr>
        <p:spPr/>
        <p:txBody>
          <a:bodyPr/>
          <a:lstStyle/>
          <a:p>
            <a:fld id="{521D0898-B442-5546-8EA8-3F323974D898}" type="slidenum">
              <a:rPr lang="en-US" smtClean="0"/>
              <a:t>17</a:t>
            </a:fld>
            <a:endParaRPr lang="en-US"/>
          </a:p>
        </p:txBody>
      </p:sp>
      <p:grpSp>
        <p:nvGrpSpPr>
          <p:cNvPr id="75" name="Group 74"/>
          <p:cNvGrpSpPr/>
          <p:nvPr/>
        </p:nvGrpSpPr>
        <p:grpSpPr>
          <a:xfrm>
            <a:off x="1067248" y="2352869"/>
            <a:ext cx="1070809" cy="2620184"/>
            <a:chOff x="1592180" y="2352869"/>
            <a:chExt cx="1070809" cy="2620184"/>
          </a:xfrm>
        </p:grpSpPr>
        <p:sp>
          <p:nvSpPr>
            <p:cNvPr id="3" name="Rectangle 2"/>
            <p:cNvSpPr/>
            <p:nvPr/>
          </p:nvSpPr>
          <p:spPr>
            <a:xfrm>
              <a:off x="1592180" y="4363453"/>
              <a:ext cx="1070809"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GPU</a:t>
              </a:r>
              <a:endParaRPr lang="en-US"/>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963" y="2352869"/>
              <a:ext cx="777240" cy="777240"/>
            </a:xfrm>
            <a:prstGeom prst="rect">
              <a:avLst/>
            </a:prstGeom>
          </p:spPr>
        </p:pic>
        <p:cxnSp>
          <p:nvCxnSpPr>
            <p:cNvPr id="48" name="Straight Arrow Connector 47"/>
            <p:cNvCxnSpPr/>
            <p:nvPr/>
          </p:nvCxnSpPr>
          <p:spPr>
            <a:xfrm flipH="1" flipV="1">
              <a:off x="2127583" y="3230885"/>
              <a:ext cx="6017" cy="1025575"/>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604336" y="1886539"/>
            <a:ext cx="2339137" cy="3086514"/>
            <a:chOff x="6604336" y="1886539"/>
            <a:chExt cx="2339137" cy="3086514"/>
          </a:xfrm>
        </p:grpSpPr>
        <p:sp>
          <p:nvSpPr>
            <p:cNvPr id="13" name="Rectangle 12"/>
            <p:cNvSpPr/>
            <p:nvPr/>
          </p:nvSpPr>
          <p:spPr>
            <a:xfrm>
              <a:off x="7872664" y="4363453"/>
              <a:ext cx="1070809"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GPU</a:t>
              </a:r>
              <a:endParaRPr lang="en-US"/>
            </a:p>
          </p:txBody>
        </p:sp>
        <p:sp>
          <p:nvSpPr>
            <p:cNvPr id="14" name="Rectangle 13"/>
            <p:cNvSpPr/>
            <p:nvPr/>
          </p:nvSpPr>
          <p:spPr>
            <a:xfrm>
              <a:off x="6604337" y="4363453"/>
              <a:ext cx="1135979"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15" name="Rectangle 14"/>
            <p:cNvSpPr/>
            <p:nvPr/>
          </p:nvSpPr>
          <p:spPr>
            <a:xfrm>
              <a:off x="6604336" y="3189329"/>
              <a:ext cx="1135980" cy="834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APIs</a:t>
              </a:r>
              <a:endParaRPr lang="en-US" dirty="0"/>
            </a:p>
          </p:txBody>
        </p:sp>
        <p:cxnSp>
          <p:nvCxnSpPr>
            <p:cNvPr id="42" name="Straight Arrow Connector 41"/>
            <p:cNvCxnSpPr>
              <a:stCxn id="15" idx="2"/>
              <a:endCxn id="14" idx="0"/>
            </p:cNvCxnSpPr>
            <p:nvPr/>
          </p:nvCxnSpPr>
          <p:spPr>
            <a:xfrm>
              <a:off x="7172326" y="4023519"/>
              <a:ext cx="1" cy="339934"/>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96" y="1886539"/>
              <a:ext cx="777240" cy="777240"/>
            </a:xfrm>
            <a:prstGeom prst="rect">
              <a:avLst/>
            </a:prstGeom>
          </p:spPr>
        </p:pic>
        <p:cxnSp>
          <p:nvCxnSpPr>
            <p:cNvPr id="58" name="Straight Arrow Connector 57"/>
            <p:cNvCxnSpPr>
              <a:stCxn id="15" idx="0"/>
              <a:endCxn id="57" idx="2"/>
            </p:cNvCxnSpPr>
            <p:nvPr/>
          </p:nvCxnSpPr>
          <p:spPr>
            <a:xfrm flipV="1">
              <a:off x="7172326" y="2663779"/>
              <a:ext cx="567990" cy="525550"/>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3" idx="0"/>
              <a:endCxn id="57" idx="2"/>
            </p:cNvCxnSpPr>
            <p:nvPr/>
          </p:nvCxnSpPr>
          <p:spPr>
            <a:xfrm flipH="1" flipV="1">
              <a:off x="7740316" y="2663779"/>
              <a:ext cx="667753" cy="1699674"/>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9323473" y="1831687"/>
            <a:ext cx="2339137" cy="3141366"/>
            <a:chOff x="9323473" y="1831687"/>
            <a:chExt cx="2339137" cy="3141366"/>
          </a:xfrm>
        </p:grpSpPr>
        <p:sp>
          <p:nvSpPr>
            <p:cNvPr id="22" name="Rectangle 21"/>
            <p:cNvSpPr/>
            <p:nvPr/>
          </p:nvSpPr>
          <p:spPr>
            <a:xfrm>
              <a:off x="10591801" y="4363453"/>
              <a:ext cx="1070809"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GPU</a:t>
              </a:r>
              <a:endParaRPr lang="en-US"/>
            </a:p>
          </p:txBody>
        </p:sp>
        <p:sp>
          <p:nvSpPr>
            <p:cNvPr id="23" name="Rectangle 22"/>
            <p:cNvSpPr/>
            <p:nvPr/>
          </p:nvSpPr>
          <p:spPr>
            <a:xfrm>
              <a:off x="9323474" y="4363453"/>
              <a:ext cx="1135979"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24" name="Rectangle 23"/>
            <p:cNvSpPr/>
            <p:nvPr/>
          </p:nvSpPr>
          <p:spPr>
            <a:xfrm>
              <a:off x="9323473" y="3208421"/>
              <a:ext cx="2339137" cy="834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Advanced System APIs</a:t>
              </a:r>
              <a:endParaRPr lang="en-US" dirty="0"/>
            </a:p>
          </p:txBody>
        </p:sp>
        <p:cxnSp>
          <p:nvCxnSpPr>
            <p:cNvPr id="44" name="Straight Arrow Connector 43"/>
            <p:cNvCxnSpPr>
              <a:stCxn id="24" idx="2"/>
              <a:endCxn id="23" idx="0"/>
            </p:cNvCxnSpPr>
            <p:nvPr/>
          </p:nvCxnSpPr>
          <p:spPr>
            <a:xfrm flipH="1">
              <a:off x="9891464" y="4042611"/>
              <a:ext cx="601578" cy="320842"/>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4" idx="2"/>
              <a:endCxn id="22" idx="0"/>
            </p:cNvCxnSpPr>
            <p:nvPr/>
          </p:nvCxnSpPr>
          <p:spPr>
            <a:xfrm>
              <a:off x="10493042" y="4042611"/>
              <a:ext cx="634164" cy="320842"/>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0833" y="1831687"/>
              <a:ext cx="777240" cy="777240"/>
            </a:xfrm>
            <a:prstGeom prst="rect">
              <a:avLst/>
            </a:prstGeom>
          </p:spPr>
        </p:pic>
        <p:cxnSp>
          <p:nvCxnSpPr>
            <p:cNvPr id="65" name="Straight Arrow Connector 64"/>
            <p:cNvCxnSpPr/>
            <p:nvPr/>
          </p:nvCxnSpPr>
          <p:spPr>
            <a:xfrm flipH="1" flipV="1">
              <a:off x="10469479" y="2568905"/>
              <a:ext cx="1" cy="557304"/>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64885" y="2352869"/>
            <a:ext cx="2339136" cy="2620184"/>
            <a:chOff x="3764885" y="2352869"/>
            <a:chExt cx="2339136" cy="2620184"/>
          </a:xfrm>
        </p:grpSpPr>
        <p:sp>
          <p:nvSpPr>
            <p:cNvPr id="10" name="Rectangle 9"/>
            <p:cNvSpPr/>
            <p:nvPr/>
          </p:nvSpPr>
          <p:spPr>
            <a:xfrm>
              <a:off x="5033212" y="4363453"/>
              <a:ext cx="1070809"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GPU</a:t>
              </a:r>
              <a:endParaRPr lang="en-US"/>
            </a:p>
          </p:txBody>
        </p:sp>
        <p:sp>
          <p:nvSpPr>
            <p:cNvPr id="11" name="Rectangle 10"/>
            <p:cNvSpPr/>
            <p:nvPr/>
          </p:nvSpPr>
          <p:spPr>
            <a:xfrm>
              <a:off x="3764885" y="4363453"/>
              <a:ext cx="1135979"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cxnSp>
          <p:nvCxnSpPr>
            <p:cNvPr id="37" name="Straight Arrow Connector 36"/>
            <p:cNvCxnSpPr>
              <a:stCxn id="11" idx="0"/>
            </p:cNvCxnSpPr>
            <p:nvPr/>
          </p:nvCxnSpPr>
          <p:spPr>
            <a:xfrm flipV="1">
              <a:off x="4332875" y="3230885"/>
              <a:ext cx="567989" cy="1132568"/>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0" idx="0"/>
            </p:cNvCxnSpPr>
            <p:nvPr/>
          </p:nvCxnSpPr>
          <p:spPr>
            <a:xfrm>
              <a:off x="4900864" y="3230885"/>
              <a:ext cx="667753" cy="1132568"/>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244" y="2352869"/>
              <a:ext cx="777240" cy="777240"/>
            </a:xfrm>
            <a:prstGeom prst="rect">
              <a:avLst/>
            </a:prstGeom>
          </p:spPr>
        </p:pic>
      </p:grpSp>
      <p:sp>
        <p:nvSpPr>
          <p:cNvPr id="5" name="TextBox 4"/>
          <p:cNvSpPr txBox="1"/>
          <p:nvPr/>
        </p:nvSpPr>
        <p:spPr>
          <a:xfrm>
            <a:off x="523917" y="5202517"/>
            <a:ext cx="1989730" cy="1384995"/>
          </a:xfrm>
          <a:prstGeom prst="rect">
            <a:avLst/>
          </a:prstGeom>
          <a:noFill/>
        </p:spPr>
        <p:txBody>
          <a:bodyPr wrap="square" rtlCol="0">
            <a:spAutoFit/>
          </a:bodyPr>
          <a:lstStyle/>
          <a:p>
            <a:pPr algn="ctr"/>
            <a:r>
              <a:rPr lang="en-US" sz="1600" b="1" dirty="0" smtClean="0">
                <a:solidFill>
                  <a:srgbClr val="FF0000"/>
                </a:solidFill>
              </a:rPr>
              <a:t>Manually program </a:t>
            </a:r>
          </a:p>
          <a:p>
            <a:r>
              <a:rPr lang="en-US" b="1" dirty="0" smtClean="0"/>
              <a:t>+: </a:t>
            </a:r>
            <a:r>
              <a:rPr lang="en-US" sz="1600" b="1" dirty="0" smtClean="0"/>
              <a:t>high performance</a:t>
            </a:r>
          </a:p>
          <a:p>
            <a:r>
              <a:rPr lang="en-US" b="1" dirty="0" smtClean="0"/>
              <a:t>-: </a:t>
            </a:r>
            <a:r>
              <a:rPr lang="en-US" sz="1600" b="1" dirty="0" smtClean="0"/>
              <a:t>app-dependent</a:t>
            </a:r>
          </a:p>
          <a:p>
            <a:r>
              <a:rPr lang="en-US" sz="1600" b="1" dirty="0" smtClean="0"/>
              <a:t>-: GPU only</a:t>
            </a:r>
          </a:p>
          <a:p>
            <a:r>
              <a:rPr lang="en-US" sz="1600" b="1" dirty="0" smtClean="0"/>
              <a:t>e.g. </a:t>
            </a:r>
            <a:r>
              <a:rPr lang="en-US" sz="1600" b="1" dirty="0" err="1"/>
              <a:t>C</a:t>
            </a:r>
            <a:r>
              <a:rPr lang="en-US" sz="1600" b="1" dirty="0" err="1" smtClean="0"/>
              <a:t>uda</a:t>
            </a:r>
            <a:r>
              <a:rPr lang="en-US" sz="1600" b="1" dirty="0" smtClean="0"/>
              <a:t> Library</a:t>
            </a:r>
            <a:endParaRPr lang="en-US" sz="1600" b="1" dirty="0"/>
          </a:p>
        </p:txBody>
      </p:sp>
      <p:sp>
        <p:nvSpPr>
          <p:cNvPr id="39" name="TextBox 38"/>
          <p:cNvSpPr txBox="1"/>
          <p:nvPr/>
        </p:nvSpPr>
        <p:spPr>
          <a:xfrm>
            <a:off x="3617843" y="5169780"/>
            <a:ext cx="2564296" cy="1384995"/>
          </a:xfrm>
          <a:prstGeom prst="rect">
            <a:avLst/>
          </a:prstGeom>
          <a:noFill/>
        </p:spPr>
        <p:txBody>
          <a:bodyPr wrap="square" rtlCol="0">
            <a:spAutoFit/>
          </a:bodyPr>
          <a:lstStyle/>
          <a:p>
            <a:pPr algn="ctr"/>
            <a:r>
              <a:rPr lang="en-US" sz="1600" b="1" dirty="0" smtClean="0">
                <a:solidFill>
                  <a:srgbClr val="FF0000"/>
                </a:solidFill>
              </a:rPr>
              <a:t>Manually program both</a:t>
            </a:r>
            <a:endParaRPr lang="en-US" b="1" dirty="0" smtClean="0"/>
          </a:p>
          <a:p>
            <a:r>
              <a:rPr lang="en-US" b="1" dirty="0" smtClean="0"/>
              <a:t>+: </a:t>
            </a:r>
            <a:r>
              <a:rPr lang="en-US" sz="1600" b="1" dirty="0" smtClean="0"/>
              <a:t>high performance on one</a:t>
            </a:r>
          </a:p>
          <a:p>
            <a:r>
              <a:rPr lang="en-US" b="1" dirty="0" smtClean="0"/>
              <a:t>-: </a:t>
            </a:r>
            <a:r>
              <a:rPr lang="en-US" sz="1600" b="1" dirty="0" smtClean="0"/>
              <a:t>app-dependent</a:t>
            </a:r>
          </a:p>
          <a:p>
            <a:r>
              <a:rPr lang="en-US" sz="1600" b="1" dirty="0" smtClean="0"/>
              <a:t>-: hard to coordinate </a:t>
            </a:r>
            <a:endParaRPr lang="en-US" b="1" dirty="0" smtClean="0"/>
          </a:p>
          <a:p>
            <a:r>
              <a:rPr lang="en-US" sz="1600" b="1" dirty="0" smtClean="0"/>
              <a:t>e.g. GPU-DB, </a:t>
            </a:r>
            <a:r>
              <a:rPr lang="en-US" sz="1600" b="1" dirty="0" err="1" smtClean="0"/>
              <a:t>Caffe</a:t>
            </a:r>
            <a:r>
              <a:rPr lang="en-US" sz="1600" b="1" dirty="0" smtClean="0"/>
              <a:t>, …</a:t>
            </a:r>
            <a:endParaRPr lang="en-US" sz="1600" b="1" dirty="0"/>
          </a:p>
        </p:txBody>
      </p:sp>
      <p:sp>
        <p:nvSpPr>
          <p:cNvPr id="41" name="TextBox 40"/>
          <p:cNvSpPr txBox="1"/>
          <p:nvPr/>
        </p:nvSpPr>
        <p:spPr>
          <a:xfrm>
            <a:off x="6400801" y="5087433"/>
            <a:ext cx="2713382" cy="1569660"/>
          </a:xfrm>
          <a:prstGeom prst="rect">
            <a:avLst/>
          </a:prstGeom>
          <a:noFill/>
        </p:spPr>
        <p:txBody>
          <a:bodyPr wrap="square" rtlCol="0">
            <a:spAutoFit/>
          </a:bodyPr>
          <a:lstStyle/>
          <a:p>
            <a:pPr algn="ctr"/>
            <a:r>
              <a:rPr lang="en-US" sz="1600" b="1" dirty="0" smtClean="0">
                <a:solidFill>
                  <a:srgbClr val="FF0000"/>
                </a:solidFill>
              </a:rPr>
              <a:t>Separate interfaces</a:t>
            </a:r>
            <a:endParaRPr lang="en-US" b="1" dirty="0"/>
          </a:p>
          <a:p>
            <a:r>
              <a:rPr lang="en-US" sz="1600" b="1" dirty="0" smtClean="0"/>
              <a:t>+: high performance on one</a:t>
            </a:r>
          </a:p>
          <a:p>
            <a:r>
              <a:rPr lang="en-US" sz="1600" b="1" dirty="0" smtClean="0"/>
              <a:t>+: general purpose for CPU </a:t>
            </a:r>
          </a:p>
          <a:p>
            <a:r>
              <a:rPr lang="en-US" sz="1600" b="1" dirty="0" smtClean="0"/>
              <a:t>-: app-dependent for GPU</a:t>
            </a:r>
          </a:p>
          <a:p>
            <a:r>
              <a:rPr lang="en-US" sz="1600" b="1" dirty="0" smtClean="0"/>
              <a:t>-: hard to coordinate  </a:t>
            </a:r>
          </a:p>
          <a:p>
            <a:r>
              <a:rPr lang="en-US" sz="1600" b="1" dirty="0" smtClean="0"/>
              <a:t>e.g. Hive, Spark, … </a:t>
            </a:r>
            <a:endParaRPr lang="en-US" sz="1600" b="1" dirty="0"/>
          </a:p>
        </p:txBody>
      </p:sp>
      <p:sp>
        <p:nvSpPr>
          <p:cNvPr id="45" name="TextBox 44"/>
          <p:cNvSpPr txBox="1"/>
          <p:nvPr/>
        </p:nvSpPr>
        <p:spPr>
          <a:xfrm>
            <a:off x="9332845" y="5292436"/>
            <a:ext cx="2460570" cy="1323439"/>
          </a:xfrm>
          <a:prstGeom prst="rect">
            <a:avLst/>
          </a:prstGeom>
          <a:noFill/>
        </p:spPr>
        <p:txBody>
          <a:bodyPr wrap="square" rtlCol="0">
            <a:spAutoFit/>
          </a:bodyPr>
          <a:lstStyle/>
          <a:p>
            <a:pPr algn="ctr"/>
            <a:r>
              <a:rPr lang="en-US" sz="1600" b="1" dirty="0" smtClean="0">
                <a:solidFill>
                  <a:srgbClr val="FF0000"/>
                </a:solidFill>
              </a:rPr>
              <a:t>An inclusive environment</a:t>
            </a:r>
            <a:endParaRPr lang="en-US" sz="1600" b="1" dirty="0" smtClean="0">
              <a:solidFill>
                <a:srgbClr val="FF0000"/>
              </a:solidFill>
            </a:endParaRPr>
          </a:p>
          <a:p>
            <a:r>
              <a:rPr lang="en-US" sz="1600" b="1" dirty="0" smtClean="0"/>
              <a:t>+: Retain all the merits</a:t>
            </a:r>
          </a:p>
          <a:p>
            <a:r>
              <a:rPr lang="en-US" sz="1600" b="1" dirty="0" smtClean="0"/>
              <a:t>+: address all the limits</a:t>
            </a:r>
          </a:p>
          <a:p>
            <a:r>
              <a:rPr lang="en-US" sz="1600" b="1" dirty="0" smtClean="0"/>
              <a:t>-: is overhead affordable?</a:t>
            </a:r>
            <a:endParaRPr lang="en-US" sz="1600" b="1" dirty="0"/>
          </a:p>
          <a:p>
            <a:pPr algn="ctr"/>
            <a:r>
              <a:rPr lang="en-US" sz="1600" b="1" dirty="0" smtClean="0">
                <a:solidFill>
                  <a:srgbClr val="FF0000"/>
                </a:solidFill>
              </a:rPr>
              <a:t>It is a challenging task </a:t>
            </a:r>
            <a:endParaRPr lang="en-US" sz="1600" b="1" dirty="0">
              <a:solidFill>
                <a:srgbClr val="FF0000"/>
              </a:solidFill>
            </a:endParaRPr>
          </a:p>
        </p:txBody>
      </p:sp>
    </p:spTree>
    <p:extLst>
      <p:ext uri="{BB962C8B-B14F-4D97-AF65-F5344CB8AC3E}">
        <p14:creationId xmlns:p14="http://schemas.microsoft.com/office/powerpoint/2010/main" val="152421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9" grpId="0"/>
      <p:bldP spid="41"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 y="40152"/>
            <a:ext cx="12192000" cy="782443"/>
          </a:xfrm>
        </p:spPr>
        <p:txBody>
          <a:bodyPr>
            <a:normAutofit/>
          </a:bodyPr>
          <a:lstStyle/>
          <a:p>
            <a:pPr algn="ctr"/>
            <a:r>
              <a:rPr lang="en-US" sz="3600" dirty="0" smtClean="0">
                <a:solidFill>
                  <a:srgbClr val="FF0000"/>
                </a:solidFill>
              </a:rPr>
              <a:t>Internet is an Inclusive Environment</a:t>
            </a:r>
            <a:endParaRPr lang="en-US" sz="3600" dirty="0">
              <a:solidFill>
                <a:srgbClr val="FF0000"/>
              </a:solidFill>
            </a:endParaRPr>
          </a:p>
        </p:txBody>
      </p:sp>
      <p:sp>
        <p:nvSpPr>
          <p:cNvPr id="3" name="Content Placeholder 2"/>
          <p:cNvSpPr>
            <a:spLocks noGrp="1"/>
          </p:cNvSpPr>
          <p:nvPr>
            <p:ph idx="1"/>
          </p:nvPr>
        </p:nvSpPr>
        <p:spPr>
          <a:xfrm>
            <a:off x="105508" y="822594"/>
            <a:ext cx="12021178" cy="6035405"/>
          </a:xfrm>
        </p:spPr>
        <p:txBody>
          <a:bodyPr>
            <a:normAutofit/>
          </a:bodyPr>
          <a:lstStyle/>
          <a:p>
            <a:r>
              <a:rPr lang="en-US" altLang="zh-CN" sz="2800" dirty="0" smtClean="0"/>
              <a:t>Foundation </a:t>
            </a:r>
          </a:p>
          <a:p>
            <a:pPr lvl="1"/>
            <a:r>
              <a:rPr lang="en-US" sz="2400" b="1" dirty="0" smtClean="0">
                <a:solidFill>
                  <a:srgbClr val="FF0000"/>
                </a:solidFill>
              </a:rPr>
              <a:t>Uniform</a:t>
            </a:r>
            <a:r>
              <a:rPr lang="en-US" sz="2400" dirty="0" smtClean="0"/>
              <a:t> Resource Identifier (URL): a character string to identify data source</a:t>
            </a:r>
          </a:p>
          <a:p>
            <a:pPr lvl="1"/>
            <a:r>
              <a:rPr lang="en-US" sz="2400" dirty="0" smtClean="0"/>
              <a:t>Hypertext Transfer </a:t>
            </a:r>
            <a:r>
              <a:rPr lang="en-US" sz="2400" b="1" dirty="0" smtClean="0">
                <a:solidFill>
                  <a:srgbClr val="FF0000"/>
                </a:solidFill>
              </a:rPr>
              <a:t>Protocol </a:t>
            </a:r>
            <a:r>
              <a:rPr lang="en-US" sz="2400" dirty="0" smtClean="0"/>
              <a:t>(HTTP): Web content exchange among nodes</a:t>
            </a:r>
          </a:p>
          <a:p>
            <a:pPr lvl="1"/>
            <a:r>
              <a:rPr lang="en-US" sz="2400" dirty="0" smtClean="0"/>
              <a:t>Hypertext Markup </a:t>
            </a:r>
            <a:r>
              <a:rPr lang="en-US" sz="2400" b="1" dirty="0" smtClean="0">
                <a:solidFill>
                  <a:srgbClr val="FF0000"/>
                </a:solidFill>
              </a:rPr>
              <a:t>Language</a:t>
            </a:r>
            <a:r>
              <a:rPr lang="en-US" sz="2400" dirty="0" smtClean="0"/>
              <a:t> (HTML): to express Web content </a:t>
            </a:r>
            <a:endParaRPr lang="en-US" sz="2400" dirty="0"/>
          </a:p>
          <a:p>
            <a:pPr lvl="1"/>
            <a:r>
              <a:rPr lang="en-US" sz="2400" dirty="0" smtClean="0"/>
              <a:t>Web browser: an </a:t>
            </a:r>
            <a:r>
              <a:rPr lang="en-US" sz="2400" b="1" dirty="0" smtClean="0">
                <a:solidFill>
                  <a:srgbClr val="FF0000"/>
                </a:solidFill>
              </a:rPr>
              <a:t>execution platform </a:t>
            </a:r>
            <a:r>
              <a:rPr lang="en-US" sz="2400" dirty="0" smtClean="0"/>
              <a:t>to retrieve contents from other nodes </a:t>
            </a:r>
          </a:p>
          <a:p>
            <a:endParaRPr lang="en-US" altLang="zh-CN" sz="2800" dirty="0" smtClean="0"/>
          </a:p>
          <a:p>
            <a:r>
              <a:rPr lang="en-US" altLang="zh-CN" sz="2800" dirty="0" smtClean="0"/>
              <a:t>First Web page in the world and after then </a:t>
            </a:r>
          </a:p>
          <a:p>
            <a:pPr lvl="1"/>
            <a:r>
              <a:rPr lang="en-US" altLang="zh-CN" sz="2400" dirty="0" smtClean="0">
                <a:hlinkClick r:id="rId2"/>
              </a:rPr>
              <a:t>http://info.cern.ch</a:t>
            </a:r>
            <a:r>
              <a:rPr lang="en-US" altLang="zh-CN" sz="2400" dirty="0" smtClean="0"/>
              <a:t>, August 6, 1991</a:t>
            </a:r>
          </a:p>
          <a:p>
            <a:pPr lvl="1"/>
            <a:r>
              <a:rPr lang="en-US" altLang="zh-CN" sz="2400" dirty="0" smtClean="0"/>
              <a:t>Less than 3,000 Websites, 1994 </a:t>
            </a:r>
          </a:p>
          <a:p>
            <a:pPr lvl="1"/>
            <a:r>
              <a:rPr lang="en-US" altLang="zh-CN" sz="2400" dirty="0" smtClean="0"/>
              <a:t>More than 1 billion Website in the world today   </a:t>
            </a:r>
            <a:endParaRPr lang="en-US" altLang="zh-CN" sz="2400" dirty="0"/>
          </a:p>
          <a:p>
            <a:endParaRPr lang="en-US" altLang="zh-CN" sz="2800" dirty="0" smtClean="0"/>
          </a:p>
          <a:p>
            <a:r>
              <a:rPr lang="en-US" altLang="zh-CN" sz="2800" dirty="0" smtClean="0"/>
              <a:t>The inclusive environment support all kinds of human interactions </a:t>
            </a:r>
          </a:p>
          <a:p>
            <a:pPr lvl="1"/>
            <a:r>
              <a:rPr lang="en-US" altLang="zh-CN" sz="2400" dirty="0" smtClean="0"/>
              <a:t>Web pages, </a:t>
            </a:r>
            <a:r>
              <a:rPr lang="en-US" altLang="zh-CN" sz="2400" dirty="0" err="1" smtClean="0"/>
              <a:t>Youtube</a:t>
            </a:r>
            <a:r>
              <a:rPr lang="en-US" altLang="zh-CN" sz="2400" dirty="0" smtClean="0"/>
              <a:t>, Skype, </a:t>
            </a:r>
            <a:r>
              <a:rPr lang="en-US" altLang="zh-CN" sz="2400" dirty="0"/>
              <a:t>WeChat, Internet-Shopping</a:t>
            </a:r>
            <a:r>
              <a:rPr lang="en-US" altLang="zh-CN" sz="2400" dirty="0" smtClean="0"/>
              <a:t>, …   </a:t>
            </a:r>
          </a:p>
          <a:p>
            <a:pPr marL="457200" lvl="1" indent="0">
              <a:buNone/>
            </a:pPr>
            <a:endParaRPr lang="en-US" altLang="zh-CN"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521D0898-B442-5546-8EA8-3F323974D898}" type="slidenum">
              <a:rPr lang="en-US" smtClean="0"/>
              <a:t>18</a:t>
            </a:fld>
            <a:endParaRPr lang="en-US"/>
          </a:p>
        </p:txBody>
      </p:sp>
    </p:spTree>
    <p:extLst>
      <p:ext uri="{BB962C8B-B14F-4D97-AF65-F5344CB8AC3E}">
        <p14:creationId xmlns:p14="http://schemas.microsoft.com/office/powerpoint/2010/main" val="150875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57"/>
            <a:ext cx="12192000" cy="782443"/>
          </a:xfrm>
        </p:spPr>
        <p:txBody>
          <a:bodyPr>
            <a:normAutofit fontScale="90000"/>
          </a:bodyPr>
          <a:lstStyle/>
          <a:p>
            <a:pPr algn="ctr"/>
            <a:r>
              <a:rPr lang="en-US" sz="3600" dirty="0" smtClean="0"/>
              <a:t>Four </a:t>
            </a:r>
            <a:r>
              <a:rPr lang="en-US" sz="3600" dirty="0" smtClean="0"/>
              <a:t>different</a:t>
            </a:r>
            <a:r>
              <a:rPr lang="en-US" sz="3600" dirty="0" smtClean="0"/>
              <a:t> efforts to develop a </a:t>
            </a:r>
            <a:r>
              <a:rPr lang="en-US" sz="3600" dirty="0" smtClean="0"/>
              <a:t>GPU-inclusive </a:t>
            </a:r>
            <a:r>
              <a:rPr lang="en-US" sz="3600" dirty="0" smtClean="0"/>
              <a:t>system </a:t>
            </a:r>
            <a:endParaRPr lang="en-US" sz="4000" dirty="0">
              <a:solidFill>
                <a:srgbClr val="FF0000"/>
              </a:solidFill>
            </a:endParaRPr>
          </a:p>
        </p:txBody>
      </p:sp>
      <p:sp>
        <p:nvSpPr>
          <p:cNvPr id="3" name="Content Placeholder 2"/>
          <p:cNvSpPr>
            <a:spLocks noGrp="1"/>
          </p:cNvSpPr>
          <p:nvPr>
            <p:ph idx="1"/>
          </p:nvPr>
        </p:nvSpPr>
        <p:spPr>
          <a:xfrm>
            <a:off x="85411" y="885510"/>
            <a:ext cx="12021178" cy="5816501"/>
          </a:xfrm>
        </p:spPr>
        <p:txBody>
          <a:bodyPr>
            <a:normAutofit lnSpcReduction="10000"/>
          </a:bodyPr>
          <a:lstStyle/>
          <a:p>
            <a:r>
              <a:rPr lang="en-US" altLang="zh-CN" dirty="0" smtClean="0">
                <a:solidFill>
                  <a:srgbClr val="0070C0"/>
                </a:solidFill>
              </a:rPr>
              <a:t>Highly optimized libraries   </a:t>
            </a:r>
          </a:p>
          <a:p>
            <a:pPr lvl="1"/>
            <a:r>
              <a:rPr lang="en-US" altLang="zh-CN" dirty="0" smtClean="0"/>
              <a:t>Commonly used components that are best suitable to GPUs with a well-defined interface for users of different applications. </a:t>
            </a:r>
            <a:endParaRPr lang="en-US" altLang="zh-CN" dirty="0" smtClean="0">
              <a:solidFill>
                <a:srgbClr val="0070C0"/>
              </a:solidFill>
            </a:endParaRPr>
          </a:p>
          <a:p>
            <a:endParaRPr lang="en-US" altLang="zh-CN" dirty="0" smtClean="0">
              <a:solidFill>
                <a:srgbClr val="0070C0"/>
              </a:solidFill>
            </a:endParaRPr>
          </a:p>
          <a:p>
            <a:r>
              <a:rPr lang="en-US" altLang="zh-CN" dirty="0" smtClean="0">
                <a:solidFill>
                  <a:srgbClr val="0070C0"/>
                </a:solidFill>
              </a:rPr>
              <a:t>Specifically defined Framework and abstractions  </a:t>
            </a:r>
          </a:p>
          <a:p>
            <a:pPr lvl="1"/>
            <a:r>
              <a:rPr lang="en-US" altLang="zh-CN" dirty="0" smtClean="0"/>
              <a:t> A programming framework to include GPU execution </a:t>
            </a:r>
            <a:endParaRPr lang="en-US" altLang="zh-CN" dirty="0" smtClean="0">
              <a:solidFill>
                <a:srgbClr val="0070C0"/>
              </a:solidFill>
            </a:endParaRPr>
          </a:p>
          <a:p>
            <a:endParaRPr lang="en-US" altLang="zh-CN" dirty="0" smtClean="0">
              <a:solidFill>
                <a:srgbClr val="0070C0"/>
              </a:solidFill>
            </a:endParaRPr>
          </a:p>
          <a:p>
            <a:r>
              <a:rPr lang="en-US" altLang="zh-CN" dirty="0" smtClean="0">
                <a:solidFill>
                  <a:srgbClr val="0070C0"/>
                </a:solidFill>
              </a:rPr>
              <a:t>Domain specific </a:t>
            </a:r>
            <a:r>
              <a:rPr lang="en-US" altLang="zh-CN" dirty="0">
                <a:solidFill>
                  <a:srgbClr val="0070C0"/>
                </a:solidFill>
              </a:rPr>
              <a:t>l</a:t>
            </a:r>
            <a:r>
              <a:rPr lang="en-US" altLang="zh-CN" dirty="0" smtClean="0">
                <a:solidFill>
                  <a:srgbClr val="0070C0"/>
                </a:solidFill>
              </a:rPr>
              <a:t>anguages   </a:t>
            </a:r>
          </a:p>
          <a:p>
            <a:pPr lvl="1"/>
            <a:r>
              <a:rPr lang="en-US" altLang="zh-CN" dirty="0" smtClean="0"/>
              <a:t> A language for a specifying class of applications on GPUs </a:t>
            </a:r>
          </a:p>
          <a:p>
            <a:endParaRPr lang="en-US" altLang="zh-CN" dirty="0" smtClean="0">
              <a:solidFill>
                <a:srgbClr val="0070C0"/>
              </a:solidFill>
            </a:endParaRPr>
          </a:p>
          <a:p>
            <a:r>
              <a:rPr lang="en-US" altLang="zh-CN" dirty="0">
                <a:solidFill>
                  <a:srgbClr val="0070C0"/>
                </a:solidFill>
              </a:rPr>
              <a:t>I</a:t>
            </a:r>
            <a:r>
              <a:rPr lang="en-US" altLang="zh-CN" dirty="0" smtClean="0">
                <a:solidFill>
                  <a:srgbClr val="0070C0"/>
                </a:solidFill>
              </a:rPr>
              <a:t>nclusive system software  </a:t>
            </a:r>
          </a:p>
          <a:p>
            <a:pPr lvl="1"/>
            <a:r>
              <a:rPr lang="en-US" altLang="zh-CN" dirty="0" smtClean="0"/>
              <a:t>OS to manage both CPU and GPU </a:t>
            </a:r>
            <a:endParaRPr lang="en-US" dirty="0" smtClean="0"/>
          </a:p>
        </p:txBody>
      </p:sp>
      <p:sp>
        <p:nvSpPr>
          <p:cNvPr id="4" name="Slide Number Placeholder 3"/>
          <p:cNvSpPr>
            <a:spLocks noGrp="1"/>
          </p:cNvSpPr>
          <p:nvPr>
            <p:ph type="sldNum" sz="quarter" idx="12"/>
          </p:nvPr>
        </p:nvSpPr>
        <p:spPr/>
        <p:txBody>
          <a:bodyPr/>
          <a:lstStyle/>
          <a:p>
            <a:fld id="{521D0898-B442-5546-8EA8-3F323974D898}" type="slidenum">
              <a:rPr lang="en-US" smtClean="0"/>
              <a:t>19</a:t>
            </a:fld>
            <a:endParaRPr lang="en-US"/>
          </a:p>
        </p:txBody>
      </p:sp>
    </p:spTree>
    <p:extLst>
      <p:ext uri="{BB962C8B-B14F-4D97-AF65-F5344CB8AC3E}">
        <p14:creationId xmlns:p14="http://schemas.microsoft.com/office/powerpoint/2010/main" val="299819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93" y="16474"/>
            <a:ext cx="12192000" cy="774357"/>
          </a:xfrm>
        </p:spPr>
        <p:txBody>
          <a:bodyPr>
            <a:normAutofit/>
          </a:bodyPr>
          <a:lstStyle/>
          <a:p>
            <a:pPr algn="ctr"/>
            <a:r>
              <a:rPr lang="en-US" sz="3200" dirty="0" smtClean="0">
                <a:solidFill>
                  <a:srgbClr val="FF0000"/>
                </a:solidFill>
              </a:rPr>
              <a:t>Moore’s Law is reaching to the end</a:t>
            </a:r>
            <a:endParaRPr lang="en-US" sz="3200" dirty="0">
              <a:solidFill>
                <a:srgbClr val="FF0000"/>
              </a:solidFill>
            </a:endParaRPr>
          </a:p>
        </p:txBody>
      </p:sp>
      <p:sp>
        <p:nvSpPr>
          <p:cNvPr id="3" name="Content Placeholder 2"/>
          <p:cNvSpPr>
            <a:spLocks noGrp="1"/>
          </p:cNvSpPr>
          <p:nvPr>
            <p:ph idx="1"/>
          </p:nvPr>
        </p:nvSpPr>
        <p:spPr>
          <a:xfrm>
            <a:off x="64318" y="790831"/>
            <a:ext cx="12021178" cy="6182496"/>
          </a:xfrm>
        </p:spPr>
        <p:txBody>
          <a:bodyPr>
            <a:normAutofit/>
          </a:bodyPr>
          <a:lstStyle/>
          <a:p>
            <a:pPr marL="0" indent="0">
              <a:buNone/>
            </a:pPr>
            <a:endParaRPr lang="en-US" altLang="zh-CN" sz="2400" dirty="0" smtClean="0"/>
          </a:p>
          <a:p>
            <a:pPr marL="0" indent="0">
              <a:buNone/>
            </a:pPr>
            <a:endParaRPr lang="en-US" altLang="zh-CN" sz="2400" dirty="0"/>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buNone/>
            </a:pPr>
            <a:endParaRPr lang="en-US" altLang="zh-CN" sz="2800" dirty="0"/>
          </a:p>
          <a:p>
            <a:pPr marL="0" indent="0">
              <a:buNone/>
            </a:pPr>
            <a:r>
              <a:rPr lang="en-US" altLang="zh-CN" sz="2400" b="0" dirty="0" smtClean="0"/>
              <a:t>We are closing to the final usable size limit a transistor gate </a:t>
            </a:r>
            <a:r>
              <a:rPr lang="en-US" altLang="zh-CN" sz="2400" b="0" dirty="0" smtClean="0"/>
              <a:t>length: </a:t>
            </a:r>
            <a:r>
              <a:rPr lang="en-US" altLang="zh-CN" sz="2400" dirty="0" smtClean="0">
                <a:solidFill>
                  <a:srgbClr val="FF0000"/>
                </a:solidFill>
              </a:rPr>
              <a:t>5 nm   </a:t>
            </a:r>
          </a:p>
          <a:p>
            <a:pPr marL="0" indent="0">
              <a:buNone/>
            </a:pPr>
            <a:r>
              <a:rPr lang="en-US" altLang="zh-CN" sz="2400" b="0" dirty="0" smtClean="0">
                <a:solidFill>
                  <a:srgbClr val="FF0000"/>
                </a:solidFill>
              </a:rPr>
              <a:t>Minimum cost per transistor </a:t>
            </a:r>
            <a:r>
              <a:rPr lang="en-US" altLang="zh-CN" sz="2400" b="0" dirty="0" smtClean="0"/>
              <a:t>has been rising since 28 nm chips a few years ago</a:t>
            </a:r>
          </a:p>
          <a:p>
            <a:pPr marL="457200" lvl="1" indent="0">
              <a:buNone/>
            </a:pPr>
            <a:endParaRPr lang="en-US" altLang="zh-CN"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521D0898-B442-5546-8EA8-3F323974D898}" type="slidenum">
              <a:rPr lang="en-US" smtClean="0"/>
              <a:t>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751" y="655766"/>
            <a:ext cx="8221363" cy="5160148"/>
          </a:xfrm>
          <a:prstGeom prst="rect">
            <a:avLst/>
          </a:prstGeom>
        </p:spPr>
      </p:pic>
    </p:spTree>
    <p:extLst>
      <p:ext uri="{BB962C8B-B14F-4D97-AF65-F5344CB8AC3E}">
        <p14:creationId xmlns:p14="http://schemas.microsoft.com/office/powerpoint/2010/main" val="71376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57"/>
            <a:ext cx="12192000" cy="782443"/>
          </a:xfrm>
        </p:spPr>
        <p:txBody>
          <a:bodyPr>
            <a:normAutofit/>
          </a:bodyPr>
          <a:lstStyle/>
          <a:p>
            <a:pPr algn="ctr"/>
            <a:r>
              <a:rPr lang="en-US" sz="3600" dirty="0" smtClean="0"/>
              <a:t>GPU Libraries: a simple and effective approach</a:t>
            </a:r>
            <a:endParaRPr lang="en-US" sz="4000" dirty="0">
              <a:solidFill>
                <a:srgbClr val="FF0000"/>
              </a:solidFill>
            </a:endParaRPr>
          </a:p>
        </p:txBody>
      </p:sp>
      <p:sp>
        <p:nvSpPr>
          <p:cNvPr id="3" name="Content Placeholder 2"/>
          <p:cNvSpPr>
            <a:spLocks noGrp="1"/>
          </p:cNvSpPr>
          <p:nvPr>
            <p:ph idx="1"/>
          </p:nvPr>
        </p:nvSpPr>
        <p:spPr>
          <a:xfrm>
            <a:off x="85411" y="885510"/>
            <a:ext cx="12021178" cy="5816501"/>
          </a:xfrm>
        </p:spPr>
        <p:txBody>
          <a:bodyPr>
            <a:normAutofit/>
          </a:bodyPr>
          <a:lstStyle/>
          <a:p>
            <a:r>
              <a:rPr lang="en-US" altLang="zh-CN" dirty="0" smtClean="0">
                <a:solidFill>
                  <a:srgbClr val="0070C0"/>
                </a:solidFill>
              </a:rPr>
              <a:t>Based on highly optimized algorithms and functions   </a:t>
            </a:r>
          </a:p>
          <a:p>
            <a:pPr lvl="1"/>
            <a:r>
              <a:rPr lang="en-US" altLang="zh-CN" dirty="0" smtClean="0"/>
              <a:t>Written in a commonly adopted language, such as CUDA</a:t>
            </a:r>
          </a:p>
          <a:p>
            <a:pPr lvl="1"/>
            <a:r>
              <a:rPr lang="en-US" altLang="zh-CN" dirty="0" smtClean="0"/>
              <a:t>can easily incorporate into users’ applications with minimal changes to the existing code</a:t>
            </a:r>
            <a:endParaRPr lang="en-US" altLang="zh-CN" dirty="0" smtClean="0">
              <a:solidFill>
                <a:srgbClr val="0070C0"/>
              </a:solidFill>
            </a:endParaRPr>
          </a:p>
          <a:p>
            <a:r>
              <a:rPr lang="en-US" altLang="zh-CN" dirty="0" err="1" smtClean="0">
                <a:solidFill>
                  <a:srgbClr val="0070C0"/>
                </a:solidFill>
              </a:rPr>
              <a:t>PixelBox</a:t>
            </a:r>
            <a:r>
              <a:rPr lang="en-US" altLang="zh-CN" dirty="0" smtClean="0">
                <a:solidFill>
                  <a:srgbClr val="0070C0"/>
                </a:solidFill>
              </a:rPr>
              <a:t> algorithm (VLDB’12) is such an example    </a:t>
            </a:r>
          </a:p>
          <a:p>
            <a:pPr lvl="1"/>
            <a:r>
              <a:rPr lang="en-US" altLang="zh-CN" dirty="0" smtClean="0"/>
              <a:t> We provide GPU solutions for pathology image processing</a:t>
            </a:r>
          </a:p>
          <a:p>
            <a:pPr lvl="1"/>
            <a:r>
              <a:rPr lang="en-US" altLang="zh-CN" dirty="0" smtClean="0"/>
              <a:t>The </a:t>
            </a:r>
            <a:r>
              <a:rPr lang="en-US" altLang="zh-CN" dirty="0" err="1" smtClean="0"/>
              <a:t>PixelBox</a:t>
            </a:r>
            <a:r>
              <a:rPr lang="en-US" altLang="zh-CN" dirty="0" smtClean="0"/>
              <a:t> algorithm accelerates computational geometry</a:t>
            </a:r>
          </a:p>
          <a:p>
            <a:pPr lvl="1"/>
            <a:r>
              <a:rPr lang="en-US" altLang="zh-CN" dirty="0" smtClean="0"/>
              <a:t>The work has been adopted by commercial software (GPP)</a:t>
            </a:r>
          </a:p>
          <a:p>
            <a:pPr lvl="1"/>
            <a:r>
              <a:rPr lang="en-US" altLang="zh-CN" dirty="0" smtClean="0"/>
              <a:t>Included in GPU-Accelerated Libraries of NVIDIA </a:t>
            </a:r>
            <a:endParaRPr lang="en-US" altLang="zh-CN" dirty="0" smtClean="0">
              <a:solidFill>
                <a:srgbClr val="0070C0"/>
              </a:solidFill>
            </a:endParaRPr>
          </a:p>
          <a:p>
            <a:r>
              <a:rPr lang="en-US" altLang="zh-CN" dirty="0" smtClean="0">
                <a:solidFill>
                  <a:srgbClr val="0070C0"/>
                </a:solidFill>
              </a:rPr>
              <a:t>Limits this approach    </a:t>
            </a:r>
          </a:p>
          <a:p>
            <a:pPr lvl="1"/>
            <a:r>
              <a:rPr lang="en-US" altLang="zh-CN" dirty="0" smtClean="0"/>
              <a:t> GPU programming only, and GPU is still an external device </a:t>
            </a:r>
          </a:p>
          <a:p>
            <a:endParaRPr lang="en-US" altLang="zh-CN" dirty="0" smtClean="0">
              <a:solidFill>
                <a:srgbClr val="0070C0"/>
              </a:solidFill>
            </a:endParaRPr>
          </a:p>
        </p:txBody>
      </p:sp>
      <p:sp>
        <p:nvSpPr>
          <p:cNvPr id="4" name="Slide Number Placeholder 3"/>
          <p:cNvSpPr>
            <a:spLocks noGrp="1"/>
          </p:cNvSpPr>
          <p:nvPr>
            <p:ph type="sldNum" sz="quarter" idx="12"/>
          </p:nvPr>
        </p:nvSpPr>
        <p:spPr/>
        <p:txBody>
          <a:bodyPr/>
          <a:lstStyle/>
          <a:p>
            <a:fld id="{521D0898-B442-5546-8EA8-3F323974D898}" type="slidenum">
              <a:rPr lang="en-US" smtClean="0"/>
              <a:t>20</a:t>
            </a:fld>
            <a:endParaRPr lang="en-US" dirty="0"/>
          </a:p>
        </p:txBody>
      </p:sp>
    </p:spTree>
    <p:extLst>
      <p:ext uri="{BB962C8B-B14F-4D97-AF65-F5344CB8AC3E}">
        <p14:creationId xmlns:p14="http://schemas.microsoft.com/office/powerpoint/2010/main" val="95145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a:bodyPr>
          <a:lstStyle/>
          <a:p>
            <a:r>
              <a:rPr lang="en-US" sz="3800" dirty="0" smtClean="0"/>
              <a:t>GPU-RDD: an abstraction to include GPU in SPARK</a:t>
            </a:r>
            <a:endParaRPr lang="en-US" sz="3800" dirty="0"/>
          </a:p>
        </p:txBody>
      </p:sp>
      <p:sp>
        <p:nvSpPr>
          <p:cNvPr id="4" name="Slide Number Placeholder 3"/>
          <p:cNvSpPr>
            <a:spLocks noGrp="1"/>
          </p:cNvSpPr>
          <p:nvPr>
            <p:ph type="sldNum" sz="quarter" idx="12"/>
          </p:nvPr>
        </p:nvSpPr>
        <p:spPr/>
        <p:txBody>
          <a:bodyPr/>
          <a:lstStyle/>
          <a:p>
            <a:fld id="{521D0898-B442-5546-8EA8-3F323974D898}" type="slidenum">
              <a:rPr lang="en-US" smtClean="0"/>
              <a:t>21</a:t>
            </a:fld>
            <a:endParaRPr lang="en-US"/>
          </a:p>
        </p:txBody>
      </p:sp>
      <p:sp>
        <p:nvSpPr>
          <p:cNvPr id="7" name="Content Placeholder 6"/>
          <p:cNvSpPr>
            <a:spLocks noGrp="1"/>
          </p:cNvSpPr>
          <p:nvPr>
            <p:ph idx="1"/>
          </p:nvPr>
        </p:nvSpPr>
        <p:spPr>
          <a:xfrm>
            <a:off x="838200" y="1825625"/>
            <a:ext cx="10515600" cy="4143854"/>
          </a:xfrm>
        </p:spPr>
        <p:txBody>
          <a:bodyPr/>
          <a:lstStyle/>
          <a:p>
            <a:r>
              <a:rPr lang="en-US" dirty="0" smtClean="0"/>
              <a:t>GPU-RDD is designed for GPU processing</a:t>
            </a:r>
          </a:p>
          <a:p>
            <a:pPr lvl="1"/>
            <a:r>
              <a:rPr lang="en-US" dirty="0"/>
              <a:t>Support both column and row </a:t>
            </a:r>
            <a:r>
              <a:rPr lang="en-US" dirty="0" smtClean="0"/>
              <a:t>format</a:t>
            </a:r>
          </a:p>
          <a:p>
            <a:pPr lvl="1"/>
            <a:endParaRPr lang="en-US" dirty="0" smtClean="0"/>
          </a:p>
          <a:p>
            <a:pPr lvl="1"/>
            <a:r>
              <a:rPr lang="en-US" dirty="0" smtClean="0"/>
              <a:t>Manage data in OS native memory and GPU memory to minimize data movement overhead</a:t>
            </a:r>
          </a:p>
          <a:p>
            <a:pPr lvl="1"/>
            <a:endParaRPr lang="en-US" dirty="0" smtClean="0"/>
          </a:p>
          <a:p>
            <a:pPr lvl="1"/>
            <a:r>
              <a:rPr lang="en-US" dirty="0" smtClean="0"/>
              <a:t>Application provides customized GPU functions that operate on the data</a:t>
            </a:r>
          </a:p>
        </p:txBody>
      </p:sp>
    </p:spTree>
    <p:extLst>
      <p:ext uri="{BB962C8B-B14F-4D97-AF65-F5344CB8AC3E}">
        <p14:creationId xmlns:p14="http://schemas.microsoft.com/office/powerpoint/2010/main" val="327330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1D0898-B442-5546-8EA8-3F323974D898}" type="slidenum">
              <a:rPr lang="en-US" smtClean="0"/>
              <a:t>22</a:t>
            </a:fld>
            <a:endParaRPr lang="en-US"/>
          </a:p>
        </p:txBody>
      </p:sp>
      <p:sp>
        <p:nvSpPr>
          <p:cNvPr id="6" name="Right Arrow 5"/>
          <p:cNvSpPr/>
          <p:nvPr/>
        </p:nvSpPr>
        <p:spPr>
          <a:xfrm>
            <a:off x="5787844" y="3199129"/>
            <a:ext cx="333337" cy="220315"/>
          </a:xfrm>
          <a:prstGeom prst="rightArrow">
            <a:avLst>
              <a:gd name="adj1" fmla="val 50000"/>
              <a:gd name="adj2" fmla="val 836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349391" y="3124714"/>
            <a:ext cx="1507958" cy="5016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GPU-Aware Query Optimizer</a:t>
            </a:r>
          </a:p>
        </p:txBody>
      </p:sp>
      <p:sp>
        <p:nvSpPr>
          <p:cNvPr id="8" name="Right Arrow 7"/>
          <p:cNvSpPr/>
          <p:nvPr/>
        </p:nvSpPr>
        <p:spPr>
          <a:xfrm>
            <a:off x="3950095" y="3270049"/>
            <a:ext cx="411972" cy="241771"/>
          </a:xfrm>
          <a:prstGeom prst="rightArrow">
            <a:avLst>
              <a:gd name="adj1" fmla="val 50000"/>
              <a:gd name="adj2" fmla="val 836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a:grpSpLocks noChangeAspect="1"/>
          </p:cNvGrpSpPr>
          <p:nvPr/>
        </p:nvGrpSpPr>
        <p:grpSpPr>
          <a:xfrm>
            <a:off x="3275564" y="3151714"/>
            <a:ext cx="646683" cy="521207"/>
            <a:chOff x="2999874" y="1227221"/>
            <a:chExt cx="1074820" cy="866273"/>
          </a:xfrm>
        </p:grpSpPr>
        <p:sp>
          <p:nvSpPr>
            <p:cNvPr id="67" name="Oval 66"/>
            <p:cNvSpPr/>
            <p:nvPr/>
          </p:nvSpPr>
          <p:spPr>
            <a:xfrm>
              <a:off x="3352800" y="1227221"/>
              <a:ext cx="360947" cy="3368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999874" y="1740568"/>
              <a:ext cx="360947" cy="33688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713747" y="1756610"/>
              <a:ext cx="360947" cy="3368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p:nvPr/>
          </p:nvCxnSpPr>
          <p:spPr>
            <a:xfrm flipH="1">
              <a:off x="3214806" y="1486366"/>
              <a:ext cx="225311" cy="22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637992" y="1486366"/>
              <a:ext cx="233332" cy="2418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Right Arrow 10"/>
          <p:cNvSpPr/>
          <p:nvPr/>
        </p:nvSpPr>
        <p:spPr>
          <a:xfrm>
            <a:off x="6358844" y="3304482"/>
            <a:ext cx="417179" cy="238614"/>
          </a:xfrm>
          <a:prstGeom prst="rightArrow">
            <a:avLst>
              <a:gd name="adj1" fmla="val 50000"/>
              <a:gd name="adj2" fmla="val 836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517585" y="2673052"/>
            <a:ext cx="11455879" cy="17162"/>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192439" y="2185541"/>
            <a:ext cx="1570198" cy="369332"/>
          </a:xfrm>
          <a:prstGeom prst="rect">
            <a:avLst/>
          </a:prstGeom>
          <a:noFill/>
        </p:spPr>
        <p:txBody>
          <a:bodyPr wrap="square" rtlCol="0">
            <a:spAutoFit/>
          </a:bodyPr>
          <a:lstStyle/>
          <a:p>
            <a:r>
              <a:rPr lang="en-US" b="1" dirty="0" smtClean="0"/>
              <a:t>User Programs</a:t>
            </a:r>
            <a:endParaRPr lang="en-US" b="1" dirty="0"/>
          </a:p>
        </p:txBody>
      </p:sp>
      <p:grpSp>
        <p:nvGrpSpPr>
          <p:cNvPr id="14" name="Group 13"/>
          <p:cNvGrpSpPr>
            <a:grpSpLocks noChangeAspect="1"/>
          </p:cNvGrpSpPr>
          <p:nvPr/>
        </p:nvGrpSpPr>
        <p:grpSpPr>
          <a:xfrm>
            <a:off x="4397360" y="2946860"/>
            <a:ext cx="1879136" cy="897753"/>
            <a:chOff x="4132845" y="2039232"/>
            <a:chExt cx="2668058" cy="1510333"/>
          </a:xfrm>
        </p:grpSpPr>
        <p:sp>
          <p:nvSpPr>
            <p:cNvPr id="41" name="Rounded Rectangle 40"/>
            <p:cNvSpPr/>
            <p:nvPr/>
          </p:nvSpPr>
          <p:spPr>
            <a:xfrm>
              <a:off x="4132845" y="2039232"/>
              <a:ext cx="2668058" cy="1510333"/>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ounded Rectangle 41"/>
            <p:cNvSpPr/>
            <p:nvPr/>
          </p:nvSpPr>
          <p:spPr>
            <a:xfrm>
              <a:off x="4305303" y="2799153"/>
              <a:ext cx="1515975" cy="650804"/>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ounded Rectangle 42"/>
            <p:cNvSpPr/>
            <p:nvPr/>
          </p:nvSpPr>
          <p:spPr>
            <a:xfrm>
              <a:off x="4305303" y="2046272"/>
              <a:ext cx="1515975" cy="626740"/>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4" name="Group 43"/>
            <p:cNvGrpSpPr/>
            <p:nvPr/>
          </p:nvGrpSpPr>
          <p:grpSpPr>
            <a:xfrm>
              <a:off x="4405564" y="2158567"/>
              <a:ext cx="2318083" cy="1163052"/>
              <a:chOff x="5141500" y="1499937"/>
              <a:chExt cx="2318083" cy="1163052"/>
            </a:xfrm>
          </p:grpSpPr>
          <p:sp>
            <p:nvSpPr>
              <p:cNvPr id="50" name="Rounded Rectangle 49"/>
              <p:cNvSpPr/>
              <p:nvPr/>
            </p:nvSpPr>
            <p:spPr>
              <a:xfrm>
                <a:off x="5141500" y="1499937"/>
                <a:ext cx="465221" cy="433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5975689" y="1515978"/>
                <a:ext cx="465221" cy="43313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5606721" y="1628273"/>
                <a:ext cx="3689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614743" y="1796715"/>
                <a:ext cx="36896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5141500" y="2213811"/>
                <a:ext cx="1299410" cy="449178"/>
                <a:chOff x="6633411" y="1499937"/>
                <a:chExt cx="1299410" cy="449178"/>
              </a:xfrm>
            </p:grpSpPr>
            <p:sp>
              <p:nvSpPr>
                <p:cNvPr id="61" name="Rounded Rectangle 60"/>
                <p:cNvSpPr/>
                <p:nvPr/>
              </p:nvSpPr>
              <p:spPr>
                <a:xfrm>
                  <a:off x="6633411" y="1499937"/>
                  <a:ext cx="465221" cy="43313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7467600" y="1515978"/>
                  <a:ext cx="465221" cy="43313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a:off x="7098632" y="1628273"/>
                  <a:ext cx="3689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106654" y="1796715"/>
                  <a:ext cx="36896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5" name="Rounded Rectangle 54"/>
              <p:cNvSpPr/>
              <p:nvPr/>
            </p:nvSpPr>
            <p:spPr>
              <a:xfrm>
                <a:off x="6994362" y="1981199"/>
                <a:ext cx="465221" cy="433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6440910" y="1628273"/>
                <a:ext cx="553452" cy="449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432890" y="1820778"/>
                <a:ext cx="553452" cy="449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440910" y="2077452"/>
                <a:ext cx="553452" cy="264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440910" y="2269957"/>
                <a:ext cx="553452" cy="264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448930" y="2077452"/>
                <a:ext cx="545432" cy="43313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a:xfrm flipV="1">
              <a:off x="5721010" y="2928587"/>
              <a:ext cx="529396" cy="7984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0334892" y="2858243"/>
            <a:ext cx="1427745" cy="646331"/>
          </a:xfrm>
          <a:prstGeom prst="rect">
            <a:avLst/>
          </a:prstGeom>
          <a:noFill/>
        </p:spPr>
        <p:txBody>
          <a:bodyPr wrap="square" rtlCol="0">
            <a:spAutoFit/>
          </a:bodyPr>
          <a:lstStyle/>
          <a:p>
            <a:pPr algn="ctr"/>
            <a:r>
              <a:rPr lang="en-US" b="1" dirty="0" smtClean="0"/>
              <a:t>Spark-GPU</a:t>
            </a:r>
          </a:p>
          <a:p>
            <a:pPr algn="ctr"/>
            <a:r>
              <a:rPr lang="en-US" b="1" dirty="0" smtClean="0"/>
              <a:t>Driver </a:t>
            </a:r>
            <a:endParaRPr lang="en-US" b="1" dirty="0"/>
          </a:p>
        </p:txBody>
      </p:sp>
      <p:sp>
        <p:nvSpPr>
          <p:cNvPr id="16" name="Rounded Rectangle 15"/>
          <p:cNvSpPr/>
          <p:nvPr/>
        </p:nvSpPr>
        <p:spPr>
          <a:xfrm>
            <a:off x="8660227" y="3090054"/>
            <a:ext cx="1621090" cy="6327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GPU-Aware Resource Manager</a:t>
            </a:r>
          </a:p>
        </p:txBody>
      </p:sp>
      <p:sp>
        <p:nvSpPr>
          <p:cNvPr id="17" name="Rectangle 16"/>
          <p:cNvSpPr/>
          <p:nvPr/>
        </p:nvSpPr>
        <p:spPr>
          <a:xfrm>
            <a:off x="1561157" y="1982456"/>
            <a:ext cx="1320348" cy="530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SQL Queries</a:t>
            </a:r>
            <a:endParaRPr lang="en-US" sz="1600" dirty="0"/>
          </a:p>
        </p:txBody>
      </p:sp>
      <p:sp>
        <p:nvSpPr>
          <p:cNvPr id="18" name="Rectangle 17"/>
          <p:cNvSpPr/>
          <p:nvPr/>
        </p:nvSpPr>
        <p:spPr>
          <a:xfrm>
            <a:off x="4315675" y="1948139"/>
            <a:ext cx="3352505" cy="5515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Applications implemented with procedural processing interface</a:t>
            </a:r>
            <a:endParaRPr lang="en-US" sz="1600" dirty="0"/>
          </a:p>
        </p:txBody>
      </p:sp>
      <p:sp>
        <p:nvSpPr>
          <p:cNvPr id="19" name="Left-Right Arrow 18"/>
          <p:cNvSpPr/>
          <p:nvPr/>
        </p:nvSpPr>
        <p:spPr>
          <a:xfrm>
            <a:off x="8144472" y="3270049"/>
            <a:ext cx="462180" cy="2674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2094020" y="2609201"/>
            <a:ext cx="254622" cy="3313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Down Arrow 24"/>
          <p:cNvSpPr/>
          <p:nvPr/>
        </p:nvSpPr>
        <p:spPr>
          <a:xfrm>
            <a:off x="9417892" y="3743599"/>
            <a:ext cx="241594" cy="446108"/>
          </a:xfrm>
          <a:prstGeom prst="upDownArrow">
            <a:avLst>
              <a:gd name="adj1" fmla="val 50000"/>
              <a:gd name="adj2" fmla="val 65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p:cNvSpPr/>
          <p:nvPr/>
        </p:nvSpPr>
        <p:spPr>
          <a:xfrm>
            <a:off x="7346473" y="3743889"/>
            <a:ext cx="252550" cy="424381"/>
          </a:xfrm>
          <a:prstGeom prst="upDownArrow">
            <a:avLst>
              <a:gd name="adj1" fmla="val 50000"/>
              <a:gd name="adj2" fmla="val 65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a:off x="6823386" y="3090054"/>
            <a:ext cx="1342304" cy="61701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GPU-Aware Task Scheduler </a:t>
            </a:r>
          </a:p>
        </p:txBody>
      </p:sp>
      <p:sp>
        <p:nvSpPr>
          <p:cNvPr id="102" name="Title 1"/>
          <p:cNvSpPr txBox="1">
            <a:spLocks/>
          </p:cNvSpPr>
          <p:nvPr/>
        </p:nvSpPr>
        <p:spPr>
          <a:xfrm>
            <a:off x="852576" y="36224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i="0" kern="1200">
                <a:solidFill>
                  <a:schemeClr val="tx1"/>
                </a:solidFill>
                <a:latin typeface="Century Gothic" charset="0"/>
                <a:ea typeface="Century Gothic" charset="0"/>
                <a:cs typeface="Century Gothic" charset="0"/>
              </a:defRPr>
            </a:lvl1pPr>
          </a:lstStyle>
          <a:p>
            <a:r>
              <a:rPr lang="en-US" dirty="0" smtClean="0"/>
              <a:t>System Architecture of Spark-GPU</a:t>
            </a:r>
            <a:endParaRPr lang="en-US" dirty="0"/>
          </a:p>
        </p:txBody>
      </p:sp>
      <p:sp>
        <p:nvSpPr>
          <p:cNvPr id="103" name="Right Arrow 102"/>
          <p:cNvSpPr/>
          <p:nvPr/>
        </p:nvSpPr>
        <p:spPr>
          <a:xfrm>
            <a:off x="2932178" y="3303860"/>
            <a:ext cx="411972" cy="241771"/>
          </a:xfrm>
          <a:prstGeom prst="rightArrow">
            <a:avLst>
              <a:gd name="adj1" fmla="val 50000"/>
              <a:gd name="adj2" fmla="val 836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Down Arrow 103"/>
          <p:cNvSpPr/>
          <p:nvPr/>
        </p:nvSpPr>
        <p:spPr>
          <a:xfrm>
            <a:off x="5536686" y="2590096"/>
            <a:ext cx="254622" cy="3313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1999481" y="4196600"/>
            <a:ext cx="3486522" cy="2115417"/>
            <a:chOff x="3690256" y="4282864"/>
            <a:chExt cx="3486522" cy="2115417"/>
          </a:xfrm>
        </p:grpSpPr>
        <p:sp>
          <p:nvSpPr>
            <p:cNvPr id="27" name="Rounded Rectangle 26"/>
            <p:cNvSpPr/>
            <p:nvPr/>
          </p:nvSpPr>
          <p:spPr>
            <a:xfrm>
              <a:off x="3690256" y="4282864"/>
              <a:ext cx="3486522" cy="2115417"/>
            </a:xfrm>
            <a:prstGeom prst="round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ounded Rectangle 27"/>
            <p:cNvSpPr/>
            <p:nvPr/>
          </p:nvSpPr>
          <p:spPr>
            <a:xfrm>
              <a:off x="3810212" y="5812814"/>
              <a:ext cx="1310500" cy="521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OS</a:t>
              </a:r>
              <a:endParaRPr lang="en-US" sz="1400" dirty="0"/>
            </a:p>
          </p:txBody>
        </p:sp>
        <p:sp>
          <p:nvSpPr>
            <p:cNvPr id="29" name="Rounded Rectangle 28"/>
            <p:cNvSpPr/>
            <p:nvPr/>
          </p:nvSpPr>
          <p:spPr>
            <a:xfrm>
              <a:off x="3810211" y="5287174"/>
              <a:ext cx="3225347" cy="52136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 Management Library</a:t>
              </a:r>
              <a:endParaRPr lang="en-US" sz="1400" dirty="0"/>
            </a:p>
          </p:txBody>
        </p:sp>
        <p:sp>
          <p:nvSpPr>
            <p:cNvPr id="30" name="Rounded Rectangle 29"/>
            <p:cNvSpPr/>
            <p:nvPr/>
          </p:nvSpPr>
          <p:spPr>
            <a:xfrm>
              <a:off x="3813846" y="4384295"/>
              <a:ext cx="3225347" cy="8789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a:p>
              <a:pPr algn="ctr"/>
              <a:endParaRPr lang="en-US" sz="1400" dirty="0">
                <a:solidFill>
                  <a:sysClr val="windowText" lastClr="000000"/>
                </a:solidFill>
              </a:endParaRPr>
            </a:p>
            <a:p>
              <a:pPr algn="ctr"/>
              <a:endParaRPr lang="en-US" sz="1400" dirty="0" smtClean="0">
                <a:solidFill>
                  <a:sysClr val="windowText" lastClr="000000"/>
                </a:solidFill>
              </a:endParaRPr>
            </a:p>
            <a:p>
              <a:pPr algn="ctr"/>
              <a:r>
                <a:rPr lang="en-US" sz="1400" dirty="0" smtClean="0">
                  <a:solidFill>
                    <a:sysClr val="windowText" lastClr="000000"/>
                  </a:solidFill>
                </a:rPr>
                <a:t>Spark Executor JVM</a:t>
              </a:r>
              <a:endParaRPr lang="en-US" sz="1400" dirty="0">
                <a:solidFill>
                  <a:sysClr val="windowText" lastClr="000000"/>
                </a:solidFill>
              </a:endParaRPr>
            </a:p>
          </p:txBody>
        </p:sp>
        <p:sp>
          <p:nvSpPr>
            <p:cNvPr id="31" name="Rounded Rectangle 30"/>
            <p:cNvSpPr/>
            <p:nvPr/>
          </p:nvSpPr>
          <p:spPr>
            <a:xfrm>
              <a:off x="5720821" y="5823961"/>
              <a:ext cx="1263343" cy="52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a:t>
              </a:r>
              <a:endParaRPr lang="en-US" sz="1400" dirty="0"/>
            </a:p>
          </p:txBody>
        </p:sp>
        <p:sp>
          <p:nvSpPr>
            <p:cNvPr id="32" name="Left-Right Arrow 31"/>
            <p:cNvSpPr/>
            <p:nvPr/>
          </p:nvSpPr>
          <p:spPr>
            <a:xfrm>
              <a:off x="5158754" y="5936014"/>
              <a:ext cx="559636" cy="297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6241" y="4461669"/>
              <a:ext cx="710449" cy="489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CPU </a:t>
              </a:r>
            </a:p>
            <a:p>
              <a:pPr algn="ctr"/>
              <a:r>
                <a:rPr lang="en-US" sz="1400" dirty="0" smtClean="0"/>
                <a:t>Task</a:t>
              </a:r>
              <a:endParaRPr lang="en-US" sz="1400" dirty="0"/>
            </a:p>
          </p:txBody>
        </p:sp>
        <p:sp>
          <p:nvSpPr>
            <p:cNvPr id="98" name="Rectangle 97"/>
            <p:cNvSpPr/>
            <p:nvPr/>
          </p:nvSpPr>
          <p:spPr>
            <a:xfrm>
              <a:off x="4718336" y="4476144"/>
              <a:ext cx="747430" cy="4899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sp>
          <p:nvSpPr>
            <p:cNvPr id="99" name="Rectangle 98"/>
            <p:cNvSpPr/>
            <p:nvPr/>
          </p:nvSpPr>
          <p:spPr>
            <a:xfrm>
              <a:off x="5545657" y="4472785"/>
              <a:ext cx="648887" cy="4899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sp>
          <p:nvSpPr>
            <p:cNvPr id="105" name="Rectangle 104"/>
            <p:cNvSpPr/>
            <p:nvPr/>
          </p:nvSpPr>
          <p:spPr>
            <a:xfrm>
              <a:off x="6267399" y="4469909"/>
              <a:ext cx="648887" cy="4928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grpSp>
      <p:grpSp>
        <p:nvGrpSpPr>
          <p:cNvPr id="154" name="Group 153"/>
          <p:cNvGrpSpPr/>
          <p:nvPr/>
        </p:nvGrpSpPr>
        <p:grpSpPr>
          <a:xfrm>
            <a:off x="2151881" y="4349000"/>
            <a:ext cx="3486522" cy="2115417"/>
            <a:chOff x="3690256" y="4282864"/>
            <a:chExt cx="3486522" cy="2115417"/>
          </a:xfrm>
        </p:grpSpPr>
        <p:sp>
          <p:nvSpPr>
            <p:cNvPr id="155" name="Rounded Rectangle 154"/>
            <p:cNvSpPr/>
            <p:nvPr/>
          </p:nvSpPr>
          <p:spPr>
            <a:xfrm>
              <a:off x="3690256" y="4282864"/>
              <a:ext cx="3486522" cy="2115417"/>
            </a:xfrm>
            <a:prstGeom prst="round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6" name="Rounded Rectangle 155"/>
            <p:cNvSpPr/>
            <p:nvPr/>
          </p:nvSpPr>
          <p:spPr>
            <a:xfrm>
              <a:off x="3810212" y="5812814"/>
              <a:ext cx="1310500" cy="521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OS</a:t>
              </a:r>
              <a:endParaRPr lang="en-US" sz="1400" dirty="0"/>
            </a:p>
          </p:txBody>
        </p:sp>
        <p:sp>
          <p:nvSpPr>
            <p:cNvPr id="157" name="Rounded Rectangle 156"/>
            <p:cNvSpPr/>
            <p:nvPr/>
          </p:nvSpPr>
          <p:spPr>
            <a:xfrm>
              <a:off x="3810211" y="5287174"/>
              <a:ext cx="3225347" cy="52136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 Management Library</a:t>
              </a:r>
              <a:endParaRPr lang="en-US" sz="1400" dirty="0"/>
            </a:p>
          </p:txBody>
        </p:sp>
        <p:sp>
          <p:nvSpPr>
            <p:cNvPr id="158" name="Rounded Rectangle 157"/>
            <p:cNvSpPr/>
            <p:nvPr/>
          </p:nvSpPr>
          <p:spPr>
            <a:xfrm>
              <a:off x="3813846" y="4384295"/>
              <a:ext cx="3225347" cy="8789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a:p>
              <a:pPr algn="ctr"/>
              <a:endParaRPr lang="en-US" sz="1400" dirty="0">
                <a:solidFill>
                  <a:sysClr val="windowText" lastClr="000000"/>
                </a:solidFill>
              </a:endParaRPr>
            </a:p>
            <a:p>
              <a:pPr algn="ctr"/>
              <a:endParaRPr lang="en-US" sz="1400" dirty="0" smtClean="0">
                <a:solidFill>
                  <a:sysClr val="windowText" lastClr="000000"/>
                </a:solidFill>
              </a:endParaRPr>
            </a:p>
            <a:p>
              <a:pPr algn="ctr"/>
              <a:r>
                <a:rPr lang="en-US" sz="1400" dirty="0" smtClean="0">
                  <a:solidFill>
                    <a:sysClr val="windowText" lastClr="000000"/>
                  </a:solidFill>
                </a:rPr>
                <a:t>Spark Executor JVM</a:t>
              </a:r>
              <a:endParaRPr lang="en-US" sz="1400" dirty="0">
                <a:solidFill>
                  <a:sysClr val="windowText" lastClr="000000"/>
                </a:solidFill>
              </a:endParaRPr>
            </a:p>
          </p:txBody>
        </p:sp>
        <p:sp>
          <p:nvSpPr>
            <p:cNvPr id="159" name="Rounded Rectangle 158"/>
            <p:cNvSpPr/>
            <p:nvPr/>
          </p:nvSpPr>
          <p:spPr>
            <a:xfrm>
              <a:off x="5720821" y="5823961"/>
              <a:ext cx="1263343" cy="52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a:t>
              </a:r>
              <a:endParaRPr lang="en-US" sz="1400" dirty="0"/>
            </a:p>
          </p:txBody>
        </p:sp>
        <p:sp>
          <p:nvSpPr>
            <p:cNvPr id="160" name="Left-Right Arrow 159"/>
            <p:cNvSpPr/>
            <p:nvPr/>
          </p:nvSpPr>
          <p:spPr>
            <a:xfrm>
              <a:off x="5158754" y="5936014"/>
              <a:ext cx="559636" cy="297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3896241" y="4461669"/>
              <a:ext cx="710449" cy="489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CPU </a:t>
              </a:r>
            </a:p>
            <a:p>
              <a:pPr algn="ctr"/>
              <a:r>
                <a:rPr lang="en-US" sz="1400" dirty="0" smtClean="0"/>
                <a:t>Task</a:t>
              </a:r>
              <a:endParaRPr lang="en-US" sz="1400" dirty="0"/>
            </a:p>
          </p:txBody>
        </p:sp>
        <p:sp>
          <p:nvSpPr>
            <p:cNvPr id="162" name="Rectangle 161"/>
            <p:cNvSpPr/>
            <p:nvPr/>
          </p:nvSpPr>
          <p:spPr>
            <a:xfrm>
              <a:off x="4718336" y="4476144"/>
              <a:ext cx="747430" cy="4899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sp>
          <p:nvSpPr>
            <p:cNvPr id="163" name="Rectangle 162"/>
            <p:cNvSpPr/>
            <p:nvPr/>
          </p:nvSpPr>
          <p:spPr>
            <a:xfrm>
              <a:off x="5545657" y="4472785"/>
              <a:ext cx="648887" cy="4899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sp>
          <p:nvSpPr>
            <p:cNvPr id="164" name="Rectangle 163"/>
            <p:cNvSpPr/>
            <p:nvPr/>
          </p:nvSpPr>
          <p:spPr>
            <a:xfrm>
              <a:off x="6267399" y="4469909"/>
              <a:ext cx="648887" cy="4928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grpSp>
      <p:grpSp>
        <p:nvGrpSpPr>
          <p:cNvPr id="165" name="Group 164"/>
          <p:cNvGrpSpPr/>
          <p:nvPr/>
        </p:nvGrpSpPr>
        <p:grpSpPr>
          <a:xfrm>
            <a:off x="2304281" y="4501400"/>
            <a:ext cx="3486522" cy="2115417"/>
            <a:chOff x="3690256" y="4282864"/>
            <a:chExt cx="3486522" cy="2115417"/>
          </a:xfrm>
        </p:grpSpPr>
        <p:sp>
          <p:nvSpPr>
            <p:cNvPr id="166" name="Rounded Rectangle 165"/>
            <p:cNvSpPr/>
            <p:nvPr/>
          </p:nvSpPr>
          <p:spPr>
            <a:xfrm>
              <a:off x="3690256" y="4282864"/>
              <a:ext cx="3486522" cy="2115417"/>
            </a:xfrm>
            <a:prstGeom prst="round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7" name="Rounded Rectangle 166"/>
            <p:cNvSpPr/>
            <p:nvPr/>
          </p:nvSpPr>
          <p:spPr>
            <a:xfrm>
              <a:off x="3810212" y="5812814"/>
              <a:ext cx="1310500" cy="521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OS</a:t>
              </a:r>
              <a:endParaRPr lang="en-US" sz="1400" dirty="0"/>
            </a:p>
          </p:txBody>
        </p:sp>
        <p:sp>
          <p:nvSpPr>
            <p:cNvPr id="168" name="Rounded Rectangle 167"/>
            <p:cNvSpPr/>
            <p:nvPr/>
          </p:nvSpPr>
          <p:spPr>
            <a:xfrm>
              <a:off x="3810211" y="5287174"/>
              <a:ext cx="3225347" cy="5213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 Management Library</a:t>
              </a:r>
              <a:endParaRPr lang="en-US" sz="1400" dirty="0"/>
            </a:p>
          </p:txBody>
        </p:sp>
        <p:sp>
          <p:nvSpPr>
            <p:cNvPr id="169" name="Rounded Rectangle 168"/>
            <p:cNvSpPr/>
            <p:nvPr/>
          </p:nvSpPr>
          <p:spPr>
            <a:xfrm>
              <a:off x="3813846" y="4384295"/>
              <a:ext cx="3225347" cy="8789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a:p>
              <a:pPr algn="ctr"/>
              <a:endParaRPr lang="en-US" sz="1400" dirty="0">
                <a:solidFill>
                  <a:sysClr val="windowText" lastClr="000000"/>
                </a:solidFill>
              </a:endParaRPr>
            </a:p>
            <a:p>
              <a:pPr algn="ctr"/>
              <a:endParaRPr lang="en-US" sz="1400" dirty="0" smtClean="0">
                <a:solidFill>
                  <a:sysClr val="windowText" lastClr="000000"/>
                </a:solidFill>
              </a:endParaRPr>
            </a:p>
            <a:p>
              <a:pPr algn="ctr"/>
              <a:r>
                <a:rPr lang="en-US" sz="1400" dirty="0" smtClean="0">
                  <a:solidFill>
                    <a:sysClr val="windowText" lastClr="000000"/>
                  </a:solidFill>
                </a:rPr>
                <a:t>Spark Executor JVM</a:t>
              </a:r>
              <a:endParaRPr lang="en-US" sz="1400" dirty="0">
                <a:solidFill>
                  <a:sysClr val="windowText" lastClr="000000"/>
                </a:solidFill>
              </a:endParaRPr>
            </a:p>
          </p:txBody>
        </p:sp>
        <p:sp>
          <p:nvSpPr>
            <p:cNvPr id="170" name="Rounded Rectangle 169"/>
            <p:cNvSpPr/>
            <p:nvPr/>
          </p:nvSpPr>
          <p:spPr>
            <a:xfrm>
              <a:off x="5720821" y="5823961"/>
              <a:ext cx="1263343" cy="52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a:t>
              </a:r>
              <a:endParaRPr lang="en-US" sz="1400" dirty="0"/>
            </a:p>
          </p:txBody>
        </p:sp>
        <p:sp>
          <p:nvSpPr>
            <p:cNvPr id="171" name="Left-Right Arrow 170"/>
            <p:cNvSpPr/>
            <p:nvPr/>
          </p:nvSpPr>
          <p:spPr>
            <a:xfrm>
              <a:off x="5158754" y="5936014"/>
              <a:ext cx="559636" cy="297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3896241" y="4461669"/>
              <a:ext cx="710449" cy="489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CPU </a:t>
              </a:r>
            </a:p>
            <a:p>
              <a:pPr algn="ctr"/>
              <a:r>
                <a:rPr lang="en-US" sz="1400" dirty="0" smtClean="0"/>
                <a:t>Task</a:t>
              </a:r>
              <a:endParaRPr lang="en-US" sz="1400" dirty="0"/>
            </a:p>
          </p:txBody>
        </p:sp>
        <p:sp>
          <p:nvSpPr>
            <p:cNvPr id="173" name="Rectangle 172"/>
            <p:cNvSpPr/>
            <p:nvPr/>
          </p:nvSpPr>
          <p:spPr>
            <a:xfrm>
              <a:off x="4718336" y="4476144"/>
              <a:ext cx="747430" cy="4899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sp>
          <p:nvSpPr>
            <p:cNvPr id="174" name="Rectangle 173"/>
            <p:cNvSpPr/>
            <p:nvPr/>
          </p:nvSpPr>
          <p:spPr>
            <a:xfrm>
              <a:off x="5545657" y="4472785"/>
              <a:ext cx="648887" cy="4899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sp>
          <p:nvSpPr>
            <p:cNvPr id="175" name="Rectangle 174"/>
            <p:cNvSpPr/>
            <p:nvPr/>
          </p:nvSpPr>
          <p:spPr>
            <a:xfrm>
              <a:off x="6267399" y="4469909"/>
              <a:ext cx="648887" cy="4928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grpSp>
      <p:grpSp>
        <p:nvGrpSpPr>
          <p:cNvPr id="176" name="Group 175"/>
          <p:cNvGrpSpPr/>
          <p:nvPr/>
        </p:nvGrpSpPr>
        <p:grpSpPr>
          <a:xfrm>
            <a:off x="6344315" y="4228229"/>
            <a:ext cx="3486522" cy="2115417"/>
            <a:chOff x="3690256" y="4282864"/>
            <a:chExt cx="3486522" cy="2115417"/>
          </a:xfrm>
        </p:grpSpPr>
        <p:sp>
          <p:nvSpPr>
            <p:cNvPr id="177" name="Rounded Rectangle 176"/>
            <p:cNvSpPr/>
            <p:nvPr/>
          </p:nvSpPr>
          <p:spPr>
            <a:xfrm>
              <a:off x="3690256" y="4282864"/>
              <a:ext cx="3486522" cy="2115417"/>
            </a:xfrm>
            <a:prstGeom prst="round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8" name="Rounded Rectangle 177"/>
            <p:cNvSpPr/>
            <p:nvPr/>
          </p:nvSpPr>
          <p:spPr>
            <a:xfrm>
              <a:off x="3810212" y="5812814"/>
              <a:ext cx="1310500" cy="521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OS</a:t>
              </a:r>
              <a:endParaRPr lang="en-US" sz="1400" dirty="0"/>
            </a:p>
          </p:txBody>
        </p:sp>
        <p:sp>
          <p:nvSpPr>
            <p:cNvPr id="179" name="Rounded Rectangle 178"/>
            <p:cNvSpPr/>
            <p:nvPr/>
          </p:nvSpPr>
          <p:spPr>
            <a:xfrm>
              <a:off x="3810211" y="5287174"/>
              <a:ext cx="3225347" cy="52136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 Management Library</a:t>
              </a:r>
              <a:endParaRPr lang="en-US" sz="1400" dirty="0"/>
            </a:p>
          </p:txBody>
        </p:sp>
        <p:sp>
          <p:nvSpPr>
            <p:cNvPr id="180" name="Rounded Rectangle 179"/>
            <p:cNvSpPr/>
            <p:nvPr/>
          </p:nvSpPr>
          <p:spPr>
            <a:xfrm>
              <a:off x="3813846" y="4384295"/>
              <a:ext cx="3225347" cy="8789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a:p>
              <a:pPr algn="ctr"/>
              <a:endParaRPr lang="en-US" sz="1400" dirty="0">
                <a:solidFill>
                  <a:sysClr val="windowText" lastClr="000000"/>
                </a:solidFill>
              </a:endParaRPr>
            </a:p>
            <a:p>
              <a:pPr algn="ctr"/>
              <a:endParaRPr lang="en-US" sz="1400" dirty="0" smtClean="0">
                <a:solidFill>
                  <a:sysClr val="windowText" lastClr="000000"/>
                </a:solidFill>
              </a:endParaRPr>
            </a:p>
            <a:p>
              <a:pPr algn="ctr"/>
              <a:r>
                <a:rPr lang="en-US" sz="1400" dirty="0" smtClean="0">
                  <a:solidFill>
                    <a:sysClr val="windowText" lastClr="000000"/>
                  </a:solidFill>
                </a:rPr>
                <a:t>Spark Executor JVM</a:t>
              </a:r>
              <a:endParaRPr lang="en-US" sz="1400" dirty="0">
                <a:solidFill>
                  <a:sysClr val="windowText" lastClr="000000"/>
                </a:solidFill>
              </a:endParaRPr>
            </a:p>
          </p:txBody>
        </p:sp>
        <p:sp>
          <p:nvSpPr>
            <p:cNvPr id="181" name="Rounded Rectangle 180"/>
            <p:cNvSpPr/>
            <p:nvPr/>
          </p:nvSpPr>
          <p:spPr>
            <a:xfrm>
              <a:off x="5720821" y="5823961"/>
              <a:ext cx="1263343" cy="52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a:t>
              </a:r>
              <a:endParaRPr lang="en-US" sz="1400" dirty="0"/>
            </a:p>
          </p:txBody>
        </p:sp>
        <p:sp>
          <p:nvSpPr>
            <p:cNvPr id="182" name="Left-Right Arrow 181"/>
            <p:cNvSpPr/>
            <p:nvPr/>
          </p:nvSpPr>
          <p:spPr>
            <a:xfrm>
              <a:off x="5158754" y="5936014"/>
              <a:ext cx="559636" cy="297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3896241" y="4461669"/>
              <a:ext cx="710449" cy="489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CPU </a:t>
              </a:r>
            </a:p>
            <a:p>
              <a:pPr algn="ctr"/>
              <a:r>
                <a:rPr lang="en-US" sz="1400" dirty="0" smtClean="0"/>
                <a:t>Task</a:t>
              </a:r>
              <a:endParaRPr lang="en-US" sz="1400" dirty="0"/>
            </a:p>
          </p:txBody>
        </p:sp>
        <p:sp>
          <p:nvSpPr>
            <p:cNvPr id="184" name="Rectangle 183"/>
            <p:cNvSpPr/>
            <p:nvPr/>
          </p:nvSpPr>
          <p:spPr>
            <a:xfrm>
              <a:off x="4718336" y="4476144"/>
              <a:ext cx="747430" cy="4899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sp>
          <p:nvSpPr>
            <p:cNvPr id="185" name="Rectangle 184"/>
            <p:cNvSpPr/>
            <p:nvPr/>
          </p:nvSpPr>
          <p:spPr>
            <a:xfrm>
              <a:off x="5545657" y="4472785"/>
              <a:ext cx="648887" cy="4899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sp>
          <p:nvSpPr>
            <p:cNvPr id="186" name="Rectangle 185"/>
            <p:cNvSpPr/>
            <p:nvPr/>
          </p:nvSpPr>
          <p:spPr>
            <a:xfrm>
              <a:off x="6267399" y="4469909"/>
              <a:ext cx="648887" cy="4928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grpSp>
      <p:grpSp>
        <p:nvGrpSpPr>
          <p:cNvPr id="187" name="Group 186"/>
          <p:cNvGrpSpPr/>
          <p:nvPr/>
        </p:nvGrpSpPr>
        <p:grpSpPr>
          <a:xfrm>
            <a:off x="6496715" y="4380629"/>
            <a:ext cx="3486522" cy="2115417"/>
            <a:chOff x="3690256" y="4282864"/>
            <a:chExt cx="3486522" cy="2115417"/>
          </a:xfrm>
        </p:grpSpPr>
        <p:sp>
          <p:nvSpPr>
            <p:cNvPr id="188" name="Rounded Rectangle 187"/>
            <p:cNvSpPr/>
            <p:nvPr/>
          </p:nvSpPr>
          <p:spPr>
            <a:xfrm>
              <a:off x="3690256" y="4282864"/>
              <a:ext cx="3486522" cy="2115417"/>
            </a:xfrm>
            <a:prstGeom prst="round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9" name="Rounded Rectangle 188"/>
            <p:cNvSpPr/>
            <p:nvPr/>
          </p:nvSpPr>
          <p:spPr>
            <a:xfrm>
              <a:off x="3810212" y="5812814"/>
              <a:ext cx="1310500" cy="521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OS</a:t>
              </a:r>
              <a:endParaRPr lang="en-US" sz="1400" dirty="0"/>
            </a:p>
          </p:txBody>
        </p:sp>
        <p:sp>
          <p:nvSpPr>
            <p:cNvPr id="190" name="Rounded Rectangle 189"/>
            <p:cNvSpPr/>
            <p:nvPr/>
          </p:nvSpPr>
          <p:spPr>
            <a:xfrm>
              <a:off x="3810211" y="5287174"/>
              <a:ext cx="3225347" cy="52136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 Management Library</a:t>
              </a:r>
              <a:endParaRPr lang="en-US" sz="1400" dirty="0"/>
            </a:p>
          </p:txBody>
        </p:sp>
        <p:sp>
          <p:nvSpPr>
            <p:cNvPr id="191" name="Rounded Rectangle 190"/>
            <p:cNvSpPr/>
            <p:nvPr/>
          </p:nvSpPr>
          <p:spPr>
            <a:xfrm>
              <a:off x="3813846" y="4384295"/>
              <a:ext cx="3225347" cy="8789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a:p>
              <a:pPr algn="ctr"/>
              <a:endParaRPr lang="en-US" sz="1400" dirty="0">
                <a:solidFill>
                  <a:sysClr val="windowText" lastClr="000000"/>
                </a:solidFill>
              </a:endParaRPr>
            </a:p>
            <a:p>
              <a:pPr algn="ctr"/>
              <a:endParaRPr lang="en-US" sz="1400" dirty="0" smtClean="0">
                <a:solidFill>
                  <a:sysClr val="windowText" lastClr="000000"/>
                </a:solidFill>
              </a:endParaRPr>
            </a:p>
            <a:p>
              <a:pPr algn="ctr"/>
              <a:r>
                <a:rPr lang="en-US" sz="1400" dirty="0" smtClean="0">
                  <a:solidFill>
                    <a:sysClr val="windowText" lastClr="000000"/>
                  </a:solidFill>
                </a:rPr>
                <a:t>Spark Executor JVM</a:t>
              </a:r>
              <a:endParaRPr lang="en-US" sz="1400" dirty="0">
                <a:solidFill>
                  <a:sysClr val="windowText" lastClr="000000"/>
                </a:solidFill>
              </a:endParaRPr>
            </a:p>
          </p:txBody>
        </p:sp>
        <p:sp>
          <p:nvSpPr>
            <p:cNvPr id="192" name="Rounded Rectangle 191"/>
            <p:cNvSpPr/>
            <p:nvPr/>
          </p:nvSpPr>
          <p:spPr>
            <a:xfrm>
              <a:off x="5720821" y="5823961"/>
              <a:ext cx="1263343" cy="52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a:t>
              </a:r>
              <a:endParaRPr lang="en-US" sz="1400" dirty="0"/>
            </a:p>
          </p:txBody>
        </p:sp>
        <p:sp>
          <p:nvSpPr>
            <p:cNvPr id="193" name="Left-Right Arrow 192"/>
            <p:cNvSpPr/>
            <p:nvPr/>
          </p:nvSpPr>
          <p:spPr>
            <a:xfrm>
              <a:off x="5158754" y="5936014"/>
              <a:ext cx="559636" cy="297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3896241" y="4461669"/>
              <a:ext cx="710449" cy="489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CPU </a:t>
              </a:r>
            </a:p>
            <a:p>
              <a:pPr algn="ctr"/>
              <a:r>
                <a:rPr lang="en-US" sz="1400" dirty="0" smtClean="0"/>
                <a:t>Task</a:t>
              </a:r>
              <a:endParaRPr lang="en-US" sz="1400" dirty="0"/>
            </a:p>
          </p:txBody>
        </p:sp>
        <p:sp>
          <p:nvSpPr>
            <p:cNvPr id="195" name="Rectangle 194"/>
            <p:cNvSpPr/>
            <p:nvPr/>
          </p:nvSpPr>
          <p:spPr>
            <a:xfrm>
              <a:off x="4718336" y="4476144"/>
              <a:ext cx="747430" cy="4899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sp>
          <p:nvSpPr>
            <p:cNvPr id="196" name="Rectangle 195"/>
            <p:cNvSpPr/>
            <p:nvPr/>
          </p:nvSpPr>
          <p:spPr>
            <a:xfrm>
              <a:off x="5545657" y="4472785"/>
              <a:ext cx="648887" cy="4899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sp>
          <p:nvSpPr>
            <p:cNvPr id="197" name="Rectangle 196"/>
            <p:cNvSpPr/>
            <p:nvPr/>
          </p:nvSpPr>
          <p:spPr>
            <a:xfrm>
              <a:off x="6267399" y="4469909"/>
              <a:ext cx="648887" cy="4928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grpSp>
      <p:grpSp>
        <p:nvGrpSpPr>
          <p:cNvPr id="198" name="Group 197"/>
          <p:cNvGrpSpPr/>
          <p:nvPr/>
        </p:nvGrpSpPr>
        <p:grpSpPr>
          <a:xfrm>
            <a:off x="6649115" y="4533029"/>
            <a:ext cx="3486522" cy="2115417"/>
            <a:chOff x="3690256" y="4282864"/>
            <a:chExt cx="3486522" cy="2115417"/>
          </a:xfrm>
        </p:grpSpPr>
        <p:sp>
          <p:nvSpPr>
            <p:cNvPr id="199" name="Rounded Rectangle 198"/>
            <p:cNvSpPr/>
            <p:nvPr/>
          </p:nvSpPr>
          <p:spPr>
            <a:xfrm>
              <a:off x="3690256" y="4282864"/>
              <a:ext cx="3486522" cy="2115417"/>
            </a:xfrm>
            <a:prstGeom prst="round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0" name="Rounded Rectangle 199"/>
            <p:cNvSpPr/>
            <p:nvPr/>
          </p:nvSpPr>
          <p:spPr>
            <a:xfrm>
              <a:off x="3810212" y="5812814"/>
              <a:ext cx="1310500" cy="521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OS</a:t>
              </a:r>
              <a:endParaRPr lang="en-US" sz="1400" dirty="0"/>
            </a:p>
          </p:txBody>
        </p:sp>
        <p:sp>
          <p:nvSpPr>
            <p:cNvPr id="201" name="Rounded Rectangle 200"/>
            <p:cNvSpPr/>
            <p:nvPr/>
          </p:nvSpPr>
          <p:spPr>
            <a:xfrm>
              <a:off x="3810211" y="5287174"/>
              <a:ext cx="3225347" cy="5213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 Management Library</a:t>
              </a:r>
              <a:endParaRPr lang="en-US" sz="1400" dirty="0"/>
            </a:p>
          </p:txBody>
        </p:sp>
        <p:sp>
          <p:nvSpPr>
            <p:cNvPr id="202" name="Rounded Rectangle 201"/>
            <p:cNvSpPr/>
            <p:nvPr/>
          </p:nvSpPr>
          <p:spPr>
            <a:xfrm>
              <a:off x="3813846" y="4384295"/>
              <a:ext cx="3225347" cy="8789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a:p>
              <a:pPr algn="ctr"/>
              <a:endParaRPr lang="en-US" sz="1400" dirty="0">
                <a:solidFill>
                  <a:sysClr val="windowText" lastClr="000000"/>
                </a:solidFill>
              </a:endParaRPr>
            </a:p>
            <a:p>
              <a:pPr algn="ctr"/>
              <a:endParaRPr lang="en-US" sz="1400" dirty="0" smtClean="0">
                <a:solidFill>
                  <a:sysClr val="windowText" lastClr="000000"/>
                </a:solidFill>
              </a:endParaRPr>
            </a:p>
            <a:p>
              <a:pPr algn="ctr"/>
              <a:r>
                <a:rPr lang="en-US" sz="1400" dirty="0" smtClean="0">
                  <a:solidFill>
                    <a:sysClr val="windowText" lastClr="000000"/>
                  </a:solidFill>
                </a:rPr>
                <a:t>Spark Executor JVM</a:t>
              </a:r>
              <a:endParaRPr lang="en-US" sz="1400" dirty="0">
                <a:solidFill>
                  <a:sysClr val="windowText" lastClr="000000"/>
                </a:solidFill>
              </a:endParaRPr>
            </a:p>
          </p:txBody>
        </p:sp>
        <p:sp>
          <p:nvSpPr>
            <p:cNvPr id="203" name="Rounded Rectangle 202"/>
            <p:cNvSpPr/>
            <p:nvPr/>
          </p:nvSpPr>
          <p:spPr>
            <a:xfrm>
              <a:off x="5720821" y="5823961"/>
              <a:ext cx="1263343" cy="52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GPU</a:t>
              </a:r>
              <a:endParaRPr lang="en-US" sz="1400" dirty="0"/>
            </a:p>
          </p:txBody>
        </p:sp>
        <p:sp>
          <p:nvSpPr>
            <p:cNvPr id="204" name="Left-Right Arrow 203"/>
            <p:cNvSpPr/>
            <p:nvPr/>
          </p:nvSpPr>
          <p:spPr>
            <a:xfrm>
              <a:off x="5158754" y="5936014"/>
              <a:ext cx="559636" cy="297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3896241" y="4461669"/>
              <a:ext cx="710449" cy="489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CPU </a:t>
              </a:r>
            </a:p>
            <a:p>
              <a:pPr algn="ctr"/>
              <a:r>
                <a:rPr lang="en-US" sz="1400" dirty="0" smtClean="0"/>
                <a:t>Task</a:t>
              </a:r>
              <a:endParaRPr lang="en-US" sz="1400" dirty="0"/>
            </a:p>
          </p:txBody>
        </p:sp>
        <p:sp>
          <p:nvSpPr>
            <p:cNvPr id="206" name="Rectangle 205"/>
            <p:cNvSpPr/>
            <p:nvPr/>
          </p:nvSpPr>
          <p:spPr>
            <a:xfrm>
              <a:off x="4718336" y="4476144"/>
              <a:ext cx="747430" cy="4899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sp>
          <p:nvSpPr>
            <p:cNvPr id="207" name="Rectangle 206"/>
            <p:cNvSpPr/>
            <p:nvPr/>
          </p:nvSpPr>
          <p:spPr>
            <a:xfrm>
              <a:off x="5545657" y="4472785"/>
              <a:ext cx="648887" cy="4899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sp>
          <p:nvSpPr>
            <p:cNvPr id="208" name="Rectangle 207"/>
            <p:cNvSpPr/>
            <p:nvPr/>
          </p:nvSpPr>
          <p:spPr>
            <a:xfrm>
              <a:off x="6267399" y="4469909"/>
              <a:ext cx="648887" cy="4928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GPU</a:t>
              </a:r>
            </a:p>
            <a:p>
              <a:pPr algn="ctr"/>
              <a:r>
                <a:rPr lang="en-US" sz="1400" dirty="0" smtClean="0"/>
                <a:t> Task</a:t>
              </a:r>
              <a:endParaRPr lang="en-US" sz="1400" dirty="0"/>
            </a:p>
          </p:txBody>
        </p:sp>
      </p:grpSp>
      <p:sp>
        <p:nvSpPr>
          <p:cNvPr id="209" name="TextBox 208"/>
          <p:cNvSpPr txBox="1"/>
          <p:nvPr/>
        </p:nvSpPr>
        <p:spPr>
          <a:xfrm>
            <a:off x="10309653" y="4098587"/>
            <a:ext cx="1651081" cy="646331"/>
          </a:xfrm>
          <a:prstGeom prst="rect">
            <a:avLst/>
          </a:prstGeom>
          <a:noFill/>
        </p:spPr>
        <p:txBody>
          <a:bodyPr wrap="square" rtlCol="0">
            <a:spAutoFit/>
          </a:bodyPr>
          <a:lstStyle/>
          <a:p>
            <a:pPr algn="ctr"/>
            <a:r>
              <a:rPr lang="en-US" b="1" dirty="0" smtClean="0"/>
              <a:t>Spark-GPU Workers</a:t>
            </a:r>
            <a:endParaRPr lang="en-US" b="1" dirty="0"/>
          </a:p>
        </p:txBody>
      </p:sp>
      <p:cxnSp>
        <p:nvCxnSpPr>
          <p:cNvPr id="210" name="Straight Connector 209"/>
          <p:cNvCxnSpPr/>
          <p:nvPr/>
        </p:nvCxnSpPr>
        <p:spPr>
          <a:xfrm>
            <a:off x="517585" y="3987387"/>
            <a:ext cx="11455879" cy="1671"/>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140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a:bodyPr>
          <a:lstStyle/>
          <a:p>
            <a:r>
              <a:rPr lang="en-US" sz="4000" dirty="0" smtClean="0"/>
              <a:t>How dose Spark become a GPU inclusive? </a:t>
            </a:r>
            <a:endParaRPr lang="en-US" sz="4000" dirty="0"/>
          </a:p>
        </p:txBody>
      </p:sp>
      <p:sp>
        <p:nvSpPr>
          <p:cNvPr id="4" name="Slide Number Placeholder 3"/>
          <p:cNvSpPr>
            <a:spLocks noGrp="1"/>
          </p:cNvSpPr>
          <p:nvPr>
            <p:ph type="sldNum" sz="quarter" idx="12"/>
          </p:nvPr>
        </p:nvSpPr>
        <p:spPr/>
        <p:txBody>
          <a:bodyPr/>
          <a:lstStyle/>
          <a:p>
            <a:fld id="{521D0898-B442-5546-8EA8-3F323974D898}" type="slidenum">
              <a:rPr lang="en-US" smtClean="0"/>
              <a:t>23</a:t>
            </a:fld>
            <a:endParaRPr lang="en-US"/>
          </a:p>
        </p:txBody>
      </p:sp>
      <p:grpSp>
        <p:nvGrpSpPr>
          <p:cNvPr id="75" name="Group 74"/>
          <p:cNvGrpSpPr/>
          <p:nvPr/>
        </p:nvGrpSpPr>
        <p:grpSpPr>
          <a:xfrm>
            <a:off x="323853" y="1854785"/>
            <a:ext cx="2339136" cy="3118268"/>
            <a:chOff x="323853" y="1854785"/>
            <a:chExt cx="2339136" cy="3118268"/>
          </a:xfrm>
        </p:grpSpPr>
        <p:sp>
          <p:nvSpPr>
            <p:cNvPr id="3" name="Rectangle 2"/>
            <p:cNvSpPr/>
            <p:nvPr/>
          </p:nvSpPr>
          <p:spPr>
            <a:xfrm>
              <a:off x="1592180" y="4363453"/>
              <a:ext cx="1070809"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GPU</a:t>
              </a:r>
              <a:endParaRPr lang="en-US"/>
            </a:p>
          </p:txBody>
        </p:sp>
        <p:sp>
          <p:nvSpPr>
            <p:cNvPr id="6" name="Rectangle 5"/>
            <p:cNvSpPr/>
            <p:nvPr/>
          </p:nvSpPr>
          <p:spPr>
            <a:xfrm>
              <a:off x="323853" y="4363453"/>
              <a:ext cx="1135979"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7" name="Rectangle 6"/>
            <p:cNvSpPr/>
            <p:nvPr/>
          </p:nvSpPr>
          <p:spPr>
            <a:xfrm>
              <a:off x="1592179" y="3189329"/>
              <a:ext cx="1070809" cy="834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(RDD)</a:t>
              </a:r>
              <a:endParaRPr lang="en-US" dirty="0"/>
            </a:p>
          </p:txBody>
        </p:sp>
        <p:cxnSp>
          <p:nvCxnSpPr>
            <p:cNvPr id="31" name="Straight Arrow Connector 30"/>
            <p:cNvCxnSpPr>
              <a:stCxn id="3" idx="0"/>
              <a:endCxn id="7" idx="2"/>
            </p:cNvCxnSpPr>
            <p:nvPr/>
          </p:nvCxnSpPr>
          <p:spPr>
            <a:xfrm flipH="1" flipV="1">
              <a:off x="2127584" y="4023519"/>
              <a:ext cx="1" cy="339934"/>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963" y="1854785"/>
              <a:ext cx="777240" cy="777240"/>
            </a:xfrm>
            <a:prstGeom prst="rect">
              <a:avLst/>
            </a:prstGeom>
          </p:spPr>
        </p:pic>
        <p:cxnSp>
          <p:nvCxnSpPr>
            <p:cNvPr id="48" name="Straight Arrow Connector 47"/>
            <p:cNvCxnSpPr>
              <a:stCxn id="7" idx="0"/>
              <a:endCxn id="47" idx="2"/>
            </p:cNvCxnSpPr>
            <p:nvPr/>
          </p:nvCxnSpPr>
          <p:spPr>
            <a:xfrm flipH="1" flipV="1">
              <a:off x="2127583" y="2632025"/>
              <a:ext cx="1" cy="557304"/>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3538459" y="1936468"/>
            <a:ext cx="2339137" cy="3086514"/>
            <a:chOff x="6604336" y="1886539"/>
            <a:chExt cx="2339137" cy="3086514"/>
          </a:xfrm>
        </p:grpSpPr>
        <p:sp>
          <p:nvSpPr>
            <p:cNvPr id="13" name="Rectangle 12"/>
            <p:cNvSpPr/>
            <p:nvPr/>
          </p:nvSpPr>
          <p:spPr>
            <a:xfrm>
              <a:off x="7872664" y="4363453"/>
              <a:ext cx="1070809"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GPU</a:t>
              </a:r>
              <a:endParaRPr lang="en-US"/>
            </a:p>
          </p:txBody>
        </p:sp>
        <p:sp>
          <p:nvSpPr>
            <p:cNvPr id="14" name="Rectangle 13"/>
            <p:cNvSpPr/>
            <p:nvPr/>
          </p:nvSpPr>
          <p:spPr>
            <a:xfrm>
              <a:off x="6604337" y="4363453"/>
              <a:ext cx="1135979"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15" name="Rectangle 14"/>
            <p:cNvSpPr/>
            <p:nvPr/>
          </p:nvSpPr>
          <p:spPr>
            <a:xfrm>
              <a:off x="6604336" y="3189329"/>
              <a:ext cx="1135980" cy="834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(RDD)</a:t>
              </a:r>
              <a:endParaRPr lang="en-US" dirty="0"/>
            </a:p>
          </p:txBody>
        </p:sp>
        <p:cxnSp>
          <p:nvCxnSpPr>
            <p:cNvPr id="42" name="Straight Arrow Connector 41"/>
            <p:cNvCxnSpPr>
              <a:stCxn id="15" idx="2"/>
              <a:endCxn id="14" idx="0"/>
            </p:cNvCxnSpPr>
            <p:nvPr/>
          </p:nvCxnSpPr>
          <p:spPr>
            <a:xfrm>
              <a:off x="7172326" y="4023519"/>
              <a:ext cx="1" cy="339934"/>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696" y="1886539"/>
              <a:ext cx="777240" cy="777240"/>
            </a:xfrm>
            <a:prstGeom prst="rect">
              <a:avLst/>
            </a:prstGeom>
          </p:spPr>
        </p:pic>
        <p:cxnSp>
          <p:nvCxnSpPr>
            <p:cNvPr id="58" name="Straight Arrow Connector 57"/>
            <p:cNvCxnSpPr>
              <a:stCxn id="15" idx="0"/>
              <a:endCxn id="57" idx="2"/>
            </p:cNvCxnSpPr>
            <p:nvPr/>
          </p:nvCxnSpPr>
          <p:spPr>
            <a:xfrm flipV="1">
              <a:off x="7172326" y="2663779"/>
              <a:ext cx="567990" cy="525550"/>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3" idx="0"/>
              <a:endCxn id="57" idx="2"/>
            </p:cNvCxnSpPr>
            <p:nvPr/>
          </p:nvCxnSpPr>
          <p:spPr>
            <a:xfrm flipH="1" flipV="1">
              <a:off x="7740316" y="2663779"/>
              <a:ext cx="667753" cy="1699674"/>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9323473" y="1831687"/>
            <a:ext cx="2339137" cy="3141366"/>
            <a:chOff x="9323473" y="1831687"/>
            <a:chExt cx="2339137" cy="3141366"/>
          </a:xfrm>
        </p:grpSpPr>
        <p:sp>
          <p:nvSpPr>
            <p:cNvPr id="22" name="Rectangle 21"/>
            <p:cNvSpPr/>
            <p:nvPr/>
          </p:nvSpPr>
          <p:spPr>
            <a:xfrm>
              <a:off x="10591801" y="4363453"/>
              <a:ext cx="1070809"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GPU</a:t>
              </a:r>
              <a:endParaRPr lang="en-US"/>
            </a:p>
          </p:txBody>
        </p:sp>
        <p:sp>
          <p:nvSpPr>
            <p:cNvPr id="23" name="Rectangle 22"/>
            <p:cNvSpPr/>
            <p:nvPr/>
          </p:nvSpPr>
          <p:spPr>
            <a:xfrm>
              <a:off x="9323474" y="4363453"/>
              <a:ext cx="1135979"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24" name="Rectangle 23"/>
            <p:cNvSpPr/>
            <p:nvPr/>
          </p:nvSpPr>
          <p:spPr>
            <a:xfrm>
              <a:off x="9323473" y="3208421"/>
              <a:ext cx="2339137" cy="834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Spark-GPU </a:t>
              </a:r>
            </a:p>
            <a:p>
              <a:pPr algn="ctr"/>
              <a:r>
                <a:rPr lang="en-US" dirty="0" smtClean="0"/>
                <a:t>(RDD, GPU-RDD)</a:t>
              </a:r>
              <a:endParaRPr lang="en-US" dirty="0"/>
            </a:p>
          </p:txBody>
        </p:sp>
        <p:cxnSp>
          <p:nvCxnSpPr>
            <p:cNvPr id="44" name="Straight Arrow Connector 43"/>
            <p:cNvCxnSpPr>
              <a:stCxn id="24" idx="2"/>
              <a:endCxn id="23" idx="0"/>
            </p:cNvCxnSpPr>
            <p:nvPr/>
          </p:nvCxnSpPr>
          <p:spPr>
            <a:xfrm flipH="1">
              <a:off x="9891464" y="4042611"/>
              <a:ext cx="601578" cy="320842"/>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4" idx="2"/>
              <a:endCxn id="22" idx="0"/>
            </p:cNvCxnSpPr>
            <p:nvPr/>
          </p:nvCxnSpPr>
          <p:spPr>
            <a:xfrm>
              <a:off x="10493042" y="4042611"/>
              <a:ext cx="634164" cy="320842"/>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4" name="Picture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0833" y="1831687"/>
              <a:ext cx="777240" cy="777240"/>
            </a:xfrm>
            <a:prstGeom prst="rect">
              <a:avLst/>
            </a:prstGeom>
          </p:spPr>
        </p:pic>
        <p:cxnSp>
          <p:nvCxnSpPr>
            <p:cNvPr id="65" name="Straight Arrow Connector 64"/>
            <p:cNvCxnSpPr/>
            <p:nvPr/>
          </p:nvCxnSpPr>
          <p:spPr>
            <a:xfrm flipH="1" flipV="1">
              <a:off x="10469479" y="2568905"/>
              <a:ext cx="1" cy="557304"/>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493154" y="1936468"/>
            <a:ext cx="2339137" cy="3093469"/>
            <a:chOff x="3764884" y="1879584"/>
            <a:chExt cx="2339137" cy="3093469"/>
          </a:xfrm>
        </p:grpSpPr>
        <p:sp>
          <p:nvSpPr>
            <p:cNvPr id="10" name="Rectangle 9"/>
            <p:cNvSpPr/>
            <p:nvPr/>
          </p:nvSpPr>
          <p:spPr>
            <a:xfrm>
              <a:off x="5033212" y="4363453"/>
              <a:ext cx="1070809"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GPU</a:t>
              </a:r>
              <a:endParaRPr lang="en-US"/>
            </a:p>
          </p:txBody>
        </p:sp>
        <p:sp>
          <p:nvSpPr>
            <p:cNvPr id="11" name="Rectangle 10"/>
            <p:cNvSpPr/>
            <p:nvPr/>
          </p:nvSpPr>
          <p:spPr>
            <a:xfrm>
              <a:off x="3764885" y="4363453"/>
              <a:ext cx="1135979"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12" name="Rectangle 11"/>
            <p:cNvSpPr/>
            <p:nvPr/>
          </p:nvSpPr>
          <p:spPr>
            <a:xfrm>
              <a:off x="3764884" y="3208421"/>
              <a:ext cx="1135980" cy="834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(RDD)</a:t>
              </a:r>
              <a:endParaRPr lang="en-US" dirty="0"/>
            </a:p>
          </p:txBody>
        </p:sp>
        <p:sp>
          <p:nvSpPr>
            <p:cNvPr id="25" name="Rounded Rectangle 24"/>
            <p:cNvSpPr/>
            <p:nvPr/>
          </p:nvSpPr>
          <p:spPr>
            <a:xfrm>
              <a:off x="5053263" y="2568905"/>
              <a:ext cx="1050758" cy="50140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Specialized</a:t>
              </a:r>
            </a:p>
            <a:p>
              <a:pPr algn="ctr"/>
              <a:r>
                <a:rPr lang="en-US" sz="1400" dirty="0" smtClean="0">
                  <a:solidFill>
                    <a:schemeClr val="tx1"/>
                  </a:solidFill>
                </a:rPr>
                <a:t>Library</a:t>
              </a:r>
              <a:endParaRPr lang="en-US" sz="1400" dirty="0">
                <a:solidFill>
                  <a:schemeClr val="tx1"/>
                </a:solidFill>
              </a:endParaRPr>
            </a:p>
          </p:txBody>
        </p:sp>
        <p:cxnSp>
          <p:nvCxnSpPr>
            <p:cNvPr id="33" name="Straight Arrow Connector 32"/>
            <p:cNvCxnSpPr>
              <a:stCxn id="11" idx="0"/>
              <a:endCxn id="12" idx="2"/>
            </p:cNvCxnSpPr>
            <p:nvPr/>
          </p:nvCxnSpPr>
          <p:spPr>
            <a:xfrm flipH="1" flipV="1">
              <a:off x="4332874" y="4042611"/>
              <a:ext cx="1" cy="320842"/>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0"/>
              <a:endCxn id="25" idx="2"/>
            </p:cNvCxnSpPr>
            <p:nvPr/>
          </p:nvCxnSpPr>
          <p:spPr>
            <a:xfrm flipV="1">
              <a:off x="4332874" y="3070309"/>
              <a:ext cx="1245768" cy="138112"/>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5" idx="2"/>
              <a:endCxn id="10" idx="0"/>
            </p:cNvCxnSpPr>
            <p:nvPr/>
          </p:nvCxnSpPr>
          <p:spPr>
            <a:xfrm flipH="1">
              <a:off x="5568617" y="3070309"/>
              <a:ext cx="10025" cy="1293144"/>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254" y="1879584"/>
              <a:ext cx="777240" cy="777240"/>
            </a:xfrm>
            <a:prstGeom prst="rect">
              <a:avLst/>
            </a:prstGeom>
          </p:spPr>
        </p:pic>
        <p:cxnSp>
          <p:nvCxnSpPr>
            <p:cNvPr id="56" name="Straight Arrow Connector 55"/>
            <p:cNvCxnSpPr/>
            <p:nvPr/>
          </p:nvCxnSpPr>
          <p:spPr>
            <a:xfrm flipH="1" flipV="1">
              <a:off x="4332873" y="2608927"/>
              <a:ext cx="1" cy="557304"/>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5" idx="1"/>
              <a:endCxn id="53" idx="2"/>
            </p:cNvCxnSpPr>
            <p:nvPr/>
          </p:nvCxnSpPr>
          <p:spPr>
            <a:xfrm flipH="1" flipV="1">
              <a:off x="4332874" y="2656824"/>
              <a:ext cx="720389" cy="162783"/>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526473" y="5292436"/>
            <a:ext cx="2121436" cy="615553"/>
          </a:xfrm>
          <a:prstGeom prst="rect">
            <a:avLst/>
          </a:prstGeom>
          <a:noFill/>
        </p:spPr>
        <p:txBody>
          <a:bodyPr wrap="square" rtlCol="0">
            <a:spAutoFit/>
          </a:bodyPr>
          <a:lstStyle/>
          <a:p>
            <a:pPr algn="ctr"/>
            <a:r>
              <a:rPr lang="en-US" b="1" smtClean="0">
                <a:solidFill>
                  <a:srgbClr val="0070C0"/>
                </a:solidFill>
              </a:rPr>
              <a:t>Poor performance</a:t>
            </a:r>
          </a:p>
          <a:p>
            <a:pPr algn="ctr"/>
            <a:r>
              <a:rPr lang="en-US" sz="1600" b="1" smtClean="0"/>
              <a:t>- Miss matches of both</a:t>
            </a:r>
            <a:endParaRPr lang="en-US" sz="1600" b="1" dirty="0"/>
          </a:p>
        </p:txBody>
      </p:sp>
      <p:sp>
        <p:nvSpPr>
          <p:cNvPr id="39" name="TextBox 38"/>
          <p:cNvSpPr txBox="1"/>
          <p:nvPr/>
        </p:nvSpPr>
        <p:spPr>
          <a:xfrm>
            <a:off x="6766617" y="5292436"/>
            <a:ext cx="1989730" cy="861774"/>
          </a:xfrm>
          <a:prstGeom prst="rect">
            <a:avLst/>
          </a:prstGeom>
          <a:noFill/>
        </p:spPr>
        <p:txBody>
          <a:bodyPr wrap="square" rtlCol="0">
            <a:spAutoFit/>
          </a:bodyPr>
          <a:lstStyle/>
          <a:p>
            <a:pPr algn="ctr"/>
            <a:r>
              <a:rPr lang="en-US" b="1" smtClean="0"/>
              <a:t>Sub-optimal Perf</a:t>
            </a:r>
          </a:p>
          <a:p>
            <a:r>
              <a:rPr lang="en-US" sz="1600" b="1" smtClean="0"/>
              <a:t>- GPU is independent</a:t>
            </a:r>
          </a:p>
          <a:p>
            <a:r>
              <a:rPr lang="en-US" sz="1600" b="1" smtClean="0"/>
              <a:t>- No coordination </a:t>
            </a:r>
            <a:endParaRPr lang="en-US" sz="1600" b="1" dirty="0"/>
          </a:p>
        </p:txBody>
      </p:sp>
      <p:sp>
        <p:nvSpPr>
          <p:cNvPr id="41" name="TextBox 40"/>
          <p:cNvSpPr txBox="1"/>
          <p:nvPr/>
        </p:nvSpPr>
        <p:spPr>
          <a:xfrm>
            <a:off x="3488498" y="5292436"/>
            <a:ext cx="1989730" cy="861774"/>
          </a:xfrm>
          <a:prstGeom prst="rect">
            <a:avLst/>
          </a:prstGeom>
          <a:noFill/>
        </p:spPr>
        <p:txBody>
          <a:bodyPr wrap="square" rtlCol="0">
            <a:spAutoFit/>
          </a:bodyPr>
          <a:lstStyle/>
          <a:p>
            <a:pPr algn="ctr"/>
            <a:r>
              <a:rPr lang="en-US" b="1" smtClean="0">
                <a:solidFill>
                  <a:srgbClr val="0070C0"/>
                </a:solidFill>
              </a:rPr>
              <a:t>Sub-optimal perf</a:t>
            </a:r>
          </a:p>
          <a:p>
            <a:r>
              <a:rPr lang="en-US" sz="1600" b="1" smtClean="0"/>
              <a:t>- GPU is isolated </a:t>
            </a:r>
          </a:p>
          <a:p>
            <a:r>
              <a:rPr lang="en-US" sz="1600" b="1" smtClean="0"/>
              <a:t>- No cordination</a:t>
            </a:r>
            <a:endParaRPr lang="en-US" sz="1600" b="1" dirty="0"/>
          </a:p>
        </p:txBody>
      </p:sp>
      <p:sp>
        <p:nvSpPr>
          <p:cNvPr id="45" name="TextBox 44"/>
          <p:cNvSpPr txBox="1"/>
          <p:nvPr/>
        </p:nvSpPr>
        <p:spPr>
          <a:xfrm>
            <a:off x="9596936" y="5292436"/>
            <a:ext cx="1989730" cy="923330"/>
          </a:xfrm>
          <a:prstGeom prst="rect">
            <a:avLst/>
          </a:prstGeom>
          <a:noFill/>
        </p:spPr>
        <p:txBody>
          <a:bodyPr wrap="square" rtlCol="0">
            <a:spAutoFit/>
          </a:bodyPr>
          <a:lstStyle/>
          <a:p>
            <a:pPr algn="ctr"/>
            <a:r>
              <a:rPr lang="en-US" b="1" dirty="0" smtClean="0">
                <a:solidFill>
                  <a:srgbClr val="FF0000"/>
                </a:solidFill>
              </a:rPr>
              <a:t>An Effective Approach</a:t>
            </a:r>
          </a:p>
          <a:p>
            <a:pPr algn="ctr"/>
            <a:r>
              <a:rPr lang="en-US" b="1" dirty="0" smtClean="0"/>
              <a:t>-: Spark is changed</a:t>
            </a:r>
            <a:endParaRPr lang="en-US" b="1" dirty="0"/>
          </a:p>
        </p:txBody>
      </p:sp>
    </p:spTree>
    <p:extLst>
      <p:ext uri="{BB962C8B-B14F-4D97-AF65-F5344CB8AC3E}">
        <p14:creationId xmlns:p14="http://schemas.microsoft.com/office/powerpoint/2010/main" val="360525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9" grpId="0"/>
      <p:bldP spid="41" grpId="0"/>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57"/>
            <a:ext cx="12192000" cy="782443"/>
          </a:xfrm>
        </p:spPr>
        <p:txBody>
          <a:bodyPr>
            <a:normAutofit/>
          </a:bodyPr>
          <a:lstStyle/>
          <a:p>
            <a:pPr algn="ctr"/>
            <a:r>
              <a:rPr lang="en-US" sz="3600" dirty="0" smtClean="0"/>
              <a:t>Domain Specific Language  </a:t>
            </a:r>
            <a:endParaRPr lang="en-US" sz="4000" dirty="0">
              <a:solidFill>
                <a:srgbClr val="FF0000"/>
              </a:solidFill>
            </a:endParaRPr>
          </a:p>
        </p:txBody>
      </p:sp>
      <p:sp>
        <p:nvSpPr>
          <p:cNvPr id="3" name="Content Placeholder 2"/>
          <p:cNvSpPr>
            <a:spLocks noGrp="1"/>
          </p:cNvSpPr>
          <p:nvPr>
            <p:ph idx="1"/>
          </p:nvPr>
        </p:nvSpPr>
        <p:spPr>
          <a:xfrm>
            <a:off x="85411" y="885510"/>
            <a:ext cx="12021178" cy="5816501"/>
          </a:xfrm>
        </p:spPr>
        <p:txBody>
          <a:bodyPr>
            <a:normAutofit/>
          </a:bodyPr>
          <a:lstStyle/>
          <a:p>
            <a:r>
              <a:rPr lang="en-US" altLang="zh-CN" dirty="0" smtClean="0">
                <a:solidFill>
                  <a:srgbClr val="0070C0"/>
                </a:solidFill>
              </a:rPr>
              <a:t>Latte (PLDL 2016), a deep learning language  </a:t>
            </a:r>
          </a:p>
          <a:p>
            <a:pPr lvl="1"/>
            <a:r>
              <a:rPr lang="en-US" altLang="zh-CN" dirty="0" smtClean="0"/>
              <a:t> a language for describing deep neuron networks </a:t>
            </a:r>
          </a:p>
          <a:p>
            <a:pPr lvl="1"/>
            <a:r>
              <a:rPr lang="en-US" altLang="zh-CN" dirty="0" smtClean="0"/>
              <a:t>A compiler to construct an implicit data-flow graph with optimization</a:t>
            </a:r>
          </a:p>
          <a:p>
            <a:pPr lvl="1"/>
            <a:r>
              <a:rPr lang="en-US" altLang="zh-CN" dirty="0" smtClean="0"/>
              <a:t>Support data-parallelism </a:t>
            </a:r>
          </a:p>
          <a:p>
            <a:pPr lvl="1"/>
            <a:r>
              <a:rPr lang="en-US" altLang="zh-CN" dirty="0" smtClean="0"/>
              <a:t>Can be well used in GPU environment for deep learning applications</a:t>
            </a:r>
          </a:p>
          <a:p>
            <a:pPr marL="0" indent="0">
              <a:buNone/>
            </a:pPr>
            <a:endParaRPr lang="en-US" altLang="zh-CN" dirty="0" smtClean="0">
              <a:solidFill>
                <a:srgbClr val="0070C0"/>
              </a:solidFill>
            </a:endParaRPr>
          </a:p>
          <a:p>
            <a:r>
              <a:rPr lang="en-US" altLang="zh-CN" dirty="0" smtClean="0">
                <a:solidFill>
                  <a:srgbClr val="0070C0"/>
                </a:solidFill>
              </a:rPr>
              <a:t>Merits and Limits</a:t>
            </a:r>
          </a:p>
          <a:p>
            <a:pPr lvl="1"/>
            <a:r>
              <a:rPr lang="en-US" altLang="zh-CN" dirty="0" smtClean="0"/>
              <a:t>highly efficient in domain specific areas</a:t>
            </a:r>
          </a:p>
          <a:p>
            <a:pPr lvl="1"/>
            <a:r>
              <a:rPr lang="en-US" altLang="zh-CN" dirty="0" smtClean="0"/>
              <a:t>Not general purpose   </a:t>
            </a:r>
          </a:p>
          <a:p>
            <a:pPr marL="0" indent="0">
              <a:buNone/>
            </a:pPr>
            <a:endParaRPr lang="en-US" altLang="zh-CN" dirty="0" smtClean="0">
              <a:solidFill>
                <a:srgbClr val="0070C0"/>
              </a:solidFill>
            </a:endParaRPr>
          </a:p>
        </p:txBody>
      </p:sp>
      <p:sp>
        <p:nvSpPr>
          <p:cNvPr id="4" name="Slide Number Placeholder 3"/>
          <p:cNvSpPr>
            <a:spLocks noGrp="1"/>
          </p:cNvSpPr>
          <p:nvPr>
            <p:ph type="sldNum" sz="quarter" idx="12"/>
          </p:nvPr>
        </p:nvSpPr>
        <p:spPr/>
        <p:txBody>
          <a:bodyPr/>
          <a:lstStyle/>
          <a:p>
            <a:fld id="{521D0898-B442-5546-8EA8-3F323974D898}" type="slidenum">
              <a:rPr lang="en-US" smtClean="0"/>
              <a:t>24</a:t>
            </a:fld>
            <a:endParaRPr lang="en-US"/>
          </a:p>
        </p:txBody>
      </p:sp>
    </p:spTree>
    <p:extLst>
      <p:ext uri="{BB962C8B-B14F-4D97-AF65-F5344CB8AC3E}">
        <p14:creationId xmlns:p14="http://schemas.microsoft.com/office/powerpoint/2010/main" val="229773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57"/>
            <a:ext cx="12192000" cy="782443"/>
          </a:xfrm>
        </p:spPr>
        <p:txBody>
          <a:bodyPr>
            <a:normAutofit/>
          </a:bodyPr>
          <a:lstStyle/>
          <a:p>
            <a:pPr algn="ctr"/>
            <a:r>
              <a:rPr lang="en-US" sz="3600" dirty="0" smtClean="0"/>
              <a:t>System Software Support  </a:t>
            </a:r>
            <a:endParaRPr lang="en-US" sz="4000" dirty="0">
              <a:solidFill>
                <a:srgbClr val="FF0000"/>
              </a:solidFill>
            </a:endParaRPr>
          </a:p>
        </p:txBody>
      </p:sp>
      <p:sp>
        <p:nvSpPr>
          <p:cNvPr id="3" name="Content Placeholder 2"/>
          <p:cNvSpPr>
            <a:spLocks noGrp="1"/>
          </p:cNvSpPr>
          <p:nvPr>
            <p:ph idx="1"/>
          </p:nvPr>
        </p:nvSpPr>
        <p:spPr>
          <a:xfrm>
            <a:off x="85411" y="885510"/>
            <a:ext cx="12021178" cy="5816501"/>
          </a:xfrm>
        </p:spPr>
        <p:txBody>
          <a:bodyPr>
            <a:normAutofit/>
          </a:bodyPr>
          <a:lstStyle/>
          <a:p>
            <a:r>
              <a:rPr lang="en-US" altLang="zh-CN" dirty="0" smtClean="0">
                <a:solidFill>
                  <a:srgbClr val="0070C0"/>
                </a:solidFill>
              </a:rPr>
              <a:t>Enhancing OS functions to manage GPUs   </a:t>
            </a:r>
          </a:p>
          <a:p>
            <a:pPr lvl="1"/>
            <a:r>
              <a:rPr lang="en-US" altLang="zh-CN" dirty="0" smtClean="0"/>
              <a:t>OS not only </a:t>
            </a:r>
            <a:r>
              <a:rPr lang="en-US" altLang="zh-CN" dirty="0" smtClean="0"/>
              <a:t>launches </a:t>
            </a:r>
            <a:r>
              <a:rPr lang="en-US" altLang="zh-CN" dirty="0" smtClean="0"/>
              <a:t>a GPU task but also cares about its </a:t>
            </a:r>
          </a:p>
          <a:p>
            <a:pPr lvl="1"/>
            <a:r>
              <a:rPr lang="en-US" altLang="zh-CN" dirty="0" smtClean="0"/>
              <a:t>Process scheduling, memory management, and I/O </a:t>
            </a:r>
          </a:p>
          <a:p>
            <a:pPr marL="0" indent="0">
              <a:buNone/>
            </a:pPr>
            <a:endParaRPr lang="en-US" altLang="zh-CN" dirty="0" smtClean="0">
              <a:solidFill>
                <a:srgbClr val="0070C0"/>
              </a:solidFill>
            </a:endParaRPr>
          </a:p>
          <a:p>
            <a:r>
              <a:rPr lang="en-US" altLang="zh-CN" dirty="0" smtClean="0">
                <a:solidFill>
                  <a:srgbClr val="0070C0"/>
                </a:solidFill>
              </a:rPr>
              <a:t>Adding additional management functions (VLDB’14) </a:t>
            </a:r>
          </a:p>
          <a:p>
            <a:pPr lvl="1"/>
            <a:r>
              <a:rPr lang="en-US" altLang="zh-CN" dirty="0" smtClean="0"/>
              <a:t>Multiprogramming in GPU </a:t>
            </a:r>
          </a:p>
          <a:p>
            <a:pPr lvl="1"/>
            <a:r>
              <a:rPr lang="en-US" altLang="zh-CN" dirty="0" smtClean="0"/>
              <a:t>Virtual memory in GPU </a:t>
            </a:r>
          </a:p>
          <a:p>
            <a:r>
              <a:rPr lang="en-US" altLang="zh-CN" dirty="0" smtClean="0">
                <a:solidFill>
                  <a:srgbClr val="0070C0"/>
                </a:solidFill>
              </a:rPr>
              <a:t>Merits and Limits </a:t>
            </a:r>
          </a:p>
          <a:p>
            <a:pPr lvl="1"/>
            <a:r>
              <a:rPr lang="en-US" altLang="zh-CN" dirty="0" smtClean="0"/>
              <a:t>Raising GPU efficiency, avoid page faults </a:t>
            </a:r>
          </a:p>
          <a:p>
            <a:pPr lvl="1"/>
            <a:r>
              <a:rPr lang="en-US" altLang="zh-CN" dirty="0" smtClean="0"/>
              <a:t>How to coordinate the two difference execution models   </a:t>
            </a:r>
          </a:p>
          <a:p>
            <a:pPr marL="0" indent="0">
              <a:buNone/>
            </a:pPr>
            <a:endParaRPr lang="en-US" altLang="zh-CN" dirty="0" smtClean="0">
              <a:solidFill>
                <a:srgbClr val="0070C0"/>
              </a:solidFill>
            </a:endParaRPr>
          </a:p>
        </p:txBody>
      </p:sp>
      <p:sp>
        <p:nvSpPr>
          <p:cNvPr id="4" name="Slide Number Placeholder 3"/>
          <p:cNvSpPr>
            <a:spLocks noGrp="1"/>
          </p:cNvSpPr>
          <p:nvPr>
            <p:ph type="sldNum" sz="quarter" idx="12"/>
          </p:nvPr>
        </p:nvSpPr>
        <p:spPr/>
        <p:txBody>
          <a:bodyPr/>
          <a:lstStyle/>
          <a:p>
            <a:fld id="{521D0898-B442-5546-8EA8-3F323974D898}" type="slidenum">
              <a:rPr lang="en-US" smtClean="0"/>
              <a:t>25</a:t>
            </a:fld>
            <a:endParaRPr lang="en-US"/>
          </a:p>
        </p:txBody>
      </p:sp>
    </p:spTree>
    <p:extLst>
      <p:ext uri="{BB962C8B-B14F-4D97-AF65-F5344CB8AC3E}">
        <p14:creationId xmlns:p14="http://schemas.microsoft.com/office/powerpoint/2010/main" val="9475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57"/>
            <a:ext cx="12192000" cy="782443"/>
          </a:xfrm>
        </p:spPr>
        <p:txBody>
          <a:bodyPr>
            <a:normAutofit/>
          </a:bodyPr>
          <a:lstStyle/>
          <a:p>
            <a:pPr algn="ctr"/>
            <a:r>
              <a:rPr lang="en-US" sz="3600" smtClean="0"/>
              <a:t>Conclusion   </a:t>
            </a:r>
            <a:endParaRPr lang="en-US" sz="4000" dirty="0">
              <a:solidFill>
                <a:srgbClr val="FF0000"/>
              </a:solidFill>
            </a:endParaRPr>
          </a:p>
        </p:txBody>
      </p:sp>
      <p:sp>
        <p:nvSpPr>
          <p:cNvPr id="3" name="Content Placeholder 2"/>
          <p:cNvSpPr>
            <a:spLocks noGrp="1"/>
          </p:cNvSpPr>
          <p:nvPr>
            <p:ph idx="1"/>
          </p:nvPr>
        </p:nvSpPr>
        <p:spPr>
          <a:xfrm>
            <a:off x="85411" y="885510"/>
            <a:ext cx="12021178" cy="5816501"/>
          </a:xfrm>
        </p:spPr>
        <p:txBody>
          <a:bodyPr>
            <a:normAutofit/>
          </a:bodyPr>
          <a:lstStyle/>
          <a:p>
            <a:r>
              <a:rPr lang="en-US" altLang="zh-CN" dirty="0" smtClean="0">
                <a:solidFill>
                  <a:srgbClr val="0070C0"/>
                </a:solidFill>
              </a:rPr>
              <a:t>Existing system was not built to be inclusive  </a:t>
            </a:r>
            <a:endParaRPr lang="en-US" altLang="zh-CN" dirty="0" smtClean="0">
              <a:solidFill>
                <a:srgbClr val="0070C0"/>
              </a:solidFill>
            </a:endParaRPr>
          </a:p>
          <a:p>
            <a:pPr lvl="1"/>
            <a:r>
              <a:rPr lang="en-US" altLang="zh-CN" dirty="0" smtClean="0"/>
              <a:t>Three mismatches between GPU and the main stream</a:t>
            </a:r>
            <a:endParaRPr lang="en-US" altLang="zh-CN" dirty="0" smtClean="0"/>
          </a:p>
          <a:p>
            <a:pPr lvl="1"/>
            <a:r>
              <a:rPr lang="en-US" altLang="zh-CN" dirty="0" smtClean="0"/>
              <a:t>These mismatches also apply to others, such as FPGA.  </a:t>
            </a:r>
            <a:endParaRPr lang="en-US" altLang="zh-CN" dirty="0" smtClean="0"/>
          </a:p>
          <a:p>
            <a:pPr marL="0" indent="0">
              <a:buNone/>
            </a:pPr>
            <a:endParaRPr lang="en-US" altLang="zh-CN" dirty="0" smtClean="0">
              <a:solidFill>
                <a:srgbClr val="0070C0"/>
              </a:solidFill>
            </a:endParaRPr>
          </a:p>
          <a:p>
            <a:r>
              <a:rPr lang="en-US" altLang="zh-CN" dirty="0" smtClean="0">
                <a:solidFill>
                  <a:srgbClr val="0070C0"/>
                </a:solidFill>
              </a:rPr>
              <a:t>Four different efforts to include GPU in the mainstream</a:t>
            </a:r>
            <a:endParaRPr lang="en-US" altLang="zh-CN" dirty="0" smtClean="0">
              <a:solidFill>
                <a:srgbClr val="0070C0"/>
              </a:solidFill>
            </a:endParaRPr>
          </a:p>
          <a:p>
            <a:pPr lvl="1"/>
            <a:r>
              <a:rPr lang="en-US" altLang="zh-CN" dirty="0" smtClean="0"/>
              <a:t>They all have limits and merits. </a:t>
            </a:r>
          </a:p>
          <a:p>
            <a:pPr marL="457200" lvl="1" indent="0">
              <a:buNone/>
            </a:pPr>
            <a:endParaRPr lang="en-US" altLang="zh-CN" dirty="0" smtClean="0"/>
          </a:p>
          <a:p>
            <a:r>
              <a:rPr lang="en-US" altLang="zh-CN" dirty="0" smtClean="0">
                <a:solidFill>
                  <a:srgbClr val="0070C0"/>
                </a:solidFill>
              </a:rPr>
              <a:t>We still have a long way to be totally inclusive </a:t>
            </a:r>
            <a:endParaRPr lang="en-US" altLang="zh-CN" dirty="0" smtClean="0">
              <a:solidFill>
                <a:srgbClr val="0070C0"/>
              </a:solidFill>
            </a:endParaRPr>
          </a:p>
          <a:p>
            <a:pPr lvl="1"/>
            <a:r>
              <a:rPr lang="en-US" altLang="zh-CN" dirty="0" smtClean="0"/>
              <a:t>Best suitable operations should be automatically switch to GPUs </a:t>
            </a:r>
            <a:endParaRPr lang="en-US" altLang="zh-CN" dirty="0" smtClean="0"/>
          </a:p>
          <a:p>
            <a:pPr lvl="1"/>
            <a:r>
              <a:rPr lang="en-US" altLang="zh-CN" dirty="0" smtClean="0"/>
              <a:t>Programming environment should not GPU/CPU explicit</a:t>
            </a:r>
            <a:endParaRPr lang="en-US" altLang="zh-CN" dirty="0" smtClean="0"/>
          </a:p>
          <a:p>
            <a:pPr marL="0" indent="0">
              <a:buNone/>
            </a:pPr>
            <a:endParaRPr lang="en-US" altLang="zh-CN" dirty="0" smtClean="0">
              <a:solidFill>
                <a:srgbClr val="0070C0"/>
              </a:solidFill>
            </a:endParaRPr>
          </a:p>
        </p:txBody>
      </p:sp>
      <p:sp>
        <p:nvSpPr>
          <p:cNvPr id="4" name="Slide Number Placeholder 3"/>
          <p:cNvSpPr>
            <a:spLocks noGrp="1"/>
          </p:cNvSpPr>
          <p:nvPr>
            <p:ph type="sldNum" sz="quarter" idx="12"/>
          </p:nvPr>
        </p:nvSpPr>
        <p:spPr/>
        <p:txBody>
          <a:bodyPr/>
          <a:lstStyle/>
          <a:p>
            <a:fld id="{521D0898-B442-5546-8EA8-3F323974D898}" type="slidenum">
              <a:rPr lang="en-US" smtClean="0"/>
              <a:t>26</a:t>
            </a:fld>
            <a:endParaRPr lang="en-US"/>
          </a:p>
        </p:txBody>
      </p:sp>
    </p:spTree>
    <p:extLst>
      <p:ext uri="{BB962C8B-B14F-4D97-AF65-F5344CB8AC3E}">
        <p14:creationId xmlns:p14="http://schemas.microsoft.com/office/powerpoint/2010/main" val="185472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3258"/>
            <a:ext cx="10515600" cy="1325563"/>
          </a:xfrm>
        </p:spPr>
        <p:txBody>
          <a:bodyPr>
            <a:normAutofit/>
          </a:bodyPr>
          <a:lstStyle/>
          <a:p>
            <a:r>
              <a:rPr lang="en-US" sz="5400" dirty="0" smtClean="0">
                <a:solidFill>
                  <a:srgbClr val="0070C0"/>
                </a:solidFill>
              </a:rPr>
              <a:t>Thank you</a:t>
            </a:r>
            <a:endParaRPr lang="en-US" sz="5400" dirty="0">
              <a:solidFill>
                <a:srgbClr val="0070C0"/>
              </a:solidFill>
            </a:endParaRPr>
          </a:p>
        </p:txBody>
      </p:sp>
      <p:sp>
        <p:nvSpPr>
          <p:cNvPr id="4" name="Slide Number Placeholder 3"/>
          <p:cNvSpPr>
            <a:spLocks noGrp="1"/>
          </p:cNvSpPr>
          <p:nvPr>
            <p:ph type="sldNum" sz="quarter" idx="12"/>
          </p:nvPr>
        </p:nvSpPr>
        <p:spPr/>
        <p:txBody>
          <a:bodyPr/>
          <a:lstStyle/>
          <a:p>
            <a:fld id="{521D0898-B442-5546-8EA8-3F323974D898}" type="slidenum">
              <a:rPr lang="en-US" smtClean="0"/>
              <a:t>27</a:t>
            </a:fld>
            <a:endParaRPr lang="en-US"/>
          </a:p>
        </p:txBody>
      </p:sp>
    </p:spTree>
    <p:extLst>
      <p:ext uri="{BB962C8B-B14F-4D97-AF65-F5344CB8AC3E}">
        <p14:creationId xmlns:p14="http://schemas.microsoft.com/office/powerpoint/2010/main" val="2056440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 y="40152"/>
            <a:ext cx="12192000" cy="782443"/>
          </a:xfrm>
        </p:spPr>
        <p:txBody>
          <a:bodyPr>
            <a:normAutofit fontScale="90000"/>
          </a:bodyPr>
          <a:lstStyle/>
          <a:p>
            <a:pPr algn="ctr"/>
            <a:r>
              <a:rPr lang="en-US" sz="3600" dirty="0" smtClean="0">
                <a:solidFill>
                  <a:srgbClr val="FF0000"/>
                </a:solidFill>
              </a:rPr>
              <a:t>Moore’s Law created a powerful homogeneous ecosystem</a:t>
            </a:r>
            <a:endParaRPr lang="en-US" sz="3600" dirty="0">
              <a:solidFill>
                <a:srgbClr val="FF0000"/>
              </a:solidFill>
            </a:endParaRPr>
          </a:p>
        </p:txBody>
      </p:sp>
      <p:sp>
        <p:nvSpPr>
          <p:cNvPr id="3" name="Content Placeholder 2"/>
          <p:cNvSpPr>
            <a:spLocks noGrp="1"/>
          </p:cNvSpPr>
          <p:nvPr>
            <p:ph idx="1"/>
          </p:nvPr>
        </p:nvSpPr>
        <p:spPr>
          <a:xfrm>
            <a:off x="105508" y="822594"/>
            <a:ext cx="12021178" cy="6035405"/>
          </a:xfrm>
        </p:spPr>
        <p:txBody>
          <a:bodyPr>
            <a:normAutofit/>
          </a:bodyPr>
          <a:lstStyle/>
          <a:p>
            <a:r>
              <a:rPr lang="en-US" altLang="zh-CN" sz="2800" dirty="0" smtClean="0"/>
              <a:t>A simple and one-size-fit-all computing abstraction </a:t>
            </a:r>
          </a:p>
          <a:p>
            <a:pPr lvl="1"/>
            <a:r>
              <a:rPr lang="en-US" sz="2400" dirty="0" smtClean="0"/>
              <a:t>Any task is divided by a sequence of standard execution time unit</a:t>
            </a:r>
          </a:p>
          <a:p>
            <a:pPr lvl="1"/>
            <a:r>
              <a:rPr lang="en-US" sz="2400" dirty="0"/>
              <a:t>U</a:t>
            </a:r>
            <a:r>
              <a:rPr lang="en-US" sz="2400" dirty="0" smtClean="0"/>
              <a:t>nder multiprogramming model, OS assigns time unit to each task by turns</a:t>
            </a:r>
          </a:p>
          <a:p>
            <a:pPr lvl="1"/>
            <a:r>
              <a:rPr lang="en-US" sz="2400" dirty="0" smtClean="0"/>
              <a:t>Data blocks are moved around in the memory hierarchy </a:t>
            </a:r>
          </a:p>
          <a:p>
            <a:pPr lvl="1"/>
            <a:r>
              <a:rPr lang="en-US" sz="2400" dirty="0" smtClean="0"/>
              <a:t>Programing and execution models are standardized   </a:t>
            </a:r>
          </a:p>
          <a:p>
            <a:endParaRPr lang="en-US" altLang="zh-CN" sz="2800" dirty="0" smtClean="0"/>
          </a:p>
          <a:p>
            <a:r>
              <a:rPr lang="en-US" altLang="zh-CN" sz="2800" dirty="0" smtClean="0"/>
              <a:t>Moore’s law continues to reduce execution time, but</a:t>
            </a:r>
          </a:p>
          <a:p>
            <a:pPr lvl="1"/>
            <a:r>
              <a:rPr lang="en-US" altLang="zh-CN" sz="2400" dirty="0" smtClean="0"/>
              <a:t>Efficiency continues to become low in both power  and execution </a:t>
            </a:r>
          </a:p>
          <a:p>
            <a:pPr lvl="1"/>
            <a:r>
              <a:rPr lang="en-US" altLang="zh-CN" sz="2400" dirty="0" smtClean="0"/>
              <a:t>Other models are not included, </a:t>
            </a:r>
            <a:r>
              <a:rPr lang="en-US" altLang="zh-CN" sz="2400" dirty="0" smtClean="0"/>
              <a:t>e.g. SIMD</a:t>
            </a:r>
            <a:r>
              <a:rPr lang="en-US" altLang="zh-CN" sz="2400" dirty="0" smtClean="0"/>
              <a:t>, and other domain specific ones  </a:t>
            </a:r>
            <a:endParaRPr lang="en-US" altLang="zh-CN" sz="2400" dirty="0"/>
          </a:p>
          <a:p>
            <a:endParaRPr lang="en-US" altLang="zh-CN" sz="2800" dirty="0" smtClean="0"/>
          </a:p>
          <a:p>
            <a:r>
              <a:rPr lang="en-US" altLang="zh-CN" sz="2800" dirty="0" smtClean="0"/>
              <a:t>As Moore’s law is ending </a:t>
            </a:r>
          </a:p>
          <a:p>
            <a:pPr lvl="1"/>
            <a:r>
              <a:rPr lang="en-US" altLang="zh-CN" sz="2400" dirty="0" smtClean="0"/>
              <a:t>General-purpose </a:t>
            </a:r>
            <a:r>
              <a:rPr lang="en-US" altLang="zh-CN" sz="2400" dirty="0" smtClean="0"/>
              <a:t>computing </a:t>
            </a:r>
            <a:r>
              <a:rPr lang="en-US" altLang="zh-CN" sz="2400" dirty="0" smtClean="0"/>
              <a:t>needs </a:t>
            </a:r>
            <a:r>
              <a:rPr lang="en-US" altLang="zh-CN" sz="2400" dirty="0" smtClean="0"/>
              <a:t> a lot of external help</a:t>
            </a:r>
            <a:endParaRPr lang="en-US" altLang="zh-CN" sz="2400" dirty="0" smtClean="0"/>
          </a:p>
          <a:p>
            <a:pPr lvl="1"/>
            <a:r>
              <a:rPr lang="en-US" altLang="zh-CN" sz="2400" b="1" dirty="0" smtClean="0">
                <a:solidFill>
                  <a:srgbClr val="FF0000"/>
                </a:solidFill>
              </a:rPr>
              <a:t>Hardware accelerators </a:t>
            </a:r>
            <a:r>
              <a:rPr lang="en-US" altLang="zh-CN" sz="2400" dirty="0" smtClean="0"/>
              <a:t>provide </a:t>
            </a:r>
            <a:r>
              <a:rPr lang="en-US" altLang="zh-CN" sz="2400" dirty="0" smtClean="0"/>
              <a:t>such a support      </a:t>
            </a:r>
          </a:p>
          <a:p>
            <a:pPr marL="457200" lvl="1" indent="0">
              <a:buNone/>
            </a:pPr>
            <a:endParaRPr lang="en-US" altLang="zh-CN"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521D0898-B442-5546-8EA8-3F323974D898}" type="slidenum">
              <a:rPr lang="en-US" smtClean="0"/>
              <a:t>3</a:t>
            </a:fld>
            <a:endParaRPr lang="en-US"/>
          </a:p>
        </p:txBody>
      </p:sp>
    </p:spTree>
    <p:extLst>
      <p:ext uri="{BB962C8B-B14F-4D97-AF65-F5344CB8AC3E}">
        <p14:creationId xmlns:p14="http://schemas.microsoft.com/office/powerpoint/2010/main" val="107288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2057400" y="6034616"/>
            <a:ext cx="8201025" cy="42863"/>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2095500" y="2016368"/>
            <a:ext cx="12700" cy="401825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47067" y="6214533"/>
            <a:ext cx="4588934" cy="461665"/>
          </a:xfrm>
          <a:prstGeom prst="rect">
            <a:avLst/>
          </a:prstGeom>
          <a:noFill/>
        </p:spPr>
        <p:txBody>
          <a:bodyPr wrap="square" rtlCol="0">
            <a:spAutoFit/>
          </a:bodyPr>
          <a:lstStyle/>
          <a:p>
            <a:pPr algn="ctr"/>
            <a:r>
              <a:rPr lang="en-US" sz="2400" b="1" dirty="0" smtClean="0"/>
              <a:t>Number of Concurrent Processes</a:t>
            </a:r>
            <a:endParaRPr lang="en-US" sz="2400" b="1" dirty="0"/>
          </a:p>
        </p:txBody>
      </p:sp>
      <p:cxnSp>
        <p:nvCxnSpPr>
          <p:cNvPr id="12" name="Straight Connector 11"/>
          <p:cNvCxnSpPr/>
          <p:nvPr/>
        </p:nvCxnSpPr>
        <p:spPr>
          <a:xfrm flipV="1">
            <a:off x="5384803" y="2056585"/>
            <a:ext cx="15872" cy="3920882"/>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237178" y="1540945"/>
            <a:ext cx="4588934" cy="461665"/>
          </a:xfrm>
          <a:prstGeom prst="rect">
            <a:avLst/>
          </a:prstGeom>
          <a:noFill/>
        </p:spPr>
        <p:txBody>
          <a:bodyPr wrap="square" rtlCol="0">
            <a:spAutoFit/>
          </a:bodyPr>
          <a:lstStyle/>
          <a:p>
            <a:pPr algn="ctr"/>
            <a:r>
              <a:rPr lang="en-US" sz="2400" b="1" dirty="0" smtClean="0"/>
              <a:t>Optimal Point</a:t>
            </a:r>
            <a:endParaRPr lang="en-US" sz="2400" b="1" dirty="0"/>
          </a:p>
        </p:txBody>
      </p:sp>
      <p:sp>
        <p:nvSpPr>
          <p:cNvPr id="55" name="TextBox 54"/>
          <p:cNvSpPr txBox="1"/>
          <p:nvPr/>
        </p:nvSpPr>
        <p:spPr>
          <a:xfrm>
            <a:off x="8748449" y="4323346"/>
            <a:ext cx="3401217" cy="461665"/>
          </a:xfrm>
          <a:prstGeom prst="rect">
            <a:avLst/>
          </a:prstGeom>
          <a:noFill/>
        </p:spPr>
        <p:txBody>
          <a:bodyPr wrap="square" rtlCol="0">
            <a:spAutoFit/>
          </a:bodyPr>
          <a:lstStyle/>
          <a:p>
            <a:pPr algn="ctr"/>
            <a:r>
              <a:rPr lang="en-US" sz="2400" b="1" dirty="0" smtClean="0">
                <a:solidFill>
                  <a:schemeClr val="accent1">
                    <a:lumMod val="50000"/>
                  </a:schemeClr>
                </a:solidFill>
              </a:rPr>
              <a:t>Throughput (parallelism)</a:t>
            </a:r>
            <a:endParaRPr lang="en-US" sz="2400" b="1" dirty="0">
              <a:solidFill>
                <a:schemeClr val="accent1">
                  <a:lumMod val="50000"/>
                </a:schemeClr>
              </a:solidFill>
            </a:endParaRPr>
          </a:p>
        </p:txBody>
      </p:sp>
      <p:sp>
        <p:nvSpPr>
          <p:cNvPr id="58" name="Freeform 57"/>
          <p:cNvSpPr/>
          <p:nvPr/>
        </p:nvSpPr>
        <p:spPr>
          <a:xfrm>
            <a:off x="2133601" y="2056585"/>
            <a:ext cx="6796088" cy="3205300"/>
          </a:xfrm>
          <a:custGeom>
            <a:avLst/>
            <a:gdLst>
              <a:gd name="connsiteX0" fmla="*/ 0 w 7382933"/>
              <a:gd name="connsiteY0" fmla="*/ 4453466 h 4516818"/>
              <a:gd name="connsiteX1" fmla="*/ 3081867 w 7382933"/>
              <a:gd name="connsiteY1" fmla="*/ 4487333 h 4516818"/>
              <a:gd name="connsiteX2" fmla="*/ 4487333 w 7382933"/>
              <a:gd name="connsiteY2" fmla="*/ 4080933 h 4516818"/>
              <a:gd name="connsiteX3" fmla="*/ 5774267 w 7382933"/>
              <a:gd name="connsiteY3" fmla="*/ 2760133 h 4516818"/>
              <a:gd name="connsiteX4" fmla="*/ 6824133 w 7382933"/>
              <a:gd name="connsiteY4" fmla="*/ 541866 h 4516818"/>
              <a:gd name="connsiteX5" fmla="*/ 7382933 w 7382933"/>
              <a:gd name="connsiteY5" fmla="*/ 0 h 4516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2933" h="4516818">
                <a:moveTo>
                  <a:pt x="0" y="4453466"/>
                </a:moveTo>
                <a:cubicBezTo>
                  <a:pt x="1166989" y="4501444"/>
                  <a:pt x="2333978" y="4549422"/>
                  <a:pt x="3081867" y="4487333"/>
                </a:cubicBezTo>
                <a:cubicBezTo>
                  <a:pt x="3829756" y="4425244"/>
                  <a:pt x="4038600" y="4368800"/>
                  <a:pt x="4487333" y="4080933"/>
                </a:cubicBezTo>
                <a:cubicBezTo>
                  <a:pt x="4936066" y="3793066"/>
                  <a:pt x="5384800" y="3349977"/>
                  <a:pt x="5774267" y="2760133"/>
                </a:cubicBezTo>
                <a:cubicBezTo>
                  <a:pt x="6163734" y="2170289"/>
                  <a:pt x="6556022" y="1001888"/>
                  <a:pt x="6824133" y="541866"/>
                </a:cubicBezTo>
                <a:cubicBezTo>
                  <a:pt x="7092244" y="81844"/>
                  <a:pt x="7382933" y="0"/>
                  <a:pt x="7382933" y="0"/>
                </a:cubicBezTo>
              </a:path>
            </a:pathLst>
          </a:cu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8490479" y="1554703"/>
            <a:ext cx="2898776" cy="461665"/>
          </a:xfrm>
          <a:prstGeom prst="rect">
            <a:avLst/>
          </a:prstGeom>
          <a:noFill/>
        </p:spPr>
        <p:txBody>
          <a:bodyPr wrap="square" rtlCol="0">
            <a:spAutoFit/>
          </a:bodyPr>
          <a:lstStyle/>
          <a:p>
            <a:pPr algn="ctr"/>
            <a:r>
              <a:rPr lang="en-US" sz="2400" b="1" dirty="0" smtClean="0">
                <a:solidFill>
                  <a:schemeClr val="accent2">
                    <a:lumMod val="75000"/>
                  </a:schemeClr>
                </a:solidFill>
              </a:rPr>
              <a:t>Latency (locality)</a:t>
            </a:r>
            <a:endParaRPr lang="en-US" sz="2400" b="1" dirty="0">
              <a:solidFill>
                <a:schemeClr val="accent2">
                  <a:lumMod val="75000"/>
                </a:schemeClr>
              </a:solidFill>
            </a:endParaRPr>
          </a:p>
        </p:txBody>
      </p:sp>
      <p:sp>
        <p:nvSpPr>
          <p:cNvPr id="63" name="Freeform 62"/>
          <p:cNvSpPr/>
          <p:nvPr/>
        </p:nvSpPr>
        <p:spPr>
          <a:xfrm>
            <a:off x="2133600" y="3145635"/>
            <a:ext cx="7670800" cy="2848764"/>
          </a:xfrm>
          <a:custGeom>
            <a:avLst/>
            <a:gdLst>
              <a:gd name="connsiteX0" fmla="*/ 0 w 7670800"/>
              <a:gd name="connsiteY0" fmla="*/ 2848764 h 2848764"/>
              <a:gd name="connsiteX1" fmla="*/ 2692400 w 7670800"/>
              <a:gd name="connsiteY1" fmla="*/ 478098 h 2848764"/>
              <a:gd name="connsiteX2" fmla="*/ 3505200 w 7670800"/>
              <a:gd name="connsiteY2" fmla="*/ 3964 h 2848764"/>
              <a:gd name="connsiteX3" fmla="*/ 5130800 w 7670800"/>
              <a:gd name="connsiteY3" fmla="*/ 579698 h 2848764"/>
              <a:gd name="connsiteX4" fmla="*/ 7670800 w 7670800"/>
              <a:gd name="connsiteY4" fmla="*/ 1104631 h 2848764"/>
              <a:gd name="connsiteX5" fmla="*/ 7670800 w 7670800"/>
              <a:gd name="connsiteY5" fmla="*/ 1104631 h 284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70800" h="2848764">
                <a:moveTo>
                  <a:pt x="0" y="2848764"/>
                </a:moveTo>
                <a:cubicBezTo>
                  <a:pt x="1054100" y="1900497"/>
                  <a:pt x="2108200" y="952231"/>
                  <a:pt x="2692400" y="478098"/>
                </a:cubicBezTo>
                <a:cubicBezTo>
                  <a:pt x="3276600" y="3965"/>
                  <a:pt x="3098800" y="-12969"/>
                  <a:pt x="3505200" y="3964"/>
                </a:cubicBezTo>
                <a:cubicBezTo>
                  <a:pt x="3911600" y="20897"/>
                  <a:pt x="4436533" y="396254"/>
                  <a:pt x="5130800" y="579698"/>
                </a:cubicBezTo>
                <a:cubicBezTo>
                  <a:pt x="5825067" y="763142"/>
                  <a:pt x="7670800" y="1104631"/>
                  <a:pt x="7670800" y="1104631"/>
                </a:cubicBezTo>
                <a:lnTo>
                  <a:pt x="7670800" y="1104631"/>
                </a:ln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2167467" y="2352327"/>
            <a:ext cx="7772400" cy="3574340"/>
          </a:xfrm>
          <a:custGeom>
            <a:avLst/>
            <a:gdLst>
              <a:gd name="connsiteX0" fmla="*/ 0 w 7772400"/>
              <a:gd name="connsiteY0" fmla="*/ 3574340 h 3574340"/>
              <a:gd name="connsiteX1" fmla="*/ 3166533 w 7772400"/>
              <a:gd name="connsiteY1" fmla="*/ 831140 h 3574340"/>
              <a:gd name="connsiteX2" fmla="*/ 4504266 w 7772400"/>
              <a:gd name="connsiteY2" fmla="*/ 1406 h 3574340"/>
              <a:gd name="connsiteX3" fmla="*/ 6333066 w 7772400"/>
              <a:gd name="connsiteY3" fmla="*/ 644873 h 3574340"/>
              <a:gd name="connsiteX4" fmla="*/ 7772400 w 7772400"/>
              <a:gd name="connsiteY4" fmla="*/ 1102073 h 3574340"/>
              <a:gd name="connsiteX5" fmla="*/ 7772400 w 7772400"/>
              <a:gd name="connsiteY5" fmla="*/ 1102073 h 3574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2400" h="3574340">
                <a:moveTo>
                  <a:pt x="0" y="3574340"/>
                </a:moveTo>
                <a:cubicBezTo>
                  <a:pt x="1207911" y="2500484"/>
                  <a:pt x="2415822" y="1426629"/>
                  <a:pt x="3166533" y="831140"/>
                </a:cubicBezTo>
                <a:cubicBezTo>
                  <a:pt x="3917244" y="235651"/>
                  <a:pt x="3976511" y="32450"/>
                  <a:pt x="4504266" y="1406"/>
                </a:cubicBezTo>
                <a:cubicBezTo>
                  <a:pt x="5032021" y="-29638"/>
                  <a:pt x="5788377" y="461429"/>
                  <a:pt x="6333066" y="644873"/>
                </a:cubicBezTo>
                <a:cubicBezTo>
                  <a:pt x="6877755" y="828317"/>
                  <a:pt x="7772400" y="1102073"/>
                  <a:pt x="7772400" y="1102073"/>
                </a:cubicBezTo>
                <a:lnTo>
                  <a:pt x="7772400" y="1102073"/>
                </a:lnTo>
              </a:path>
            </a:pathLst>
          </a:custGeom>
          <a:noFill/>
          <a:ln w="635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2150533" y="2301175"/>
            <a:ext cx="8207905" cy="3003945"/>
          </a:xfrm>
          <a:custGeom>
            <a:avLst/>
            <a:gdLst>
              <a:gd name="connsiteX0" fmla="*/ 0 w 8839200"/>
              <a:gd name="connsiteY0" fmla="*/ 3860800 h 3967387"/>
              <a:gd name="connsiteX1" fmla="*/ 4267200 w 8839200"/>
              <a:gd name="connsiteY1" fmla="*/ 3945467 h 3967387"/>
              <a:gd name="connsiteX2" fmla="*/ 6502400 w 8839200"/>
              <a:gd name="connsiteY2" fmla="*/ 3505200 h 3967387"/>
              <a:gd name="connsiteX3" fmla="*/ 8297334 w 8839200"/>
              <a:gd name="connsiteY3" fmla="*/ 643467 h 3967387"/>
              <a:gd name="connsiteX4" fmla="*/ 8839200 w 8839200"/>
              <a:gd name="connsiteY4" fmla="*/ 0 h 3967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9200" h="3967387">
                <a:moveTo>
                  <a:pt x="0" y="3860800"/>
                </a:moveTo>
                <a:cubicBezTo>
                  <a:pt x="1591733" y="3932767"/>
                  <a:pt x="3183467" y="4004734"/>
                  <a:pt x="4267200" y="3945467"/>
                </a:cubicBezTo>
                <a:cubicBezTo>
                  <a:pt x="5350933" y="3886200"/>
                  <a:pt x="5830711" y="4055533"/>
                  <a:pt x="6502400" y="3505200"/>
                </a:cubicBezTo>
                <a:cubicBezTo>
                  <a:pt x="7174089" y="2954867"/>
                  <a:pt x="7907867" y="1227667"/>
                  <a:pt x="8297334" y="643467"/>
                </a:cubicBezTo>
                <a:cubicBezTo>
                  <a:pt x="8686801" y="59267"/>
                  <a:pt x="8763000" y="29633"/>
                  <a:pt x="8839200" y="0"/>
                </a:cubicBezTo>
              </a:path>
            </a:pathLst>
          </a:custGeom>
          <a:noFill/>
          <a:ln w="635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333" y="308482"/>
            <a:ext cx="12191999" cy="584775"/>
          </a:xfrm>
          <a:prstGeom prst="rect">
            <a:avLst/>
          </a:prstGeom>
          <a:noFill/>
        </p:spPr>
        <p:txBody>
          <a:bodyPr wrap="square" rtlCol="0">
            <a:spAutoFit/>
          </a:bodyPr>
          <a:lstStyle/>
          <a:p>
            <a:pPr algn="ctr"/>
            <a:r>
              <a:rPr lang="en-US" sz="3200" b="1" dirty="0" smtClean="0">
                <a:solidFill>
                  <a:srgbClr val="FF0000"/>
                </a:solidFill>
              </a:rPr>
              <a:t>Continued Demand: </a:t>
            </a:r>
            <a:r>
              <a:rPr lang="en-US" sz="3200" b="1" dirty="0" smtClean="0"/>
              <a:t> </a:t>
            </a:r>
            <a:r>
              <a:rPr lang="en-US" sz="3200" b="1" dirty="0" smtClean="0"/>
              <a:t>High </a:t>
            </a:r>
            <a:r>
              <a:rPr lang="en-US" sz="3200" b="1" dirty="0" smtClean="0">
                <a:solidFill>
                  <a:srgbClr val="0070C0"/>
                </a:solidFill>
              </a:rPr>
              <a:t>Throughput</a:t>
            </a:r>
            <a:r>
              <a:rPr lang="en-US" sz="3200" b="1" dirty="0" smtClean="0"/>
              <a:t> and Low </a:t>
            </a:r>
            <a:r>
              <a:rPr lang="en-US" sz="3200" b="1" dirty="0">
                <a:solidFill>
                  <a:srgbClr val="C00000"/>
                </a:solidFill>
              </a:rPr>
              <a:t>L</a:t>
            </a:r>
            <a:r>
              <a:rPr lang="en-US" sz="3200" b="1" dirty="0" smtClean="0">
                <a:solidFill>
                  <a:srgbClr val="C00000"/>
                </a:solidFill>
              </a:rPr>
              <a:t>atency</a:t>
            </a:r>
            <a:endParaRPr lang="en-US" sz="3200" dirty="0">
              <a:solidFill>
                <a:srgbClr val="C00000"/>
              </a:solidFill>
            </a:endParaRPr>
          </a:p>
        </p:txBody>
      </p:sp>
    </p:spTree>
    <p:extLst>
      <p:ext uri="{BB962C8B-B14F-4D97-AF65-F5344CB8AC3E}">
        <p14:creationId xmlns:p14="http://schemas.microsoft.com/office/powerpoint/2010/main" val="352794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1" nodeType="clickEffect">
                                  <p:stCondLst>
                                    <p:cond delay="0"/>
                                  </p:stCondLst>
                                  <p:childTnLst>
                                    <p:animMotion origin="layout" path="M 0 0 L 0.1056 0 " pathEditMode="relative" ptsTypes="AA">
                                      <p:cBhvr>
                                        <p:cTn id="40" dur="2000" fill="hold"/>
                                        <p:tgtEl>
                                          <p:spTgt spid="54"/>
                                        </p:tgtEl>
                                        <p:attrNameLst>
                                          <p:attrName>ppt_x</p:attrName>
                                          <p:attrName>ppt_y</p:attrName>
                                        </p:attrNameLst>
                                      </p:cBhvr>
                                    </p:animMotion>
                                  </p:childTnLst>
                                </p:cTn>
                              </p:par>
                              <p:par>
                                <p:cTn id="41" presetID="0" presetClass="path" presetSubtype="0" accel="50000" decel="50000" fill="hold" nodeType="withEffect">
                                  <p:stCondLst>
                                    <p:cond delay="0"/>
                                  </p:stCondLst>
                                  <p:childTnLst>
                                    <p:animMotion origin="layout" path="M 0 0 L 0.1056 0 " pathEditMode="relative" ptsTypes="AA">
                                      <p:cBhvr>
                                        <p:cTn id="42"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4" grpId="0"/>
      <p:bldP spid="54" grpId="1"/>
      <p:bldP spid="55" grpId="0"/>
      <p:bldP spid="58" grpId="0" animBg="1"/>
      <p:bldP spid="59" grpId="0"/>
      <p:bldP spid="63" grpId="0" animBg="1"/>
      <p:bldP spid="66" grpId="0" animBg="1"/>
      <p:bldP spid="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61" y="365125"/>
            <a:ext cx="11043724" cy="1325563"/>
          </a:xfrm>
        </p:spPr>
        <p:txBody>
          <a:bodyPr>
            <a:normAutofit/>
          </a:bodyPr>
          <a:lstStyle/>
          <a:p>
            <a:r>
              <a:rPr lang="en-US" sz="4000" dirty="0" smtClean="0"/>
              <a:t>Hardware devices Becomes Heterogeneous</a:t>
            </a:r>
            <a:endParaRPr lang="en-US" sz="40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2460" y="1931165"/>
            <a:ext cx="2407920" cy="2153920"/>
          </a:xfrm>
        </p:spPr>
      </p:pic>
      <p:sp>
        <p:nvSpPr>
          <p:cNvPr id="4" name="Slide Number Placeholder 3"/>
          <p:cNvSpPr>
            <a:spLocks noGrp="1"/>
          </p:cNvSpPr>
          <p:nvPr>
            <p:ph type="sldNum" sz="quarter" idx="12"/>
          </p:nvPr>
        </p:nvSpPr>
        <p:spPr/>
        <p:txBody>
          <a:bodyPr/>
          <a:lstStyle/>
          <a:p>
            <a:fld id="{521D0898-B442-5546-8EA8-3F323974D898}" type="slidenum">
              <a:rPr lang="en-US" smtClean="0"/>
              <a:t>5</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4660" y="2002285"/>
            <a:ext cx="2580640" cy="201168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8596" y="2288797"/>
            <a:ext cx="2308352" cy="1438656"/>
          </a:xfrm>
          <a:prstGeom prst="rect">
            <a:avLst/>
          </a:prstGeom>
        </p:spPr>
      </p:pic>
      <p:sp>
        <p:nvSpPr>
          <p:cNvPr id="8" name="TextBox 7"/>
          <p:cNvSpPr txBox="1"/>
          <p:nvPr/>
        </p:nvSpPr>
        <p:spPr>
          <a:xfrm>
            <a:off x="409956" y="4330008"/>
            <a:ext cx="2852928" cy="584775"/>
          </a:xfrm>
          <a:prstGeom prst="rect">
            <a:avLst/>
          </a:prstGeom>
          <a:noFill/>
        </p:spPr>
        <p:txBody>
          <a:bodyPr wrap="square" rtlCol="0">
            <a:spAutoFit/>
          </a:bodyPr>
          <a:lstStyle/>
          <a:p>
            <a:pPr algn="ctr"/>
            <a:r>
              <a:rPr lang="en-US" sz="3200" b="1" dirty="0" smtClean="0"/>
              <a:t>CPU</a:t>
            </a:r>
            <a:endParaRPr lang="en-US" sz="3200" b="1" dirty="0"/>
          </a:p>
        </p:txBody>
      </p:sp>
      <p:sp>
        <p:nvSpPr>
          <p:cNvPr id="9" name="TextBox 8"/>
          <p:cNvSpPr txBox="1"/>
          <p:nvPr/>
        </p:nvSpPr>
        <p:spPr>
          <a:xfrm>
            <a:off x="4128516" y="4353862"/>
            <a:ext cx="2852928" cy="584775"/>
          </a:xfrm>
          <a:prstGeom prst="rect">
            <a:avLst/>
          </a:prstGeom>
          <a:noFill/>
        </p:spPr>
        <p:txBody>
          <a:bodyPr wrap="square" rtlCol="0">
            <a:spAutoFit/>
          </a:bodyPr>
          <a:lstStyle/>
          <a:p>
            <a:pPr algn="ctr"/>
            <a:r>
              <a:rPr lang="en-US" sz="3200" b="1" dirty="0"/>
              <a:t>G</a:t>
            </a:r>
            <a:r>
              <a:rPr lang="en-US" sz="3200" b="1" dirty="0" smtClean="0"/>
              <a:t>PU</a:t>
            </a:r>
            <a:endParaRPr lang="en-US" sz="3200" b="1" dirty="0"/>
          </a:p>
        </p:txBody>
      </p:sp>
      <p:sp>
        <p:nvSpPr>
          <p:cNvPr id="10" name="TextBox 9"/>
          <p:cNvSpPr txBox="1"/>
          <p:nvPr/>
        </p:nvSpPr>
        <p:spPr>
          <a:xfrm>
            <a:off x="8555736" y="4353862"/>
            <a:ext cx="2852928" cy="584775"/>
          </a:xfrm>
          <a:prstGeom prst="rect">
            <a:avLst/>
          </a:prstGeom>
          <a:noFill/>
        </p:spPr>
        <p:txBody>
          <a:bodyPr wrap="square" rtlCol="0">
            <a:spAutoFit/>
          </a:bodyPr>
          <a:lstStyle/>
          <a:p>
            <a:pPr algn="ctr"/>
            <a:r>
              <a:rPr lang="en-US" sz="3200" b="1" dirty="0" smtClean="0"/>
              <a:t>FPGA</a:t>
            </a:r>
            <a:endParaRPr lang="en-US" sz="3200" b="1" dirty="0"/>
          </a:p>
        </p:txBody>
      </p:sp>
      <p:sp>
        <p:nvSpPr>
          <p:cNvPr id="11" name="TextBox 10"/>
          <p:cNvSpPr txBox="1"/>
          <p:nvPr/>
        </p:nvSpPr>
        <p:spPr>
          <a:xfrm>
            <a:off x="1028182" y="5396808"/>
            <a:ext cx="10380482" cy="1077218"/>
          </a:xfrm>
          <a:prstGeom prst="rect">
            <a:avLst/>
          </a:prstGeom>
          <a:noFill/>
        </p:spPr>
        <p:txBody>
          <a:bodyPr wrap="square" rtlCol="0">
            <a:spAutoFit/>
          </a:bodyPr>
          <a:lstStyle/>
          <a:p>
            <a:r>
              <a:rPr lang="en-US" sz="3200" b="1" dirty="0" smtClean="0">
                <a:solidFill>
                  <a:srgbClr val="FF0000"/>
                </a:solidFill>
              </a:rPr>
              <a:t>Data processing systems </a:t>
            </a:r>
            <a:r>
              <a:rPr lang="en-US" sz="3200" b="1" dirty="0" smtClean="0">
                <a:solidFill>
                  <a:srgbClr val="FF0000"/>
                </a:solidFill>
              </a:rPr>
              <a:t>must </a:t>
            </a:r>
            <a:r>
              <a:rPr lang="en-US" sz="3200" b="1" dirty="0" smtClean="0">
                <a:solidFill>
                  <a:srgbClr val="FF0000"/>
                </a:solidFill>
              </a:rPr>
              <a:t>efficiently </a:t>
            </a:r>
            <a:r>
              <a:rPr lang="en-US" sz="3200" b="1" dirty="0" smtClean="0">
                <a:solidFill>
                  <a:srgbClr val="FF0000"/>
                </a:solidFill>
              </a:rPr>
              <a:t>utilize </a:t>
            </a:r>
            <a:r>
              <a:rPr lang="en-US" sz="3200" b="1" dirty="0" smtClean="0">
                <a:solidFill>
                  <a:srgbClr val="FF0000"/>
                </a:solidFill>
              </a:rPr>
              <a:t>external hardware devices for continued high</a:t>
            </a:r>
            <a:r>
              <a:rPr lang="en-US" sz="3200" b="1" dirty="0" smtClean="0">
                <a:solidFill>
                  <a:srgbClr val="FF0000"/>
                </a:solidFill>
              </a:rPr>
              <a:t> performance</a:t>
            </a:r>
            <a:endParaRPr lang="en-US" sz="3200" b="1" dirty="0">
              <a:solidFill>
                <a:srgbClr val="FF0000"/>
              </a:solidFill>
            </a:endParaRPr>
          </a:p>
        </p:txBody>
      </p:sp>
    </p:spTree>
    <p:extLst>
      <p:ext uri="{BB962C8B-B14F-4D97-AF65-F5344CB8AC3E}">
        <p14:creationId xmlns:p14="http://schemas.microsoft.com/office/powerpoint/2010/main" val="2443723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 y="122530"/>
            <a:ext cx="12192000" cy="782443"/>
          </a:xfrm>
        </p:spPr>
        <p:txBody>
          <a:bodyPr>
            <a:normAutofit/>
          </a:bodyPr>
          <a:lstStyle/>
          <a:p>
            <a:pPr algn="ctr"/>
            <a:r>
              <a:rPr lang="en-US" sz="3600" b="1" dirty="0" smtClean="0"/>
              <a:t>High Performance Computing is Scale-up based</a:t>
            </a:r>
            <a:endParaRPr lang="en-US" sz="4000" dirty="0">
              <a:solidFill>
                <a:srgbClr val="FF0000"/>
              </a:solidFill>
            </a:endParaRPr>
          </a:p>
        </p:txBody>
      </p:sp>
      <p:sp>
        <p:nvSpPr>
          <p:cNvPr id="3" name="Content Placeholder 2"/>
          <p:cNvSpPr>
            <a:spLocks noGrp="1"/>
          </p:cNvSpPr>
          <p:nvPr>
            <p:ph idx="1"/>
          </p:nvPr>
        </p:nvSpPr>
        <p:spPr>
          <a:xfrm>
            <a:off x="105508" y="904974"/>
            <a:ext cx="12021178" cy="5451378"/>
          </a:xfrm>
        </p:spPr>
        <p:txBody>
          <a:bodyPr>
            <a:normAutofit/>
          </a:bodyPr>
          <a:lstStyle/>
          <a:p>
            <a:r>
              <a:rPr lang="en-US" altLang="zh-CN" sz="3600" dirty="0" smtClean="0">
                <a:solidFill>
                  <a:srgbClr val="FF0000"/>
                </a:solidFill>
              </a:rPr>
              <a:t>Scaling up </a:t>
            </a:r>
          </a:p>
          <a:p>
            <a:pPr lvl="1"/>
            <a:r>
              <a:rPr lang="en-US" altLang="zh-CN" sz="3200" dirty="0" smtClean="0"/>
              <a:t>Maximize </a:t>
            </a:r>
            <a:r>
              <a:rPr lang="en-US" altLang="zh-CN" sz="3200" dirty="0" smtClean="0">
                <a:solidFill>
                  <a:srgbClr val="FF0000"/>
                </a:solidFill>
              </a:rPr>
              <a:t>parallelism</a:t>
            </a:r>
            <a:r>
              <a:rPr lang="en-US" altLang="zh-CN" sz="3200" dirty="0" smtClean="0"/>
              <a:t> as the number of computing nodes and workload </a:t>
            </a:r>
            <a:r>
              <a:rPr lang="en-US" altLang="zh-CN" sz="3200" dirty="0"/>
              <a:t> </a:t>
            </a:r>
            <a:r>
              <a:rPr lang="en-US" altLang="zh-CN" sz="3200" dirty="0" smtClean="0"/>
              <a:t>scale, and minimize </a:t>
            </a:r>
            <a:r>
              <a:rPr lang="en-US" altLang="zh-CN" sz="3200" dirty="0" smtClean="0">
                <a:solidFill>
                  <a:srgbClr val="FF0000"/>
                </a:solidFill>
              </a:rPr>
              <a:t>latency </a:t>
            </a:r>
            <a:endParaRPr lang="en-US" sz="3200" dirty="0" smtClean="0"/>
          </a:p>
          <a:p>
            <a:r>
              <a:rPr lang="en-US" altLang="zh-CN" sz="3600" dirty="0" smtClean="0">
                <a:solidFill>
                  <a:srgbClr val="FF0000"/>
                </a:solidFill>
              </a:rPr>
              <a:t>High scalability is achieved by hardware/software</a:t>
            </a:r>
          </a:p>
          <a:p>
            <a:pPr lvl="1"/>
            <a:r>
              <a:rPr lang="en-US" altLang="zh-CN" sz="3200" dirty="0" smtClean="0"/>
              <a:t>Achieving high </a:t>
            </a:r>
            <a:r>
              <a:rPr lang="en-US" altLang="zh-CN" sz="3200" dirty="0" smtClean="0">
                <a:solidFill>
                  <a:srgbClr val="FF0000"/>
                </a:solidFill>
              </a:rPr>
              <a:t>parallelism</a:t>
            </a:r>
            <a:r>
              <a:rPr lang="en-US" altLang="zh-CN" sz="3200" dirty="0" smtClean="0"/>
              <a:t> </a:t>
            </a:r>
          </a:p>
          <a:p>
            <a:pPr lvl="1"/>
            <a:r>
              <a:rPr lang="en-US" altLang="zh-CN" sz="3200" dirty="0" smtClean="0"/>
              <a:t>Exploiting </a:t>
            </a:r>
            <a:r>
              <a:rPr lang="en-US" altLang="zh-CN" sz="3200" dirty="0" smtClean="0">
                <a:solidFill>
                  <a:srgbClr val="FF0000"/>
                </a:solidFill>
              </a:rPr>
              <a:t>locality</a:t>
            </a:r>
            <a:r>
              <a:rPr lang="en-US" altLang="zh-CN" sz="3200" dirty="0" smtClean="0"/>
              <a:t> to reduce latency </a:t>
            </a:r>
            <a:endParaRPr lang="en-US" altLang="zh-CN" sz="3200" dirty="0"/>
          </a:p>
          <a:p>
            <a:r>
              <a:rPr lang="en-US" altLang="zh-CN" sz="3600" dirty="0" smtClean="0"/>
              <a:t>High performance is gained by </a:t>
            </a:r>
          </a:p>
          <a:p>
            <a:pPr lvl="1"/>
            <a:r>
              <a:rPr lang="en-US" altLang="zh-CN" sz="3200" dirty="0" smtClean="0">
                <a:solidFill>
                  <a:srgbClr val="FF0000"/>
                </a:solidFill>
              </a:rPr>
              <a:t>HPC scalability = parallelism / latency </a:t>
            </a:r>
          </a:p>
          <a:p>
            <a:r>
              <a:rPr lang="en-US" altLang="zh-CN" sz="3600" dirty="0" smtClean="0"/>
              <a:t>Implementation </a:t>
            </a:r>
          </a:p>
          <a:p>
            <a:pPr lvl="1"/>
            <a:r>
              <a:rPr lang="en-US" altLang="zh-CN" sz="3200" dirty="0" smtClean="0"/>
              <a:t>Upgrading hardware and software optimization</a:t>
            </a:r>
          </a:p>
          <a:p>
            <a:pPr marL="457200" lvl="1" indent="0">
              <a:buNone/>
            </a:pPr>
            <a:endParaRPr lang="en-US" altLang="zh-CN"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521D0898-B442-5546-8EA8-3F323974D898}" type="slidenum">
              <a:rPr lang="en-US" smtClean="0"/>
              <a:t>6</a:t>
            </a:fld>
            <a:endParaRPr lang="en-US"/>
          </a:p>
        </p:txBody>
      </p:sp>
    </p:spTree>
    <p:extLst>
      <p:ext uri="{BB962C8B-B14F-4D97-AF65-F5344CB8AC3E}">
        <p14:creationId xmlns:p14="http://schemas.microsoft.com/office/powerpoint/2010/main" val="125219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 y="122530"/>
            <a:ext cx="12192000" cy="782443"/>
          </a:xfrm>
        </p:spPr>
        <p:txBody>
          <a:bodyPr>
            <a:normAutofit fontScale="90000"/>
          </a:bodyPr>
          <a:lstStyle/>
          <a:p>
            <a:pPr algn="ctr"/>
            <a:r>
              <a:rPr lang="en-US" sz="3600" b="1" dirty="0" smtClean="0"/>
              <a:t> </a:t>
            </a:r>
            <a:r>
              <a:rPr lang="en-US" sz="4000" b="1" dirty="0" smtClean="0"/>
              <a:t>Same Efforts to achieve high </a:t>
            </a:r>
            <a:r>
              <a:rPr lang="en-US" sz="4000" b="1" dirty="0" smtClean="0">
                <a:solidFill>
                  <a:srgbClr val="FF0000"/>
                </a:solidFill>
              </a:rPr>
              <a:t>Scalability </a:t>
            </a:r>
            <a:r>
              <a:rPr lang="en-US" sz="4000" b="1" dirty="0" smtClean="0"/>
              <a:t>in BD systems</a:t>
            </a:r>
            <a:endParaRPr lang="en-US" sz="4000" dirty="0"/>
          </a:p>
        </p:txBody>
      </p:sp>
      <p:sp>
        <p:nvSpPr>
          <p:cNvPr id="3" name="Content Placeholder 2"/>
          <p:cNvSpPr>
            <a:spLocks noGrp="1"/>
          </p:cNvSpPr>
          <p:nvPr>
            <p:ph idx="1"/>
          </p:nvPr>
        </p:nvSpPr>
        <p:spPr>
          <a:xfrm>
            <a:off x="838200" y="1330037"/>
            <a:ext cx="10515600" cy="5026314"/>
          </a:xfrm>
        </p:spPr>
        <p:txBody>
          <a:bodyPr>
            <a:normAutofit/>
          </a:bodyPr>
          <a:lstStyle/>
          <a:p>
            <a:r>
              <a:rPr lang="en-US" altLang="zh-CN" sz="3600" dirty="0" smtClean="0">
                <a:solidFill>
                  <a:srgbClr val="FF0000"/>
                </a:solidFill>
              </a:rPr>
              <a:t>Scaling out </a:t>
            </a:r>
          </a:p>
          <a:p>
            <a:pPr lvl="1"/>
            <a:r>
              <a:rPr lang="en-US" altLang="zh-CN" sz="3200" dirty="0" smtClean="0"/>
              <a:t>Raising </a:t>
            </a:r>
            <a:r>
              <a:rPr lang="en-US" altLang="zh-CN" sz="3200" dirty="0" smtClean="0">
                <a:solidFill>
                  <a:srgbClr val="FF0000"/>
                </a:solidFill>
              </a:rPr>
              <a:t>throughput</a:t>
            </a:r>
            <a:r>
              <a:rPr lang="en-US" altLang="zh-CN" sz="3200" dirty="0" smtClean="0"/>
              <a:t> as the number of computing nodes and workload </a:t>
            </a:r>
            <a:r>
              <a:rPr lang="en-US" altLang="zh-CN" sz="3200" dirty="0"/>
              <a:t> </a:t>
            </a:r>
            <a:r>
              <a:rPr lang="en-US" altLang="zh-CN" sz="3200" dirty="0" smtClean="0"/>
              <a:t>scale, subject to an acceptable </a:t>
            </a:r>
            <a:r>
              <a:rPr lang="en-US" altLang="zh-CN" sz="3200" dirty="0" smtClean="0">
                <a:solidFill>
                  <a:srgbClr val="FF0000"/>
                </a:solidFill>
              </a:rPr>
              <a:t>latency </a:t>
            </a:r>
          </a:p>
          <a:p>
            <a:pPr marL="0" indent="0">
              <a:buNone/>
            </a:pPr>
            <a:endParaRPr lang="en-US" sz="3200" dirty="0" smtClean="0"/>
          </a:p>
          <a:p>
            <a:r>
              <a:rPr lang="en-US" altLang="zh-CN" sz="3600" dirty="0" smtClean="0">
                <a:solidFill>
                  <a:srgbClr val="00B0F0"/>
                </a:solidFill>
              </a:rPr>
              <a:t>High scalability is achieved by </a:t>
            </a:r>
          </a:p>
          <a:p>
            <a:pPr lvl="1"/>
            <a:r>
              <a:rPr lang="en-US" altLang="zh-CN" sz="3200" dirty="0" smtClean="0"/>
              <a:t>Maximizing </a:t>
            </a:r>
            <a:r>
              <a:rPr lang="en-US" altLang="zh-CN" sz="3200" dirty="0" smtClean="0">
                <a:solidFill>
                  <a:srgbClr val="FF0000"/>
                </a:solidFill>
              </a:rPr>
              <a:t>parallelism</a:t>
            </a:r>
            <a:r>
              <a:rPr lang="en-US" altLang="zh-CN" sz="3200" dirty="0" smtClean="0"/>
              <a:t> to raise throughput</a:t>
            </a:r>
          </a:p>
          <a:p>
            <a:pPr lvl="1"/>
            <a:r>
              <a:rPr lang="en-US" altLang="zh-CN" sz="3200" dirty="0" smtClean="0"/>
              <a:t>Exploiting </a:t>
            </a:r>
            <a:r>
              <a:rPr lang="en-US" altLang="zh-CN" sz="3200" dirty="0" smtClean="0">
                <a:solidFill>
                  <a:srgbClr val="FF0000"/>
                </a:solidFill>
              </a:rPr>
              <a:t>locality</a:t>
            </a:r>
            <a:r>
              <a:rPr lang="en-US" altLang="zh-CN" sz="3200" dirty="0" smtClean="0"/>
              <a:t> to reduce latency </a:t>
            </a:r>
          </a:p>
          <a:p>
            <a:pPr marL="457200" lvl="1" indent="0">
              <a:buNone/>
            </a:pPr>
            <a:endParaRPr lang="en-US" altLang="zh-CN"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521D0898-B442-5546-8EA8-3F323974D898}" type="slidenum">
              <a:rPr lang="en-US" smtClean="0"/>
              <a:t>7</a:t>
            </a:fld>
            <a:endParaRPr lang="en-US"/>
          </a:p>
        </p:txBody>
      </p:sp>
    </p:spTree>
    <p:extLst>
      <p:ext uri="{BB962C8B-B14F-4D97-AF65-F5344CB8AC3E}">
        <p14:creationId xmlns:p14="http://schemas.microsoft.com/office/powerpoint/2010/main" val="168074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5236"/>
            <a:ext cx="12192000" cy="4267200"/>
          </a:xfrm>
        </p:spPr>
        <p:txBody>
          <a:bodyPr>
            <a:normAutofit fontScale="90000"/>
          </a:bodyPr>
          <a:lstStyle/>
          <a:p>
            <a:pPr algn="ctr"/>
            <a:r>
              <a:rPr lang="en-US" sz="3600" b="1" dirty="0" smtClean="0"/>
              <a:t> A sustained scalability is archived in large data systems by </a:t>
            </a:r>
            <a:br>
              <a:rPr lang="en-US" sz="3600" b="1" dirty="0" smtClean="0"/>
            </a:br>
            <a:r>
              <a:rPr lang="en-US" sz="3600" b="1" dirty="0"/>
              <a:t/>
            </a:r>
            <a:br>
              <a:rPr lang="en-US" sz="3600" b="1" dirty="0"/>
            </a:br>
            <a:r>
              <a:rPr lang="en-US" sz="4000" b="1" dirty="0" smtClean="0"/>
              <a:t>finding a proper balanced point between </a:t>
            </a:r>
            <a:br>
              <a:rPr lang="en-US" sz="4000" b="1" dirty="0" smtClean="0"/>
            </a:br>
            <a:r>
              <a:rPr lang="en-US" sz="4000" b="1" dirty="0" smtClean="0">
                <a:solidFill>
                  <a:srgbClr val="FF0000"/>
                </a:solidFill>
              </a:rPr>
              <a:t>parallelism</a:t>
            </a:r>
            <a:r>
              <a:rPr lang="en-US" sz="4000" b="1" dirty="0" smtClean="0"/>
              <a:t> and </a:t>
            </a:r>
            <a:r>
              <a:rPr lang="en-US" sz="4000" b="1" dirty="0" smtClean="0">
                <a:solidFill>
                  <a:srgbClr val="FF0000"/>
                </a:solidFill>
              </a:rPr>
              <a:t>latency</a:t>
            </a:r>
            <a:br>
              <a:rPr lang="en-US" sz="4000" b="1" dirty="0" smtClean="0">
                <a:solidFill>
                  <a:srgbClr val="FF0000"/>
                </a:solidFill>
              </a:rPr>
            </a:br>
            <a:r>
              <a:rPr lang="en-US" sz="4000" b="1" dirty="0">
                <a:solidFill>
                  <a:srgbClr val="FF0000"/>
                </a:solidFill>
              </a:rPr>
              <a:t/>
            </a:r>
            <a:br>
              <a:rPr lang="en-US" sz="4000" b="1" dirty="0">
                <a:solidFill>
                  <a:srgbClr val="FF0000"/>
                </a:solidFill>
              </a:rPr>
            </a:br>
            <a:r>
              <a:rPr lang="en-US" sz="4000" b="1" dirty="0" smtClean="0">
                <a:solidFill>
                  <a:srgbClr val="FF0000"/>
                </a:solidFill>
              </a:rPr>
              <a:t/>
            </a:r>
            <a:br>
              <a:rPr lang="en-US" sz="4000" b="1" dirty="0" smtClean="0">
                <a:solidFill>
                  <a:srgbClr val="FF0000"/>
                </a:solidFill>
              </a:rPr>
            </a:br>
            <a:endParaRPr lang="en-US" sz="4000" dirty="0">
              <a:solidFill>
                <a:srgbClr val="FF0000"/>
              </a:solidFill>
            </a:endParaRPr>
          </a:p>
        </p:txBody>
      </p:sp>
      <p:sp>
        <p:nvSpPr>
          <p:cNvPr id="4" name="Slide Number Placeholder 3"/>
          <p:cNvSpPr>
            <a:spLocks noGrp="1"/>
          </p:cNvSpPr>
          <p:nvPr>
            <p:ph type="sldNum" sz="quarter" idx="12"/>
          </p:nvPr>
        </p:nvSpPr>
        <p:spPr/>
        <p:txBody>
          <a:bodyPr/>
          <a:lstStyle/>
          <a:p>
            <a:fld id="{521D0898-B442-5546-8EA8-3F323974D898}" type="slidenum">
              <a:rPr lang="en-US" smtClean="0"/>
              <a:t>8</a:t>
            </a:fld>
            <a:endParaRPr lang="en-US"/>
          </a:p>
        </p:txBody>
      </p:sp>
    </p:spTree>
    <p:extLst>
      <p:ext uri="{BB962C8B-B14F-4D97-AF65-F5344CB8AC3E}">
        <p14:creationId xmlns:p14="http://schemas.microsoft.com/office/powerpoint/2010/main" val="1442268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hape 375"/>
          <p:cNvSpPr>
            <a:spLocks noGrp="1"/>
          </p:cNvSpPr>
          <p:nvPr>
            <p:ph type="title"/>
          </p:nvPr>
        </p:nvSpPr>
        <p:spPr>
          <a:prstGeom prst="rect">
            <a:avLst/>
          </a:prstGeom>
        </p:spPr>
        <p:txBody>
          <a:bodyPr>
            <a:normAutofit/>
          </a:bodyPr>
          <a:lstStyle/>
          <a:p>
            <a:pPr lvl="0" algn="ctr">
              <a:defRPr sz="1800" b="0"/>
            </a:pPr>
            <a:r>
              <a:rPr lang="en-US" sz="3200" dirty="0" smtClean="0"/>
              <a:t>Architecture Differences</a:t>
            </a:r>
            <a:r>
              <a:rPr lang="en-US" sz="3200" dirty="0" smtClean="0">
                <a:solidFill>
                  <a:srgbClr val="00B0F0"/>
                </a:solidFill>
              </a:rPr>
              <a:t>: </a:t>
            </a:r>
            <a:r>
              <a:rPr sz="3200" dirty="0" smtClean="0">
                <a:solidFill>
                  <a:srgbClr val="00B0F0"/>
                </a:solidFill>
              </a:rPr>
              <a:t>CPU </a:t>
            </a:r>
            <a:r>
              <a:rPr sz="3200" dirty="0">
                <a:solidFill>
                  <a:srgbClr val="00B0F0"/>
                </a:solidFill>
              </a:rPr>
              <a:t>vs. </a:t>
            </a:r>
            <a:r>
              <a:rPr sz="3200" dirty="0">
                <a:solidFill>
                  <a:srgbClr val="FF0000"/>
                </a:solidFill>
              </a:rPr>
              <a:t>GPU</a:t>
            </a:r>
          </a:p>
        </p:txBody>
      </p:sp>
      <p:sp>
        <p:nvSpPr>
          <p:cNvPr id="376" name="Shape 376"/>
          <p:cNvSpPr>
            <a:spLocks noGrp="1"/>
          </p:cNvSpPr>
          <p:nvPr>
            <p:ph type="body" idx="1"/>
          </p:nvPr>
        </p:nvSpPr>
        <p:spPr>
          <a:xfrm>
            <a:off x="2094304" y="4915213"/>
            <a:ext cx="3529631" cy="1335569"/>
          </a:xfrm>
          <a:prstGeom prst="rect">
            <a:avLst/>
          </a:prstGeom>
        </p:spPr>
        <p:txBody>
          <a:bodyPr>
            <a:normAutofit lnSpcReduction="10000"/>
          </a:bodyPr>
          <a:lstStyle/>
          <a:p>
            <a:pPr marL="0" indent="0" algn="ctr">
              <a:spcBef>
                <a:spcPts val="211"/>
              </a:spcBef>
              <a:buNone/>
              <a:defRPr sz="1800"/>
            </a:pPr>
            <a:r>
              <a:rPr sz="1800" dirty="0"/>
              <a:t>Intel Xeon E5-2650v2:</a:t>
            </a:r>
          </a:p>
          <a:p>
            <a:pPr marL="0" indent="0" algn="ctr">
              <a:spcBef>
                <a:spcPts val="211"/>
              </a:spcBef>
              <a:buNone/>
              <a:defRPr sz="1800"/>
            </a:pPr>
            <a:r>
              <a:rPr sz="1800" dirty="0">
                <a:solidFill>
                  <a:srgbClr val="FF0000"/>
                </a:solidFill>
              </a:rPr>
              <a:t>2.3 billion</a:t>
            </a:r>
            <a:r>
              <a:rPr sz="1800" dirty="0"/>
              <a:t> Transistors</a:t>
            </a:r>
          </a:p>
          <a:p>
            <a:pPr marL="0" indent="0" algn="ctr">
              <a:spcBef>
                <a:spcPts val="211"/>
              </a:spcBef>
              <a:buNone/>
              <a:defRPr sz="1800"/>
            </a:pPr>
            <a:r>
              <a:rPr sz="1800" dirty="0">
                <a:solidFill>
                  <a:srgbClr val="FF0000"/>
                </a:solidFill>
              </a:rPr>
              <a:t>8</a:t>
            </a:r>
            <a:r>
              <a:rPr sz="1800" dirty="0"/>
              <a:t> Cores</a:t>
            </a:r>
          </a:p>
          <a:p>
            <a:pPr marL="0" indent="0" algn="ctr">
              <a:spcBef>
                <a:spcPts val="211"/>
              </a:spcBef>
              <a:buNone/>
              <a:defRPr sz="1800"/>
            </a:pPr>
            <a:r>
              <a:rPr sz="1800" dirty="0">
                <a:solidFill>
                  <a:srgbClr val="FF0000"/>
                </a:solidFill>
              </a:rPr>
              <a:t>59.7</a:t>
            </a:r>
            <a:r>
              <a:rPr sz="1800" dirty="0"/>
              <a:t> GB/s memory </a:t>
            </a:r>
            <a:r>
              <a:rPr sz="1800" dirty="0" smtClean="0"/>
              <a:t>bandwidth</a:t>
            </a:r>
            <a:r>
              <a:rPr lang="en-US" sz="1800" dirty="0" smtClean="0"/>
              <a:t> (2013)</a:t>
            </a:r>
            <a:endParaRPr sz="1800" dirty="0"/>
          </a:p>
        </p:txBody>
      </p:sp>
      <p:pic>
        <p:nvPicPr>
          <p:cNvPr id="377" name="pasted-image.png"/>
          <p:cNvPicPr/>
          <p:nvPr/>
        </p:nvPicPr>
        <p:blipFill>
          <a:blip r:embed="rId2">
            <a:extLst/>
          </a:blip>
          <a:stretch>
            <a:fillRect/>
          </a:stretch>
        </p:blipFill>
        <p:spPr>
          <a:xfrm>
            <a:off x="2357456" y="1692102"/>
            <a:ext cx="7283258" cy="2745447"/>
          </a:xfrm>
          <a:prstGeom prst="rect">
            <a:avLst/>
          </a:prstGeom>
          <a:ln w="12700">
            <a:miter lim="400000"/>
          </a:ln>
        </p:spPr>
      </p:pic>
      <p:sp>
        <p:nvSpPr>
          <p:cNvPr id="378" name="Shape 378"/>
          <p:cNvSpPr/>
          <p:nvPr/>
        </p:nvSpPr>
        <p:spPr>
          <a:xfrm>
            <a:off x="6460784" y="4915213"/>
            <a:ext cx="3309725" cy="133556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lnSpcReduction="10000"/>
          </a:bodyPr>
          <a:lstStyle/>
          <a:p>
            <a:pPr algn="ctr" defTabSz="406644">
              <a:spcBef>
                <a:spcPts val="141"/>
              </a:spcBef>
              <a:defRPr sz="1800"/>
            </a:pPr>
            <a:r>
              <a:rPr dirty="0" err="1"/>
              <a:t>Nvidia</a:t>
            </a:r>
            <a:r>
              <a:rPr dirty="0"/>
              <a:t> GTX 780:</a:t>
            </a:r>
          </a:p>
          <a:p>
            <a:pPr algn="ctr" defTabSz="406644">
              <a:spcBef>
                <a:spcPts val="141"/>
              </a:spcBef>
              <a:defRPr sz="1800"/>
            </a:pPr>
            <a:r>
              <a:rPr b="1" dirty="0">
                <a:solidFill>
                  <a:srgbClr val="FF0000"/>
                </a:solidFill>
              </a:rPr>
              <a:t>7 billion</a:t>
            </a:r>
            <a:r>
              <a:rPr dirty="0"/>
              <a:t> Transistors</a:t>
            </a:r>
          </a:p>
          <a:p>
            <a:pPr algn="ctr" defTabSz="406644">
              <a:spcBef>
                <a:spcPts val="141"/>
              </a:spcBef>
              <a:defRPr sz="1800"/>
            </a:pPr>
            <a:r>
              <a:rPr b="1" dirty="0">
                <a:solidFill>
                  <a:srgbClr val="FF0000"/>
                </a:solidFill>
              </a:rPr>
              <a:t>2,304</a:t>
            </a:r>
            <a:r>
              <a:rPr dirty="0"/>
              <a:t> Cores</a:t>
            </a:r>
          </a:p>
          <a:p>
            <a:pPr algn="ctr" defTabSz="406644">
              <a:spcBef>
                <a:spcPts val="141"/>
              </a:spcBef>
              <a:defRPr sz="1800"/>
            </a:pPr>
            <a:r>
              <a:rPr b="1" dirty="0">
                <a:solidFill>
                  <a:srgbClr val="FF0000"/>
                </a:solidFill>
              </a:rPr>
              <a:t>288.4</a:t>
            </a:r>
            <a:r>
              <a:rPr dirty="0"/>
              <a:t> GB/s memory </a:t>
            </a:r>
            <a:r>
              <a:rPr dirty="0" smtClean="0"/>
              <a:t>bandwidth</a:t>
            </a:r>
            <a:r>
              <a:rPr lang="en-US" dirty="0" smtClean="0"/>
              <a:t> (2013)</a:t>
            </a:r>
            <a:endParaRPr dirty="0"/>
          </a:p>
        </p:txBody>
      </p:sp>
      <p:sp>
        <p:nvSpPr>
          <p:cNvPr id="379" name="Shape 379"/>
          <p:cNvSpPr/>
          <p:nvPr/>
        </p:nvSpPr>
        <p:spPr>
          <a:xfrm>
            <a:off x="7262828" y="2477237"/>
            <a:ext cx="1417436" cy="364519"/>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2700" b="1"/>
            </a:lvl1pPr>
          </a:lstStyle>
          <a:p>
            <a:pPr lvl="0">
              <a:defRPr sz="1800" b="0"/>
            </a:pPr>
            <a:r>
              <a:rPr sz="1900"/>
              <a:t>Massive ALUs</a:t>
            </a:r>
          </a:p>
        </p:txBody>
      </p:sp>
      <p:sp>
        <p:nvSpPr>
          <p:cNvPr id="380" name="Shape 380"/>
          <p:cNvSpPr/>
          <p:nvPr/>
        </p:nvSpPr>
        <p:spPr>
          <a:xfrm>
            <a:off x="5599221" y="1647762"/>
            <a:ext cx="777325" cy="349131"/>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1800" b="1"/>
            </a:lvl1pPr>
          </a:lstStyle>
          <a:p>
            <a:pPr lvl="0">
              <a:defRPr b="0"/>
            </a:pPr>
            <a:r>
              <a:rPr dirty="0"/>
              <a:t>Control</a:t>
            </a:r>
          </a:p>
        </p:txBody>
      </p:sp>
      <p:sp>
        <p:nvSpPr>
          <p:cNvPr id="381" name="Shape 381"/>
          <p:cNvSpPr/>
          <p:nvPr/>
        </p:nvSpPr>
        <p:spPr>
          <a:xfrm>
            <a:off x="5698077" y="1867329"/>
            <a:ext cx="642801" cy="349131"/>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1800" b="1"/>
            </a:lvl1pPr>
          </a:lstStyle>
          <a:p>
            <a:pPr lvl="0">
              <a:defRPr b="0"/>
            </a:pPr>
            <a:r>
              <a:rPr dirty="0"/>
              <a:t>Cache</a:t>
            </a:r>
          </a:p>
        </p:txBody>
      </p:sp>
      <p:sp>
        <p:nvSpPr>
          <p:cNvPr id="382" name="Shape 382"/>
          <p:cNvSpPr/>
          <p:nvPr/>
        </p:nvSpPr>
        <p:spPr>
          <a:xfrm>
            <a:off x="6382810" y="1854971"/>
            <a:ext cx="130365" cy="1"/>
          </a:xfrm>
          <a:prstGeom prst="line">
            <a:avLst/>
          </a:prstGeom>
          <a:ln w="12700">
            <a:solidFill/>
            <a:miter lim="400000"/>
            <a:tailEnd type="triangle"/>
          </a:ln>
        </p:spPr>
        <p:txBody>
          <a:bodyPr lIns="0" tIns="0" rIns="0" bIns="0" anchor="ctr"/>
          <a:lstStyle/>
          <a:p>
            <a:pPr lvl="0">
              <a:defRPr>
                <a:latin typeface="+mn-lt"/>
                <a:ea typeface="+mn-ea"/>
                <a:cs typeface="+mn-cs"/>
                <a:sym typeface="Helvetica Neue Light"/>
              </a:defRPr>
            </a:pPr>
            <a:endParaRPr/>
          </a:p>
        </p:txBody>
      </p:sp>
      <p:sp>
        <p:nvSpPr>
          <p:cNvPr id="383" name="Shape 383"/>
          <p:cNvSpPr/>
          <p:nvPr/>
        </p:nvSpPr>
        <p:spPr>
          <a:xfrm flipV="1">
            <a:off x="6382809" y="1973260"/>
            <a:ext cx="136488" cy="48346"/>
          </a:xfrm>
          <a:prstGeom prst="line">
            <a:avLst/>
          </a:prstGeom>
          <a:ln w="12700">
            <a:solidFill/>
            <a:miter lim="400000"/>
            <a:tailEnd type="triangle"/>
          </a:ln>
        </p:spPr>
        <p:txBody>
          <a:bodyPr lIns="0" tIns="0" rIns="0" bIns="0" anchor="ctr"/>
          <a:lstStyle/>
          <a:p>
            <a:pPr lvl="0">
              <a:defRPr>
                <a:latin typeface="+mn-lt"/>
                <a:ea typeface="+mn-ea"/>
                <a:cs typeface="+mn-cs"/>
                <a:sym typeface="Helvetica Neue Light"/>
              </a:defRPr>
            </a:pPr>
            <a:endParaRPr/>
          </a:p>
        </p:txBody>
      </p:sp>
    </p:spTree>
    <p:extLst>
      <p:ext uri="{BB962C8B-B14F-4D97-AF65-F5344CB8AC3E}">
        <p14:creationId xmlns:p14="http://schemas.microsoft.com/office/powerpoint/2010/main" val="240134126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7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76">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78">
                                            <p:bg/>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378">
                                            <p:txEl>
                                              <p:pRg st="0" end="0"/>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376">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378">
                                            <p:txEl>
                                              <p:pRg st="1" end="1"/>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376">
                                            <p:txEl>
                                              <p:pRg st="2" end="2"/>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378">
                                            <p:txEl>
                                              <p:pRg st="2" end="2"/>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376">
                                            <p:txEl>
                                              <p:pRg st="3" end="3"/>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iterate>
                                    <p:tmAbs val="0"/>
                                  </p:iterate>
                                  <p:childTnLst>
                                    <p:set>
                                      <p:cBhvr>
                                        <p:cTn id="33" fill="hold"/>
                                        <p:tgtEl>
                                          <p:spTgt spid="3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bldLvl="5" animBg="1" advAuto="0"/>
      <p:bldP spid="378" grpId="0" build="p" bldLvl="5" animBg="1" advAuto="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31188</TotalTime>
  <Words>1754</Words>
  <Application>Microsoft Office PowerPoint</Application>
  <PresentationFormat>Custom</PresentationFormat>
  <Paragraphs>499</Paragraphs>
  <Slides>27</Slides>
  <Notes>13</Notes>
  <HiddenSlides>1</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Enabling Effective Utilization of GPUs for Data Management Systems </vt:lpstr>
      <vt:lpstr>Moore’s Law is reaching to the end</vt:lpstr>
      <vt:lpstr>Moore’s Law created a powerful homogeneous ecosystem</vt:lpstr>
      <vt:lpstr>PowerPoint Presentation</vt:lpstr>
      <vt:lpstr>Hardware devices Becomes Heterogeneous</vt:lpstr>
      <vt:lpstr>High Performance Computing is Scale-up based</vt:lpstr>
      <vt:lpstr> Same Efforts to achieve high Scalability in BD systems</vt:lpstr>
      <vt:lpstr> A sustained scalability is archived in large data systems by   finding a proper balanced point between  parallelism and latency   </vt:lpstr>
      <vt:lpstr>Architecture Differences: CPU vs. GPU</vt:lpstr>
      <vt:lpstr>GPU is fast to compute and access own memory </vt:lpstr>
      <vt:lpstr>Advantages on Parallelism and Low Latency </vt:lpstr>
      <vt:lpstr>Advantages on Parallelism and Low Latency </vt:lpstr>
      <vt:lpstr>PowerPoint Presentation</vt:lpstr>
      <vt:lpstr>Challenge #1: Mismatch of Programming Model </vt:lpstr>
      <vt:lpstr>Challenge #2: Mismatch in Execution Models and Data Formats</vt:lpstr>
      <vt:lpstr>Challenge #3: Inability of time/space sharing and scheduling in GPUs or between CPU and GPU</vt:lpstr>
      <vt:lpstr>Evolution of GPU Programming and Execution Environment</vt:lpstr>
      <vt:lpstr>Internet is an Inclusive Environment</vt:lpstr>
      <vt:lpstr>Four different efforts to develop a GPU-inclusive system </vt:lpstr>
      <vt:lpstr>GPU Libraries: a simple and effective approach</vt:lpstr>
      <vt:lpstr>GPU-RDD: an abstraction to include GPU in SPARK</vt:lpstr>
      <vt:lpstr>PowerPoint Presentation</vt:lpstr>
      <vt:lpstr>How dose Spark become a GPU inclusive? </vt:lpstr>
      <vt:lpstr>Domain Specific Language  </vt:lpstr>
      <vt:lpstr>System Software Support  </vt:lpstr>
      <vt:lpstr>Conclusion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 Reducing False Aborts in Optimistic Concurrency Control with Low Cost for In-Memory Databases</dc:title>
  <dc:creator>袁源</dc:creator>
  <cp:lastModifiedBy>Xiaodong Zhang</cp:lastModifiedBy>
  <cp:revision>725</cp:revision>
  <dcterms:created xsi:type="dcterms:W3CDTF">2016-02-04T19:44:38Z</dcterms:created>
  <dcterms:modified xsi:type="dcterms:W3CDTF">2017-04-22T19:13:40Z</dcterms:modified>
</cp:coreProperties>
</file>