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49" r:id="rId3"/>
    <p:sldId id="1213" r:id="rId4"/>
    <p:sldId id="275" r:id="rId5"/>
    <p:sldId id="1215" r:id="rId6"/>
    <p:sldId id="442" r:id="rId7"/>
    <p:sldId id="440" r:id="rId8"/>
    <p:sldId id="443" r:id="rId9"/>
    <p:sldId id="453" r:id="rId10"/>
    <p:sldId id="441" r:id="rId11"/>
    <p:sldId id="444" r:id="rId12"/>
    <p:sldId id="446" r:id="rId13"/>
    <p:sldId id="4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9"/>
            <p14:sldId id="1213"/>
            <p14:sldId id="275"/>
            <p14:sldId id="1215"/>
            <p14:sldId id="442"/>
            <p14:sldId id="440"/>
          </p14:sldIdLst>
        </p14:section>
        <p14:section name="Wrap-Up" id="{598744CF-F265-6E41-97E0-A99933E24F2E}">
          <p14:sldIdLst>
            <p14:sldId id="443"/>
            <p14:sldId id="453"/>
            <p14:sldId id="441"/>
            <p14:sldId id="444"/>
            <p14:sldId id="446"/>
            <p14:sldId id="45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6" autoAdjust="0"/>
    <p:restoredTop sz="86396" autoAdjust="0"/>
  </p:normalViewPr>
  <p:slideViewPr>
    <p:cSldViewPr snapToGrid="0" snapToObjects="1">
      <p:cViewPr varScale="1">
        <p:scale>
          <a:sx n="166" d="100"/>
          <a:sy n="166" d="100"/>
        </p:scale>
        <p:origin x="224" y="3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17.04.24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054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52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7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Henning: Naming things is important for DDD people, and be honest FP people are not great in that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Mike: we haven’t talked about Entity vs Value and we will not talk about it now.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5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17.04.24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mons.wikimedia.org/wiki/File:Packstation_Kompakt.jpg#/media/Datei:Packstation_Kompakt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Funktionale Programmierung vs. Domain-Driven-Design</a:t>
            </a:r>
          </a:p>
        </p:txBody>
      </p:sp>
      <p:pic>
        <p:nvPicPr>
          <p:cNvPr id="4" name="Picture 3" descr="AG_LOGO_MIT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0608" y="4050329"/>
            <a:ext cx="5850784" cy="21926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BFCBD33-FFD6-59B6-11C4-F9177E06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119545"/>
            <a:ext cx="8534400" cy="1752600"/>
          </a:xfrm>
        </p:spPr>
        <p:txBody>
          <a:bodyPr/>
          <a:lstStyle/>
          <a:p>
            <a:r>
              <a:rPr lang="en-DE"/>
              <a:t>Mike Sperber</a:t>
            </a:r>
          </a:p>
        </p:txBody>
      </p:sp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Ubiquitous Language vs. Abstraktion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63D-F647-DC50-1C4D-5470A4FC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Domänendinge </a:t>
            </a:r>
            <a:r>
              <a:rPr lang="de-DE" dirty="0"/>
              <a:t>— </a:t>
            </a:r>
            <a:r>
              <a:rPr lang="en-DE"/>
              <a:t>DDD </a:t>
            </a:r>
            <a:r>
              <a:rPr lang="en-DE" b="1"/>
              <a:t>✅</a:t>
            </a:r>
            <a:r>
              <a:rPr lang="en-DE"/>
              <a:t>, FP </a:t>
            </a:r>
            <a:r>
              <a:rPr lang="en-DE" b="1"/>
              <a:t>🤷</a:t>
            </a:r>
            <a:endParaRPr lang="en-DE"/>
          </a:p>
          <a:p>
            <a:r>
              <a:rPr lang="en-DE"/>
              <a:t>implicit/emergent domain things 🤼‍♂️ ❓ </a:t>
            </a:r>
          </a:p>
          <a:p>
            <a:r>
              <a:rPr lang="en-DE"/>
              <a:t>domänenunabhängige Abstraktionen FP/Mathematik </a:t>
            </a:r>
            <a:r>
              <a:rPr lang="en-DE" b="1"/>
              <a:t>✅</a:t>
            </a:r>
            <a:endParaRPr lang="en-DE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4" y="3078161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4" y="3078161"/>
            <a:ext cx="3327400" cy="3505200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BECAFB5-28EE-E382-DF45-05FBECA06B57}"/>
              </a:ext>
            </a:extLst>
          </p:cNvPr>
          <p:cNvSpPr/>
          <p:nvPr/>
        </p:nvSpPr>
        <p:spPr>
          <a:xfrm>
            <a:off x="6697994" y="1047905"/>
            <a:ext cx="2027582" cy="675861"/>
          </a:xfrm>
          <a:prstGeom prst="wedgeRectCallout">
            <a:avLst>
              <a:gd name="adj1" fmla="val -73205"/>
              <a:gd name="adj2" fmla="val 319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“Einkaufskorb”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B88E92E-8F1E-5C81-8F09-D2586127198C}"/>
              </a:ext>
            </a:extLst>
          </p:cNvPr>
          <p:cNvSpPr/>
          <p:nvPr/>
        </p:nvSpPr>
        <p:spPr>
          <a:xfrm>
            <a:off x="10025394" y="1152606"/>
            <a:ext cx="2027582" cy="675861"/>
          </a:xfrm>
          <a:prstGeom prst="wedgeRectCallout">
            <a:avLst>
              <a:gd name="adj1" fmla="val -60597"/>
              <a:gd name="adj2" fmla="val 135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“Monoid</a:t>
            </a:r>
            <a:r>
              <a:rPr lang="de-DE" dirty="0"/>
              <a:t>,</a:t>
            </a:r>
            <a:r>
              <a:rPr lang="en-DE"/>
              <a:t>” “Monad”</a:t>
            </a:r>
          </a:p>
        </p:txBody>
      </p:sp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52539-125B-5EBA-CF65-D46DEFCE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55197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DE" sz="4000"/>
              <a:t>Entities vs. Value Objects vs. Domäne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037B-D212-E80A-7A13-A4AF61C6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95" y="3036999"/>
            <a:ext cx="4787803" cy="3742762"/>
          </a:xfrm>
        </p:spPr>
        <p:txBody>
          <a:bodyPr>
            <a:normAutofit/>
          </a:bodyPr>
          <a:lstStyle/>
          <a:p>
            <a:r>
              <a:rPr lang="en-DE"/>
              <a:t>Unterschied wohldefiniert?</a:t>
            </a:r>
          </a:p>
          <a:p>
            <a:r>
              <a:rPr lang="en-DE"/>
              <a:t>Wofür ist das gut?</a:t>
            </a:r>
          </a:p>
          <a:p>
            <a:r>
              <a:rPr lang="en-DE"/>
              <a:t>Domäne oder Technik?</a:t>
            </a:r>
          </a:p>
          <a:p>
            <a:endParaRPr lang="en-DE"/>
          </a:p>
        </p:txBody>
      </p:sp>
      <p:pic>
        <p:nvPicPr>
          <p:cNvPr id="1026" name="Picture 2" descr="Furniture free public domain image | Look and Learn">
            <a:extLst>
              <a:ext uri="{FF2B5EF4-FFF2-40B4-BE49-F238E27FC236}">
                <a16:creationId xmlns:a16="http://schemas.microsoft.com/office/drawing/2014/main" id="{BE33946B-9562-E339-AEBF-0EA158DB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04" y="-1"/>
            <a:ext cx="5381696" cy="68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B618-A732-BB6F-B519-F0C8AA4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Was modellieren wir eigentlich?</a:t>
            </a:r>
          </a:p>
        </p:txBody>
      </p:sp>
      <p:pic>
        <p:nvPicPr>
          <p:cNvPr id="2050" name="Picture 2" descr="Classroom Freebies: Thing One and Thing Two Addition To 5 Freebie">
            <a:extLst>
              <a:ext uri="{FF2B5EF4-FFF2-40B4-BE49-F238E27FC236}">
                <a16:creationId xmlns:a16="http://schemas.microsoft.com/office/drawing/2014/main" id="{2EBA3C57-8F5B-D269-849B-84DCACE9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78" y="1422390"/>
            <a:ext cx="3268065" cy="4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3BED99-9885-8841-F6E0-99599A55F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787" y="2665588"/>
            <a:ext cx="1636764" cy="1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7479-31EA-61BD-26BD-E7AE87BEA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293" y="2703380"/>
            <a:ext cx="3513167" cy="252508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4E75E13-D4A6-4280-02A1-71D8AA95BCEF}"/>
              </a:ext>
            </a:extLst>
          </p:cNvPr>
          <p:cNvSpPr/>
          <p:nvPr/>
        </p:nvSpPr>
        <p:spPr>
          <a:xfrm>
            <a:off x="4539643" y="2408903"/>
            <a:ext cx="4072215" cy="1936955"/>
          </a:xfrm>
          <a:prstGeom prst="rightArrow">
            <a:avLst/>
          </a:prstGeom>
          <a:solidFill>
            <a:schemeClr val="accent1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C1F62-78CB-75D0-CE6A-9611C314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„Collaborative Modeling“</a:t>
            </a:r>
            <a:br>
              <a:rPr lang="en-DE"/>
            </a:br>
            <a:r>
              <a:rPr lang="en-DE" b="1"/>
              <a:t>Prozesse</a:t>
            </a:r>
          </a:p>
          <a:p>
            <a:r>
              <a:rPr lang="de-DE" dirty="0"/>
              <a:t>Strategic Design</a:t>
            </a:r>
            <a:br>
              <a:rPr lang="en-DE"/>
            </a:br>
            <a:r>
              <a:rPr lang="en-DE" b="1"/>
              <a:t>Ubiquitous Language</a:t>
            </a:r>
            <a:endParaRPr lang="en-DE"/>
          </a:p>
          <a:p>
            <a:r>
              <a:rPr lang="en-DE"/>
              <a:t>BDD</a:t>
            </a:r>
            <a:br>
              <a:rPr lang="en-DE"/>
            </a:br>
            <a:r>
              <a:rPr lang="en-DE" b="1"/>
              <a:t>Operationen / Signaturen</a:t>
            </a:r>
            <a:endParaRPr lang="en-DE"/>
          </a:p>
          <a:p>
            <a:r>
              <a:rPr lang="en-DE"/>
              <a:t>TDD</a:t>
            </a:r>
            <a:br>
              <a:rPr lang="en-DE"/>
            </a:br>
            <a:r>
              <a:rPr lang="en-DE" b="1"/>
              <a:t>Testfälle &amp; Funktionen</a:t>
            </a:r>
            <a:endParaRPr lang="en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83E7B-F89E-27AE-2C7F-FB18727F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36800"/>
            <a:ext cx="5384800" cy="37893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DE"/>
              <a:t>Design Recipes</a:t>
            </a:r>
            <a:br>
              <a:rPr lang="en-DE" b="1"/>
            </a:br>
            <a:r>
              <a:rPr lang="en-DE" b="1"/>
              <a:t>Datenanalyse</a:t>
            </a:r>
          </a:p>
          <a:p>
            <a:r>
              <a:rPr lang="en-DE"/>
              <a:t>Konstruktionsanleitungen</a:t>
            </a:r>
            <a:br>
              <a:rPr lang="en-DE"/>
            </a:br>
            <a:r>
              <a:rPr lang="en-DE" b="1"/>
              <a:t>Funktionen</a:t>
            </a:r>
          </a:p>
          <a:p>
            <a:r>
              <a:rPr lang="en-DE"/>
              <a:t>Abstraktion</a:t>
            </a:r>
            <a:br>
              <a:rPr lang="en-DE"/>
            </a:br>
            <a:r>
              <a:rPr lang="en-DE" b="1"/>
              <a:t>Typen &amp; Kombinatormodelle</a:t>
            </a:r>
          </a:p>
          <a:p>
            <a:r>
              <a:rPr lang="en-DE" b="1"/>
              <a:t>Korrektheit &amp; Konsistenz</a:t>
            </a:r>
            <a:br>
              <a:rPr lang="en-DE" b="1"/>
            </a:br>
            <a:r>
              <a:rPr lang="en-DE" b="1"/>
              <a:t>Mathematik</a:t>
            </a:r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F8D40-6CF7-E5A2-CE27-6B57CDB7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80" y="-12148"/>
            <a:ext cx="3543048" cy="2348945"/>
          </a:xfrm>
          <a:prstGeom prst="rect">
            <a:avLst/>
          </a:prstGeom>
        </p:spPr>
      </p:pic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304CF3C0-7806-20B7-6C9D-ADEF18E9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-12147"/>
            <a:ext cx="3523420" cy="234894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F262562-36CB-313A-3531-2DFB74ED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5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E3CDD58-8E4C-54C3-D532-919B1F9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41" y="3777636"/>
            <a:ext cx="2716259" cy="27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A504CB-FB94-0E6C-4818-39C93F0A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08" y="-21237"/>
            <a:ext cx="5287092" cy="3505200"/>
          </a:xfrm>
          <a:prstGeom prst="rect">
            <a:avLst/>
          </a:prstGeom>
        </p:spPr>
      </p:pic>
      <p:pic>
        <p:nvPicPr>
          <p:cNvPr id="14" name="Picture 13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CA5CFB85-0946-14DF-962F-6C6FCC43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3963"/>
            <a:ext cx="5061057" cy="3374037"/>
          </a:xfrm>
          <a:prstGeom prst="rect">
            <a:avLst/>
          </a:prstGeom>
        </p:spPr>
      </p:pic>
      <p:pic>
        <p:nvPicPr>
          <p:cNvPr id="5122" name="Picture 2" descr="Quick-Start Guide - Domain Storytelling">
            <a:extLst>
              <a:ext uri="{FF2B5EF4-FFF2-40B4-BE49-F238E27FC236}">
                <a16:creationId xmlns:a16="http://schemas.microsoft.com/office/drawing/2014/main" id="{185ADB63-0E54-B729-5A61-B7A1327D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8" y="126995"/>
            <a:ext cx="4219888" cy="24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vent Store at DDDEU 2022">
            <a:extLst>
              <a:ext uri="{FF2B5EF4-FFF2-40B4-BE49-F238E27FC236}">
                <a16:creationId xmlns:a16="http://schemas.microsoft.com/office/drawing/2014/main" id="{C7250D3E-A820-7796-3089-B995FA8A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1781442"/>
            <a:ext cx="3022225" cy="17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black, graphics, screenshot, darkness&#10;&#10;Description automatically generated">
            <a:extLst>
              <a:ext uri="{FF2B5EF4-FFF2-40B4-BE49-F238E27FC236}">
                <a16:creationId xmlns:a16="http://schemas.microsoft.com/office/drawing/2014/main" id="{6361CCA3-CF0E-BA88-8EB7-F67077219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551" y="3640450"/>
            <a:ext cx="3495143" cy="1280096"/>
          </a:xfrm>
          <a:prstGeom prst="rect">
            <a:avLst/>
          </a:prstGeom>
        </p:spPr>
      </p:pic>
      <p:pic>
        <p:nvPicPr>
          <p:cNvPr id="1026" name="Picture 2" descr="ICFP 2023 Live Streams - YouTube">
            <a:extLst>
              <a:ext uri="{FF2B5EF4-FFF2-40B4-BE49-F238E27FC236}">
                <a16:creationId xmlns:a16="http://schemas.microsoft.com/office/drawing/2014/main" id="{C078212E-E9E6-F609-DBD7-1734908E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63" y="4920546"/>
            <a:ext cx="3520438" cy="19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09D-3D10-E07E-7EA7-8DBE726D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Offensichtliche Unterschiede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9C06-94A3-16A8-9A99-E165343DE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OOP</a:t>
            </a:r>
          </a:p>
          <a:p>
            <a:r>
              <a:rPr lang="en-DE" sz="3000"/>
              <a:t>Klassen, Methoden, Objekte</a:t>
            </a:r>
          </a:p>
          <a:p>
            <a:r>
              <a:rPr lang="en-DE" sz="3000"/>
              <a:t>Zustand durch Mutation</a:t>
            </a:r>
          </a:p>
          <a:p>
            <a:r>
              <a:rPr lang="en-DE" sz="3000"/>
              <a:t>abstrakte Klassen</a:t>
            </a:r>
          </a:p>
          <a:p>
            <a:r>
              <a:rPr lang="en-DE" sz="3000"/>
              <a:t>nominale Typsysteme</a:t>
            </a:r>
          </a:p>
          <a:p>
            <a:r>
              <a:rPr lang="en-DE" sz="3000"/>
              <a:t>Turm von Konzepten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D17E-B544-0FAC-50D7-02F2226D4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3000" b="1"/>
              <a:t>FP</a:t>
            </a:r>
          </a:p>
          <a:p>
            <a:r>
              <a:rPr lang="en-DE" sz="3000"/>
              <a:t>Funktionen, Daten</a:t>
            </a:r>
          </a:p>
          <a:p>
            <a:r>
              <a:rPr lang="en-DE" sz="3000"/>
              <a:t>(fast) alles unveränderlich</a:t>
            </a:r>
          </a:p>
          <a:p>
            <a:r>
              <a:rPr lang="en-DE" sz="3000"/>
              <a:t>algebraische Datentypen</a:t>
            </a:r>
          </a:p>
          <a:p>
            <a:r>
              <a:rPr lang="en-DE" sz="3000"/>
              <a:t>strukturelle Typsysteme</a:t>
            </a:r>
          </a:p>
          <a:p>
            <a:r>
              <a:rPr lang="en-DE" sz="3000"/>
              <a:t>Higher-Order-Abstraktionen</a:t>
            </a:r>
          </a:p>
        </p:txBody>
      </p:sp>
    </p:spTree>
    <p:extLst>
      <p:ext uri="{BB962C8B-B14F-4D97-AF65-F5344CB8AC3E}">
        <p14:creationId xmlns:p14="http://schemas.microsoft.com/office/powerpoint/2010/main" val="41751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Mutation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sz="2800"/>
              <a:t>“Though OOP came from many motivations, two were central.  [...] to find a more flexible version of assignment, and then to try to eliminate it altogether.”</a:t>
            </a:r>
            <a:endParaRPr sz="2800"/>
          </a:p>
          <a:p>
            <a:pPr marL="0" indent="0">
              <a:spcBef>
                <a:spcPts val="640"/>
              </a:spcBef>
              <a:buNone/>
            </a:pPr>
            <a:endParaRPr sz="2800"/>
          </a:p>
          <a:p>
            <a:pPr marL="0" indent="0" algn="r">
              <a:spcBef>
                <a:spcPts val="640"/>
              </a:spcBef>
              <a:buNone/>
            </a:pPr>
            <a:r>
              <a:rPr lang="en" sz="2800"/>
              <a:t>Alan Kay, </a:t>
            </a:r>
            <a:r>
              <a:rPr lang="en" sz="2800" i="1"/>
              <a:t>History of Smalltalk</a:t>
            </a:r>
            <a:br>
              <a:rPr lang="en" sz="2800" i="1"/>
            </a:br>
            <a:r>
              <a:rPr lang="en" sz="2800"/>
              <a:t>Communications of the ACM, 1996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D18-AC3A-22D6-D1E5-78936DE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Naheliegende Synergien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F67C5-A110-4A63-EE0D-11A4596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/>
              <a:t>Programmiersprachen-Evolution:</a:t>
            </a:r>
          </a:p>
          <a:p>
            <a:pPr lvl="1"/>
            <a:r>
              <a:rPr lang="en-DE"/>
              <a:t>Generics</a:t>
            </a:r>
          </a:p>
          <a:p>
            <a:pPr lvl="1"/>
            <a:r>
              <a:rPr lang="en-DE"/>
              <a:t>Lambda-Ausdrücke</a:t>
            </a:r>
          </a:p>
          <a:p>
            <a:pPr lvl="1"/>
            <a:r>
              <a:rPr lang="en-DE"/>
              <a:t>Streams</a:t>
            </a:r>
          </a:p>
          <a:p>
            <a:pPr lvl="1"/>
            <a:r>
              <a:rPr lang="en-DE"/>
              <a:t>Records</a:t>
            </a:r>
          </a:p>
          <a:p>
            <a:pPr lvl="1"/>
            <a:r>
              <a:rPr lang="en-DE"/>
              <a:t>Switch-Ausdrücke</a:t>
            </a:r>
          </a:p>
          <a:p>
            <a:pPr lvl="1"/>
            <a:r>
              <a:rPr lang="en-DE"/>
              <a:t>Pattern-Matching</a:t>
            </a:r>
          </a:p>
          <a:p>
            <a:pPr lvl="1"/>
            <a:r>
              <a:rPr lang="en-DE"/>
              <a:t>“lightweight concurrency”</a:t>
            </a:r>
          </a:p>
          <a:p>
            <a:pPr lvl="1"/>
            <a:r>
              <a:rPr lang="en-DE"/>
              <a:t>Kotlin</a:t>
            </a:r>
          </a:p>
          <a:p>
            <a:r>
              <a:rPr lang="en-DE"/>
              <a:t>value objects FTW</a:t>
            </a:r>
          </a:p>
          <a:p>
            <a:r>
              <a:rPr lang="en-DE"/>
              <a:t>”Immutable DDD”</a:t>
            </a:r>
          </a:p>
          <a:p>
            <a:r>
              <a:rPr lang="en-DE"/>
              <a:t>FP + Strategisches DDD </a:t>
            </a:r>
          </a:p>
          <a:p>
            <a:r>
              <a:rPr lang="en-DE"/>
              <a:t>lange Namen in Haskell</a:t>
            </a:r>
          </a:p>
        </p:txBody>
      </p:sp>
    </p:spTree>
    <p:extLst>
      <p:ext uri="{BB962C8B-B14F-4D97-AF65-F5344CB8AC3E}">
        <p14:creationId xmlns:p14="http://schemas.microsoft.com/office/powerpoint/2010/main" val="108481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AEKI Einkaufskorb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/>
              <a:t>Artikel in den Korb tun </a:t>
            </a:r>
            <a:r>
              <a:rPr lang="de-DE" dirty="0"/>
              <a:t>—</a:t>
            </a:r>
            <a:r>
              <a:rPr lang="en-DE" b="1"/>
              <a:t> immer</a:t>
            </a:r>
            <a:endParaRPr lang="en-DE"/>
          </a:p>
          <a:p>
            <a:r>
              <a:rPr lang="en-DE"/>
              <a:t>Lieferadresse auswählen</a:t>
            </a:r>
          </a:p>
          <a:p>
            <a:r>
              <a:rPr lang="en-DE"/>
              <a:t>zur Kasse gehen</a:t>
            </a:r>
          </a:p>
          <a:p>
            <a:r>
              <a:rPr lang="en-DE"/>
              <a:t>keine Möbel an Packstationen</a:t>
            </a:r>
          </a:p>
          <a:p>
            <a:r>
              <a:rPr lang="en-DE"/>
              <a:t>keine Eingabedaten verlieren</a:t>
            </a:r>
          </a:p>
          <a:p>
            <a:r>
              <a:rPr lang="en-DE"/>
              <a:t>zwei Wägen kombinieren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4944922-6CF1-2AF4-D52A-6EB355F2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998E3-5752-EEA5-91AF-C5018C2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Packstation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CA53-759B-E187-E56E-396862DB1DC2}"/>
              </a:ext>
            </a:extLst>
          </p:cNvPr>
          <p:cNvSpPr txBox="1"/>
          <p:nvPr/>
        </p:nvSpPr>
        <p:spPr>
          <a:xfrm>
            <a:off x="8790756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4"/>
              </a:rPr>
              <a:t>Wikipedia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5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3D5-9CDA-FD32-7008-EA485DE7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BDD vs. Konstruktionsanleitungen Design Recipes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6C2EF7-F4BA-4DA3-B53D-7E61816E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42" y="915253"/>
            <a:ext cx="5872651" cy="52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24FDA8-16E3-1230-94F5-5FA03E4F88D4}"/>
              </a:ext>
            </a:extLst>
          </p:cNvPr>
          <p:cNvSpPr/>
          <p:nvPr/>
        </p:nvSpPr>
        <p:spPr>
          <a:xfrm>
            <a:off x="7073574" y="3999187"/>
            <a:ext cx="2362200" cy="258417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 descr="A picture containing text, person, clothing, person&#10;&#10;Description automatically generated">
            <a:extLst>
              <a:ext uri="{FF2B5EF4-FFF2-40B4-BE49-F238E27FC236}">
                <a16:creationId xmlns:a16="http://schemas.microsoft.com/office/drawing/2014/main" id="{54790477-6229-2769-81D1-12CCFD4E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864" y="1777097"/>
            <a:ext cx="3333136" cy="2222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00CC8-31C9-77BE-D739-4401F4C60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611"/>
          <a:stretch/>
        </p:blipFill>
        <p:spPr>
          <a:xfrm>
            <a:off x="1119907" y="1119305"/>
            <a:ext cx="2213230" cy="29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974A-9C73-A5EF-152D-81ECE5D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Einfach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Allgemein</a:t>
            </a:r>
            <a:endParaRPr lang="en-DE"/>
          </a:p>
        </p:txBody>
      </p:sp>
      <p:pic>
        <p:nvPicPr>
          <p:cNvPr id="1030" name="Picture 6" descr="Male boxer is boxing clipart">
            <a:extLst>
              <a:ext uri="{FF2B5EF4-FFF2-40B4-BE49-F238E27FC236}">
                <a16:creationId xmlns:a16="http://schemas.microsoft.com/office/drawing/2014/main" id="{1815AE30-8E07-4CA9-A3D2-75DECB0C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84" y="1381266"/>
            <a:ext cx="2564126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male boxer is boxing clipart">
            <a:extLst>
              <a:ext uri="{FF2B5EF4-FFF2-40B4-BE49-F238E27FC236}">
                <a16:creationId xmlns:a16="http://schemas.microsoft.com/office/drawing/2014/main" id="{F31142BF-B9F2-A1C5-B94C-AB1E5D0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5228" y="1381265"/>
            <a:ext cx="2948089" cy="47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DCB96-A123-BD84-0A1A-19E4BD44FC8E}"/>
              </a:ext>
            </a:extLst>
          </p:cNvPr>
          <p:cNvSpPr txBox="1"/>
          <p:nvPr/>
        </p:nvSpPr>
        <p:spPr>
          <a:xfrm>
            <a:off x="2258847" y="6106958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einfach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6E47B-F6CD-CF98-1148-ABCD267DECF2}"/>
              </a:ext>
            </a:extLst>
          </p:cNvPr>
          <p:cNvSpPr txBox="1"/>
          <p:nvPr/>
        </p:nvSpPr>
        <p:spPr>
          <a:xfrm>
            <a:off x="8588826" y="6148784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/>
              <a:t>allgemein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052FF9-65F1-958D-47B6-878E22F3C358}"/>
              </a:ext>
            </a:extLst>
          </p:cNvPr>
          <p:cNvSpPr txBox="1"/>
          <p:nvPr/>
        </p:nvSpPr>
        <p:spPr>
          <a:xfrm>
            <a:off x="4114800" y="1556180"/>
            <a:ext cx="294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en-DE"/>
              <a:t>Before Reuse Comes Use”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A6C165-E1B2-93C2-B36E-B223574D5E2E}"/>
              </a:ext>
            </a:extLst>
          </p:cNvPr>
          <p:cNvSpPr txBox="1"/>
          <p:nvPr/>
        </p:nvSpPr>
        <p:spPr>
          <a:xfrm>
            <a:off x="5737938" y="2178626"/>
            <a:ext cx="2948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“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de-DE" dirty="0"/>
              <a:t>, </a:t>
            </a:r>
            <a:r>
              <a:rPr lang="de-DE" dirty="0" err="1"/>
              <a:t>abstraction</a:t>
            </a:r>
            <a:r>
              <a:rPr lang="en-DE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6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325</Words>
  <Application>Microsoft Macintosh PowerPoint</Application>
  <PresentationFormat>Widescreen</PresentationFormat>
  <Paragraphs>79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Funktionale Programmierung vs. Domain-Driven-Design</vt:lpstr>
      <vt:lpstr>PowerPoint Presentation</vt:lpstr>
      <vt:lpstr>Offensichtliche Unterschiede</vt:lpstr>
      <vt:lpstr>Mutation</vt:lpstr>
      <vt:lpstr>Naheliegende Synergien</vt:lpstr>
      <vt:lpstr>AEKI Einkaufskorb</vt:lpstr>
      <vt:lpstr>Packstation</vt:lpstr>
      <vt:lpstr>BDD vs. Konstruktionsanleitungen Design Recipes</vt:lpstr>
      <vt:lpstr>Einfach vs Allgemein</vt:lpstr>
      <vt:lpstr>Ubiquitous Language vs. Abstraktion</vt:lpstr>
      <vt:lpstr>Entities vs. Value Objects vs. Domäne</vt:lpstr>
      <vt:lpstr>Was modellieren wir eigentlich?</vt:lpstr>
      <vt:lpstr>PowerPoint Presentation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313</cp:revision>
  <cp:lastPrinted>2015-12-14T13:14:37Z</cp:lastPrinted>
  <dcterms:created xsi:type="dcterms:W3CDTF">2012-02-26T13:51:49Z</dcterms:created>
  <dcterms:modified xsi:type="dcterms:W3CDTF">2024-04-17T15:28:49Z</dcterms:modified>
</cp:coreProperties>
</file>