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05/02/16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66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05/02/16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98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05/02/16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75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05/02/16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86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05/02/16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13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05/02/16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76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05/02/16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65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05/02/16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49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05/02/16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79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05/02/16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94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05/02/16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19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EC6C9-E916-2547-B427-7FDBC687BD29}" type="datetimeFigureOut">
              <a:rPr lang="fr-FR" smtClean="0"/>
              <a:t>05/02/16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41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740325" y="3677072"/>
            <a:ext cx="2367278" cy="19526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>
                <a:latin typeface="Andale Mono"/>
                <a:cs typeface="Andale Mono"/>
              </a:rPr>
              <a:t>n</a:t>
            </a:r>
            <a:r>
              <a:rPr lang="fr-FR" i="1" dirty="0" smtClean="0">
                <a:latin typeface="Andale Mono"/>
                <a:cs typeface="Andale Mono"/>
              </a:rPr>
              <a:t>ode1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63" name="Rectangle 62"/>
          <p:cNvSpPr/>
          <p:nvPr/>
        </p:nvSpPr>
        <p:spPr>
          <a:xfrm>
            <a:off x="3448859" y="3679796"/>
            <a:ext cx="2368409" cy="19526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>
                <a:latin typeface="Andale Mono"/>
                <a:cs typeface="Andale Mono"/>
              </a:rPr>
              <a:t>n</a:t>
            </a:r>
            <a:r>
              <a:rPr lang="fr-FR" i="1" dirty="0" smtClean="0">
                <a:latin typeface="Andale Mono"/>
                <a:cs typeface="Andale Mono"/>
              </a:rPr>
              <a:t>ode2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64" name="ZoneTexte 63"/>
          <p:cNvSpPr txBox="1"/>
          <p:nvPr/>
        </p:nvSpPr>
        <p:spPr>
          <a:xfrm>
            <a:off x="1462687" y="2599828"/>
            <a:ext cx="6653335" cy="3066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>
                <a:lumMod val="75000"/>
                <a:lumOff val="25000"/>
              </a:schemeClr>
            </a:soli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b="1" dirty="0" err="1" smtClean="0">
                <a:latin typeface="Andale Mono"/>
                <a:cs typeface="Andale Mono"/>
              </a:rPr>
              <a:t>server.getCog</a:t>
            </a:r>
            <a:r>
              <a:rPr lang="fr-FR" sz="1400" b="1" dirty="0" smtClean="0">
                <a:latin typeface="Andale Mono"/>
                <a:cs typeface="Andale Mono"/>
              </a:rPr>
              <a:t>().</a:t>
            </a:r>
            <a:r>
              <a:rPr lang="fr-FR" sz="1400" b="1" dirty="0" err="1" smtClean="0">
                <a:latin typeface="Andale Mono"/>
                <a:cs typeface="Andale Mono"/>
              </a:rPr>
              <a:t>execute</a:t>
            </a:r>
            <a:r>
              <a:rPr lang="fr-FR" sz="1400" b="1" dirty="0" smtClean="0">
                <a:latin typeface="Andale Mono"/>
                <a:cs typeface="Andale Mono"/>
              </a:rPr>
              <a:t>("</a:t>
            </a:r>
            <a:r>
              <a:rPr lang="fr-FR" sz="1400" b="1" dirty="0" err="1" smtClean="0">
                <a:latin typeface="Andale Mono"/>
                <a:cs typeface="Andale Mono"/>
              </a:rPr>
              <a:t>start</a:t>
            </a:r>
            <a:r>
              <a:rPr lang="fr-FR" sz="1400" b="1" dirty="0" smtClean="0">
                <a:latin typeface="Andale Mono"/>
                <a:cs typeface="Andale Mono"/>
              </a:rPr>
              <a:t>", </a:t>
            </a:r>
            <a:r>
              <a:rPr lang="fr-FR" sz="1400" dirty="0" smtClean="0">
                <a:latin typeface="Andale Mono"/>
                <a:cs typeface="Andale Mono"/>
              </a:rPr>
              <a:t>{},</a:t>
            </a:r>
            <a:r>
              <a:rPr lang="fr-FR" sz="1400" b="1" dirty="0" smtClean="0">
                <a:latin typeface="Andale Mono"/>
                <a:cs typeface="Andale Mono"/>
              </a:rPr>
              <a:t> </a:t>
            </a:r>
            <a:r>
              <a:rPr lang="fr-FR" sz="1400" b="1" dirty="0" err="1" smtClean="0">
                <a:latin typeface="Andale Mono"/>
                <a:cs typeface="Andale Mono"/>
              </a:rPr>
              <a:t>server.getID</a:t>
            </a:r>
            <a:r>
              <a:rPr lang="fr-FR" sz="1400" b="1" dirty="0" smtClean="0">
                <a:latin typeface="Andale Mono"/>
                <a:cs typeface="Andale Mono"/>
              </a:rPr>
              <a:t>())</a:t>
            </a:r>
            <a:endParaRPr lang="en-US" sz="1400" b="1" dirty="0" smtClean="0">
              <a:solidFill>
                <a:srgbClr val="FF0000"/>
              </a:solidFill>
              <a:latin typeface="Andale Mono"/>
              <a:cs typeface="Andale Mono"/>
            </a:endParaRPr>
          </a:p>
        </p:txBody>
      </p:sp>
      <p:sp>
        <p:nvSpPr>
          <p:cNvPr id="65" name="Ellipse 64"/>
          <p:cNvSpPr/>
          <p:nvPr/>
        </p:nvSpPr>
        <p:spPr>
          <a:xfrm>
            <a:off x="1130606" y="4458108"/>
            <a:ext cx="341385" cy="3277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6" name="Ellipse 65"/>
          <p:cNvSpPr/>
          <p:nvPr/>
        </p:nvSpPr>
        <p:spPr>
          <a:xfrm>
            <a:off x="2045522" y="4364723"/>
            <a:ext cx="341385" cy="327710"/>
          </a:xfrm>
          <a:prstGeom prst="ellipse">
            <a:avLst/>
          </a:prstGeom>
          <a:solidFill>
            <a:srgbClr val="ECE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7" name="Ellipse 66"/>
          <p:cNvSpPr/>
          <p:nvPr/>
        </p:nvSpPr>
        <p:spPr>
          <a:xfrm>
            <a:off x="1870181" y="5115723"/>
            <a:ext cx="341385" cy="327710"/>
          </a:xfrm>
          <a:prstGeom prst="ellipse">
            <a:avLst/>
          </a:prstGeom>
          <a:solidFill>
            <a:srgbClr val="ECE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8" name="Ellipse 67"/>
          <p:cNvSpPr/>
          <p:nvPr/>
        </p:nvSpPr>
        <p:spPr>
          <a:xfrm>
            <a:off x="4215435" y="5179664"/>
            <a:ext cx="341385" cy="327710"/>
          </a:xfrm>
          <a:prstGeom prst="ellipse">
            <a:avLst/>
          </a:prstGeom>
          <a:solidFill>
            <a:srgbClr val="ECE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9" name="Ellipse 68"/>
          <p:cNvSpPr/>
          <p:nvPr/>
        </p:nvSpPr>
        <p:spPr>
          <a:xfrm>
            <a:off x="4895454" y="4596081"/>
            <a:ext cx="341385" cy="327710"/>
          </a:xfrm>
          <a:prstGeom prst="ellipse">
            <a:avLst/>
          </a:prstGeom>
          <a:solidFill>
            <a:srgbClr val="ECE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0" name="ZoneTexte 69"/>
          <p:cNvSpPr txBox="1"/>
          <p:nvPr/>
        </p:nvSpPr>
        <p:spPr>
          <a:xfrm>
            <a:off x="825895" y="4196425"/>
            <a:ext cx="93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 smtClean="0">
                <a:latin typeface="Andale Mono"/>
                <a:cs typeface="Andale Mono"/>
              </a:rPr>
              <a:t>mainCog</a:t>
            </a:r>
            <a:endParaRPr lang="fr-FR" sz="1400" b="1" dirty="0">
              <a:latin typeface="Andale Mono"/>
              <a:cs typeface="Andale Mono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1841926" y="4089087"/>
            <a:ext cx="831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Andale Mono"/>
                <a:cs typeface="Andale Mono"/>
              </a:rPr>
              <a:t>server</a:t>
            </a:r>
            <a:endParaRPr lang="fr-FR" sz="1400" b="1" dirty="0">
              <a:latin typeface="Andale Mono"/>
              <a:cs typeface="Andale Mono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4333331" y="4319554"/>
            <a:ext cx="1366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 </a:t>
            </a:r>
            <a:r>
              <a:rPr lang="fr-FR" sz="1400" dirty="0" err="1" smtClean="0"/>
              <a:t>remote</a:t>
            </a:r>
            <a:r>
              <a:rPr lang="fr-FR" sz="1400" dirty="0"/>
              <a:t> </a:t>
            </a:r>
            <a:r>
              <a:rPr lang="fr-FR" sz="1400" dirty="0" smtClean="0"/>
              <a:t>server</a:t>
            </a:r>
            <a:endParaRPr lang="fr-FR" sz="1400" dirty="0"/>
          </a:p>
        </p:txBody>
      </p:sp>
      <p:sp>
        <p:nvSpPr>
          <p:cNvPr id="73" name="ZoneTexte 72"/>
          <p:cNvSpPr txBox="1"/>
          <p:nvPr/>
        </p:nvSpPr>
        <p:spPr>
          <a:xfrm>
            <a:off x="4207299" y="4879476"/>
            <a:ext cx="507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 smtClean="0">
                <a:latin typeface="Andale Mono"/>
                <a:cs typeface="Andale Mono"/>
              </a:rPr>
              <a:t>cog</a:t>
            </a:r>
            <a:endParaRPr lang="fr-FR" sz="1400" b="1" dirty="0">
              <a:latin typeface="Andale Mono"/>
              <a:cs typeface="Andale Mono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205993" y="1830883"/>
            <a:ext cx="511722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>
                <a:lumMod val="75000"/>
                <a:lumOff val="25000"/>
              </a:schemeClr>
            </a:soli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 smtClean="0">
                <a:latin typeface="Andale Mono"/>
                <a:cs typeface="Andale Mono"/>
              </a:rPr>
              <a:t>server!start</a:t>
            </a:r>
            <a:r>
              <a:rPr lang="fr-FR" sz="1400" b="1" dirty="0" smtClean="0">
                <a:latin typeface="Andale Mono"/>
                <a:cs typeface="Andale Mono"/>
              </a:rPr>
              <a:t>()</a:t>
            </a:r>
            <a:endParaRPr lang="en-US" sz="1400" dirty="0" smtClean="0">
              <a:latin typeface="Andale Mono"/>
              <a:cs typeface="Andale Mono"/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1599721" y="4815269"/>
            <a:ext cx="1116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>
                <a:latin typeface="Andale Mono"/>
                <a:cs typeface="Andale Mono"/>
              </a:rPr>
              <a:t>c</a:t>
            </a:r>
            <a:r>
              <a:rPr lang="fr-FR" sz="1400" b="1" dirty="0" err="1" smtClean="0">
                <a:latin typeface="Andale Mono"/>
                <a:cs typeface="Andale Mono"/>
              </a:rPr>
              <a:t>og</a:t>
            </a:r>
            <a:r>
              <a:rPr lang="fr-FR" sz="1400" dirty="0" smtClean="0"/>
              <a:t> (proxy)</a:t>
            </a:r>
            <a:endParaRPr lang="fr-FR" sz="1400" dirty="0"/>
          </a:p>
        </p:txBody>
      </p:sp>
      <p:cxnSp>
        <p:nvCxnSpPr>
          <p:cNvPr id="77" name="Connecteur droit avec flèche 76"/>
          <p:cNvCxnSpPr>
            <a:stCxn id="67" idx="5"/>
            <a:endCxn id="68" idx="2"/>
          </p:cNvCxnSpPr>
          <p:nvPr/>
        </p:nvCxnSpPr>
        <p:spPr>
          <a:xfrm flipV="1">
            <a:off x="2161571" y="5343519"/>
            <a:ext cx="2053864" cy="51922"/>
          </a:xfrm>
          <a:prstGeom prst="straightConnector1">
            <a:avLst/>
          </a:prstGeom>
          <a:ln>
            <a:solidFill>
              <a:srgbClr val="7F7F7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740325" y="4023221"/>
            <a:ext cx="23672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3449990" y="4029850"/>
            <a:ext cx="23672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376715" y="3355740"/>
            <a:ext cx="2335004" cy="2394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COG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81" name="Rectangle 80"/>
          <p:cNvSpPr/>
          <p:nvPr/>
        </p:nvSpPr>
        <p:spPr>
          <a:xfrm>
            <a:off x="6503715" y="4226251"/>
            <a:ext cx="955146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Object ID</a:t>
            </a:r>
            <a:endParaRPr lang="fr-FR" sz="1100" b="1" dirty="0"/>
          </a:p>
        </p:txBody>
      </p:sp>
      <p:sp>
        <p:nvSpPr>
          <p:cNvPr id="82" name="Rectangle 81"/>
          <p:cNvSpPr/>
          <p:nvPr/>
        </p:nvSpPr>
        <p:spPr>
          <a:xfrm>
            <a:off x="6503715" y="4463508"/>
            <a:ext cx="955146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Object </a:t>
            </a:r>
            <a:r>
              <a:rPr lang="fr-FR" sz="1100" b="1" dirty="0" err="1" smtClean="0"/>
              <a:t>ref</a:t>
            </a:r>
            <a:endParaRPr lang="fr-FR" sz="1100" b="1" dirty="0"/>
          </a:p>
        </p:txBody>
      </p:sp>
      <p:sp>
        <p:nvSpPr>
          <p:cNvPr id="83" name="Rectangle 82"/>
          <p:cNvSpPr/>
          <p:nvPr/>
        </p:nvSpPr>
        <p:spPr>
          <a:xfrm>
            <a:off x="7458861" y="4226251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>
            <a:off x="7458861" y="4463508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/>
          <p:cNvSpPr/>
          <p:nvPr/>
        </p:nvSpPr>
        <p:spPr>
          <a:xfrm>
            <a:off x="7741086" y="4223680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7741086" y="4460937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/>
          <p:cNvSpPr/>
          <p:nvPr/>
        </p:nvSpPr>
        <p:spPr>
          <a:xfrm>
            <a:off x="8005414" y="4226251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8005414" y="4463508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8287639" y="4223680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/>
          <p:cNvSpPr/>
          <p:nvPr/>
        </p:nvSpPr>
        <p:spPr>
          <a:xfrm>
            <a:off x="8287639" y="4460937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/>
          <p:cNvSpPr txBox="1"/>
          <p:nvPr/>
        </p:nvSpPr>
        <p:spPr>
          <a:xfrm>
            <a:off x="6419049" y="3918474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 smtClean="0"/>
              <a:t>Objects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registry</a:t>
            </a:r>
            <a:endParaRPr lang="fr-FR" sz="1400" b="1" dirty="0"/>
          </a:p>
        </p:txBody>
      </p:sp>
      <p:cxnSp>
        <p:nvCxnSpPr>
          <p:cNvPr id="92" name="Connecteur droit 91"/>
          <p:cNvCxnSpPr/>
          <p:nvPr/>
        </p:nvCxnSpPr>
        <p:spPr>
          <a:xfrm>
            <a:off x="6376715" y="3763093"/>
            <a:ext cx="23350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Ellipse 92"/>
          <p:cNvSpPr/>
          <p:nvPr/>
        </p:nvSpPr>
        <p:spPr>
          <a:xfrm>
            <a:off x="5405149" y="2571606"/>
            <a:ext cx="1641593" cy="412623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>
            <a:off x="2284490" y="2892361"/>
            <a:ext cx="850913" cy="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3238878" y="2892361"/>
            <a:ext cx="850913" cy="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4192673" y="2892361"/>
            <a:ext cx="579886" cy="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>
            <a:stCxn id="93" idx="4"/>
          </p:cNvCxnSpPr>
          <p:nvPr/>
        </p:nvCxnSpPr>
        <p:spPr>
          <a:xfrm>
            <a:off x="6225946" y="2984229"/>
            <a:ext cx="1399667" cy="1359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/>
          <p:nvPr/>
        </p:nvCxnSpPr>
        <p:spPr>
          <a:xfrm flipH="1">
            <a:off x="5212485" y="4555957"/>
            <a:ext cx="2413128" cy="115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Ellipse 98"/>
          <p:cNvSpPr/>
          <p:nvPr/>
        </p:nvSpPr>
        <p:spPr>
          <a:xfrm>
            <a:off x="4295511" y="5253471"/>
            <a:ext cx="177520" cy="18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Ellipse 99"/>
          <p:cNvSpPr/>
          <p:nvPr/>
        </p:nvSpPr>
        <p:spPr>
          <a:xfrm>
            <a:off x="1206056" y="4523935"/>
            <a:ext cx="177520" cy="18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ogner un rectangle à un seul coin 100"/>
          <p:cNvSpPr/>
          <p:nvPr/>
        </p:nvSpPr>
        <p:spPr>
          <a:xfrm>
            <a:off x="2254388" y="4343301"/>
            <a:ext cx="812740" cy="225099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solidFill>
                  <a:srgbClr val="FF0000"/>
                </a:solidFill>
              </a:rPr>
              <a:t>getCog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102" name="Connecteur droit avec flèche 101"/>
          <p:cNvCxnSpPr>
            <a:stCxn id="65" idx="6"/>
            <a:endCxn id="66" idx="2"/>
          </p:cNvCxnSpPr>
          <p:nvPr/>
        </p:nvCxnSpPr>
        <p:spPr>
          <a:xfrm flipV="1">
            <a:off x="1471991" y="4528578"/>
            <a:ext cx="573531" cy="933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en arc 102"/>
          <p:cNvCxnSpPr>
            <a:stCxn id="65" idx="4"/>
            <a:endCxn id="67" idx="2"/>
          </p:cNvCxnSpPr>
          <p:nvPr/>
        </p:nvCxnSpPr>
        <p:spPr>
          <a:xfrm rot="16200000" flipH="1">
            <a:off x="1338860" y="4748257"/>
            <a:ext cx="493760" cy="568882"/>
          </a:xfrm>
          <a:prstGeom prst="curvedConnector2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ogner un rectangle à un seul coin 103"/>
          <p:cNvSpPr/>
          <p:nvPr/>
        </p:nvSpPr>
        <p:spPr>
          <a:xfrm>
            <a:off x="5148984" y="4777169"/>
            <a:ext cx="572630" cy="211046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solidFill>
                  <a:srgbClr val="FF0000"/>
                </a:solidFill>
              </a:rPr>
              <a:t>start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550843" y="4960664"/>
            <a:ext cx="218487" cy="20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/>
          <p:cNvSpPr/>
          <p:nvPr/>
        </p:nvSpPr>
        <p:spPr>
          <a:xfrm>
            <a:off x="3771518" y="4962859"/>
            <a:ext cx="218487" cy="20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/>
          <p:cNvSpPr/>
          <p:nvPr/>
        </p:nvSpPr>
        <p:spPr>
          <a:xfrm>
            <a:off x="3992193" y="4965054"/>
            <a:ext cx="218487" cy="20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/>
          <p:cNvSpPr/>
          <p:nvPr/>
        </p:nvSpPr>
        <p:spPr>
          <a:xfrm>
            <a:off x="4069776" y="5036364"/>
            <a:ext cx="68277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3723855" y="4731453"/>
            <a:ext cx="803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solidFill>
                  <a:srgbClr val="FF0000"/>
                </a:solidFill>
              </a:rPr>
              <a:t>execute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110" name="Rogner un rectangle à un seul coin 109"/>
          <p:cNvSpPr/>
          <p:nvPr/>
        </p:nvSpPr>
        <p:spPr>
          <a:xfrm>
            <a:off x="2106951" y="5092780"/>
            <a:ext cx="812740" cy="225099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solidFill>
                  <a:srgbClr val="FF0000"/>
                </a:solidFill>
              </a:rPr>
              <a:t>execute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111" name="Connecteur en arc 110"/>
          <p:cNvCxnSpPr>
            <a:stCxn id="68" idx="6"/>
            <a:endCxn id="69" idx="4"/>
          </p:cNvCxnSpPr>
          <p:nvPr/>
        </p:nvCxnSpPr>
        <p:spPr>
          <a:xfrm flipV="1">
            <a:off x="4556820" y="4923791"/>
            <a:ext cx="509327" cy="419728"/>
          </a:xfrm>
          <a:prstGeom prst="curvedConnector2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en angle 111"/>
          <p:cNvCxnSpPr>
            <a:stCxn id="65" idx="2"/>
          </p:cNvCxnSpPr>
          <p:nvPr/>
        </p:nvCxnSpPr>
        <p:spPr>
          <a:xfrm rot="10800000" flipH="1">
            <a:off x="1130606" y="2892361"/>
            <a:ext cx="698620" cy="1729602"/>
          </a:xfrm>
          <a:prstGeom prst="bentConnector4">
            <a:avLst>
              <a:gd name="adj1" fmla="val -109072"/>
              <a:gd name="adj2" fmla="val 6868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676400" cy="228600"/>
          </a:xfrm>
        </p:spPr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  <p:cxnSp>
        <p:nvCxnSpPr>
          <p:cNvPr id="114" name="Connecteur droit avec flèche 113"/>
          <p:cNvCxnSpPr/>
          <p:nvPr/>
        </p:nvCxnSpPr>
        <p:spPr>
          <a:xfrm>
            <a:off x="3725698" y="6635487"/>
            <a:ext cx="58718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/>
          <p:nvPr/>
        </p:nvCxnSpPr>
        <p:spPr>
          <a:xfrm>
            <a:off x="5839225" y="6635487"/>
            <a:ext cx="58718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Ellipse 115"/>
          <p:cNvSpPr/>
          <p:nvPr/>
        </p:nvSpPr>
        <p:spPr>
          <a:xfrm>
            <a:off x="1926677" y="6551245"/>
            <a:ext cx="177520" cy="18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ZoneTexte 116"/>
          <p:cNvSpPr txBox="1"/>
          <p:nvPr/>
        </p:nvSpPr>
        <p:spPr>
          <a:xfrm>
            <a:off x="547564" y="6461144"/>
            <a:ext cx="595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object</a:t>
            </a:r>
            <a:endParaRPr lang="fr-FR" sz="1200" dirty="0"/>
          </a:p>
        </p:txBody>
      </p:sp>
      <p:sp>
        <p:nvSpPr>
          <p:cNvPr id="118" name="ZoneTexte 117"/>
          <p:cNvSpPr txBox="1"/>
          <p:nvPr/>
        </p:nvSpPr>
        <p:spPr>
          <a:xfrm>
            <a:off x="257219" y="313566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runs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427259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/>
      <p:bldP spid="93" grpId="0" animBg="1"/>
      <p:bldP spid="101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/>
      <p:bldP spid="110" grpId="0" animBg="1"/>
      <p:bldP spid="1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60400" y="3390900"/>
            <a:ext cx="3200400" cy="28194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080000" y="3352800"/>
            <a:ext cx="3200400" cy="28194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537200" y="5334000"/>
            <a:ext cx="1447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70600" y="5334000"/>
            <a:ext cx="422275" cy="304800"/>
          </a:xfrm>
          <a:prstGeom prst="rect">
            <a:avLst/>
          </a:prstGeom>
          <a:solidFill>
            <a:srgbClr val="FFFFFF"/>
          </a:solidFill>
          <a:ln w="38100">
            <a:solidFill>
              <a:srgbClr val="EF011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41400" y="5715000"/>
            <a:ext cx="2286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108200" y="5715000"/>
            <a:ext cx="381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794000" y="46863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2413000" y="49911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184400" y="4381500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4892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3462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9464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cxnSp>
        <p:nvCxnSpPr>
          <p:cNvPr id="16" name="AutoShape 14"/>
          <p:cNvCxnSpPr>
            <a:cxnSpLocks noChangeShapeType="1"/>
            <a:stCxn id="11" idx="0"/>
            <a:endCxn id="12" idx="4"/>
          </p:cNvCxnSpPr>
          <p:nvPr/>
        </p:nvCxnSpPr>
        <p:spPr bwMode="auto">
          <a:xfrm flipH="1" flipV="1">
            <a:off x="2336800" y="4619625"/>
            <a:ext cx="22860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5"/>
          <p:cNvCxnSpPr>
            <a:cxnSpLocks noChangeShapeType="1"/>
            <a:stCxn id="12" idx="7"/>
            <a:endCxn id="21" idx="3"/>
          </p:cNvCxnSpPr>
          <p:nvPr/>
        </p:nvCxnSpPr>
        <p:spPr bwMode="auto">
          <a:xfrm flipV="1">
            <a:off x="2444750" y="4281488"/>
            <a:ext cx="317500" cy="123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6"/>
          <p:cNvCxnSpPr>
            <a:cxnSpLocks noChangeShapeType="1"/>
            <a:stCxn id="10" idx="0"/>
            <a:endCxn id="21" idx="5"/>
          </p:cNvCxnSpPr>
          <p:nvPr/>
        </p:nvCxnSpPr>
        <p:spPr bwMode="auto">
          <a:xfrm flipV="1">
            <a:off x="2946400" y="4281488"/>
            <a:ext cx="31750" cy="395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7"/>
          <p:cNvCxnSpPr>
            <a:cxnSpLocks noChangeShapeType="1"/>
            <a:stCxn id="11" idx="7"/>
            <a:endCxn id="10" idx="3"/>
          </p:cNvCxnSpPr>
          <p:nvPr/>
        </p:nvCxnSpPr>
        <p:spPr bwMode="auto">
          <a:xfrm flipV="1">
            <a:off x="2673350" y="4826000"/>
            <a:ext cx="165100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1803400" y="5715000"/>
            <a:ext cx="304800" cy="304800"/>
          </a:xfrm>
          <a:prstGeom prst="rect">
            <a:avLst/>
          </a:prstGeom>
          <a:solidFill>
            <a:srgbClr val="FFFFFF"/>
          </a:solidFill>
          <a:ln w="38100">
            <a:solidFill>
              <a:srgbClr val="EF011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2717800" y="4076700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6299200" y="3581400"/>
            <a:ext cx="6858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23" name="AutoShape 21"/>
          <p:cNvCxnSpPr>
            <a:cxnSpLocks noChangeShapeType="1"/>
            <a:stCxn id="21" idx="6"/>
            <a:endCxn id="22" idx="2"/>
          </p:cNvCxnSpPr>
          <p:nvPr/>
        </p:nvCxnSpPr>
        <p:spPr bwMode="auto">
          <a:xfrm flipV="1">
            <a:off x="3032125" y="3810000"/>
            <a:ext cx="3248025" cy="381000"/>
          </a:xfrm>
          <a:prstGeom prst="curvedConnector3">
            <a:avLst>
              <a:gd name="adj1" fmla="val 50148"/>
            </a:avLst>
          </a:prstGeom>
          <a:noFill/>
          <a:ln w="25400">
            <a:solidFill>
              <a:srgbClr val="FF0000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5765800" y="2895600"/>
            <a:ext cx="609600" cy="571500"/>
            <a:chOff x="1440" y="1752"/>
            <a:chExt cx="576" cy="672"/>
          </a:xfrm>
          <a:solidFill>
            <a:srgbClr val="FFFFFF"/>
          </a:solidFill>
        </p:grpSpPr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1824" y="2136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1584" y="2328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1440" y="1944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28" name="AutoShape 26"/>
            <p:cNvCxnSpPr>
              <a:cxnSpLocks noChangeShapeType="1"/>
              <a:stCxn id="26" idx="0"/>
              <a:endCxn id="27" idx="4"/>
            </p:cNvCxnSpPr>
            <p:nvPr/>
          </p:nvCxnSpPr>
          <p:spPr bwMode="auto">
            <a:xfrm flipH="1" flipV="1">
              <a:off x="1536" y="2094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29" name="AutoShape 27"/>
            <p:cNvCxnSpPr>
              <a:cxnSpLocks noChangeShapeType="1"/>
              <a:stCxn id="27" idx="7"/>
              <a:endCxn id="32" idx="3"/>
            </p:cNvCxnSpPr>
            <p:nvPr/>
          </p:nvCxnSpPr>
          <p:spPr bwMode="auto">
            <a:xfrm flipV="1">
              <a:off x="1604" y="1881"/>
              <a:ext cx="200" cy="7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30" name="AutoShape 28"/>
            <p:cNvCxnSpPr>
              <a:cxnSpLocks noChangeShapeType="1"/>
              <a:stCxn id="25" idx="0"/>
              <a:endCxn id="32" idx="5"/>
            </p:cNvCxnSpPr>
            <p:nvPr/>
          </p:nvCxnSpPr>
          <p:spPr bwMode="auto">
            <a:xfrm flipV="1">
              <a:off x="1920" y="1881"/>
              <a:ext cx="20" cy="24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31" name="AutoShape 29"/>
            <p:cNvCxnSpPr>
              <a:cxnSpLocks noChangeShapeType="1"/>
              <a:stCxn id="26" idx="7"/>
              <a:endCxn id="25" idx="3"/>
            </p:cNvCxnSpPr>
            <p:nvPr/>
          </p:nvCxnSpPr>
          <p:spPr bwMode="auto">
            <a:xfrm flipV="1">
              <a:off x="1748" y="2224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1776" y="1752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33" name="Group 31"/>
          <p:cNvGrpSpPr>
            <a:grpSpLocks/>
          </p:cNvGrpSpPr>
          <p:nvPr/>
        </p:nvGrpSpPr>
        <p:grpSpPr bwMode="auto">
          <a:xfrm>
            <a:off x="1955800" y="2971800"/>
            <a:ext cx="609600" cy="571500"/>
            <a:chOff x="1440" y="1752"/>
            <a:chExt cx="576" cy="672"/>
          </a:xfrm>
          <a:solidFill>
            <a:srgbClr val="FFFFFF"/>
          </a:solidFill>
        </p:grpSpPr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1824" y="2136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1584" y="2328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1440" y="1944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37" name="AutoShape 35"/>
            <p:cNvCxnSpPr>
              <a:cxnSpLocks noChangeShapeType="1"/>
              <a:stCxn id="35" idx="0"/>
              <a:endCxn id="36" idx="4"/>
            </p:cNvCxnSpPr>
            <p:nvPr/>
          </p:nvCxnSpPr>
          <p:spPr bwMode="auto">
            <a:xfrm flipH="1" flipV="1">
              <a:off x="1536" y="2094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38" name="AutoShape 36"/>
            <p:cNvCxnSpPr>
              <a:cxnSpLocks noChangeShapeType="1"/>
              <a:stCxn id="36" idx="7"/>
              <a:endCxn id="41" idx="3"/>
            </p:cNvCxnSpPr>
            <p:nvPr/>
          </p:nvCxnSpPr>
          <p:spPr bwMode="auto">
            <a:xfrm flipV="1">
              <a:off x="1604" y="1881"/>
              <a:ext cx="200" cy="7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39" name="AutoShape 37"/>
            <p:cNvCxnSpPr>
              <a:cxnSpLocks noChangeShapeType="1"/>
              <a:stCxn id="34" idx="0"/>
              <a:endCxn id="41" idx="5"/>
            </p:cNvCxnSpPr>
            <p:nvPr/>
          </p:nvCxnSpPr>
          <p:spPr bwMode="auto">
            <a:xfrm flipV="1">
              <a:off x="1920" y="1881"/>
              <a:ext cx="20" cy="24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40" name="AutoShape 38"/>
            <p:cNvCxnSpPr>
              <a:cxnSpLocks noChangeShapeType="1"/>
              <a:stCxn id="35" idx="7"/>
              <a:endCxn id="34" idx="3"/>
            </p:cNvCxnSpPr>
            <p:nvPr/>
          </p:nvCxnSpPr>
          <p:spPr bwMode="auto">
            <a:xfrm flipV="1">
              <a:off x="1748" y="2224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1776" y="1752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3860800" y="2743200"/>
            <a:ext cx="609600" cy="571500"/>
            <a:chOff x="1440" y="1752"/>
            <a:chExt cx="576" cy="672"/>
          </a:xfrm>
          <a:solidFill>
            <a:srgbClr val="FFFFFF"/>
          </a:solidFill>
        </p:grpSpPr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1824" y="2136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1584" y="2328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1440" y="1944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46" name="AutoShape 44"/>
            <p:cNvCxnSpPr>
              <a:cxnSpLocks noChangeShapeType="1"/>
              <a:stCxn id="44" idx="0"/>
              <a:endCxn id="45" idx="4"/>
            </p:cNvCxnSpPr>
            <p:nvPr/>
          </p:nvCxnSpPr>
          <p:spPr bwMode="auto">
            <a:xfrm flipH="1" flipV="1">
              <a:off x="1536" y="2094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47" name="AutoShape 45"/>
            <p:cNvCxnSpPr>
              <a:cxnSpLocks noChangeShapeType="1"/>
              <a:stCxn id="45" idx="7"/>
              <a:endCxn id="50" idx="3"/>
            </p:cNvCxnSpPr>
            <p:nvPr/>
          </p:nvCxnSpPr>
          <p:spPr bwMode="auto">
            <a:xfrm flipV="1">
              <a:off x="1604" y="1881"/>
              <a:ext cx="200" cy="7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48" name="AutoShape 46"/>
            <p:cNvCxnSpPr>
              <a:cxnSpLocks noChangeShapeType="1"/>
              <a:stCxn id="43" idx="0"/>
              <a:endCxn id="50" idx="5"/>
            </p:cNvCxnSpPr>
            <p:nvPr/>
          </p:nvCxnSpPr>
          <p:spPr bwMode="auto">
            <a:xfrm flipV="1">
              <a:off x="1920" y="1881"/>
              <a:ext cx="20" cy="24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49" name="AutoShape 47"/>
            <p:cNvCxnSpPr>
              <a:cxnSpLocks noChangeShapeType="1"/>
              <a:stCxn id="44" idx="7"/>
              <a:endCxn id="43" idx="3"/>
            </p:cNvCxnSpPr>
            <p:nvPr/>
          </p:nvCxnSpPr>
          <p:spPr bwMode="auto">
            <a:xfrm flipV="1">
              <a:off x="1748" y="2224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sp>
          <p:nvSpPr>
            <p:cNvPr id="50" name="Oval 48"/>
            <p:cNvSpPr>
              <a:spLocks noChangeArrowheads="1"/>
            </p:cNvSpPr>
            <p:nvPr/>
          </p:nvSpPr>
          <p:spPr bwMode="auto">
            <a:xfrm>
              <a:off x="1776" y="1752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736600" y="3886200"/>
            <a:ext cx="609600" cy="571500"/>
            <a:chOff x="1440" y="1752"/>
            <a:chExt cx="576" cy="672"/>
          </a:xfrm>
          <a:solidFill>
            <a:srgbClr val="FFFFFF"/>
          </a:solidFill>
        </p:grpSpPr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1824" y="2136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auto">
            <a:xfrm>
              <a:off x="1584" y="2328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auto">
            <a:xfrm>
              <a:off x="1440" y="1944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55" name="AutoShape 53"/>
            <p:cNvCxnSpPr>
              <a:cxnSpLocks noChangeShapeType="1"/>
              <a:stCxn id="53" idx="0"/>
              <a:endCxn id="54" idx="4"/>
            </p:cNvCxnSpPr>
            <p:nvPr/>
          </p:nvCxnSpPr>
          <p:spPr bwMode="auto">
            <a:xfrm flipH="1" flipV="1">
              <a:off x="1536" y="2094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56" name="AutoShape 54"/>
            <p:cNvCxnSpPr>
              <a:cxnSpLocks noChangeShapeType="1"/>
              <a:stCxn id="54" idx="7"/>
              <a:endCxn id="59" idx="3"/>
            </p:cNvCxnSpPr>
            <p:nvPr/>
          </p:nvCxnSpPr>
          <p:spPr bwMode="auto">
            <a:xfrm flipV="1">
              <a:off x="1604" y="1881"/>
              <a:ext cx="200" cy="7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57" name="AutoShape 55"/>
            <p:cNvCxnSpPr>
              <a:cxnSpLocks noChangeShapeType="1"/>
              <a:stCxn id="52" idx="0"/>
              <a:endCxn id="59" idx="5"/>
            </p:cNvCxnSpPr>
            <p:nvPr/>
          </p:nvCxnSpPr>
          <p:spPr bwMode="auto">
            <a:xfrm flipV="1">
              <a:off x="1920" y="1881"/>
              <a:ext cx="20" cy="24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58" name="AutoShape 56"/>
            <p:cNvCxnSpPr>
              <a:cxnSpLocks noChangeShapeType="1"/>
              <a:stCxn id="53" idx="7"/>
              <a:endCxn id="52" idx="3"/>
            </p:cNvCxnSpPr>
            <p:nvPr/>
          </p:nvCxnSpPr>
          <p:spPr bwMode="auto">
            <a:xfrm flipV="1">
              <a:off x="1748" y="2224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sp>
          <p:nvSpPr>
            <p:cNvPr id="59" name="Oval 57"/>
            <p:cNvSpPr>
              <a:spLocks noChangeArrowheads="1"/>
            </p:cNvSpPr>
            <p:nvPr/>
          </p:nvSpPr>
          <p:spPr bwMode="auto">
            <a:xfrm>
              <a:off x="1776" y="1752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6985000" y="5334000"/>
            <a:ext cx="381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800" b="1"/>
              <a:t>foo</a:t>
            </a:r>
          </a:p>
        </p:txBody>
      </p:sp>
      <p:grpSp>
        <p:nvGrpSpPr>
          <p:cNvPr id="61" name="Group 59"/>
          <p:cNvGrpSpPr>
            <a:grpSpLocks/>
          </p:cNvGrpSpPr>
          <p:nvPr/>
        </p:nvGrpSpPr>
        <p:grpSpPr bwMode="auto">
          <a:xfrm>
            <a:off x="6985004" y="3810000"/>
            <a:ext cx="914400" cy="1524000"/>
            <a:chOff x="4368" y="1488"/>
            <a:chExt cx="576" cy="960"/>
          </a:xfrm>
          <a:solidFill>
            <a:srgbClr val="FFFFFF"/>
          </a:solidFill>
        </p:grpSpPr>
        <p:sp>
          <p:nvSpPr>
            <p:cNvPr id="62" name="Oval 60"/>
            <p:cNvSpPr>
              <a:spLocks noChangeArrowheads="1"/>
            </p:cNvSpPr>
            <p:nvPr/>
          </p:nvSpPr>
          <p:spPr bwMode="auto">
            <a:xfrm>
              <a:off x="4752" y="1920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auto">
            <a:xfrm>
              <a:off x="4512" y="2112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auto">
            <a:xfrm>
              <a:off x="4368" y="1728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65" name="AutoShape 63"/>
            <p:cNvCxnSpPr>
              <a:cxnSpLocks noChangeShapeType="1"/>
              <a:stCxn id="63" idx="0"/>
              <a:endCxn id="64" idx="4"/>
            </p:cNvCxnSpPr>
            <p:nvPr/>
          </p:nvCxnSpPr>
          <p:spPr bwMode="auto">
            <a:xfrm flipH="1" flipV="1">
              <a:off x="4464" y="1878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66" name="AutoShape 64"/>
            <p:cNvCxnSpPr>
              <a:cxnSpLocks noChangeShapeType="1"/>
              <a:stCxn id="64" idx="7"/>
              <a:endCxn id="69" idx="3"/>
            </p:cNvCxnSpPr>
            <p:nvPr/>
          </p:nvCxnSpPr>
          <p:spPr bwMode="auto">
            <a:xfrm flipV="1">
              <a:off x="4532" y="1617"/>
              <a:ext cx="152" cy="126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67" name="AutoShape 65"/>
            <p:cNvCxnSpPr>
              <a:cxnSpLocks noChangeShapeType="1"/>
              <a:stCxn id="62" idx="0"/>
              <a:endCxn id="69" idx="5"/>
            </p:cNvCxnSpPr>
            <p:nvPr/>
          </p:nvCxnSpPr>
          <p:spPr bwMode="auto">
            <a:xfrm flipH="1" flipV="1">
              <a:off x="4820" y="1617"/>
              <a:ext cx="28" cy="297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68" name="AutoShape 66"/>
            <p:cNvCxnSpPr>
              <a:cxnSpLocks noChangeShapeType="1"/>
              <a:stCxn id="63" idx="7"/>
              <a:endCxn id="62" idx="3"/>
            </p:cNvCxnSpPr>
            <p:nvPr/>
          </p:nvCxnSpPr>
          <p:spPr bwMode="auto">
            <a:xfrm flipV="1">
              <a:off x="4676" y="2008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sp>
          <p:nvSpPr>
            <p:cNvPr id="69" name="Oval 67"/>
            <p:cNvSpPr>
              <a:spLocks noChangeArrowheads="1"/>
            </p:cNvSpPr>
            <p:nvPr/>
          </p:nvSpPr>
          <p:spPr bwMode="auto">
            <a:xfrm>
              <a:off x="4656" y="1488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70" name="AutoShape 68"/>
            <p:cNvCxnSpPr>
              <a:cxnSpLocks noChangeShapeType="1"/>
              <a:stCxn id="60" idx="0"/>
              <a:endCxn id="63" idx="4"/>
            </p:cNvCxnSpPr>
            <p:nvPr/>
          </p:nvCxnSpPr>
          <p:spPr bwMode="auto">
            <a:xfrm flipV="1">
              <a:off x="4488" y="2208"/>
              <a:ext cx="120" cy="24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71" name="AutoShape 69"/>
            <p:cNvCxnSpPr>
              <a:cxnSpLocks noChangeShapeType="1"/>
              <a:stCxn id="69" idx="6"/>
              <a:endCxn id="22" idx="6"/>
            </p:cNvCxnSpPr>
            <p:nvPr/>
          </p:nvCxnSpPr>
          <p:spPr bwMode="auto">
            <a:xfrm flipH="1" flipV="1">
              <a:off x="4368" y="1488"/>
              <a:ext cx="480" cy="72"/>
            </a:xfrm>
            <a:prstGeom prst="curvedConnector5">
              <a:avLst>
                <a:gd name="adj1" fmla="val -30000"/>
                <a:gd name="adj2" fmla="val 277778"/>
                <a:gd name="adj3" fmla="val 70000"/>
              </a:avLst>
            </a:prstGeom>
            <a:grpFill/>
            <a:ln w="25400">
              <a:solidFill>
                <a:schemeClr val="accent2"/>
              </a:solidFill>
              <a:round/>
              <a:headEnd type="none"/>
              <a:tailEnd type="triangle" w="lg" len="lg"/>
            </a:ln>
            <a:extLst/>
          </p:spPr>
        </p:cxnSp>
      </p:grpSp>
      <p:sp>
        <p:nvSpPr>
          <p:cNvPr id="72" name="Text Box 70"/>
          <p:cNvSpPr txBox="1">
            <a:spLocks noChangeArrowheads="1"/>
          </p:cNvSpPr>
          <p:nvPr/>
        </p:nvSpPr>
        <p:spPr bwMode="auto">
          <a:xfrm>
            <a:off x="4851400" y="3352800"/>
            <a:ext cx="309563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fr-FR" sz="1800" b="1" dirty="0">
                <a:latin typeface="Symbol" charset="0"/>
              </a:rPr>
              <a:t>b</a:t>
            </a:r>
            <a:endParaRPr lang="fr-FR" b="1" dirty="0"/>
          </a:p>
        </p:txBody>
      </p:sp>
      <p:sp>
        <p:nvSpPr>
          <p:cNvPr id="73" name="Text Box 71"/>
          <p:cNvSpPr txBox="1">
            <a:spLocks noChangeArrowheads="1"/>
          </p:cNvSpPr>
          <p:nvPr/>
        </p:nvSpPr>
        <p:spPr bwMode="auto">
          <a:xfrm>
            <a:off x="584200" y="3200400"/>
            <a:ext cx="328613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fr-FR" sz="1800" b="1" dirty="0">
                <a:latin typeface="Symbol" charset="0"/>
              </a:rPr>
              <a:t>a</a:t>
            </a:r>
            <a:endParaRPr lang="fr-FR" b="1" dirty="0"/>
          </a:p>
        </p:txBody>
      </p:sp>
      <p:sp>
        <p:nvSpPr>
          <p:cNvPr id="74" name="Freeform 72"/>
          <p:cNvSpPr>
            <a:spLocks/>
          </p:cNvSpPr>
          <p:nvPr/>
        </p:nvSpPr>
        <p:spPr bwMode="auto">
          <a:xfrm>
            <a:off x="1574800" y="5410200"/>
            <a:ext cx="1000125" cy="1588"/>
          </a:xfrm>
          <a:custGeom>
            <a:avLst/>
            <a:gdLst>
              <a:gd name="T0" fmla="*/ 0 w 630"/>
              <a:gd name="T1" fmla="*/ 0 h 1"/>
              <a:gd name="T2" fmla="*/ 2147483647 w 630"/>
              <a:gd name="T3" fmla="*/ 0 h 1"/>
              <a:gd name="T4" fmla="*/ 2147483647 w 630"/>
              <a:gd name="T5" fmla="*/ 0 h 1"/>
              <a:gd name="T6" fmla="*/ 2147483647 w 630"/>
              <a:gd name="T7" fmla="*/ 0 h 1"/>
              <a:gd name="T8" fmla="*/ 2147483647 w 630"/>
              <a:gd name="T9" fmla="*/ 0 h 1"/>
              <a:gd name="T10" fmla="*/ 2147483647 w 630"/>
              <a:gd name="T11" fmla="*/ 0 h 1"/>
              <a:gd name="T12" fmla="*/ 2147483647 w 630"/>
              <a:gd name="T13" fmla="*/ 0 h 1"/>
              <a:gd name="T14" fmla="*/ 2147483647 w 630"/>
              <a:gd name="T15" fmla="*/ 0 h 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30"/>
              <a:gd name="T25" fmla="*/ 0 h 1"/>
              <a:gd name="T26" fmla="*/ 630 w 630"/>
              <a:gd name="T27" fmla="*/ 1 h 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30" h="1">
                <a:moveTo>
                  <a:pt x="0" y="0"/>
                </a:moveTo>
                <a:lnTo>
                  <a:pt x="84" y="0"/>
                </a:lnTo>
                <a:lnTo>
                  <a:pt x="188" y="0"/>
                </a:lnTo>
                <a:lnTo>
                  <a:pt x="276" y="0"/>
                </a:lnTo>
                <a:lnTo>
                  <a:pt x="364" y="0"/>
                </a:lnTo>
                <a:lnTo>
                  <a:pt x="464" y="0"/>
                </a:lnTo>
                <a:lnTo>
                  <a:pt x="556" y="0"/>
                </a:lnTo>
                <a:lnTo>
                  <a:pt x="630" y="0"/>
                </a:lnTo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5" name="AutoShape 73"/>
          <p:cNvSpPr>
            <a:spLocks noChangeArrowheads="1"/>
          </p:cNvSpPr>
          <p:nvPr/>
        </p:nvSpPr>
        <p:spPr bwMode="auto">
          <a:xfrm>
            <a:off x="1346200" y="5334000"/>
            <a:ext cx="1447800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400" b="1" dirty="0" err="1" smtClean="0">
                <a:solidFill>
                  <a:srgbClr val="000000"/>
                </a:solidFill>
              </a:rPr>
              <a:t>result</a:t>
            </a:r>
            <a:r>
              <a:rPr lang="fr-FR" sz="1400" b="1" dirty="0" smtClean="0">
                <a:solidFill>
                  <a:srgbClr val="000000"/>
                </a:solidFill>
              </a:rPr>
              <a:t>=</a:t>
            </a:r>
            <a:r>
              <a:rPr lang="fr-FR" sz="1400" b="1" dirty="0" err="1" smtClean="0">
                <a:solidFill>
                  <a:srgbClr val="000000"/>
                </a:solidFill>
              </a:rPr>
              <a:t>beta.foo</a:t>
            </a:r>
            <a:r>
              <a:rPr lang="fr-FR" sz="1400" b="1" dirty="0">
                <a:solidFill>
                  <a:srgbClr val="000000"/>
                </a:solidFill>
              </a:rPr>
              <a:t>(b)</a:t>
            </a:r>
          </a:p>
        </p:txBody>
      </p:sp>
      <p:cxnSp>
        <p:nvCxnSpPr>
          <p:cNvPr id="76" name="AutoShape 74"/>
          <p:cNvCxnSpPr>
            <a:cxnSpLocks noChangeShapeType="1"/>
            <a:stCxn id="74" idx="6"/>
            <a:endCxn id="11" idx="4"/>
          </p:cNvCxnSpPr>
          <p:nvPr/>
        </p:nvCxnSpPr>
        <p:spPr bwMode="auto">
          <a:xfrm flipV="1">
            <a:off x="2457450" y="5153025"/>
            <a:ext cx="107950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75"/>
          <p:cNvCxnSpPr>
            <a:cxnSpLocks noChangeShapeType="1"/>
            <a:stCxn id="74" idx="0"/>
            <a:endCxn id="22" idx="1"/>
          </p:cNvCxnSpPr>
          <p:nvPr/>
        </p:nvCxnSpPr>
        <p:spPr bwMode="auto">
          <a:xfrm rot="10800000" flipH="1">
            <a:off x="1574800" y="3629025"/>
            <a:ext cx="4824413" cy="1781175"/>
          </a:xfrm>
          <a:prstGeom prst="curvedConnector4">
            <a:avLst>
              <a:gd name="adj1" fmla="val -4736"/>
              <a:gd name="adj2" fmla="val 115509"/>
            </a:avLst>
          </a:prstGeom>
          <a:noFill/>
          <a:ln w="25400">
            <a:solidFill>
              <a:srgbClr val="FF0000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Oval 78"/>
          <p:cNvSpPr>
            <a:spLocks noChangeArrowheads="1"/>
          </p:cNvSpPr>
          <p:nvPr/>
        </p:nvSpPr>
        <p:spPr bwMode="auto">
          <a:xfrm>
            <a:off x="3251200" y="53340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79" name="AutoShape 79"/>
          <p:cNvCxnSpPr>
            <a:cxnSpLocks noChangeShapeType="1"/>
            <a:stCxn id="78" idx="0"/>
            <a:endCxn id="11" idx="6"/>
          </p:cNvCxnSpPr>
          <p:nvPr/>
        </p:nvCxnSpPr>
        <p:spPr bwMode="auto">
          <a:xfrm flipH="1" flipV="1">
            <a:off x="2727325" y="5067300"/>
            <a:ext cx="676275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AutoShape 80"/>
          <p:cNvSpPr>
            <a:spLocks noChangeArrowheads="1"/>
          </p:cNvSpPr>
          <p:nvPr/>
        </p:nvSpPr>
        <p:spPr bwMode="auto">
          <a:xfrm>
            <a:off x="5613400" y="4876800"/>
            <a:ext cx="1447800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sz="1400" b="1">
              <a:solidFill>
                <a:srgbClr val="000000"/>
              </a:solidFill>
            </a:endParaRPr>
          </a:p>
        </p:txBody>
      </p:sp>
      <p:sp>
        <p:nvSpPr>
          <p:cNvPr id="81" name="Oval 82"/>
          <p:cNvSpPr>
            <a:spLocks noChangeArrowheads="1"/>
          </p:cNvSpPr>
          <p:nvPr/>
        </p:nvSpPr>
        <p:spPr bwMode="auto">
          <a:xfrm>
            <a:off x="1803400" y="3886200"/>
            <a:ext cx="533400" cy="2286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2" name="Rectangle à coins arrondis 81"/>
          <p:cNvSpPr/>
          <p:nvPr/>
        </p:nvSpPr>
        <p:spPr bwMode="auto">
          <a:xfrm>
            <a:off x="7861302" y="2954111"/>
            <a:ext cx="1282698" cy="571500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Request</a:t>
            </a:r>
            <a:r>
              <a:rPr lang="fr-FR" dirty="0" smtClean="0"/>
              <a:t> invocation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2417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54476" y="2120980"/>
            <a:ext cx="3200400" cy="2819400"/>
          </a:xfrm>
          <a:prstGeom prst="roundRect">
            <a:avLst>
              <a:gd name="adj" fmla="val 16667"/>
            </a:avLst>
          </a:prstGeom>
          <a:ln w="38100" cmpd="sng"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fr-FR" b="1" dirty="0" smtClean="0">
              <a:latin typeface="Symbol" charset="0"/>
            </a:endParaRPr>
          </a:p>
          <a:p>
            <a:pPr algn="ctr"/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54476" y="1544498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chemeClr val="accent4"/>
                </a:solidFill>
                <a:latin typeface="Symbol" charset="0"/>
              </a:rPr>
              <a:t>a</a:t>
            </a:r>
            <a:endParaRPr lang="fr-FR" sz="3600" b="1" dirty="0" smtClean="0">
              <a:solidFill>
                <a:schemeClr val="accent4"/>
              </a:solidFill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5082940" y="2120980"/>
            <a:ext cx="3200400" cy="2819400"/>
          </a:xfrm>
          <a:prstGeom prst="roundRect">
            <a:avLst>
              <a:gd name="adj" fmla="val 16667"/>
            </a:avLst>
          </a:prstGeom>
          <a:ln w="38100" cmpd="sng"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fr-FR" b="1" dirty="0" smtClean="0">
              <a:latin typeface="Symbol" charset="0"/>
            </a:endParaRPr>
          </a:p>
          <a:p>
            <a:pPr algn="ctr"/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5018820" y="1544498"/>
            <a:ext cx="438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rgbClr val="8064A2"/>
                </a:solidFill>
                <a:latin typeface="Symbol" charset="0"/>
              </a:rPr>
              <a:t>b</a:t>
            </a:r>
            <a:endParaRPr lang="fr-FR" sz="3600" b="1" dirty="0" smtClean="0">
              <a:solidFill>
                <a:srgbClr val="8064A2"/>
              </a:solidFill>
            </a:endParaRPr>
          </a:p>
        </p:txBody>
      </p:sp>
      <p:sp>
        <p:nvSpPr>
          <p:cNvPr id="9" name="Oval 60"/>
          <p:cNvSpPr>
            <a:spLocks noChangeArrowheads="1"/>
          </p:cNvSpPr>
          <p:nvPr/>
        </p:nvSpPr>
        <p:spPr bwMode="auto">
          <a:xfrm rot="10800000">
            <a:off x="820029" y="3839312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Oval 61"/>
          <p:cNvSpPr>
            <a:spLocks noChangeArrowheads="1"/>
          </p:cNvSpPr>
          <p:nvPr/>
        </p:nvSpPr>
        <p:spPr bwMode="auto">
          <a:xfrm rot="10800000">
            <a:off x="1201029" y="3534512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Oval 62"/>
          <p:cNvSpPr>
            <a:spLocks noChangeArrowheads="1"/>
          </p:cNvSpPr>
          <p:nvPr/>
        </p:nvSpPr>
        <p:spPr bwMode="auto">
          <a:xfrm rot="10800000">
            <a:off x="1429629" y="4067912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12" name="AutoShape 63"/>
          <p:cNvCxnSpPr>
            <a:cxnSpLocks noChangeShapeType="1"/>
            <a:stCxn id="10" idx="0"/>
            <a:endCxn id="11" idx="4"/>
          </p:cNvCxnSpPr>
          <p:nvPr/>
        </p:nvCxnSpPr>
        <p:spPr bwMode="auto">
          <a:xfrm>
            <a:off x="1353429" y="3686912"/>
            <a:ext cx="228600" cy="381000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13" name="AutoShape 64"/>
          <p:cNvCxnSpPr>
            <a:cxnSpLocks noChangeShapeType="1"/>
            <a:stCxn id="11" idx="7"/>
            <a:endCxn id="16" idx="3"/>
          </p:cNvCxnSpPr>
          <p:nvPr/>
        </p:nvCxnSpPr>
        <p:spPr bwMode="auto">
          <a:xfrm flipH="1">
            <a:off x="1232592" y="4263034"/>
            <a:ext cx="241674" cy="219356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14" name="AutoShape 65"/>
          <p:cNvCxnSpPr>
            <a:cxnSpLocks noChangeShapeType="1"/>
            <a:stCxn id="9" idx="0"/>
            <a:endCxn id="16" idx="5"/>
          </p:cNvCxnSpPr>
          <p:nvPr/>
        </p:nvCxnSpPr>
        <p:spPr bwMode="auto">
          <a:xfrm>
            <a:off x="972429" y="3991712"/>
            <a:ext cx="44637" cy="490678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15" name="AutoShape 66"/>
          <p:cNvCxnSpPr>
            <a:cxnSpLocks noChangeShapeType="1"/>
            <a:stCxn id="10" idx="7"/>
            <a:endCxn id="9" idx="3"/>
          </p:cNvCxnSpPr>
          <p:nvPr/>
        </p:nvCxnSpPr>
        <p:spPr bwMode="auto">
          <a:xfrm flipH="1">
            <a:off x="1080192" y="3664594"/>
            <a:ext cx="165474" cy="197036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sp>
        <p:nvSpPr>
          <p:cNvPr id="16" name="Oval 67"/>
          <p:cNvSpPr>
            <a:spLocks noChangeArrowheads="1"/>
          </p:cNvSpPr>
          <p:nvPr/>
        </p:nvSpPr>
        <p:spPr bwMode="auto">
          <a:xfrm rot="10800000">
            <a:off x="972429" y="4448912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6642099" y="2164468"/>
            <a:ext cx="978616" cy="70143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fr-FR" dirty="0" err="1" smtClean="0"/>
              <a:t>cog</a:t>
            </a:r>
            <a:r>
              <a:rPr lang="fr-FR" dirty="0" smtClean="0"/>
              <a:t> </a:t>
            </a:r>
            <a:r>
              <a:rPr lang="fr-FR" b="1" dirty="0" smtClean="0">
                <a:latin typeface="Symbol" charset="0"/>
              </a:rPr>
              <a:t>b</a:t>
            </a:r>
            <a:endParaRPr lang="fr-FR" b="1" dirty="0" smtClean="0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1048629" y="2169918"/>
            <a:ext cx="978616" cy="70143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fr-FR" dirty="0" err="1"/>
              <a:t>c</a:t>
            </a:r>
            <a:r>
              <a:rPr lang="fr-FR" dirty="0" err="1" smtClean="0"/>
              <a:t>og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b="1" dirty="0" smtClean="0">
                <a:solidFill>
                  <a:srgbClr val="000000"/>
                </a:solidFill>
                <a:latin typeface="Symbol" charset="0"/>
              </a:rPr>
              <a:t>a</a:t>
            </a:r>
            <a:endParaRPr lang="fr-FR" b="1" dirty="0" smtClean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66800" y="2653141"/>
            <a:ext cx="477573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ID</a:t>
            </a:r>
            <a:endParaRPr lang="fr-FR" sz="1100" b="1" dirty="0"/>
          </a:p>
        </p:txBody>
      </p:sp>
      <p:sp>
        <p:nvSpPr>
          <p:cNvPr id="23" name="Rectangle 22"/>
          <p:cNvSpPr/>
          <p:nvPr/>
        </p:nvSpPr>
        <p:spPr>
          <a:xfrm>
            <a:off x="1666800" y="2900222"/>
            <a:ext cx="477574" cy="220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err="1" smtClean="0"/>
              <a:t>ref</a:t>
            </a:r>
            <a:endParaRPr lang="fr-FR" sz="1100" b="1" dirty="0"/>
          </a:p>
        </p:txBody>
      </p:sp>
      <p:sp>
        <p:nvSpPr>
          <p:cNvPr id="24" name="Rectangle 23"/>
          <p:cNvSpPr/>
          <p:nvPr/>
        </p:nvSpPr>
        <p:spPr>
          <a:xfrm>
            <a:off x="2144374" y="2653141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1</a:t>
            </a:r>
            <a:endParaRPr lang="fr-FR" sz="1100" b="1" dirty="0"/>
          </a:p>
        </p:txBody>
      </p:sp>
      <p:sp>
        <p:nvSpPr>
          <p:cNvPr id="25" name="Rectangle 24"/>
          <p:cNvSpPr/>
          <p:nvPr/>
        </p:nvSpPr>
        <p:spPr>
          <a:xfrm>
            <a:off x="2144374" y="2890398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426599" y="2650570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2</a:t>
            </a:r>
            <a:endParaRPr lang="fr-FR" sz="1100" b="1" dirty="0"/>
          </a:p>
        </p:txBody>
      </p:sp>
      <p:sp>
        <p:nvSpPr>
          <p:cNvPr id="27" name="Rectangle 26"/>
          <p:cNvSpPr/>
          <p:nvPr/>
        </p:nvSpPr>
        <p:spPr>
          <a:xfrm>
            <a:off x="2426599" y="2887827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2690927" y="2653141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3</a:t>
            </a:r>
            <a:endParaRPr lang="fr-FR" sz="1100" b="1" dirty="0"/>
          </a:p>
        </p:txBody>
      </p:sp>
      <p:sp>
        <p:nvSpPr>
          <p:cNvPr id="29" name="Rectangle 28"/>
          <p:cNvSpPr/>
          <p:nvPr/>
        </p:nvSpPr>
        <p:spPr>
          <a:xfrm>
            <a:off x="2690927" y="2890398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2973152" y="2650570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4</a:t>
            </a:r>
            <a:endParaRPr lang="fr-FR" sz="1100" b="1" dirty="0"/>
          </a:p>
        </p:txBody>
      </p:sp>
      <p:sp>
        <p:nvSpPr>
          <p:cNvPr id="31" name="Rectangle 30"/>
          <p:cNvSpPr/>
          <p:nvPr/>
        </p:nvSpPr>
        <p:spPr>
          <a:xfrm>
            <a:off x="2973152" y="2887827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AutoShape 68"/>
          <p:cNvCxnSpPr>
            <a:cxnSpLocks noChangeShapeType="1"/>
            <a:endCxn id="11" idx="2"/>
          </p:cNvCxnSpPr>
          <p:nvPr/>
        </p:nvCxnSpPr>
        <p:spPr bwMode="auto">
          <a:xfrm flipH="1">
            <a:off x="1734429" y="3000759"/>
            <a:ext cx="1097609" cy="1181453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43" name="Connecteur en arc 42"/>
          <p:cNvCxnSpPr>
            <a:endCxn id="9" idx="5"/>
          </p:cNvCxnSpPr>
          <p:nvPr/>
        </p:nvCxnSpPr>
        <p:spPr>
          <a:xfrm rot="5400000">
            <a:off x="1144641" y="2720785"/>
            <a:ext cx="860871" cy="1420819"/>
          </a:xfrm>
          <a:prstGeom prst="curvedConnector3">
            <a:avLst>
              <a:gd name="adj1" fmla="val 22092"/>
            </a:avLst>
          </a:prstGeom>
          <a:ln w="952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rc 49"/>
          <p:cNvCxnSpPr>
            <a:endCxn id="16" idx="2"/>
          </p:cNvCxnSpPr>
          <p:nvPr/>
        </p:nvCxnSpPr>
        <p:spPr>
          <a:xfrm rot="5400000">
            <a:off x="1413234" y="2862183"/>
            <a:ext cx="1565024" cy="1837034"/>
          </a:xfrm>
          <a:prstGeom prst="curvedConnector2">
            <a:avLst/>
          </a:prstGeom>
          <a:ln w="952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AutoShape 68"/>
          <p:cNvCxnSpPr>
            <a:cxnSpLocks noChangeShapeType="1"/>
            <a:endCxn id="10" idx="3"/>
          </p:cNvCxnSpPr>
          <p:nvPr/>
        </p:nvCxnSpPr>
        <p:spPr bwMode="auto">
          <a:xfrm flipH="1">
            <a:off x="1461192" y="2998188"/>
            <a:ext cx="1106518" cy="558642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sp>
        <p:nvSpPr>
          <p:cNvPr id="54" name="AutoShape 73"/>
          <p:cNvSpPr>
            <a:spLocks noChangeArrowheads="1"/>
          </p:cNvSpPr>
          <p:nvPr/>
        </p:nvSpPr>
        <p:spPr bwMode="auto">
          <a:xfrm>
            <a:off x="1174245" y="4666178"/>
            <a:ext cx="1888843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400" b="1" dirty="0" smtClean="0">
                <a:solidFill>
                  <a:srgbClr val="000000"/>
                </a:solidFill>
              </a:rPr>
              <a:t>Server s</a:t>
            </a:r>
            <a:r>
              <a:rPr lang="fr-FR" sz="1400" b="1" dirty="0" smtClean="0">
                <a:solidFill>
                  <a:srgbClr val="000000"/>
                </a:solidFill>
              </a:rPr>
              <a:t> = new Server();</a:t>
            </a:r>
            <a:endParaRPr lang="fr-FR" sz="1400" b="1" dirty="0">
              <a:solidFill>
                <a:srgbClr val="000000"/>
              </a:solidFill>
            </a:endParaRPr>
          </a:p>
        </p:txBody>
      </p:sp>
      <p:cxnSp>
        <p:nvCxnSpPr>
          <p:cNvPr id="74" name="Connecteur en arc 73"/>
          <p:cNvCxnSpPr>
            <a:stCxn id="54" idx="3"/>
            <a:endCxn id="7" idx="1"/>
          </p:cNvCxnSpPr>
          <p:nvPr/>
        </p:nvCxnSpPr>
        <p:spPr>
          <a:xfrm flipV="1">
            <a:off x="3063088" y="1867664"/>
            <a:ext cx="1955732" cy="2912814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000293" y="2691188"/>
            <a:ext cx="477573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ID</a:t>
            </a:r>
            <a:endParaRPr lang="fr-FR" sz="1100" b="1" dirty="0"/>
          </a:p>
        </p:txBody>
      </p:sp>
      <p:sp>
        <p:nvSpPr>
          <p:cNvPr id="82" name="Rectangle 81"/>
          <p:cNvSpPr/>
          <p:nvPr/>
        </p:nvSpPr>
        <p:spPr>
          <a:xfrm>
            <a:off x="7000293" y="2938269"/>
            <a:ext cx="477574" cy="220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err="1" smtClean="0"/>
              <a:t>ref</a:t>
            </a:r>
            <a:endParaRPr lang="fr-FR" sz="1100" b="1" dirty="0"/>
          </a:p>
        </p:txBody>
      </p:sp>
      <p:sp>
        <p:nvSpPr>
          <p:cNvPr id="83" name="Rectangle 82"/>
          <p:cNvSpPr/>
          <p:nvPr/>
        </p:nvSpPr>
        <p:spPr>
          <a:xfrm>
            <a:off x="7477867" y="2691188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1</a:t>
            </a:r>
            <a:endParaRPr lang="fr-FR" sz="1100" b="1" dirty="0"/>
          </a:p>
        </p:txBody>
      </p:sp>
      <p:sp>
        <p:nvSpPr>
          <p:cNvPr id="84" name="Rectangle 83"/>
          <p:cNvSpPr/>
          <p:nvPr/>
        </p:nvSpPr>
        <p:spPr>
          <a:xfrm>
            <a:off x="7477867" y="2928445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Oval 67"/>
          <p:cNvSpPr>
            <a:spLocks noChangeArrowheads="1"/>
          </p:cNvSpPr>
          <p:nvPr/>
        </p:nvSpPr>
        <p:spPr bwMode="auto">
          <a:xfrm rot="10800000">
            <a:off x="7928234" y="3160441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86" name="AutoShape 68"/>
          <p:cNvCxnSpPr>
            <a:cxnSpLocks noChangeShapeType="1"/>
            <a:endCxn id="85" idx="5"/>
          </p:cNvCxnSpPr>
          <p:nvPr/>
        </p:nvCxnSpPr>
        <p:spPr bwMode="auto">
          <a:xfrm>
            <a:off x="7618978" y="3036039"/>
            <a:ext cx="353893" cy="157880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</p:spTree>
    <p:extLst>
      <p:ext uri="{BB962C8B-B14F-4D97-AF65-F5344CB8AC3E}">
        <p14:creationId xmlns:p14="http://schemas.microsoft.com/office/powerpoint/2010/main" val="1742155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81" grpId="0" animBg="1"/>
      <p:bldP spid="82" grpId="0" animBg="1"/>
      <p:bldP spid="83" grpId="0" animBg="1"/>
      <p:bldP spid="8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54476" y="2120980"/>
            <a:ext cx="3200400" cy="2819400"/>
          </a:xfrm>
          <a:prstGeom prst="roundRect">
            <a:avLst>
              <a:gd name="adj" fmla="val 16667"/>
            </a:avLst>
          </a:prstGeom>
          <a:ln w="38100" cmpd="sng"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fr-FR" b="1" dirty="0" smtClean="0">
              <a:latin typeface="Symbol" charset="0"/>
            </a:endParaRPr>
          </a:p>
          <a:p>
            <a:pPr algn="ctr"/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54476" y="1544498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chemeClr val="accent4"/>
                </a:solidFill>
                <a:latin typeface="Symbol" charset="0"/>
              </a:rPr>
              <a:t>a</a:t>
            </a:r>
            <a:endParaRPr lang="fr-FR" sz="3600" b="1" dirty="0" smtClean="0">
              <a:solidFill>
                <a:schemeClr val="accent4"/>
              </a:solidFill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5082940" y="2120980"/>
            <a:ext cx="3200400" cy="2819400"/>
          </a:xfrm>
          <a:prstGeom prst="roundRect">
            <a:avLst>
              <a:gd name="adj" fmla="val 16667"/>
            </a:avLst>
          </a:prstGeom>
          <a:ln w="38100" cmpd="sng"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fr-FR" b="1" dirty="0" smtClean="0">
              <a:latin typeface="Symbol" charset="0"/>
            </a:endParaRPr>
          </a:p>
          <a:p>
            <a:pPr algn="ctr"/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5018820" y="1544498"/>
            <a:ext cx="438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rgbClr val="8064A2"/>
                </a:solidFill>
                <a:latin typeface="Symbol" charset="0"/>
              </a:rPr>
              <a:t>b</a:t>
            </a:r>
            <a:endParaRPr lang="fr-FR" sz="3600" b="1" dirty="0" smtClean="0">
              <a:solidFill>
                <a:srgbClr val="8064A2"/>
              </a:solidFill>
            </a:endParaRPr>
          </a:p>
        </p:txBody>
      </p:sp>
      <p:sp>
        <p:nvSpPr>
          <p:cNvPr id="9" name="Oval 60"/>
          <p:cNvSpPr>
            <a:spLocks noChangeArrowheads="1"/>
          </p:cNvSpPr>
          <p:nvPr/>
        </p:nvSpPr>
        <p:spPr bwMode="auto">
          <a:xfrm rot="10800000">
            <a:off x="820029" y="3839312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Oval 61"/>
          <p:cNvSpPr>
            <a:spLocks noChangeArrowheads="1"/>
          </p:cNvSpPr>
          <p:nvPr/>
        </p:nvSpPr>
        <p:spPr bwMode="auto">
          <a:xfrm rot="10800000">
            <a:off x="1201029" y="3534512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Oval 62"/>
          <p:cNvSpPr>
            <a:spLocks noChangeArrowheads="1"/>
          </p:cNvSpPr>
          <p:nvPr/>
        </p:nvSpPr>
        <p:spPr bwMode="auto">
          <a:xfrm rot="10800000">
            <a:off x="1429629" y="4067912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12" name="AutoShape 63"/>
          <p:cNvCxnSpPr>
            <a:cxnSpLocks noChangeShapeType="1"/>
            <a:stCxn id="10" idx="0"/>
            <a:endCxn id="11" idx="4"/>
          </p:cNvCxnSpPr>
          <p:nvPr/>
        </p:nvCxnSpPr>
        <p:spPr bwMode="auto">
          <a:xfrm>
            <a:off x="1353429" y="3686912"/>
            <a:ext cx="228600" cy="381000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13" name="AutoShape 64"/>
          <p:cNvCxnSpPr>
            <a:cxnSpLocks noChangeShapeType="1"/>
            <a:stCxn id="11" idx="7"/>
            <a:endCxn id="16" idx="3"/>
          </p:cNvCxnSpPr>
          <p:nvPr/>
        </p:nvCxnSpPr>
        <p:spPr bwMode="auto">
          <a:xfrm flipH="1">
            <a:off x="1232592" y="4263034"/>
            <a:ext cx="241674" cy="219356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14" name="AutoShape 65"/>
          <p:cNvCxnSpPr>
            <a:cxnSpLocks noChangeShapeType="1"/>
            <a:stCxn id="9" idx="0"/>
            <a:endCxn id="16" idx="5"/>
          </p:cNvCxnSpPr>
          <p:nvPr/>
        </p:nvCxnSpPr>
        <p:spPr bwMode="auto">
          <a:xfrm>
            <a:off x="972429" y="3991712"/>
            <a:ext cx="44637" cy="490678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15" name="AutoShape 66"/>
          <p:cNvCxnSpPr>
            <a:cxnSpLocks noChangeShapeType="1"/>
            <a:stCxn id="10" idx="7"/>
            <a:endCxn id="9" idx="3"/>
          </p:cNvCxnSpPr>
          <p:nvPr/>
        </p:nvCxnSpPr>
        <p:spPr bwMode="auto">
          <a:xfrm flipH="1">
            <a:off x="1080192" y="3664594"/>
            <a:ext cx="165474" cy="197036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sp>
        <p:nvSpPr>
          <p:cNvPr id="16" name="Oval 67"/>
          <p:cNvSpPr>
            <a:spLocks noChangeArrowheads="1"/>
          </p:cNvSpPr>
          <p:nvPr/>
        </p:nvSpPr>
        <p:spPr bwMode="auto">
          <a:xfrm rot="10800000">
            <a:off x="972429" y="4448912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6642099" y="2164468"/>
            <a:ext cx="978616" cy="70143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fr-FR" dirty="0" err="1" smtClean="0"/>
              <a:t>cog</a:t>
            </a:r>
            <a:r>
              <a:rPr lang="fr-FR" dirty="0" smtClean="0"/>
              <a:t> </a:t>
            </a:r>
            <a:r>
              <a:rPr lang="fr-FR" b="1" dirty="0" smtClean="0">
                <a:latin typeface="Symbol" charset="0"/>
              </a:rPr>
              <a:t>b</a:t>
            </a:r>
            <a:endParaRPr lang="fr-FR" b="1" dirty="0" smtClean="0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1048629" y="2169918"/>
            <a:ext cx="978616" cy="70143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fr-FR" dirty="0" err="1"/>
              <a:t>c</a:t>
            </a:r>
            <a:r>
              <a:rPr lang="fr-FR" dirty="0" err="1" smtClean="0"/>
              <a:t>og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b="1" dirty="0" smtClean="0">
                <a:solidFill>
                  <a:srgbClr val="000000"/>
                </a:solidFill>
                <a:latin typeface="Symbol" charset="0"/>
              </a:rPr>
              <a:t>a</a:t>
            </a:r>
            <a:endParaRPr lang="fr-FR" b="1" dirty="0" smtClean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66800" y="2653141"/>
            <a:ext cx="477573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ID</a:t>
            </a:r>
            <a:endParaRPr lang="fr-FR" sz="1100" b="1" dirty="0"/>
          </a:p>
        </p:txBody>
      </p:sp>
      <p:sp>
        <p:nvSpPr>
          <p:cNvPr id="23" name="Rectangle 22"/>
          <p:cNvSpPr/>
          <p:nvPr/>
        </p:nvSpPr>
        <p:spPr>
          <a:xfrm>
            <a:off x="1666800" y="2900222"/>
            <a:ext cx="477574" cy="220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err="1" smtClean="0"/>
              <a:t>ref</a:t>
            </a:r>
            <a:endParaRPr lang="fr-FR" sz="1100" b="1" dirty="0"/>
          </a:p>
        </p:txBody>
      </p:sp>
      <p:sp>
        <p:nvSpPr>
          <p:cNvPr id="24" name="Rectangle 23"/>
          <p:cNvSpPr/>
          <p:nvPr/>
        </p:nvSpPr>
        <p:spPr>
          <a:xfrm>
            <a:off x="2144374" y="2653141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1</a:t>
            </a:r>
            <a:endParaRPr lang="fr-FR" sz="1100" b="1" dirty="0"/>
          </a:p>
        </p:txBody>
      </p:sp>
      <p:sp>
        <p:nvSpPr>
          <p:cNvPr id="25" name="Rectangle 24"/>
          <p:cNvSpPr/>
          <p:nvPr/>
        </p:nvSpPr>
        <p:spPr>
          <a:xfrm>
            <a:off x="2144374" y="2890398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426599" y="2650570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2</a:t>
            </a:r>
            <a:endParaRPr lang="fr-FR" sz="1100" b="1" dirty="0"/>
          </a:p>
        </p:txBody>
      </p:sp>
      <p:sp>
        <p:nvSpPr>
          <p:cNvPr id="27" name="Rectangle 26"/>
          <p:cNvSpPr/>
          <p:nvPr/>
        </p:nvSpPr>
        <p:spPr>
          <a:xfrm>
            <a:off x="2426599" y="2887827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2690927" y="2653141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3</a:t>
            </a:r>
            <a:endParaRPr lang="fr-FR" sz="1100" b="1" dirty="0"/>
          </a:p>
        </p:txBody>
      </p:sp>
      <p:sp>
        <p:nvSpPr>
          <p:cNvPr id="29" name="Rectangle 28"/>
          <p:cNvSpPr/>
          <p:nvPr/>
        </p:nvSpPr>
        <p:spPr>
          <a:xfrm>
            <a:off x="2690927" y="2890398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2973152" y="2650570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4</a:t>
            </a:r>
            <a:endParaRPr lang="fr-FR" sz="1100" b="1" dirty="0"/>
          </a:p>
        </p:txBody>
      </p:sp>
      <p:sp>
        <p:nvSpPr>
          <p:cNvPr id="31" name="Rectangle 30"/>
          <p:cNvSpPr/>
          <p:nvPr/>
        </p:nvSpPr>
        <p:spPr>
          <a:xfrm>
            <a:off x="2973152" y="2887827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AutoShape 68"/>
          <p:cNvCxnSpPr>
            <a:cxnSpLocks noChangeShapeType="1"/>
            <a:endCxn id="11" idx="2"/>
          </p:cNvCxnSpPr>
          <p:nvPr/>
        </p:nvCxnSpPr>
        <p:spPr bwMode="auto">
          <a:xfrm flipH="1">
            <a:off x="1734429" y="3000759"/>
            <a:ext cx="1097609" cy="1181453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43" name="Connecteur en arc 42"/>
          <p:cNvCxnSpPr>
            <a:endCxn id="9" idx="5"/>
          </p:cNvCxnSpPr>
          <p:nvPr/>
        </p:nvCxnSpPr>
        <p:spPr>
          <a:xfrm rot="5400000">
            <a:off x="1144641" y="2720785"/>
            <a:ext cx="860871" cy="1420819"/>
          </a:xfrm>
          <a:prstGeom prst="curvedConnector3">
            <a:avLst>
              <a:gd name="adj1" fmla="val 22092"/>
            </a:avLst>
          </a:prstGeom>
          <a:ln w="952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rc 49"/>
          <p:cNvCxnSpPr>
            <a:endCxn id="16" idx="2"/>
          </p:cNvCxnSpPr>
          <p:nvPr/>
        </p:nvCxnSpPr>
        <p:spPr>
          <a:xfrm rot="5400000">
            <a:off x="1413234" y="2862183"/>
            <a:ext cx="1565024" cy="1837034"/>
          </a:xfrm>
          <a:prstGeom prst="curvedConnector2">
            <a:avLst/>
          </a:prstGeom>
          <a:ln w="952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AutoShape 68"/>
          <p:cNvCxnSpPr>
            <a:cxnSpLocks noChangeShapeType="1"/>
            <a:endCxn id="10" idx="3"/>
          </p:cNvCxnSpPr>
          <p:nvPr/>
        </p:nvCxnSpPr>
        <p:spPr bwMode="auto">
          <a:xfrm flipH="1">
            <a:off x="1461192" y="2998188"/>
            <a:ext cx="1106518" cy="558642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sp>
        <p:nvSpPr>
          <p:cNvPr id="54" name="AutoShape 73"/>
          <p:cNvSpPr>
            <a:spLocks noChangeArrowheads="1"/>
          </p:cNvSpPr>
          <p:nvPr/>
        </p:nvSpPr>
        <p:spPr bwMode="auto">
          <a:xfrm>
            <a:off x="1174245" y="4666178"/>
            <a:ext cx="1888843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400" b="1" dirty="0" err="1">
                <a:solidFill>
                  <a:srgbClr val="000000"/>
                </a:solidFill>
              </a:rPr>
              <a:t>s</a:t>
            </a:r>
            <a:r>
              <a:rPr lang="fr-FR" sz="1400" b="1" dirty="0" err="1" smtClean="0">
                <a:solidFill>
                  <a:srgbClr val="000000"/>
                </a:solidFill>
              </a:rPr>
              <a:t>!start</a:t>
            </a:r>
            <a:r>
              <a:rPr lang="fr-FR" sz="1400" b="1" dirty="0" smtClean="0">
                <a:solidFill>
                  <a:srgbClr val="000000"/>
                </a:solidFill>
              </a:rPr>
              <a:t>()</a:t>
            </a:r>
            <a:endParaRPr lang="fr-FR" sz="1400" b="1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00293" y="2691188"/>
            <a:ext cx="477573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ID</a:t>
            </a:r>
            <a:endParaRPr lang="fr-FR" sz="1100" b="1" dirty="0"/>
          </a:p>
        </p:txBody>
      </p:sp>
      <p:sp>
        <p:nvSpPr>
          <p:cNvPr id="56" name="Rectangle 55"/>
          <p:cNvSpPr/>
          <p:nvPr/>
        </p:nvSpPr>
        <p:spPr>
          <a:xfrm>
            <a:off x="7000293" y="2938269"/>
            <a:ext cx="477574" cy="220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err="1" smtClean="0"/>
              <a:t>ref</a:t>
            </a:r>
            <a:endParaRPr lang="fr-FR" sz="1100" b="1" dirty="0"/>
          </a:p>
        </p:txBody>
      </p:sp>
      <p:sp>
        <p:nvSpPr>
          <p:cNvPr id="57" name="Rectangle 56"/>
          <p:cNvSpPr/>
          <p:nvPr/>
        </p:nvSpPr>
        <p:spPr>
          <a:xfrm>
            <a:off x="7477867" y="2691188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1</a:t>
            </a:r>
            <a:endParaRPr lang="fr-FR" sz="1100" b="1" dirty="0"/>
          </a:p>
        </p:txBody>
      </p:sp>
      <p:sp>
        <p:nvSpPr>
          <p:cNvPr id="58" name="Rectangle 57"/>
          <p:cNvSpPr/>
          <p:nvPr/>
        </p:nvSpPr>
        <p:spPr>
          <a:xfrm>
            <a:off x="7477867" y="2928445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Oval 67"/>
          <p:cNvSpPr>
            <a:spLocks noChangeArrowheads="1"/>
          </p:cNvSpPr>
          <p:nvPr/>
        </p:nvSpPr>
        <p:spPr bwMode="auto">
          <a:xfrm rot="10800000">
            <a:off x="7928234" y="3160441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66" name="AutoShape 68"/>
          <p:cNvCxnSpPr>
            <a:cxnSpLocks noChangeShapeType="1"/>
            <a:endCxn id="65" idx="5"/>
          </p:cNvCxnSpPr>
          <p:nvPr/>
        </p:nvCxnSpPr>
        <p:spPr bwMode="auto">
          <a:xfrm>
            <a:off x="7618978" y="3036039"/>
            <a:ext cx="353893" cy="157880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74" name="Connecteur en arc 73"/>
          <p:cNvCxnSpPr>
            <a:stCxn id="54" idx="3"/>
            <a:endCxn id="19" idx="2"/>
          </p:cNvCxnSpPr>
          <p:nvPr/>
        </p:nvCxnSpPr>
        <p:spPr>
          <a:xfrm flipV="1">
            <a:off x="3063088" y="2515185"/>
            <a:ext cx="3579011" cy="2265293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utoShape 73"/>
          <p:cNvSpPr>
            <a:spLocks noChangeArrowheads="1"/>
          </p:cNvSpPr>
          <p:nvPr/>
        </p:nvSpPr>
        <p:spPr bwMode="auto">
          <a:xfrm>
            <a:off x="3477772" y="2328956"/>
            <a:ext cx="2530604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400" b="1" dirty="0" err="1" smtClean="0"/>
              <a:t>cog</a:t>
            </a:r>
            <a:r>
              <a:rPr lang="fr-FR" sz="1400" b="1" dirty="0" smtClean="0"/>
              <a:t> </a:t>
            </a:r>
            <a:r>
              <a:rPr lang="fr-FR" sz="1400" b="1" dirty="0" err="1" smtClean="0">
                <a:latin typeface="Symbol" charset="0"/>
              </a:rPr>
              <a:t>b</a:t>
            </a:r>
            <a:r>
              <a:rPr lang="fr-FR" sz="1400" b="1" dirty="0" err="1" smtClean="0">
                <a:solidFill>
                  <a:srgbClr val="000000"/>
                </a:solidFill>
              </a:rPr>
              <a:t>.execute</a:t>
            </a:r>
            <a:r>
              <a:rPr lang="fr-FR" sz="1400" b="1" dirty="0" smtClean="0">
                <a:solidFill>
                  <a:srgbClr val="000000"/>
                </a:solidFill>
              </a:rPr>
              <a:t>("</a:t>
            </a:r>
            <a:r>
              <a:rPr lang="fr-FR" sz="1400" b="1" dirty="0" err="1" smtClean="0">
                <a:solidFill>
                  <a:srgbClr val="000000"/>
                </a:solidFill>
              </a:rPr>
              <a:t>start</a:t>
            </a:r>
            <a:r>
              <a:rPr lang="fr-FR" sz="1400" b="1" dirty="0" smtClean="0">
                <a:solidFill>
                  <a:srgbClr val="000000"/>
                </a:solidFill>
              </a:rPr>
              <a:t>", </a:t>
            </a:r>
            <a:r>
              <a:rPr lang="fr-FR" sz="1400" b="1" dirty="0" err="1" smtClean="0">
                <a:solidFill>
                  <a:srgbClr val="000000"/>
                </a:solidFill>
              </a:rPr>
              <a:t>s.getId</a:t>
            </a:r>
            <a:r>
              <a:rPr lang="fr-FR" sz="1400" b="1" dirty="0" smtClean="0">
                <a:solidFill>
                  <a:srgbClr val="000000"/>
                </a:solidFill>
              </a:rPr>
              <a:t>())</a:t>
            </a:r>
            <a:endParaRPr lang="fr-FR" sz="1400" b="1" dirty="0">
              <a:solidFill>
                <a:srgbClr val="000000"/>
              </a:solidFill>
            </a:endParaRPr>
          </a:p>
        </p:txBody>
      </p:sp>
      <p:sp>
        <p:nvSpPr>
          <p:cNvPr id="40" name="AutoShape 73"/>
          <p:cNvSpPr>
            <a:spLocks noChangeArrowheads="1"/>
          </p:cNvSpPr>
          <p:nvPr/>
        </p:nvSpPr>
        <p:spPr bwMode="auto">
          <a:xfrm>
            <a:off x="5187713" y="3447458"/>
            <a:ext cx="2990701" cy="1333019"/>
          </a:xfrm>
          <a:prstGeom prst="roundRect">
            <a:avLst>
              <a:gd name="adj" fmla="val 14233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fr-FR" sz="1400" b="1" dirty="0" err="1"/>
              <a:t>e</a:t>
            </a:r>
            <a:r>
              <a:rPr lang="fr-FR" sz="1400" b="1" dirty="0" err="1" smtClean="0"/>
              <a:t>xecute</a:t>
            </a:r>
            <a:r>
              <a:rPr lang="fr-FR" sz="1400" b="1" dirty="0" smtClean="0">
                <a:solidFill>
                  <a:srgbClr val="000000"/>
                </a:solidFill>
              </a:rPr>
              <a:t>(</a:t>
            </a:r>
            <a:r>
              <a:rPr lang="fr-FR" sz="1400" b="1" dirty="0" err="1" smtClean="0">
                <a:solidFill>
                  <a:srgbClr val="000000"/>
                </a:solidFill>
              </a:rPr>
              <a:t>name</a:t>
            </a:r>
            <a:r>
              <a:rPr lang="fr-FR" sz="1400" b="1" dirty="0" smtClean="0">
                <a:solidFill>
                  <a:srgbClr val="000000"/>
                </a:solidFill>
              </a:rPr>
              <a:t>,  id, </a:t>
            </a:r>
            <a:r>
              <a:rPr lang="fr-FR" sz="1400" b="1" smtClean="0">
                <a:solidFill>
                  <a:srgbClr val="000000"/>
                </a:solidFill>
              </a:rPr>
              <a:t>params) </a:t>
            </a:r>
            <a:r>
              <a:rPr lang="fr-FR" sz="1400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fr-FR" sz="1400" b="1" dirty="0" smtClean="0">
                <a:solidFill>
                  <a:srgbClr val="000000"/>
                </a:solidFill>
              </a:rPr>
              <a:t>   m</a:t>
            </a:r>
            <a:r>
              <a:rPr lang="fr-FR" sz="1400" b="1" dirty="0" smtClean="0">
                <a:solidFill>
                  <a:srgbClr val="000000"/>
                </a:solidFill>
              </a:rPr>
              <a:t> = </a:t>
            </a:r>
            <a:r>
              <a:rPr lang="fr-FR" sz="1400" b="1" dirty="0" err="1" smtClean="0">
                <a:solidFill>
                  <a:srgbClr val="000000"/>
                </a:solidFill>
              </a:rPr>
              <a:t>retrieveMethod</a:t>
            </a:r>
            <a:r>
              <a:rPr lang="fr-FR" sz="1400" b="1" dirty="0" smtClean="0">
                <a:solidFill>
                  <a:srgbClr val="000000"/>
                </a:solidFill>
              </a:rPr>
              <a:t>(</a:t>
            </a:r>
            <a:r>
              <a:rPr lang="fr-FR" sz="1400" b="1" dirty="0" err="1" smtClean="0">
                <a:solidFill>
                  <a:srgbClr val="000000"/>
                </a:solidFill>
              </a:rPr>
              <a:t>name</a:t>
            </a:r>
            <a:r>
              <a:rPr lang="fr-FR" sz="1400" b="1" dirty="0" smtClean="0">
                <a:solidFill>
                  <a:srgbClr val="000000"/>
                </a:solidFill>
              </a:rPr>
              <a:t>, </a:t>
            </a:r>
            <a:r>
              <a:rPr lang="fr-FR" sz="1400" b="1" dirty="0" err="1" smtClean="0">
                <a:solidFill>
                  <a:srgbClr val="000000"/>
                </a:solidFill>
              </a:rPr>
              <a:t>params</a:t>
            </a:r>
            <a:r>
              <a:rPr lang="fr-FR" sz="1400" b="1" dirty="0" smtClean="0">
                <a:solidFill>
                  <a:srgbClr val="000000"/>
                </a:solidFill>
              </a:rPr>
              <a:t>)</a:t>
            </a:r>
          </a:p>
          <a:p>
            <a:r>
              <a:rPr lang="fr-FR" sz="1400" b="1" dirty="0" smtClean="0">
                <a:solidFill>
                  <a:srgbClr val="000000"/>
                </a:solidFill>
              </a:rPr>
              <a:t>   o = </a:t>
            </a:r>
            <a:r>
              <a:rPr lang="fr-FR" sz="1400" b="1" dirty="0" err="1" smtClean="0">
                <a:solidFill>
                  <a:srgbClr val="000000"/>
                </a:solidFill>
              </a:rPr>
              <a:t>retrieveObject</a:t>
            </a:r>
            <a:r>
              <a:rPr lang="fr-FR" sz="1400" b="1" dirty="0" smtClean="0">
                <a:solidFill>
                  <a:srgbClr val="000000"/>
                </a:solidFill>
              </a:rPr>
              <a:t>(id)</a:t>
            </a:r>
          </a:p>
          <a:p>
            <a:r>
              <a:rPr lang="fr-FR" sz="1400" b="1" dirty="0" smtClean="0">
                <a:solidFill>
                  <a:srgbClr val="000000"/>
                </a:solidFill>
              </a:rPr>
              <a:t>   r = </a:t>
            </a:r>
            <a:r>
              <a:rPr lang="fr-FR" sz="1400" b="1" dirty="0" err="1" smtClean="0">
                <a:solidFill>
                  <a:srgbClr val="000000"/>
                </a:solidFill>
              </a:rPr>
              <a:t>o.m</a:t>
            </a:r>
            <a:r>
              <a:rPr lang="fr-FR" sz="1400" b="1" dirty="0" smtClean="0">
                <a:solidFill>
                  <a:srgbClr val="000000"/>
                </a:solidFill>
              </a:rPr>
              <a:t>(</a:t>
            </a:r>
            <a:r>
              <a:rPr lang="fr-FR" sz="1400" b="1" dirty="0" err="1" smtClean="0">
                <a:solidFill>
                  <a:srgbClr val="000000"/>
                </a:solidFill>
              </a:rPr>
              <a:t>params</a:t>
            </a:r>
            <a:r>
              <a:rPr lang="fr-FR" sz="1400" b="1" dirty="0" smtClean="0">
                <a:solidFill>
                  <a:srgbClr val="000000"/>
                </a:solidFill>
              </a:rPr>
              <a:t>)</a:t>
            </a:r>
          </a:p>
          <a:p>
            <a:r>
              <a:rPr lang="fr-FR" sz="1400" b="1" dirty="0" smtClean="0">
                <a:solidFill>
                  <a:srgbClr val="000000"/>
                </a:solidFill>
              </a:rPr>
              <a:t>   return r</a:t>
            </a:r>
          </a:p>
          <a:p>
            <a:r>
              <a:rPr lang="fr-FR" sz="1400" b="1" dirty="0" smtClean="0">
                <a:solidFill>
                  <a:srgbClr val="000000"/>
                </a:solidFill>
              </a:rPr>
              <a:t>}</a:t>
            </a:r>
            <a:endParaRPr lang="fr-FR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63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55" grpId="0" animBg="1"/>
      <p:bldP spid="56" grpId="0" animBg="1"/>
      <p:bldP spid="57" grpId="0" animBg="1"/>
      <p:bldP spid="58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149</Words>
  <Application>Microsoft Macintosh PowerPoint</Application>
  <PresentationFormat>Présentation à l'écran (4:3)</PresentationFormat>
  <Paragraphs>73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Justine Rochas</dc:creator>
  <cp:lastModifiedBy>Justine Rochas</cp:lastModifiedBy>
  <cp:revision>8</cp:revision>
  <dcterms:created xsi:type="dcterms:W3CDTF">2016-02-05T08:15:38Z</dcterms:created>
  <dcterms:modified xsi:type="dcterms:W3CDTF">2016-02-05T15:46:58Z</dcterms:modified>
</cp:coreProperties>
</file>