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66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9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75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6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13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7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9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9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1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41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740325" y="3677072"/>
            <a:ext cx="2367278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ode1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3448859" y="3679796"/>
            <a:ext cx="2368409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ode2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1462687" y="2599828"/>
            <a:ext cx="6653335" cy="306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server.getCog</a:t>
            </a:r>
            <a:r>
              <a:rPr lang="fr-FR" sz="1400" b="1" dirty="0" smtClean="0">
                <a:latin typeface="Andale Mono"/>
                <a:cs typeface="Andale Mono"/>
              </a:rPr>
              <a:t>().</a:t>
            </a:r>
            <a:r>
              <a:rPr lang="fr-FR" sz="1400" b="1" dirty="0" err="1" smtClean="0">
                <a:latin typeface="Andale Mono"/>
                <a:cs typeface="Andale Mono"/>
              </a:rPr>
              <a:t>execute</a:t>
            </a:r>
            <a:r>
              <a:rPr lang="fr-FR" sz="1400" b="1" dirty="0" smtClean="0">
                <a:latin typeface="Andale Mono"/>
                <a:cs typeface="Andale Mono"/>
              </a:rPr>
              <a:t>("</a:t>
            </a:r>
            <a:r>
              <a:rPr lang="fr-FR" sz="1400" b="1" dirty="0" err="1" smtClean="0">
                <a:latin typeface="Andale Mono"/>
                <a:cs typeface="Andale Mono"/>
              </a:rPr>
              <a:t>start</a:t>
            </a:r>
            <a:r>
              <a:rPr lang="fr-FR" sz="1400" b="1" dirty="0" smtClean="0">
                <a:latin typeface="Andale Mono"/>
                <a:cs typeface="Andale Mono"/>
              </a:rPr>
              <a:t>", </a:t>
            </a:r>
            <a:r>
              <a:rPr lang="fr-FR" sz="1400" dirty="0" smtClean="0">
                <a:latin typeface="Andale Mono"/>
                <a:cs typeface="Andale Mono"/>
              </a:rPr>
              <a:t>{},</a:t>
            </a:r>
            <a:r>
              <a:rPr lang="fr-FR" sz="1400" b="1" dirty="0" smtClean="0">
                <a:latin typeface="Andale Mono"/>
                <a:cs typeface="Andale Mono"/>
              </a:rPr>
              <a:t> </a:t>
            </a:r>
            <a:r>
              <a:rPr lang="fr-FR" sz="1400" b="1" dirty="0" err="1" smtClean="0">
                <a:latin typeface="Andale Mono"/>
                <a:cs typeface="Andale Mono"/>
              </a:rPr>
              <a:t>server.getID</a:t>
            </a:r>
            <a:r>
              <a:rPr lang="fr-FR" sz="1400" b="1" dirty="0" smtClean="0">
                <a:latin typeface="Andale Mono"/>
                <a:cs typeface="Andale Mono"/>
              </a:rPr>
              <a:t>())</a:t>
            </a:r>
            <a:endParaRPr lang="en-US" sz="1400" b="1" dirty="0" smtClean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1130606" y="4458108"/>
            <a:ext cx="341385" cy="3277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6" name="Ellipse 65"/>
          <p:cNvSpPr/>
          <p:nvPr/>
        </p:nvSpPr>
        <p:spPr>
          <a:xfrm>
            <a:off x="2045522" y="4364723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7" name="Ellipse 66"/>
          <p:cNvSpPr/>
          <p:nvPr/>
        </p:nvSpPr>
        <p:spPr>
          <a:xfrm>
            <a:off x="1870181" y="5115723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8" name="Ellipse 67"/>
          <p:cNvSpPr/>
          <p:nvPr/>
        </p:nvSpPr>
        <p:spPr>
          <a:xfrm>
            <a:off x="4215435" y="5179664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9" name="Ellipse 68"/>
          <p:cNvSpPr/>
          <p:nvPr/>
        </p:nvSpPr>
        <p:spPr>
          <a:xfrm>
            <a:off x="4895454" y="4596081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825895" y="4196425"/>
            <a:ext cx="93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mainCog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841926" y="4089087"/>
            <a:ext cx="83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Andale Mono"/>
                <a:cs typeface="Andale Mono"/>
              </a:rPr>
              <a:t>server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333331" y="4319554"/>
            <a:ext cx="1366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 </a:t>
            </a:r>
            <a:r>
              <a:rPr lang="fr-FR" sz="1400" dirty="0" err="1" smtClean="0"/>
              <a:t>remote</a:t>
            </a:r>
            <a:r>
              <a:rPr lang="fr-FR" sz="1400" dirty="0"/>
              <a:t> </a:t>
            </a:r>
            <a:r>
              <a:rPr lang="fr-FR" sz="1400" dirty="0" smtClean="0"/>
              <a:t>server</a:t>
            </a:r>
            <a:endParaRPr lang="fr-FR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4207299" y="4879476"/>
            <a:ext cx="50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cog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205993" y="1830883"/>
            <a:ext cx="51172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latin typeface="Andale Mono"/>
                <a:cs typeface="Andale Mono"/>
              </a:rPr>
              <a:t>server!start</a:t>
            </a:r>
            <a:r>
              <a:rPr lang="fr-FR" sz="1400" b="1" dirty="0" smtClean="0">
                <a:latin typeface="Andale Mono"/>
                <a:cs typeface="Andale Mono"/>
              </a:rPr>
              <a:t>()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1599721" y="4815269"/>
            <a:ext cx="1116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Andale Mono"/>
                <a:cs typeface="Andale Mono"/>
              </a:rPr>
              <a:t>c</a:t>
            </a:r>
            <a:r>
              <a:rPr lang="fr-FR" sz="1400" b="1" dirty="0" err="1" smtClean="0">
                <a:latin typeface="Andale Mono"/>
                <a:cs typeface="Andale Mono"/>
              </a:rPr>
              <a:t>og</a:t>
            </a:r>
            <a:r>
              <a:rPr lang="fr-FR" sz="1400" dirty="0" smtClean="0"/>
              <a:t> (proxy)</a:t>
            </a:r>
            <a:endParaRPr lang="fr-FR" sz="1400" dirty="0"/>
          </a:p>
        </p:txBody>
      </p:sp>
      <p:cxnSp>
        <p:nvCxnSpPr>
          <p:cNvPr id="77" name="Connecteur droit avec flèche 76"/>
          <p:cNvCxnSpPr>
            <a:stCxn id="67" idx="5"/>
            <a:endCxn id="68" idx="2"/>
          </p:cNvCxnSpPr>
          <p:nvPr/>
        </p:nvCxnSpPr>
        <p:spPr>
          <a:xfrm flipV="1">
            <a:off x="2161571" y="5343519"/>
            <a:ext cx="2053864" cy="51922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740325" y="4023221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3449990" y="4029850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376715" y="3355740"/>
            <a:ext cx="2335004" cy="239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COG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81" name="Rectangle 80"/>
          <p:cNvSpPr/>
          <p:nvPr/>
        </p:nvSpPr>
        <p:spPr>
          <a:xfrm>
            <a:off x="6503715" y="4226251"/>
            <a:ext cx="955146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Object ID</a:t>
            </a:r>
            <a:endParaRPr lang="fr-FR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6503715" y="4463508"/>
            <a:ext cx="955146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Object </a:t>
            </a:r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83" name="Rectangle 82"/>
          <p:cNvSpPr/>
          <p:nvPr/>
        </p:nvSpPr>
        <p:spPr>
          <a:xfrm>
            <a:off x="7458861" y="422625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7458861" y="446350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7741086" y="422368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7741086" y="446093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8005414" y="422625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8005414" y="446350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8287639" y="422368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8287639" y="446093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419049" y="3918474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Objects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registry</a:t>
            </a:r>
            <a:endParaRPr lang="fr-FR" sz="1400" b="1" dirty="0"/>
          </a:p>
        </p:txBody>
      </p:sp>
      <p:cxnSp>
        <p:nvCxnSpPr>
          <p:cNvPr id="92" name="Connecteur droit 91"/>
          <p:cNvCxnSpPr/>
          <p:nvPr/>
        </p:nvCxnSpPr>
        <p:spPr>
          <a:xfrm>
            <a:off x="6376715" y="3763093"/>
            <a:ext cx="2335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5405149" y="2571606"/>
            <a:ext cx="1641593" cy="41262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2284490" y="2892361"/>
            <a:ext cx="850913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238878" y="2892361"/>
            <a:ext cx="850913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4192673" y="2892361"/>
            <a:ext cx="57988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93" idx="4"/>
          </p:cNvCxnSpPr>
          <p:nvPr/>
        </p:nvCxnSpPr>
        <p:spPr>
          <a:xfrm>
            <a:off x="6225946" y="2984229"/>
            <a:ext cx="1399667" cy="1359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5212485" y="4555957"/>
            <a:ext cx="2413128" cy="115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295511" y="5253471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1206056" y="4523935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ogner un rectangle à un seul coin 100"/>
          <p:cNvSpPr/>
          <p:nvPr/>
        </p:nvSpPr>
        <p:spPr>
          <a:xfrm>
            <a:off x="2254388" y="4343301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getCog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02" name="Connecteur droit avec flèche 101"/>
          <p:cNvCxnSpPr>
            <a:stCxn id="65" idx="6"/>
            <a:endCxn id="66" idx="2"/>
          </p:cNvCxnSpPr>
          <p:nvPr/>
        </p:nvCxnSpPr>
        <p:spPr>
          <a:xfrm flipV="1">
            <a:off x="1471991" y="4528578"/>
            <a:ext cx="573531" cy="933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rc 102"/>
          <p:cNvCxnSpPr>
            <a:stCxn id="65" idx="4"/>
            <a:endCxn id="67" idx="2"/>
          </p:cNvCxnSpPr>
          <p:nvPr/>
        </p:nvCxnSpPr>
        <p:spPr>
          <a:xfrm rot="16200000" flipH="1">
            <a:off x="1338860" y="4748257"/>
            <a:ext cx="493760" cy="568882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ogner un rectangle à un seul coin 103"/>
          <p:cNvSpPr/>
          <p:nvPr/>
        </p:nvSpPr>
        <p:spPr>
          <a:xfrm>
            <a:off x="5148984" y="4777169"/>
            <a:ext cx="572630" cy="21104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start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550843" y="4960664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3771518" y="4962859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3992193" y="4965054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4069776" y="5036364"/>
            <a:ext cx="68277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3723855" y="4731453"/>
            <a:ext cx="803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10" name="Rogner un rectangle à un seul coin 109"/>
          <p:cNvSpPr/>
          <p:nvPr/>
        </p:nvSpPr>
        <p:spPr>
          <a:xfrm>
            <a:off x="2106951" y="5092780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11" name="Connecteur en arc 110"/>
          <p:cNvCxnSpPr>
            <a:stCxn id="68" idx="6"/>
            <a:endCxn id="69" idx="4"/>
          </p:cNvCxnSpPr>
          <p:nvPr/>
        </p:nvCxnSpPr>
        <p:spPr>
          <a:xfrm flipV="1">
            <a:off x="4556820" y="4923791"/>
            <a:ext cx="509327" cy="419728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en angle 111"/>
          <p:cNvCxnSpPr>
            <a:stCxn id="65" idx="2"/>
          </p:cNvCxnSpPr>
          <p:nvPr/>
        </p:nvCxnSpPr>
        <p:spPr>
          <a:xfrm rot="10800000" flipH="1">
            <a:off x="1130606" y="2892361"/>
            <a:ext cx="698620" cy="1729602"/>
          </a:xfrm>
          <a:prstGeom prst="bentConnector4">
            <a:avLst>
              <a:gd name="adj1" fmla="val -109072"/>
              <a:gd name="adj2" fmla="val 6868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676400" cy="228600"/>
          </a:xfrm>
        </p:spPr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3725698" y="6635487"/>
            <a:ext cx="5871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5839225" y="6635487"/>
            <a:ext cx="5871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1926677" y="6551245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547564" y="6461144"/>
            <a:ext cx="59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object</a:t>
            </a:r>
            <a:endParaRPr lang="fr-FR" sz="12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57219" y="313566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runs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2725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3" grpId="0" animBg="1"/>
      <p:bldP spid="101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/>
      <p:bldP spid="110" grpId="0" animBg="1"/>
      <p:bldP spid="1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60400" y="33909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080000" y="33528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7200" y="5334000"/>
            <a:ext cx="1447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0600" y="5334000"/>
            <a:ext cx="422275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1400" y="57150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08200" y="5715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794000" y="46863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413000" y="49911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184400" y="43815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48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34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946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6" name="AutoShape 14"/>
          <p:cNvCxnSpPr>
            <a:cxnSpLocks noChangeShapeType="1"/>
            <a:stCxn id="11" idx="0"/>
            <a:endCxn id="12" idx="4"/>
          </p:cNvCxnSpPr>
          <p:nvPr/>
        </p:nvCxnSpPr>
        <p:spPr bwMode="auto">
          <a:xfrm flipH="1" flipV="1">
            <a:off x="2336800" y="4619625"/>
            <a:ext cx="22860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12" idx="7"/>
            <a:endCxn id="21" idx="3"/>
          </p:cNvCxnSpPr>
          <p:nvPr/>
        </p:nvCxnSpPr>
        <p:spPr bwMode="auto">
          <a:xfrm flipV="1">
            <a:off x="2444750" y="4281488"/>
            <a:ext cx="317500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10" idx="0"/>
            <a:endCxn id="21" idx="5"/>
          </p:cNvCxnSpPr>
          <p:nvPr/>
        </p:nvCxnSpPr>
        <p:spPr bwMode="auto">
          <a:xfrm flipV="1">
            <a:off x="2946400" y="4281488"/>
            <a:ext cx="317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11" idx="7"/>
            <a:endCxn id="10" idx="3"/>
          </p:cNvCxnSpPr>
          <p:nvPr/>
        </p:nvCxnSpPr>
        <p:spPr bwMode="auto">
          <a:xfrm flipV="1">
            <a:off x="2673350" y="4826000"/>
            <a:ext cx="165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803400" y="5715000"/>
            <a:ext cx="3048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717800" y="40767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299200" y="3581400"/>
            <a:ext cx="6858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3" name="AutoShape 21"/>
          <p:cNvCxnSpPr>
            <a:cxnSpLocks noChangeShapeType="1"/>
            <a:stCxn id="21" idx="6"/>
            <a:endCxn id="22" idx="2"/>
          </p:cNvCxnSpPr>
          <p:nvPr/>
        </p:nvCxnSpPr>
        <p:spPr bwMode="auto">
          <a:xfrm flipV="1">
            <a:off x="3032125" y="3810000"/>
            <a:ext cx="3248025" cy="38100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5765800" y="28956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8" name="AutoShape 26"/>
            <p:cNvCxnSpPr>
              <a:cxnSpLocks noChangeShapeType="1"/>
              <a:stCxn id="26" idx="0"/>
              <a:endCxn id="27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29" name="AutoShape 27"/>
            <p:cNvCxnSpPr>
              <a:cxnSpLocks noChangeShapeType="1"/>
              <a:stCxn id="27" idx="7"/>
              <a:endCxn id="32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0" name="AutoShape 28"/>
            <p:cNvCxnSpPr>
              <a:cxnSpLocks noChangeShapeType="1"/>
              <a:stCxn id="25" idx="0"/>
              <a:endCxn id="32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1" name="AutoShape 29"/>
            <p:cNvCxnSpPr>
              <a:cxnSpLocks noChangeShapeType="1"/>
              <a:stCxn id="26" idx="7"/>
              <a:endCxn id="25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1955800" y="29718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37" name="AutoShape 35"/>
            <p:cNvCxnSpPr>
              <a:cxnSpLocks noChangeShapeType="1"/>
              <a:stCxn id="35" idx="0"/>
              <a:endCxn id="36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8" name="AutoShape 36"/>
            <p:cNvCxnSpPr>
              <a:cxnSpLocks noChangeShapeType="1"/>
              <a:stCxn id="36" idx="7"/>
              <a:endCxn id="41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9" name="AutoShape 37"/>
            <p:cNvCxnSpPr>
              <a:cxnSpLocks noChangeShapeType="1"/>
              <a:stCxn id="34" idx="0"/>
              <a:endCxn id="41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0" name="AutoShape 38"/>
            <p:cNvCxnSpPr>
              <a:cxnSpLocks noChangeShapeType="1"/>
              <a:stCxn id="35" idx="7"/>
              <a:endCxn id="34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3860800" y="2743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6" name="AutoShape 44"/>
            <p:cNvCxnSpPr>
              <a:cxnSpLocks noChangeShapeType="1"/>
              <a:stCxn id="44" idx="0"/>
              <a:endCxn id="45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7" name="AutoShape 45"/>
            <p:cNvCxnSpPr>
              <a:cxnSpLocks noChangeShapeType="1"/>
              <a:stCxn id="45" idx="7"/>
              <a:endCxn id="50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8" name="AutoShape 46"/>
            <p:cNvCxnSpPr>
              <a:cxnSpLocks noChangeShapeType="1"/>
              <a:stCxn id="43" idx="0"/>
              <a:endCxn id="50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9" name="AutoShape 47"/>
            <p:cNvCxnSpPr>
              <a:cxnSpLocks noChangeShapeType="1"/>
              <a:stCxn id="44" idx="7"/>
              <a:endCxn id="43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736600" y="3886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5" name="AutoShape 53"/>
            <p:cNvCxnSpPr>
              <a:cxnSpLocks noChangeShapeType="1"/>
              <a:stCxn id="53" idx="0"/>
              <a:endCxn id="54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6" name="AutoShape 54"/>
            <p:cNvCxnSpPr>
              <a:cxnSpLocks noChangeShapeType="1"/>
              <a:stCxn id="54" idx="7"/>
              <a:endCxn id="59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7" name="AutoShape 55"/>
            <p:cNvCxnSpPr>
              <a:cxnSpLocks noChangeShapeType="1"/>
              <a:stCxn id="52" idx="0"/>
              <a:endCxn id="59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8" name="AutoShape 56"/>
            <p:cNvCxnSpPr>
              <a:cxnSpLocks noChangeShapeType="1"/>
              <a:stCxn id="53" idx="7"/>
              <a:endCxn id="52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985000" y="5334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 b="1"/>
              <a:t>foo</a:t>
            </a:r>
          </a:p>
        </p:txBody>
      </p:sp>
      <p:grpSp>
        <p:nvGrpSpPr>
          <p:cNvPr id="61" name="Group 59"/>
          <p:cNvGrpSpPr>
            <a:grpSpLocks/>
          </p:cNvGrpSpPr>
          <p:nvPr/>
        </p:nvGrpSpPr>
        <p:grpSpPr bwMode="auto">
          <a:xfrm>
            <a:off x="6985004" y="3810000"/>
            <a:ext cx="914400" cy="1524000"/>
            <a:chOff x="4368" y="1488"/>
            <a:chExt cx="576" cy="960"/>
          </a:xfrm>
          <a:solidFill>
            <a:srgbClr val="FFFFFF"/>
          </a:solidFill>
        </p:grpSpPr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4752" y="1920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65" name="AutoShape 63"/>
            <p:cNvCxnSpPr>
              <a:cxnSpLocks noChangeShapeType="1"/>
              <a:stCxn id="63" idx="0"/>
              <a:endCxn id="64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6" name="AutoShape 64"/>
            <p:cNvCxnSpPr>
              <a:cxnSpLocks noChangeShapeType="1"/>
              <a:stCxn id="64" idx="7"/>
              <a:endCxn id="69" idx="3"/>
            </p:cNvCxnSpPr>
            <p:nvPr/>
          </p:nvCxnSpPr>
          <p:spPr bwMode="auto">
            <a:xfrm flipV="1">
              <a:off x="4532" y="1617"/>
              <a:ext cx="152" cy="1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7" name="AutoShape 65"/>
            <p:cNvCxnSpPr>
              <a:cxnSpLocks noChangeShapeType="1"/>
              <a:stCxn id="62" idx="0"/>
              <a:endCxn id="69" idx="5"/>
            </p:cNvCxnSpPr>
            <p:nvPr/>
          </p:nvCxnSpPr>
          <p:spPr bwMode="auto">
            <a:xfrm flipH="1" flipV="1">
              <a:off x="4820" y="1617"/>
              <a:ext cx="28" cy="29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8" name="AutoShape 66"/>
            <p:cNvCxnSpPr>
              <a:cxnSpLocks noChangeShapeType="1"/>
              <a:stCxn id="63" idx="7"/>
              <a:endCxn id="62" idx="3"/>
            </p:cNvCxnSpPr>
            <p:nvPr/>
          </p:nvCxnSpPr>
          <p:spPr bwMode="auto">
            <a:xfrm flipV="1">
              <a:off x="4676" y="2008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4656" y="148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70" name="AutoShape 68"/>
            <p:cNvCxnSpPr>
              <a:cxnSpLocks noChangeShapeType="1"/>
              <a:stCxn id="60" idx="0"/>
              <a:endCxn id="63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71" name="AutoShape 69"/>
            <p:cNvCxnSpPr>
              <a:cxnSpLocks noChangeShapeType="1"/>
              <a:stCxn id="69" idx="6"/>
              <a:endCxn id="22" idx="6"/>
            </p:cNvCxnSpPr>
            <p:nvPr/>
          </p:nvCxnSpPr>
          <p:spPr bwMode="auto">
            <a:xfrm flipH="1" flipV="1">
              <a:off x="4368" y="1488"/>
              <a:ext cx="480" cy="72"/>
            </a:xfrm>
            <a:prstGeom prst="curvedConnector5">
              <a:avLst>
                <a:gd name="adj1" fmla="val -30000"/>
                <a:gd name="adj2" fmla="val 277778"/>
                <a:gd name="adj3" fmla="val 70000"/>
              </a:avLst>
            </a:prstGeom>
            <a:grpFill/>
            <a:ln w="25400">
              <a:solidFill>
                <a:schemeClr val="accent2"/>
              </a:solidFill>
              <a:round/>
              <a:headEnd type="none"/>
              <a:tailEnd type="triangle" w="lg" len="lg"/>
            </a:ln>
            <a:extLst/>
          </p:spPr>
        </p:cxnSp>
      </p:grp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4851400" y="33528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b</a:t>
            </a:r>
            <a:endParaRPr lang="fr-FR" b="1" dirty="0"/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584200" y="32004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a</a:t>
            </a:r>
            <a:endParaRPr lang="fr-FR" b="1" dirty="0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1574800" y="5410200"/>
            <a:ext cx="1000125" cy="1588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5" name="AutoShape 73"/>
          <p:cNvSpPr>
            <a:spLocks noChangeArrowheads="1"/>
          </p:cNvSpPr>
          <p:nvPr/>
        </p:nvSpPr>
        <p:spPr bwMode="auto">
          <a:xfrm>
            <a:off x="1346200" y="53340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</a:rPr>
              <a:t>result</a:t>
            </a:r>
            <a:r>
              <a:rPr lang="fr-FR" sz="1400" b="1" dirty="0" smtClean="0">
                <a:solidFill>
                  <a:srgbClr val="000000"/>
                </a:solidFill>
              </a:rPr>
              <a:t>=</a:t>
            </a:r>
            <a:r>
              <a:rPr lang="fr-FR" sz="1400" b="1" dirty="0" err="1" smtClean="0">
                <a:solidFill>
                  <a:srgbClr val="000000"/>
                </a:solidFill>
              </a:rPr>
              <a:t>beta.foo</a:t>
            </a:r>
            <a:r>
              <a:rPr lang="fr-FR" sz="1400" b="1" dirty="0">
                <a:solidFill>
                  <a:srgbClr val="000000"/>
                </a:solidFill>
              </a:rPr>
              <a:t>(b)</a:t>
            </a:r>
          </a:p>
        </p:txBody>
      </p:sp>
      <p:cxnSp>
        <p:nvCxnSpPr>
          <p:cNvPr id="76" name="AutoShape 74"/>
          <p:cNvCxnSpPr>
            <a:cxnSpLocks noChangeShapeType="1"/>
            <a:stCxn id="74" idx="6"/>
            <a:endCxn id="11" idx="4"/>
          </p:cNvCxnSpPr>
          <p:nvPr/>
        </p:nvCxnSpPr>
        <p:spPr bwMode="auto">
          <a:xfrm flipV="1">
            <a:off x="2457450" y="5153025"/>
            <a:ext cx="1079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75"/>
          <p:cNvCxnSpPr>
            <a:cxnSpLocks noChangeShapeType="1"/>
            <a:stCxn id="74" idx="0"/>
            <a:endCxn id="22" idx="1"/>
          </p:cNvCxnSpPr>
          <p:nvPr/>
        </p:nvCxnSpPr>
        <p:spPr bwMode="auto">
          <a:xfrm rot="10800000" flipH="1">
            <a:off x="1574800" y="3629025"/>
            <a:ext cx="4824413" cy="1781175"/>
          </a:xfrm>
          <a:prstGeom prst="curvedConnector4">
            <a:avLst>
              <a:gd name="adj1" fmla="val -4736"/>
              <a:gd name="adj2" fmla="val 115509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78"/>
          <p:cNvSpPr>
            <a:spLocks noChangeArrowheads="1"/>
          </p:cNvSpPr>
          <p:nvPr/>
        </p:nvSpPr>
        <p:spPr bwMode="auto">
          <a:xfrm>
            <a:off x="3251200" y="53340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79" name="AutoShape 79"/>
          <p:cNvCxnSpPr>
            <a:cxnSpLocks noChangeShapeType="1"/>
            <a:stCxn id="78" idx="0"/>
            <a:endCxn id="11" idx="6"/>
          </p:cNvCxnSpPr>
          <p:nvPr/>
        </p:nvCxnSpPr>
        <p:spPr bwMode="auto">
          <a:xfrm flipH="1" flipV="1">
            <a:off x="2727325" y="5067300"/>
            <a:ext cx="6762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AutoShape 80"/>
          <p:cNvSpPr>
            <a:spLocks noChangeArrowheads="1"/>
          </p:cNvSpPr>
          <p:nvPr/>
        </p:nvSpPr>
        <p:spPr bwMode="auto">
          <a:xfrm>
            <a:off x="5613400" y="48768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1400" b="1">
              <a:solidFill>
                <a:srgbClr val="000000"/>
              </a:solidFill>
            </a:endParaRPr>
          </a:p>
        </p:txBody>
      </p:sp>
      <p:sp>
        <p:nvSpPr>
          <p:cNvPr id="81" name="Oval 82"/>
          <p:cNvSpPr>
            <a:spLocks noChangeArrowheads="1"/>
          </p:cNvSpPr>
          <p:nvPr/>
        </p:nvSpPr>
        <p:spPr bwMode="auto">
          <a:xfrm>
            <a:off x="1803400" y="3886200"/>
            <a:ext cx="533400" cy="228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2" name="Rectangle à coins arrondis 81"/>
          <p:cNvSpPr/>
          <p:nvPr/>
        </p:nvSpPr>
        <p:spPr bwMode="auto">
          <a:xfrm>
            <a:off x="7861302" y="2954111"/>
            <a:ext cx="1282698" cy="5715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invocation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41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54476" y="2120980"/>
            <a:ext cx="3200400" cy="2819400"/>
          </a:xfrm>
          <a:prstGeom prst="roundRect">
            <a:avLst>
              <a:gd name="adj" fmla="val 16667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54476" y="1544498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accent4"/>
                </a:solidFill>
                <a:latin typeface="Symbol" charset="0"/>
              </a:rPr>
              <a:t>a</a:t>
            </a:r>
            <a:endParaRPr lang="fr-FR" sz="3600" b="1" dirty="0" smtClean="0">
              <a:solidFill>
                <a:schemeClr val="accent4"/>
              </a:solidFill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082940" y="2120980"/>
            <a:ext cx="3200400" cy="2819400"/>
          </a:xfrm>
          <a:prstGeom prst="roundRect">
            <a:avLst>
              <a:gd name="adj" fmla="val 16667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018820" y="1544498"/>
            <a:ext cx="43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8064A2"/>
                </a:solidFill>
                <a:latin typeface="Symbol" charset="0"/>
              </a:rPr>
              <a:t>b</a:t>
            </a:r>
            <a:endParaRPr lang="fr-FR" sz="3600" b="1" dirty="0" smtClean="0">
              <a:solidFill>
                <a:srgbClr val="8064A2"/>
              </a:solidFill>
            </a:endParaRPr>
          </a:p>
        </p:txBody>
      </p:sp>
      <p:sp>
        <p:nvSpPr>
          <p:cNvPr id="9" name="Oval 60"/>
          <p:cNvSpPr>
            <a:spLocks noChangeArrowheads="1"/>
          </p:cNvSpPr>
          <p:nvPr/>
        </p:nvSpPr>
        <p:spPr bwMode="auto">
          <a:xfrm rot="10800000">
            <a:off x="820029" y="3839312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61"/>
          <p:cNvSpPr>
            <a:spLocks noChangeArrowheads="1"/>
          </p:cNvSpPr>
          <p:nvPr/>
        </p:nvSpPr>
        <p:spPr bwMode="auto">
          <a:xfrm rot="10800000">
            <a:off x="1201029" y="3534512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62"/>
          <p:cNvSpPr>
            <a:spLocks noChangeArrowheads="1"/>
          </p:cNvSpPr>
          <p:nvPr/>
        </p:nvSpPr>
        <p:spPr bwMode="auto">
          <a:xfrm rot="10800000">
            <a:off x="1429629" y="4067912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2" name="AutoShape 63"/>
          <p:cNvCxnSpPr>
            <a:cxnSpLocks noChangeShapeType="1"/>
            <a:stCxn id="10" idx="0"/>
            <a:endCxn id="11" idx="4"/>
          </p:cNvCxnSpPr>
          <p:nvPr/>
        </p:nvCxnSpPr>
        <p:spPr bwMode="auto">
          <a:xfrm>
            <a:off x="1353429" y="3686912"/>
            <a:ext cx="228600" cy="381000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3" name="AutoShape 64"/>
          <p:cNvCxnSpPr>
            <a:cxnSpLocks noChangeShapeType="1"/>
            <a:stCxn id="11" idx="7"/>
            <a:endCxn id="16" idx="3"/>
          </p:cNvCxnSpPr>
          <p:nvPr/>
        </p:nvCxnSpPr>
        <p:spPr bwMode="auto">
          <a:xfrm flipH="1">
            <a:off x="1232592" y="4263034"/>
            <a:ext cx="241674" cy="21935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4" name="AutoShape 65"/>
          <p:cNvCxnSpPr>
            <a:cxnSpLocks noChangeShapeType="1"/>
            <a:stCxn id="9" idx="0"/>
            <a:endCxn id="16" idx="5"/>
          </p:cNvCxnSpPr>
          <p:nvPr/>
        </p:nvCxnSpPr>
        <p:spPr bwMode="auto">
          <a:xfrm>
            <a:off x="972429" y="3991712"/>
            <a:ext cx="44637" cy="490678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5" name="AutoShape 66"/>
          <p:cNvCxnSpPr>
            <a:cxnSpLocks noChangeShapeType="1"/>
            <a:stCxn id="10" idx="7"/>
            <a:endCxn id="9" idx="3"/>
          </p:cNvCxnSpPr>
          <p:nvPr/>
        </p:nvCxnSpPr>
        <p:spPr bwMode="auto">
          <a:xfrm flipH="1">
            <a:off x="1080192" y="3664594"/>
            <a:ext cx="165474" cy="19703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16" name="Oval 67"/>
          <p:cNvSpPr>
            <a:spLocks noChangeArrowheads="1"/>
          </p:cNvSpPr>
          <p:nvPr/>
        </p:nvSpPr>
        <p:spPr bwMode="auto">
          <a:xfrm rot="10800000">
            <a:off x="972429" y="4448912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6642099" y="216446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 smtClean="0"/>
              <a:t>cog</a:t>
            </a:r>
            <a:r>
              <a:rPr lang="fr-FR" dirty="0" smtClean="0"/>
              <a:t> </a:t>
            </a:r>
            <a:r>
              <a:rPr lang="fr-FR" b="1" dirty="0" smtClean="0">
                <a:latin typeface="Symbol" charset="0"/>
              </a:rPr>
              <a:t>b</a:t>
            </a:r>
            <a:endParaRPr lang="fr-FR" b="1" dirty="0" smtClean="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048629" y="216991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/>
              <a:t>c</a:t>
            </a:r>
            <a:r>
              <a:rPr lang="fr-FR" dirty="0" err="1" smtClean="0"/>
              <a:t>og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Symbol" charset="0"/>
              </a:rPr>
              <a:t>a</a:t>
            </a:r>
            <a:endParaRPr lang="fr-FR" b="1" dirty="0" smtClean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66800" y="2653141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23" name="Rectangle 22"/>
          <p:cNvSpPr/>
          <p:nvPr/>
        </p:nvSpPr>
        <p:spPr>
          <a:xfrm>
            <a:off x="1666800" y="2900222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44374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2144374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26599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2</a:t>
            </a:r>
            <a:endParaRPr lang="fr-FR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2426599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690927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3</a:t>
            </a:r>
            <a:endParaRPr lang="fr-FR" sz="1100" b="1" dirty="0"/>
          </a:p>
        </p:txBody>
      </p:sp>
      <p:sp>
        <p:nvSpPr>
          <p:cNvPr id="29" name="Rectangle 28"/>
          <p:cNvSpPr/>
          <p:nvPr/>
        </p:nvSpPr>
        <p:spPr>
          <a:xfrm>
            <a:off x="2690927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973152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4</a:t>
            </a:r>
            <a:endParaRPr lang="fr-FR" sz="1100" b="1" dirty="0"/>
          </a:p>
        </p:txBody>
      </p:sp>
      <p:sp>
        <p:nvSpPr>
          <p:cNvPr id="31" name="Rectangle 30"/>
          <p:cNvSpPr/>
          <p:nvPr/>
        </p:nvSpPr>
        <p:spPr>
          <a:xfrm>
            <a:off x="2973152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AutoShape 68"/>
          <p:cNvCxnSpPr>
            <a:cxnSpLocks noChangeShapeType="1"/>
            <a:endCxn id="11" idx="2"/>
          </p:cNvCxnSpPr>
          <p:nvPr/>
        </p:nvCxnSpPr>
        <p:spPr bwMode="auto">
          <a:xfrm flipH="1">
            <a:off x="1734429" y="3000759"/>
            <a:ext cx="1097609" cy="1181453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43" name="Connecteur en arc 42"/>
          <p:cNvCxnSpPr>
            <a:endCxn id="9" idx="5"/>
          </p:cNvCxnSpPr>
          <p:nvPr/>
        </p:nvCxnSpPr>
        <p:spPr>
          <a:xfrm rot="5400000">
            <a:off x="1144641" y="2720785"/>
            <a:ext cx="860871" cy="1420819"/>
          </a:xfrm>
          <a:prstGeom prst="curvedConnector3">
            <a:avLst>
              <a:gd name="adj1" fmla="val 22092"/>
            </a:avLst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endCxn id="16" idx="2"/>
          </p:cNvCxnSpPr>
          <p:nvPr/>
        </p:nvCxnSpPr>
        <p:spPr>
          <a:xfrm rot="5400000">
            <a:off x="1413234" y="2862183"/>
            <a:ext cx="1565024" cy="1837034"/>
          </a:xfrm>
          <a:prstGeom prst="curvedConnector2">
            <a:avLst/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AutoShape 68"/>
          <p:cNvCxnSpPr>
            <a:cxnSpLocks noChangeShapeType="1"/>
            <a:endCxn id="10" idx="3"/>
          </p:cNvCxnSpPr>
          <p:nvPr/>
        </p:nvCxnSpPr>
        <p:spPr bwMode="auto">
          <a:xfrm flipH="1">
            <a:off x="1461192" y="2998188"/>
            <a:ext cx="1106518" cy="558642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54" name="AutoShape 73"/>
          <p:cNvSpPr>
            <a:spLocks noChangeArrowheads="1"/>
          </p:cNvSpPr>
          <p:nvPr/>
        </p:nvSpPr>
        <p:spPr bwMode="auto">
          <a:xfrm>
            <a:off x="1174245" y="4666178"/>
            <a:ext cx="1888843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</a:rPr>
              <a:t>Server s</a:t>
            </a:r>
            <a:r>
              <a:rPr lang="fr-FR" sz="1400" b="1" dirty="0" smtClean="0">
                <a:solidFill>
                  <a:srgbClr val="000000"/>
                </a:solidFill>
              </a:rPr>
              <a:t> = new Server();</a:t>
            </a:r>
            <a:endParaRPr lang="fr-FR" sz="1400" b="1" dirty="0">
              <a:solidFill>
                <a:srgbClr val="000000"/>
              </a:solidFill>
            </a:endParaRPr>
          </a:p>
        </p:txBody>
      </p:sp>
      <p:cxnSp>
        <p:nvCxnSpPr>
          <p:cNvPr id="74" name="Connecteur en arc 73"/>
          <p:cNvCxnSpPr>
            <a:stCxn id="54" idx="3"/>
            <a:endCxn id="7" idx="1"/>
          </p:cNvCxnSpPr>
          <p:nvPr/>
        </p:nvCxnSpPr>
        <p:spPr>
          <a:xfrm flipV="1">
            <a:off x="3063088" y="1867664"/>
            <a:ext cx="1955732" cy="2912814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000293" y="2691188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7000293" y="2938269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83" name="Rectangle 82"/>
          <p:cNvSpPr/>
          <p:nvPr/>
        </p:nvSpPr>
        <p:spPr>
          <a:xfrm>
            <a:off x="7477867" y="269118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84" name="Rectangle 83"/>
          <p:cNvSpPr/>
          <p:nvPr/>
        </p:nvSpPr>
        <p:spPr>
          <a:xfrm>
            <a:off x="7477867" y="2928445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 rot="10800000">
            <a:off x="7928234" y="3160441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86" name="AutoShape 68"/>
          <p:cNvCxnSpPr>
            <a:cxnSpLocks noChangeShapeType="1"/>
            <a:endCxn id="85" idx="5"/>
          </p:cNvCxnSpPr>
          <p:nvPr/>
        </p:nvCxnSpPr>
        <p:spPr bwMode="auto">
          <a:xfrm>
            <a:off x="7618978" y="3036039"/>
            <a:ext cx="353893" cy="157880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</p:spTree>
    <p:extLst>
      <p:ext uri="{BB962C8B-B14F-4D97-AF65-F5344CB8AC3E}">
        <p14:creationId xmlns:p14="http://schemas.microsoft.com/office/powerpoint/2010/main" val="174215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54476" y="2120980"/>
            <a:ext cx="3200400" cy="2819400"/>
          </a:xfrm>
          <a:prstGeom prst="roundRect">
            <a:avLst>
              <a:gd name="adj" fmla="val 16667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54476" y="1544498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accent4"/>
                </a:solidFill>
                <a:latin typeface="Symbol" charset="0"/>
              </a:rPr>
              <a:t>a</a:t>
            </a:r>
            <a:endParaRPr lang="fr-FR" sz="3600" b="1" dirty="0" smtClean="0">
              <a:solidFill>
                <a:schemeClr val="accent4"/>
              </a:solidFill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082940" y="2120980"/>
            <a:ext cx="3200400" cy="2819400"/>
          </a:xfrm>
          <a:prstGeom prst="roundRect">
            <a:avLst>
              <a:gd name="adj" fmla="val 16667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018820" y="1544498"/>
            <a:ext cx="43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8064A2"/>
                </a:solidFill>
                <a:latin typeface="Symbol" charset="0"/>
              </a:rPr>
              <a:t>b</a:t>
            </a:r>
            <a:endParaRPr lang="fr-FR" sz="3600" b="1" dirty="0" smtClean="0">
              <a:solidFill>
                <a:srgbClr val="8064A2"/>
              </a:solidFill>
            </a:endParaRPr>
          </a:p>
        </p:txBody>
      </p:sp>
      <p:sp>
        <p:nvSpPr>
          <p:cNvPr id="9" name="Oval 60"/>
          <p:cNvSpPr>
            <a:spLocks noChangeArrowheads="1"/>
          </p:cNvSpPr>
          <p:nvPr/>
        </p:nvSpPr>
        <p:spPr bwMode="auto">
          <a:xfrm rot="10800000">
            <a:off x="820029" y="3839312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61"/>
          <p:cNvSpPr>
            <a:spLocks noChangeArrowheads="1"/>
          </p:cNvSpPr>
          <p:nvPr/>
        </p:nvSpPr>
        <p:spPr bwMode="auto">
          <a:xfrm rot="10800000">
            <a:off x="1201029" y="3534512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62"/>
          <p:cNvSpPr>
            <a:spLocks noChangeArrowheads="1"/>
          </p:cNvSpPr>
          <p:nvPr/>
        </p:nvSpPr>
        <p:spPr bwMode="auto">
          <a:xfrm rot="10800000">
            <a:off x="1429629" y="4067912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2" name="AutoShape 63"/>
          <p:cNvCxnSpPr>
            <a:cxnSpLocks noChangeShapeType="1"/>
            <a:stCxn id="10" idx="0"/>
            <a:endCxn id="11" idx="4"/>
          </p:cNvCxnSpPr>
          <p:nvPr/>
        </p:nvCxnSpPr>
        <p:spPr bwMode="auto">
          <a:xfrm>
            <a:off x="1353429" y="3686912"/>
            <a:ext cx="228600" cy="381000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3" name="AutoShape 64"/>
          <p:cNvCxnSpPr>
            <a:cxnSpLocks noChangeShapeType="1"/>
            <a:stCxn id="11" idx="7"/>
            <a:endCxn id="16" idx="3"/>
          </p:cNvCxnSpPr>
          <p:nvPr/>
        </p:nvCxnSpPr>
        <p:spPr bwMode="auto">
          <a:xfrm flipH="1">
            <a:off x="1232592" y="4263034"/>
            <a:ext cx="241674" cy="21935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4" name="AutoShape 65"/>
          <p:cNvCxnSpPr>
            <a:cxnSpLocks noChangeShapeType="1"/>
            <a:stCxn id="9" idx="0"/>
            <a:endCxn id="16" idx="5"/>
          </p:cNvCxnSpPr>
          <p:nvPr/>
        </p:nvCxnSpPr>
        <p:spPr bwMode="auto">
          <a:xfrm>
            <a:off x="972429" y="3991712"/>
            <a:ext cx="44637" cy="490678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5" name="AutoShape 66"/>
          <p:cNvCxnSpPr>
            <a:cxnSpLocks noChangeShapeType="1"/>
            <a:stCxn id="10" idx="7"/>
            <a:endCxn id="9" idx="3"/>
          </p:cNvCxnSpPr>
          <p:nvPr/>
        </p:nvCxnSpPr>
        <p:spPr bwMode="auto">
          <a:xfrm flipH="1">
            <a:off x="1080192" y="3664594"/>
            <a:ext cx="165474" cy="19703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16" name="Oval 67"/>
          <p:cNvSpPr>
            <a:spLocks noChangeArrowheads="1"/>
          </p:cNvSpPr>
          <p:nvPr/>
        </p:nvSpPr>
        <p:spPr bwMode="auto">
          <a:xfrm rot="10800000">
            <a:off x="972429" y="4448912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6642099" y="216446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 smtClean="0"/>
              <a:t>cog</a:t>
            </a:r>
            <a:r>
              <a:rPr lang="fr-FR" dirty="0" smtClean="0"/>
              <a:t> </a:t>
            </a:r>
            <a:r>
              <a:rPr lang="fr-FR" b="1" dirty="0" smtClean="0">
                <a:latin typeface="Symbol" charset="0"/>
              </a:rPr>
              <a:t>b</a:t>
            </a:r>
            <a:endParaRPr lang="fr-FR" b="1" dirty="0" smtClean="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048629" y="216991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/>
              <a:t>c</a:t>
            </a:r>
            <a:r>
              <a:rPr lang="fr-FR" dirty="0" err="1" smtClean="0"/>
              <a:t>og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Symbol" charset="0"/>
              </a:rPr>
              <a:t>a</a:t>
            </a:r>
            <a:endParaRPr lang="fr-FR" b="1" dirty="0" smtClean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66800" y="2653141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23" name="Rectangle 22"/>
          <p:cNvSpPr/>
          <p:nvPr/>
        </p:nvSpPr>
        <p:spPr>
          <a:xfrm>
            <a:off x="1666800" y="2900222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44374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2144374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26599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2</a:t>
            </a:r>
            <a:endParaRPr lang="fr-FR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2426599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690927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3</a:t>
            </a:r>
            <a:endParaRPr lang="fr-FR" sz="1100" b="1" dirty="0"/>
          </a:p>
        </p:txBody>
      </p:sp>
      <p:sp>
        <p:nvSpPr>
          <p:cNvPr id="29" name="Rectangle 28"/>
          <p:cNvSpPr/>
          <p:nvPr/>
        </p:nvSpPr>
        <p:spPr>
          <a:xfrm>
            <a:off x="2690927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973152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4</a:t>
            </a:r>
            <a:endParaRPr lang="fr-FR" sz="1100" b="1" dirty="0"/>
          </a:p>
        </p:txBody>
      </p:sp>
      <p:sp>
        <p:nvSpPr>
          <p:cNvPr id="31" name="Rectangle 30"/>
          <p:cNvSpPr/>
          <p:nvPr/>
        </p:nvSpPr>
        <p:spPr>
          <a:xfrm>
            <a:off x="2973152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AutoShape 68"/>
          <p:cNvCxnSpPr>
            <a:cxnSpLocks noChangeShapeType="1"/>
            <a:endCxn id="11" idx="2"/>
          </p:cNvCxnSpPr>
          <p:nvPr/>
        </p:nvCxnSpPr>
        <p:spPr bwMode="auto">
          <a:xfrm flipH="1">
            <a:off x="1734429" y="3000759"/>
            <a:ext cx="1097609" cy="1181453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43" name="Connecteur en arc 42"/>
          <p:cNvCxnSpPr>
            <a:endCxn id="9" idx="5"/>
          </p:cNvCxnSpPr>
          <p:nvPr/>
        </p:nvCxnSpPr>
        <p:spPr>
          <a:xfrm rot="5400000">
            <a:off x="1144641" y="2720785"/>
            <a:ext cx="860871" cy="1420819"/>
          </a:xfrm>
          <a:prstGeom prst="curvedConnector3">
            <a:avLst>
              <a:gd name="adj1" fmla="val 22092"/>
            </a:avLst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endCxn id="16" idx="2"/>
          </p:cNvCxnSpPr>
          <p:nvPr/>
        </p:nvCxnSpPr>
        <p:spPr>
          <a:xfrm rot="5400000">
            <a:off x="1413234" y="2862183"/>
            <a:ext cx="1565024" cy="1837034"/>
          </a:xfrm>
          <a:prstGeom prst="curvedConnector2">
            <a:avLst/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AutoShape 68"/>
          <p:cNvCxnSpPr>
            <a:cxnSpLocks noChangeShapeType="1"/>
            <a:endCxn id="10" idx="3"/>
          </p:cNvCxnSpPr>
          <p:nvPr/>
        </p:nvCxnSpPr>
        <p:spPr bwMode="auto">
          <a:xfrm flipH="1">
            <a:off x="1461192" y="2998188"/>
            <a:ext cx="1106518" cy="558642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54" name="AutoShape 73"/>
          <p:cNvSpPr>
            <a:spLocks noChangeArrowheads="1"/>
          </p:cNvSpPr>
          <p:nvPr/>
        </p:nvSpPr>
        <p:spPr bwMode="auto">
          <a:xfrm>
            <a:off x="1174245" y="4666178"/>
            <a:ext cx="1888843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>
                <a:solidFill>
                  <a:srgbClr val="000000"/>
                </a:solidFill>
              </a:rPr>
              <a:t>s</a:t>
            </a:r>
            <a:r>
              <a:rPr lang="fr-FR" sz="1400" b="1" smtClean="0">
                <a:solidFill>
                  <a:srgbClr val="000000"/>
                </a:solidFill>
              </a:rPr>
              <a:t>!</a:t>
            </a:r>
            <a:r>
              <a:rPr lang="fr-FR" sz="1400" b="1" dirty="0" err="1" smtClean="0">
                <a:solidFill>
                  <a:srgbClr val="000000"/>
                </a:solidFill>
              </a:rPr>
              <a:t>start</a:t>
            </a:r>
            <a:r>
              <a:rPr lang="fr-FR" sz="1400" b="1" dirty="0" smtClean="0">
                <a:solidFill>
                  <a:srgbClr val="000000"/>
                </a:solidFill>
              </a:rPr>
              <a:t>()</a:t>
            </a:r>
            <a:endParaRPr lang="fr-FR" sz="1400" b="1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0293" y="2691188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56" name="Rectangle 55"/>
          <p:cNvSpPr/>
          <p:nvPr/>
        </p:nvSpPr>
        <p:spPr>
          <a:xfrm>
            <a:off x="7000293" y="2938269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7477867" y="269118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58" name="Rectangle 57"/>
          <p:cNvSpPr/>
          <p:nvPr/>
        </p:nvSpPr>
        <p:spPr>
          <a:xfrm>
            <a:off x="7477867" y="2928445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val 67"/>
          <p:cNvSpPr>
            <a:spLocks noChangeArrowheads="1"/>
          </p:cNvSpPr>
          <p:nvPr/>
        </p:nvSpPr>
        <p:spPr bwMode="auto">
          <a:xfrm rot="10800000">
            <a:off x="7928234" y="3160441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66" name="AutoShape 68"/>
          <p:cNvCxnSpPr>
            <a:cxnSpLocks noChangeShapeType="1"/>
            <a:endCxn id="65" idx="5"/>
          </p:cNvCxnSpPr>
          <p:nvPr/>
        </p:nvCxnSpPr>
        <p:spPr bwMode="auto">
          <a:xfrm>
            <a:off x="7618978" y="3036039"/>
            <a:ext cx="353893" cy="157880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74" name="Connecteur en arc 73"/>
          <p:cNvCxnSpPr>
            <a:stCxn id="54" idx="3"/>
            <a:endCxn id="19" idx="2"/>
          </p:cNvCxnSpPr>
          <p:nvPr/>
        </p:nvCxnSpPr>
        <p:spPr>
          <a:xfrm flipV="1">
            <a:off x="3063088" y="2515185"/>
            <a:ext cx="3579011" cy="2265293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utoShape 73"/>
          <p:cNvSpPr>
            <a:spLocks noChangeArrowheads="1"/>
          </p:cNvSpPr>
          <p:nvPr/>
        </p:nvSpPr>
        <p:spPr bwMode="auto">
          <a:xfrm>
            <a:off x="3477772" y="2328956"/>
            <a:ext cx="2530604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/>
              <a:t>cog</a:t>
            </a:r>
            <a:r>
              <a:rPr lang="fr-FR" sz="1400" b="1" dirty="0" smtClean="0"/>
              <a:t> </a:t>
            </a:r>
            <a:r>
              <a:rPr lang="fr-FR" sz="1400" b="1" dirty="0" err="1" smtClean="0">
                <a:latin typeface="Symbol" charset="0"/>
              </a:rPr>
              <a:t>b</a:t>
            </a:r>
            <a:r>
              <a:rPr lang="fr-FR" sz="1400" b="1" dirty="0" err="1" smtClean="0">
                <a:solidFill>
                  <a:srgbClr val="000000"/>
                </a:solidFill>
              </a:rPr>
              <a:t>.execute</a:t>
            </a:r>
            <a:r>
              <a:rPr lang="fr-FR" sz="1400" b="1" dirty="0" smtClean="0">
                <a:solidFill>
                  <a:srgbClr val="000000"/>
                </a:solidFill>
              </a:rPr>
              <a:t>("</a:t>
            </a:r>
            <a:r>
              <a:rPr lang="fr-FR" sz="1400" b="1" dirty="0" err="1" smtClean="0">
                <a:solidFill>
                  <a:srgbClr val="000000"/>
                </a:solidFill>
              </a:rPr>
              <a:t>start</a:t>
            </a:r>
            <a:r>
              <a:rPr lang="fr-FR" sz="1400" b="1" dirty="0" smtClean="0">
                <a:solidFill>
                  <a:srgbClr val="000000"/>
                </a:solidFill>
              </a:rPr>
              <a:t>", </a:t>
            </a:r>
            <a:r>
              <a:rPr lang="fr-FR" sz="1400" b="1" dirty="0" err="1" smtClean="0">
                <a:solidFill>
                  <a:srgbClr val="000000"/>
                </a:solidFill>
              </a:rPr>
              <a:t>s.getId</a:t>
            </a:r>
            <a:r>
              <a:rPr lang="fr-FR" sz="1400" b="1" dirty="0" smtClean="0">
                <a:solidFill>
                  <a:srgbClr val="000000"/>
                </a:solidFill>
              </a:rPr>
              <a:t>())</a:t>
            </a:r>
            <a:endParaRPr lang="fr-FR" sz="1400" b="1" dirty="0">
              <a:solidFill>
                <a:srgbClr val="000000"/>
              </a:solidFill>
            </a:endParaRPr>
          </a:p>
        </p:txBody>
      </p:sp>
      <p:sp>
        <p:nvSpPr>
          <p:cNvPr id="40" name="AutoShape 73"/>
          <p:cNvSpPr>
            <a:spLocks noChangeArrowheads="1"/>
          </p:cNvSpPr>
          <p:nvPr/>
        </p:nvSpPr>
        <p:spPr bwMode="auto">
          <a:xfrm>
            <a:off x="5187713" y="3447458"/>
            <a:ext cx="2990701" cy="1333019"/>
          </a:xfrm>
          <a:prstGeom prst="roundRect">
            <a:avLst>
              <a:gd name="adj" fmla="val 14233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sz="1400" b="1" dirty="0" err="1"/>
              <a:t>e</a:t>
            </a:r>
            <a:r>
              <a:rPr lang="fr-FR" sz="1400" b="1" dirty="0" err="1" smtClean="0"/>
              <a:t>xecute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name</a:t>
            </a:r>
            <a:r>
              <a:rPr lang="fr-FR" sz="1400" b="1" dirty="0" smtClean="0">
                <a:solidFill>
                  <a:srgbClr val="000000"/>
                </a:solidFill>
              </a:rPr>
              <a:t>,  identifier, </a:t>
            </a:r>
            <a:r>
              <a:rPr lang="fr-FR" sz="1400" b="1" dirty="0" err="1" smtClean="0">
                <a:solidFill>
                  <a:srgbClr val="000000"/>
                </a:solidFill>
              </a:rPr>
              <a:t>params</a:t>
            </a:r>
            <a:r>
              <a:rPr lang="fr-FR" sz="1400" b="1" dirty="0" smtClean="0">
                <a:solidFill>
                  <a:srgbClr val="000000"/>
                </a:solidFill>
              </a:rPr>
              <a:t>[]) {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m</a:t>
            </a:r>
            <a:r>
              <a:rPr lang="fr-FR" sz="1400" b="1" dirty="0" smtClean="0">
                <a:solidFill>
                  <a:srgbClr val="000000"/>
                </a:solidFill>
              </a:rPr>
              <a:t> = </a:t>
            </a:r>
            <a:r>
              <a:rPr lang="fr-FR" sz="1400" b="1" dirty="0" err="1" smtClean="0">
                <a:solidFill>
                  <a:srgbClr val="000000"/>
                </a:solidFill>
              </a:rPr>
              <a:t>retrieveMethod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name</a:t>
            </a:r>
            <a:r>
              <a:rPr lang="fr-FR" sz="1400" b="1" dirty="0" smtClean="0">
                <a:solidFill>
                  <a:srgbClr val="000000"/>
                </a:solidFill>
              </a:rPr>
              <a:t>, </a:t>
            </a:r>
            <a:r>
              <a:rPr lang="fr-FR" sz="1400" b="1" dirty="0" err="1" smtClean="0">
                <a:solidFill>
                  <a:srgbClr val="000000"/>
                </a:solidFill>
              </a:rPr>
              <a:t>params</a:t>
            </a:r>
            <a:r>
              <a:rPr lang="fr-FR" sz="14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o = </a:t>
            </a:r>
            <a:r>
              <a:rPr lang="fr-FR" sz="1400" b="1" dirty="0" err="1" smtClean="0">
                <a:solidFill>
                  <a:srgbClr val="000000"/>
                </a:solidFill>
              </a:rPr>
              <a:t>retrieveObject</a:t>
            </a:r>
            <a:r>
              <a:rPr lang="fr-FR" sz="1400" b="1" dirty="0" smtClean="0">
                <a:solidFill>
                  <a:srgbClr val="000000"/>
                </a:solidFill>
              </a:rPr>
              <a:t>(id)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r = </a:t>
            </a:r>
            <a:r>
              <a:rPr lang="fr-FR" sz="1400" b="1" dirty="0" err="1" smtClean="0">
                <a:solidFill>
                  <a:srgbClr val="000000"/>
                </a:solidFill>
              </a:rPr>
              <a:t>o.m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params</a:t>
            </a:r>
            <a:r>
              <a:rPr lang="fr-FR" sz="14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return r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}</a:t>
            </a:r>
            <a:endParaRPr lang="fr-FR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3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55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151</Words>
  <Application>Microsoft Macintosh PowerPoint</Application>
  <PresentationFormat>Présentation à l'écran 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Justine Rochas</dc:creator>
  <cp:lastModifiedBy>Justine Rochas</cp:lastModifiedBy>
  <cp:revision>6</cp:revision>
  <dcterms:created xsi:type="dcterms:W3CDTF">2016-02-05T08:15:38Z</dcterms:created>
  <dcterms:modified xsi:type="dcterms:W3CDTF">2016-02-05T14:22:45Z</dcterms:modified>
</cp:coreProperties>
</file>