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0" r:id="rId8"/>
    <p:sldId id="265" r:id="rId9"/>
    <p:sldId id="264" r:id="rId10"/>
    <p:sldId id="263" r:id="rId11"/>
    <p:sldId id="266" r:id="rId1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602" autoAdjust="0"/>
  </p:normalViewPr>
  <p:slideViewPr>
    <p:cSldViewPr>
      <p:cViewPr varScale="1">
        <p:scale>
          <a:sx n="35" d="100"/>
          <a:sy n="35" d="100"/>
        </p:scale>
        <p:origin x="-125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16.11.2022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16.11.2022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16.11.2022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16.11.2022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16.11.2022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A23720DD-5B6D-40BF-8493-A6B52D484E6B}" type="datetimeFigureOut">
              <a:rPr lang="tr-TR" smtClean="0"/>
              <a:t>16.11.2022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A23720DD-5B6D-40BF-8493-A6B52D484E6B}" type="datetimeFigureOut">
              <a:rPr lang="tr-TR" smtClean="0"/>
              <a:t>16.11.2022</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A23720DD-5B6D-40BF-8493-A6B52D484E6B}" type="datetimeFigureOut">
              <a:rPr lang="tr-TR" smtClean="0"/>
              <a:t>16.11.2022</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23720DD-5B6D-40BF-8493-A6B52D484E6B}" type="datetimeFigureOut">
              <a:rPr lang="tr-TR" smtClean="0"/>
              <a:t>16.11.2022</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16.11.2022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16.11.2022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16.11.2022</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611560" y="188640"/>
            <a:ext cx="7772400" cy="1470025"/>
          </a:xfrm>
        </p:spPr>
        <p:txBody>
          <a:bodyPr>
            <a:normAutofit fontScale="90000"/>
          </a:bodyPr>
          <a:lstStyle/>
          <a:p>
            <a:r>
              <a:rPr lang="tr-TR" dirty="0"/>
              <a:t>Görüntü İşleme Yöntemleri Kullanılarak Kiraz Meyvesinin Sınıflandırılması</a:t>
            </a:r>
          </a:p>
        </p:txBody>
      </p:sp>
      <p:sp>
        <p:nvSpPr>
          <p:cNvPr id="3" name="Alt Başlık 2"/>
          <p:cNvSpPr>
            <a:spLocks noGrp="1"/>
          </p:cNvSpPr>
          <p:nvPr>
            <p:ph type="subTitle" idx="1"/>
          </p:nvPr>
        </p:nvSpPr>
        <p:spPr>
          <a:xfrm>
            <a:off x="539552" y="1772816"/>
            <a:ext cx="8136904" cy="4824536"/>
          </a:xfrm>
        </p:spPr>
        <p:txBody>
          <a:bodyPr>
            <a:normAutofit fontScale="85000" lnSpcReduction="10000"/>
          </a:bodyPr>
          <a:lstStyle/>
          <a:p>
            <a:r>
              <a:rPr lang="tr-TR" b="1" dirty="0"/>
              <a:t>Yapılan çalışmada, ülkemizde yaygın olarak yetiştirilen ve önemli ihracat ürünlerinden biri olan kiraz meyvesinin, </a:t>
            </a:r>
            <a:r>
              <a:rPr lang="tr-TR" b="1" dirty="0" err="1"/>
              <a:t>Matlab</a:t>
            </a:r>
            <a:r>
              <a:rPr lang="tr-TR" b="1" dirty="0"/>
              <a:t> R2013a programı kullanılarak büyüklüklerine göre sınıflandırılması amaçlanmıştır. Bu amaçla, görüntü işleme yöntemleri ile görüntünün arka planı siyah bir zemin haline getirilerek sınıflandırılacak kiraz meyvesinin arka planı temizlenmiştir. Daha sonra elde edilen görüntü çeşitli filtreleme işlemlerine tabi tutulmuş ve belirli algoritmalar ile kirazların sınır alanları belirlenmiştir. Sınırları belirlenen kirazlara ait boyut bilgisi hesaplanarak, kirazlara ait boyutsal sınıflandırma işlemi gerçekleştirilmiştir.</a:t>
            </a:r>
          </a:p>
        </p:txBody>
      </p:sp>
    </p:spTree>
    <p:extLst>
      <p:ext uri="{BB962C8B-B14F-4D97-AF65-F5344CB8AC3E}">
        <p14:creationId xmlns:p14="http://schemas.microsoft.com/office/powerpoint/2010/main" val="2982515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634082"/>
          </a:xfrm>
        </p:spPr>
        <p:txBody>
          <a:bodyPr>
            <a:normAutofit fontScale="90000"/>
          </a:bodyPr>
          <a:lstStyle/>
          <a:p>
            <a:r>
              <a:rPr lang="tr-TR" dirty="0"/>
              <a:t>Araştırma Sonuçları ve Tartışma</a:t>
            </a:r>
          </a:p>
        </p:txBody>
      </p:sp>
      <p:sp>
        <p:nvSpPr>
          <p:cNvPr id="3" name="İçerik Yer Tutucusu 2"/>
          <p:cNvSpPr>
            <a:spLocks noGrp="1"/>
          </p:cNvSpPr>
          <p:nvPr>
            <p:ph idx="1"/>
          </p:nvPr>
        </p:nvSpPr>
        <p:spPr>
          <a:xfrm>
            <a:off x="457200" y="1052736"/>
            <a:ext cx="8229600" cy="5073427"/>
          </a:xfrm>
        </p:spPr>
        <p:txBody>
          <a:bodyPr>
            <a:normAutofit/>
          </a:bodyPr>
          <a:lstStyle/>
          <a:p>
            <a:r>
              <a:rPr lang="tr-TR" sz="2800" dirty="0"/>
              <a:t>Sınırları belirlenen kirazlar belirli işlemlerden geçirildikten sonra kirazlara ait alan bilgileri hesaplanmıştır. Hesaplanan alan verileri yukarıdaki Tablo 1’de belirlenen boyut standartlarına göre değerlendirilmiş ve değerlendirme sonucunda kirazlar boyutlarına göre sınıflandırılmıştır. Aşağıdaki Şekil 7’de kirazların boyutlarına göre sınıflandırılmış hali gösterilmiştir.</a:t>
            </a:r>
          </a:p>
        </p:txBody>
      </p:sp>
      <p:pic>
        <p:nvPicPr>
          <p:cNvPr id="7170" name="Picture 2" descr="C:\Users\Lenovo\Desktop\Ekran görüntüsü 2022-11-16 2329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4437112"/>
            <a:ext cx="3606800" cy="204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298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p:cNvSpPr>
            <a:spLocks noGrp="1"/>
          </p:cNvSpPr>
          <p:nvPr>
            <p:ph idx="1"/>
          </p:nvPr>
        </p:nvSpPr>
        <p:spPr>
          <a:xfrm>
            <a:off x="107950" y="188913"/>
            <a:ext cx="8856663" cy="6669087"/>
          </a:xfrm>
        </p:spPr>
        <p:txBody>
          <a:bodyPr>
            <a:normAutofit fontScale="85000" lnSpcReduction="10000"/>
          </a:bodyPr>
          <a:lstStyle/>
          <a:p>
            <a:r>
              <a:rPr lang="tr-TR" sz="3300" b="1" dirty="0"/>
              <a:t>Sonuç </a:t>
            </a:r>
            <a:endParaRPr lang="tr-TR" sz="3300" b="1" dirty="0" smtClean="0"/>
          </a:p>
          <a:p>
            <a:r>
              <a:rPr lang="tr-TR" dirty="0" smtClean="0"/>
              <a:t>Yapılan </a:t>
            </a:r>
            <a:r>
              <a:rPr lang="tr-TR" dirty="0"/>
              <a:t>çalışmada, Ülkemizde yaygın olarak yetiştirilen ve en önemli ihracat ürünlerinden birisi olan kiraz 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a:t>
            </a:r>
            <a:r>
              <a:rPr lang="tr-TR" dirty="0" err="1"/>
              <a:t>dahada</a:t>
            </a:r>
            <a:r>
              <a:rPr lang="tr-TR" dirty="0"/>
              <a:t> arttırılacaktır. Yapılan çalışmada kiraz meyvesinin referans boyut değerleri isteğe göre değiştirilerek farklı boyutlarda sınıflama işlemleri de gerçekleştirilebilmektedir. Ayrıca kiraz meyvesinin sınıflandırılması için uygulanan algoritma ve filtreleme yöntemleri farklı meyvelerin sınıflandırılmasında da kullanılabilmektedir. Bu amaçla farklı meyvelere ait boyut bilgileri sisteme girilerek farklı meyvelerinde sınıflandırılması sağlanabilmektedir. </a:t>
            </a:r>
          </a:p>
        </p:txBody>
      </p:sp>
    </p:spTree>
    <p:extLst>
      <p:ext uri="{BB962C8B-B14F-4D97-AF65-F5344CB8AC3E}">
        <p14:creationId xmlns:p14="http://schemas.microsoft.com/office/powerpoint/2010/main" val="4102654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p:cNvSpPr>
            <a:spLocks noGrp="1"/>
          </p:cNvSpPr>
          <p:nvPr>
            <p:ph idx="1"/>
          </p:nvPr>
        </p:nvSpPr>
        <p:spPr>
          <a:xfrm>
            <a:off x="684213" y="333375"/>
            <a:ext cx="8229600" cy="6369050"/>
          </a:xfrm>
        </p:spPr>
        <p:txBody>
          <a:bodyPr/>
          <a:lstStyle/>
          <a:p>
            <a:r>
              <a:rPr lang="tr-TR" dirty="0"/>
              <a:t>Görüntü işleme, görüntüyü dijital form haline getirerek spesifik görüntü elde etmek yada </a:t>
            </a:r>
            <a:r>
              <a:rPr lang="tr-TR" dirty="0" err="1"/>
              <a:t>yazılımsal</a:t>
            </a:r>
            <a:r>
              <a:rPr lang="tr-TR" dirty="0"/>
              <a:t> olarak görüntü üzerinde istenilen sonucu elde etmek için kullanılan bir yöntemdir [12]. Günümüzde görüntü işleme tıp, askeri alanlar, güvenlik, yüz tanıma, duygu analizi, robotik, sınıflandırma gibi </a:t>
            </a:r>
            <a:r>
              <a:rPr lang="tr-TR" dirty="0" err="1"/>
              <a:t>pekçok</a:t>
            </a:r>
            <a:r>
              <a:rPr lang="tr-TR" dirty="0"/>
              <a:t> alanda kullanılmaktadır.</a:t>
            </a:r>
          </a:p>
        </p:txBody>
      </p:sp>
    </p:spTree>
    <p:extLst>
      <p:ext uri="{BB962C8B-B14F-4D97-AF65-F5344CB8AC3E}">
        <p14:creationId xmlns:p14="http://schemas.microsoft.com/office/powerpoint/2010/main" val="2336916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51520" y="188640"/>
            <a:ext cx="8568952" cy="6408712"/>
          </a:xfrm>
        </p:spPr>
        <p:txBody>
          <a:bodyPr>
            <a:normAutofit/>
          </a:bodyPr>
          <a:lstStyle/>
          <a:p>
            <a:r>
              <a:rPr lang="tr-TR" sz="2800" dirty="0"/>
              <a:t>Görüntü işlemeyi matrisler üzerinde yapılan işlemler bütünü şeklinde de tanımlayabiliriz. Resimler çeşitli renklerin bir araya geldiği karelerden oluşmaktadır. Halbuki </a:t>
            </a:r>
            <a:r>
              <a:rPr lang="tr-TR" sz="2800" dirty="0" err="1"/>
              <a:t>resimi</a:t>
            </a:r>
            <a:r>
              <a:rPr lang="tr-TR" sz="2800" dirty="0"/>
              <a:t> en küçük parçalarına böldüğümüzde </a:t>
            </a:r>
            <a:r>
              <a:rPr lang="tr-TR" sz="2800" dirty="0" err="1"/>
              <a:t>pixsel</a:t>
            </a:r>
            <a:r>
              <a:rPr lang="tr-TR" sz="2800" dirty="0"/>
              <a:t> adını verdiğimiz matrislerden oluştuğunu görmekteyiz. Görüntü işleme yöntemlerinde pikseli oluşturan matris hücrelerinin üzerinden işlemler yapılmaktadır. Aşağıdaki Şekil 2’de görsel bir karakterin sayısallaştırılması gösterilmiştir.</a:t>
            </a:r>
          </a:p>
        </p:txBody>
      </p:sp>
      <p:pic>
        <p:nvPicPr>
          <p:cNvPr id="1026" name="Picture 2" descr="C:\Users\Lenovo\Desktop\Ekran görüntüsü 2022-11-16 23243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293096"/>
            <a:ext cx="4362450" cy="206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803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4096101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7504" y="116632"/>
            <a:ext cx="9036496" cy="6552728"/>
          </a:xfrm>
        </p:spPr>
        <p:txBody>
          <a:bodyPr>
            <a:normAutofit/>
          </a:bodyPr>
          <a:lstStyle/>
          <a:p>
            <a:r>
              <a:rPr lang="tr-TR" sz="2800" dirty="0"/>
              <a:t>Yapılan çalışmada ülkemizde yaygın olarak yetiştirilen kiraz meyvesi ele alınmıştır. Kirazların görüntü işleme yöntemi ile sınıflandırılması için </a:t>
            </a:r>
            <a:r>
              <a:rPr lang="tr-TR" sz="2800" dirty="0" err="1"/>
              <a:t>Matlab</a:t>
            </a:r>
            <a:r>
              <a:rPr lang="tr-TR" sz="2800" dirty="0"/>
              <a:t> R2013a programı kullanılmıştır. Sınıflandırma işlemi yapılacak kirazlar Türk Standardı Tasarısı 793’de belirlenen veriler ve diğer kaynaklardan elde edilen boyut standartlarına göre sınıflandırılmıştır [13]. Aşağıdaki Tablo 1’ de kirazların boyutlarına karşılık gelen sınıflar gösterilmiştir.</a:t>
            </a:r>
          </a:p>
        </p:txBody>
      </p:sp>
      <p:pic>
        <p:nvPicPr>
          <p:cNvPr id="2050" name="Picture 2" descr="C:\Users\Lenovo\Desktop\Ekran görüntüsü 2022-11-16 23274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4437112"/>
            <a:ext cx="6192688"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35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188640"/>
            <a:ext cx="9144000" cy="6480720"/>
          </a:xfrm>
        </p:spPr>
        <p:txBody>
          <a:bodyPr/>
          <a:lstStyle/>
          <a:p>
            <a:r>
              <a:rPr lang="tr-TR" dirty="0" smtClean="0"/>
              <a:t>Kiraz </a:t>
            </a:r>
            <a:r>
              <a:rPr lang="tr-TR" dirty="0"/>
              <a:t>meyvesinin sınıflandırılması için gerekli olan işlem adımları aşağıdaki Şekil 3’de gösterilmiştir.</a:t>
            </a:r>
          </a:p>
        </p:txBody>
      </p:sp>
      <p:pic>
        <p:nvPicPr>
          <p:cNvPr id="3074" name="Picture 2" descr="C:\Users\Lenovo\Desktop\Ekran görüntüsü 2022-11-16 2328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2324100"/>
            <a:ext cx="63627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122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79512" y="188640"/>
            <a:ext cx="8964488" cy="6408712"/>
          </a:xfrm>
        </p:spPr>
        <p:txBody>
          <a:bodyPr/>
          <a:lstStyle/>
          <a:p>
            <a:r>
              <a:rPr lang="tr-TR" dirty="0"/>
              <a:t>Aşağıdaki Şekil 4’te sınıflandırma için programa yüklenecek olan işlenmemiş resim gösterilmiştir</a:t>
            </a:r>
          </a:p>
        </p:txBody>
      </p:sp>
      <p:pic>
        <p:nvPicPr>
          <p:cNvPr id="4098" name="Picture 2" descr="C:\Users\Lenovo\Desktop\Ekran görüntüsü 2022-11-16 23284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628800"/>
            <a:ext cx="8136904" cy="331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380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7504" y="188640"/>
            <a:ext cx="9036496" cy="6480720"/>
          </a:xfrm>
        </p:spPr>
        <p:txBody>
          <a:bodyPr>
            <a:normAutofit/>
          </a:bodyPr>
          <a:lstStyle/>
          <a:p>
            <a:r>
              <a:rPr lang="tr-TR" sz="2800" dirty="0"/>
              <a:t>İşlenmiş olarak sisteme yüklenen resim siyah- beyaz piksellere dönüştürülmektedir. Resmin siyah-beyaz piksellere yani </a:t>
            </a:r>
            <a:r>
              <a:rPr lang="tr-TR" sz="2800" dirty="0" err="1"/>
              <a:t>binary</a:t>
            </a:r>
            <a:r>
              <a:rPr lang="tr-TR" sz="2800" dirty="0"/>
              <a:t> moda dönüştürülmesi iki aşamada gerçekleşmektedir. İlk aşamada resmin arka planı beyaza kirazlar ise siyaha dönüştürülmektedir. İkinci aşamada ise </a:t>
            </a:r>
            <a:r>
              <a:rPr lang="tr-TR" sz="2800" dirty="0" err="1"/>
              <a:t>binary</a:t>
            </a:r>
            <a:r>
              <a:rPr lang="tr-TR" sz="2800" dirty="0"/>
              <a:t> </a:t>
            </a:r>
            <a:r>
              <a:rPr lang="tr-TR" sz="2800" dirty="0" err="1"/>
              <a:t>moddaki</a:t>
            </a:r>
            <a:r>
              <a:rPr lang="tr-TR" sz="2800" dirty="0"/>
              <a:t> resim </a:t>
            </a:r>
            <a:r>
              <a:rPr lang="tr-TR" sz="2800" dirty="0" err="1"/>
              <a:t>Matlab</a:t>
            </a:r>
            <a:r>
              <a:rPr lang="tr-TR" sz="2800" dirty="0"/>
              <a:t> </a:t>
            </a:r>
            <a:r>
              <a:rPr lang="tr-TR" sz="2800" dirty="0" err="1"/>
              <a:t>bwboundaries</a:t>
            </a:r>
            <a:r>
              <a:rPr lang="tr-TR" sz="2800" dirty="0"/>
              <a:t> komutu ile ters çevrilerek arka plan siyaha sınıflandırılacak olan kirazlar beyaza dönüştürülmektedir. Aşağıdaki Şekil 5’de resmin siyah-beyaz piksellere dönüştürülmüş hali gösterilmişti</a:t>
            </a:r>
          </a:p>
        </p:txBody>
      </p:sp>
      <p:pic>
        <p:nvPicPr>
          <p:cNvPr id="5122" name="Picture 2" descr="C:\Users\Lenovo\Desktop\Ekran görüntüsü 2022-11-16 23290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252" y="4460875"/>
            <a:ext cx="3987800" cy="206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693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260648"/>
            <a:ext cx="9144000" cy="6336704"/>
          </a:xfrm>
        </p:spPr>
        <p:txBody>
          <a:bodyPr/>
          <a:lstStyle/>
          <a:p>
            <a:r>
              <a:rPr lang="tr-TR" sz="2800" dirty="0"/>
              <a:t>Resim siyah-beyaz piksellere dönüştürülüp ters çevirme işlemi uygulandıktan sonra resimde bulunan belirli boyutun altındaki gürültü olarak tabir edilen nesneler </a:t>
            </a:r>
            <a:r>
              <a:rPr lang="tr-TR" sz="2800" dirty="0" err="1"/>
              <a:t>Matlab</a:t>
            </a:r>
            <a:r>
              <a:rPr lang="tr-TR" sz="2800" dirty="0"/>
              <a:t> </a:t>
            </a:r>
            <a:r>
              <a:rPr lang="tr-TR" sz="2800" dirty="0" err="1"/>
              <a:t>bwareaopen</a:t>
            </a:r>
            <a:r>
              <a:rPr lang="tr-TR" sz="2800" dirty="0"/>
              <a:t> komutu ile kaldırılmıştır. Daha sonra program tarafından tespit edilen kirazların sınırları </a:t>
            </a:r>
            <a:r>
              <a:rPr lang="tr-TR" sz="2800" dirty="0" err="1"/>
              <a:t>eşikleme</a:t>
            </a:r>
            <a:r>
              <a:rPr lang="tr-TR" sz="2800" dirty="0"/>
              <a:t> yöntemi kullanılarak mavi renk ile belirlenmiş ve resimde bulunan nesne sayısı ekrana yansıtılmıştır. Aşağıdaki Şekil 6’da siyah-beyaz piksellere dönüştürülen resmin </a:t>
            </a:r>
            <a:r>
              <a:rPr lang="tr-TR" sz="2800" dirty="0" err="1"/>
              <a:t>eşikleme</a:t>
            </a:r>
            <a:r>
              <a:rPr lang="tr-TR" sz="2800" dirty="0"/>
              <a:t> yöntemi ile sınırlarının mavi renge dönüştürülmüş hali gösterilmiştir</a:t>
            </a:r>
            <a:r>
              <a:rPr lang="tr-TR" dirty="0"/>
              <a:t>.</a:t>
            </a:r>
          </a:p>
        </p:txBody>
      </p:sp>
      <p:pic>
        <p:nvPicPr>
          <p:cNvPr id="6146" name="Picture 2" descr="C:\Users\Lenovo\Desktop\Ekran görüntüsü 2022-11-16 23293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4365104"/>
            <a:ext cx="3835400" cy="225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185129"/>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545</Words>
  <Application>Microsoft Office PowerPoint</Application>
  <PresentationFormat>Ekran Gösterisi (4:3)</PresentationFormat>
  <Paragraphs>13</Paragraphs>
  <Slides>11</Slides>
  <Notes>0</Notes>
  <HiddenSlides>0</HiddenSlides>
  <MMClips>0</MMClips>
  <ScaleCrop>false</ScaleCrop>
  <HeadingPairs>
    <vt:vector size="4" baseType="variant">
      <vt:variant>
        <vt:lpstr>Tema</vt:lpstr>
      </vt:variant>
      <vt:variant>
        <vt:i4>1</vt:i4>
      </vt:variant>
      <vt:variant>
        <vt:lpstr>Slayt Başlıkları</vt:lpstr>
      </vt:variant>
      <vt:variant>
        <vt:i4>11</vt:i4>
      </vt:variant>
    </vt:vector>
  </HeadingPairs>
  <TitlesOfParts>
    <vt:vector size="12" baseType="lpstr">
      <vt:lpstr>Ofis Teması</vt:lpstr>
      <vt:lpstr>Görüntü İşleme Yöntemleri Kullanılarak Kiraz Meyvesinin Sınıflandırılması</vt:lpstr>
      <vt:lpstr>PowerPoint Sunusu</vt:lpstr>
      <vt:lpstr>PowerPoint Sunusu</vt:lpstr>
      <vt:lpstr>PowerPoint Sunusu</vt:lpstr>
      <vt:lpstr>PowerPoint Sunusu</vt:lpstr>
      <vt:lpstr>PowerPoint Sunusu</vt:lpstr>
      <vt:lpstr>PowerPoint Sunusu</vt:lpstr>
      <vt:lpstr>PowerPoint Sunusu</vt:lpstr>
      <vt:lpstr>PowerPoint Sunusu</vt:lpstr>
      <vt:lpstr>Araştırma Sonuçları ve Tartışma</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Yöntemleri Kullanılarak Kiraz Meyvesinin Sınıflandırılması</dc:title>
  <dc:creator>mkaratas</dc:creator>
  <cp:lastModifiedBy>Lenovo</cp:lastModifiedBy>
  <cp:revision>3</cp:revision>
  <dcterms:created xsi:type="dcterms:W3CDTF">2022-11-16T20:10:17Z</dcterms:created>
  <dcterms:modified xsi:type="dcterms:W3CDTF">2022-11-16T20:39:51Z</dcterms:modified>
</cp:coreProperties>
</file>