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min" initials="s" lastIdx="1" clrIdx="0">
    <p:extLst>
      <p:ext uri="{19B8F6BF-5375-455C-9EA6-DF929625EA0E}">
        <p15:presenceInfo xmlns:p15="http://schemas.microsoft.com/office/powerpoint/2012/main" userId="s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D2D90-1D3A-4D94-AC5F-0C0D269BC45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DB64-9CFE-448E-935E-EC4F730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0341-0D65-4BD4-8FD0-916D79625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8BE6-0910-4E6F-B22A-56DF31B3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1CC1-2E20-4A1A-AB07-36108053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78D3-9F37-4385-88E7-679AB74C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8028-2E6D-4CB8-999F-D35DE4B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6B1E-FA0E-47A0-AA8D-39603AC1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B0754-BB41-4821-A03B-E30EF786D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8551-1C3B-4A8A-B58B-C0ADF1BC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CDB4-5897-4079-BDD6-4C83CCE9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8CBB-B051-4C2A-B2CD-68963A25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B1527-8670-44CE-82F6-EB5B8B738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73B49-86E5-4399-8B92-221670F11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ECB-18A1-438C-B624-6C418158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38AA-CCE5-4F8C-AA5F-FD6449FC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B3F6-3FA5-409D-9396-C3FCF6B8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5F15-9040-48EA-8D30-347546C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49C-3073-4EBA-B62A-458F49AA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161D-C3AA-4AB8-8A2E-ECB42ADF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FC7C-54A5-451C-A262-67B8D8A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9503-F1A2-443F-8231-15515D5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11FF-3668-4171-BDE6-5BFDC3E2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4282-F90A-4E13-ACDD-AF4BDB90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F0E-2E91-4900-A821-8C94886E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5A1A-D331-478A-9ABE-071B2BD2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9592-1966-4A06-AFD4-6047B09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338A-3BB2-4047-B64F-BCFF2954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7B5-D046-42B4-B059-8897F738B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AB31D-E625-4FDA-83BF-BCAE745C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A22AC-D1D7-4068-8C9F-2A8D4503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1A4FA-537F-4AFB-92D9-E3B0BD46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FC47-6D27-4E1B-AA4A-2C0A7AE7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F408-20A9-4DC1-B714-9C159B7F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8F59-00A3-486B-AE60-481CFF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34ACE-04AB-4AC1-9995-0CCB699A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0992A-0033-468A-A623-1FC1F915A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CA448-9F2C-47DD-8A8C-F94593339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7668C-85EE-4E23-A2FF-CD7C9F6F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FADA4-F18B-4036-A083-71FEC932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A409-1673-4769-8ABC-5A47C03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8B2-B2F6-4E7D-9EC1-95ADE99C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BE87A-8657-4D0E-B2B5-DDB0BFB6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2999-C636-45CE-8DBC-C47738A3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73C93-EBA9-4F6E-9BBB-506759D5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9B977-8B92-4624-AD83-5D05C0D0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749F9-08C3-4C0F-BDB8-0E272F6D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B165-7A8B-44BA-A18F-3861621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7538-1C2F-48B0-BB1F-DF4BA306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3CEF-FB03-4B06-9B8D-DB85CC3F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8B314-0C38-44B4-AA3E-C4AEEABA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03B08-3686-4544-8DC1-9CFF02C2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52BE-BCB3-4C3E-A17A-85085F02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2DC4-B38A-4AEB-95D1-033BE63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80F7-74B6-41FD-99AE-5E9F2AF7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312B-D963-441C-B10A-8847D35E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76794-FEE3-4DEA-8F9E-9CCCD2B7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A059-9419-4703-85D1-60DD0837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DA50E-F964-44EA-967B-84E8AC7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4687-A503-45FC-A100-F3ABE2C2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B7D8D-828E-40CF-8615-CD091CD4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9D65-D610-46A9-8F13-1F2B9FF9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6A44-3CC9-490B-A9FA-95B9C6E21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47C0-CFCC-4A42-A1C4-3255133F148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8DE7-F374-4092-8B89-092FD53C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74C3-4BB0-4066-B45A-6907434A3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dallasopendata.com/City-Services/Dallas-Animal-Shelter-Data/7h2m-3um5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data.austintexas.gov/Health-and-Community-Services/Austin-Animal-Center-Outcomes/9t4d-g23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data.sonomacounty.ca.gov/Government/Animal-Shelter-Intake-and-Outcome/924a-vesw" TargetMode="External"/><Relationship Id="rId4" Type="http://schemas.openxmlformats.org/officeDocument/2006/relationships/hyperlink" Target="https://data.louisvilleky.gov/dataset/animal-service-intake-and-outco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F849-9AB5-4EB3-A994-0026EF33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Dogs a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3C234-34A3-44B6-AEA8-382B13FAE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Kit Hui</a:t>
            </a:r>
          </a:p>
        </p:txBody>
      </p:sp>
    </p:spTree>
    <p:extLst>
      <p:ext uri="{BB962C8B-B14F-4D97-AF65-F5344CB8AC3E}">
        <p14:creationId xmlns:p14="http://schemas.microsoft.com/office/powerpoint/2010/main" val="415092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516C-C13E-45D9-B723-F4F177A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DCC77-41B7-4A24-B63A-B49DECE9B597}"/>
              </a:ext>
            </a:extLst>
          </p:cNvPr>
          <p:cNvSpPr txBox="1"/>
          <p:nvPr/>
        </p:nvSpPr>
        <p:spPr>
          <a:xfrm>
            <a:off x="1050234" y="1472739"/>
            <a:ext cx="42353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Outcome = Intake</a:t>
            </a:r>
          </a:p>
          <a:p>
            <a:endParaRPr lang="en-US" dirty="0"/>
          </a:p>
          <a:p>
            <a:r>
              <a:rPr lang="en-US" dirty="0"/>
              <a:t>- Intake of male dogs (53.8%) is higher than female dogs (45%)</a:t>
            </a:r>
          </a:p>
          <a:p>
            <a:endParaRPr lang="en-US" dirty="0"/>
          </a:p>
          <a:p>
            <a:r>
              <a:rPr lang="en-US" dirty="0"/>
              <a:t>-Relative percentage of female adoption is higher in all location than male in all location</a:t>
            </a:r>
          </a:p>
          <a:p>
            <a:endParaRPr lang="en-US" dirty="0"/>
          </a:p>
          <a:p>
            <a:r>
              <a:rPr lang="en-US" dirty="0"/>
              <a:t>-Unknown gender is more likely to be euthanized. Female has the lowest relative </a:t>
            </a:r>
            <a:r>
              <a:rPr lang="en-US" dirty="0" err="1"/>
              <a:t>euthanization</a:t>
            </a:r>
            <a:r>
              <a:rPr lang="en-US" dirty="0"/>
              <a:t> rate</a:t>
            </a:r>
          </a:p>
          <a:p>
            <a:endParaRPr lang="en-US" dirty="0"/>
          </a:p>
          <a:p>
            <a:r>
              <a:rPr lang="en-US" dirty="0"/>
              <a:t>Is intake of male dogs actually higher than intake of female dogs? Also is the adoption rate of female dog higher than that of male dog?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957712-801F-4942-AB68-582B777D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1"/>
            <a:ext cx="5368119" cy="299889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F7BBF6-8363-4D99-B436-03B513C3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15" y="570758"/>
            <a:ext cx="2909140" cy="2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EC06-0C29-4E6F-B49D-F7F759C6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 of 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1BC2B-B2CA-4275-A76E-FA41FCC62DCE}"/>
              </a:ext>
            </a:extLst>
          </p:cNvPr>
          <p:cNvSpPr txBox="1"/>
          <p:nvPr/>
        </p:nvSpPr>
        <p:spPr>
          <a:xfrm>
            <a:off x="838200" y="1301227"/>
            <a:ext cx="5822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#1:</a:t>
            </a:r>
          </a:p>
          <a:p>
            <a:r>
              <a:rPr lang="en-US" dirty="0"/>
              <a:t>Null hypothesis: P(male) = P(female)</a:t>
            </a:r>
          </a:p>
          <a:p>
            <a:r>
              <a:rPr lang="en-US" dirty="0"/>
              <a:t>Alternative hypothesis: P(male) &gt; P(female)</a:t>
            </a:r>
          </a:p>
          <a:p>
            <a:r>
              <a:rPr lang="en-US" dirty="0"/>
              <a:t>Alpha = 0.5%</a:t>
            </a:r>
          </a:p>
          <a:p>
            <a:r>
              <a:rPr lang="en-US" dirty="0"/>
              <a:t>Bootstrap (10000 bootstrap replicates) and one sided proportion test shows p-value &lt; 0.0. </a:t>
            </a:r>
          </a:p>
          <a:p>
            <a:endParaRPr lang="en-US" dirty="0"/>
          </a:p>
          <a:p>
            <a:r>
              <a:rPr lang="en-US" dirty="0"/>
              <a:t>p-value = 0 therefore, reject null hypothesis and accept alternative hypothesis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934D9E-1BC5-4B7D-A7F6-824DDE3D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45" y="1798140"/>
            <a:ext cx="4160306" cy="3900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EA7E6-9490-4BA9-A266-9B0EADFD1CB0}"/>
              </a:ext>
            </a:extLst>
          </p:cNvPr>
          <p:cNvSpPr txBox="1"/>
          <p:nvPr/>
        </p:nvSpPr>
        <p:spPr>
          <a:xfrm>
            <a:off x="838200" y="3886550"/>
            <a:ext cx="6449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#2:</a:t>
            </a:r>
          </a:p>
          <a:p>
            <a:r>
              <a:rPr lang="en-US" dirty="0"/>
              <a:t>Null hypothesis: P(male adoption rate) = P(female adoption rate)</a:t>
            </a:r>
          </a:p>
          <a:p>
            <a:r>
              <a:rPr lang="en-US" dirty="0"/>
              <a:t>Alternative hypothesis: P(female adoption rate) &gt; P(male adoption rate)</a:t>
            </a:r>
          </a:p>
          <a:p>
            <a:r>
              <a:rPr lang="en-US" dirty="0"/>
              <a:t>Alpha = 0.5%</a:t>
            </a:r>
          </a:p>
          <a:p>
            <a:r>
              <a:rPr lang="en-US" dirty="0"/>
              <a:t>Bootstrap (10000 bootstrap replicates) and one sided proportion test shows p-value &lt; 0.0. </a:t>
            </a:r>
          </a:p>
          <a:p>
            <a:endParaRPr lang="en-US" dirty="0"/>
          </a:p>
          <a:p>
            <a:r>
              <a:rPr lang="en-US" dirty="0"/>
              <a:t>p-value = 0 therefore, reject null hypothesis and accept alternative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70A2-E357-4CE6-91E8-67B687BC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Effect on Adoption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CC9757D-450C-4F08-A214-41BAA8FAD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2" y="3482056"/>
            <a:ext cx="3165908" cy="30456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45D1F82-BB8D-4715-B7E7-D9586C7A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54" y="3482057"/>
            <a:ext cx="3240089" cy="304568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CB69D8-A157-4B91-A641-B7354CA60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35" y="526326"/>
            <a:ext cx="4075293" cy="3690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FEDB9-BAAB-4BBB-B728-C1191E3FAF7E}"/>
              </a:ext>
            </a:extLst>
          </p:cNvPr>
          <p:cNvSpPr txBox="1"/>
          <p:nvPr/>
        </p:nvSpPr>
        <p:spPr>
          <a:xfrm>
            <a:off x="603772" y="1233404"/>
            <a:ext cx="68041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age of adoption in Sonoma (2.4yo) is higher than those of Louisville and Austin (2.0yo and 2.1yo respectively)</a:t>
            </a:r>
          </a:p>
          <a:p>
            <a:endParaRPr lang="en-US" sz="1400" dirty="0"/>
          </a:p>
          <a:p>
            <a:r>
              <a:rPr lang="en-US" sz="1400" dirty="0"/>
              <a:t>Null hypothesis: </a:t>
            </a:r>
            <a:r>
              <a:rPr lang="el-GR" sz="1400" dirty="0"/>
              <a:t>μ</a:t>
            </a:r>
            <a:r>
              <a:rPr lang="en-US" sz="1400" dirty="0"/>
              <a:t>(adoption age in Sonoma) = </a:t>
            </a:r>
            <a:r>
              <a:rPr lang="el-GR" sz="1400" dirty="0"/>
              <a:t>μ</a:t>
            </a:r>
            <a:r>
              <a:rPr lang="en-US" sz="1400" dirty="0"/>
              <a:t>(adoption age in Austin)</a:t>
            </a:r>
          </a:p>
          <a:p>
            <a:r>
              <a:rPr lang="en-US" sz="1400" dirty="0"/>
              <a:t>Alternative hypothesis: </a:t>
            </a:r>
            <a:r>
              <a:rPr lang="el-GR" sz="1400" dirty="0"/>
              <a:t>μ</a:t>
            </a:r>
            <a:r>
              <a:rPr lang="en-US" sz="1400" dirty="0"/>
              <a:t>(adoption age in Sonoma) &gt; </a:t>
            </a:r>
            <a:r>
              <a:rPr lang="el-GR" sz="1400" dirty="0"/>
              <a:t>μ</a:t>
            </a:r>
            <a:r>
              <a:rPr lang="en-US" sz="1400" dirty="0"/>
              <a:t>(adoption age in Austin)</a:t>
            </a:r>
          </a:p>
          <a:p>
            <a:r>
              <a:rPr lang="en-US" sz="1400" dirty="0"/>
              <a:t>Alpha = 0.5%</a:t>
            </a:r>
          </a:p>
          <a:p>
            <a:r>
              <a:rPr lang="en-US" sz="1400" dirty="0"/>
              <a:t>Bootstrap for mean difference(10000 bootstrap replicates)</a:t>
            </a:r>
          </a:p>
          <a:p>
            <a:endParaRPr lang="en-US" sz="1400" dirty="0"/>
          </a:p>
          <a:p>
            <a:r>
              <a:rPr lang="en-US" sz="1400" dirty="0"/>
              <a:t>p-value = 0.013 therefore, reject null hypothesis and accept alternative hypothesis</a:t>
            </a:r>
          </a:p>
          <a:p>
            <a:r>
              <a:rPr lang="en-US" sz="1400" dirty="0"/>
              <a:t>For some location, owners tend to adopt older aging dogs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7C59-996A-4880-8518-8A0D6953B047}"/>
              </a:ext>
            </a:extLst>
          </p:cNvPr>
          <p:cNvSpPr txBox="1"/>
          <p:nvPr/>
        </p:nvSpPr>
        <p:spPr>
          <a:xfrm>
            <a:off x="7512935" y="4217157"/>
            <a:ext cx="2193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***All age are measured in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F3ED7-90E1-4960-8236-C6E19E08CCE0}"/>
              </a:ext>
            </a:extLst>
          </p:cNvPr>
          <p:cNvSpPr txBox="1"/>
          <p:nvPr/>
        </p:nvSpPr>
        <p:spPr>
          <a:xfrm>
            <a:off x="7512935" y="4916976"/>
            <a:ext cx="42850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-For most breeds, adoption age for one location aligns with that of another</a:t>
            </a:r>
          </a:p>
          <a:p>
            <a:endParaRPr lang="en-US" sz="1400" dirty="0"/>
          </a:p>
          <a:p>
            <a:r>
              <a:rPr lang="en-US" sz="1400" dirty="0"/>
              <a:t>- For non-sporting breed, adoption age varies significantly among locations</a:t>
            </a:r>
          </a:p>
        </p:txBody>
      </p:sp>
    </p:spTree>
    <p:extLst>
      <p:ext uri="{BB962C8B-B14F-4D97-AF65-F5344CB8AC3E}">
        <p14:creationId xmlns:p14="http://schemas.microsoft.com/office/powerpoint/2010/main" val="204076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E892-AED4-4253-8034-3BD0FD85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Effect on </a:t>
            </a:r>
            <a:r>
              <a:rPr lang="en-US" dirty="0" err="1"/>
              <a:t>Euthanization</a:t>
            </a: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5389980-606E-4939-B3D4-DD8D55B0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6951"/>
            <a:ext cx="3174242" cy="3115923"/>
          </a:xfrm>
          <a:prstGeom prst="rect">
            <a:avLst/>
          </a:prstGeom>
        </p:spPr>
      </p:pic>
      <p:pic>
        <p:nvPicPr>
          <p:cNvPr id="7" name="Picture 6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C6CBC02D-1087-48AF-ACE1-91FF6C8F1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2" y="618473"/>
            <a:ext cx="3773553" cy="339165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022D8F1-BFB1-4B13-B869-889649E6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38" y="3374646"/>
            <a:ext cx="3322144" cy="311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729E6A-EE9D-4EC1-AA5A-0F1B73BAFD91}"/>
              </a:ext>
            </a:extLst>
          </p:cNvPr>
          <p:cNvSpPr txBox="1"/>
          <p:nvPr/>
        </p:nvSpPr>
        <p:spPr>
          <a:xfrm>
            <a:off x="782150" y="1270783"/>
            <a:ext cx="6394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Mean age of </a:t>
            </a:r>
            <a:r>
              <a:rPr lang="en-US" sz="1200" dirty="0" err="1"/>
              <a:t>euthanization</a:t>
            </a:r>
            <a:r>
              <a:rPr lang="en-US" sz="1200" dirty="0"/>
              <a:t> in Sonoma (4.6yo) is lower than those of Louisville and Austin (4.8yo and 4.7yo respectively)</a:t>
            </a:r>
          </a:p>
          <a:p>
            <a:endParaRPr lang="en-US" sz="1200" dirty="0"/>
          </a:p>
          <a:p>
            <a:r>
              <a:rPr lang="en-US" sz="1200" dirty="0"/>
              <a:t>Null hypothesis: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Sonoma) =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Louisville)</a:t>
            </a:r>
          </a:p>
          <a:p>
            <a:r>
              <a:rPr lang="en-US" sz="1200" dirty="0"/>
              <a:t>Alternative hypothesis: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ethanization</a:t>
            </a:r>
            <a:r>
              <a:rPr lang="en-US" sz="1200" dirty="0"/>
              <a:t> age in Sonoma) &gt;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Austin)</a:t>
            </a:r>
          </a:p>
          <a:p>
            <a:r>
              <a:rPr lang="en-US" sz="1200" dirty="0"/>
              <a:t>Alpha = 0.5%</a:t>
            </a:r>
          </a:p>
          <a:p>
            <a:r>
              <a:rPr lang="en-US" sz="1200" dirty="0"/>
              <a:t>Bootstrap for mean difference(10000 bootstrap replicates)</a:t>
            </a:r>
          </a:p>
          <a:p>
            <a:endParaRPr lang="en-US" sz="1200" dirty="0"/>
          </a:p>
          <a:p>
            <a:r>
              <a:rPr lang="en-US" sz="1200" dirty="0"/>
              <a:t>p-value = 0.013 therefore, reject null hypothesis and accept alternative hypothesis</a:t>
            </a:r>
          </a:p>
          <a:p>
            <a:r>
              <a:rPr lang="en-US" sz="1200" dirty="0"/>
              <a:t>For some location, owners tend to adopt older aging dogs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A11F4-2D40-4506-8B63-CCCFD5D14A61}"/>
              </a:ext>
            </a:extLst>
          </p:cNvPr>
          <p:cNvSpPr txBox="1"/>
          <p:nvPr/>
        </p:nvSpPr>
        <p:spPr>
          <a:xfrm>
            <a:off x="7670042" y="4263473"/>
            <a:ext cx="37735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Louisville have the lowest median age of </a:t>
            </a:r>
            <a:r>
              <a:rPr lang="en-US" sz="1200" dirty="0" err="1"/>
              <a:t>euthanization</a:t>
            </a:r>
            <a:r>
              <a:rPr lang="en-US" sz="1200" dirty="0"/>
              <a:t> (2.5yo) compared to Austin and Sonoma (3.0yo and 3.1yo respectively) but has the highest mean age of </a:t>
            </a:r>
            <a:r>
              <a:rPr lang="en-US" sz="1200" dirty="0" err="1"/>
              <a:t>euthanization</a:t>
            </a:r>
            <a:r>
              <a:rPr lang="en-US" sz="1200" dirty="0"/>
              <a:t>. This means the distribution of animals entering Louisville is slightly more uniform and right skewed whereas Austin and Sonoma is less uniformly distributed.</a:t>
            </a:r>
          </a:p>
          <a:p>
            <a:endParaRPr lang="en-US" sz="1200" dirty="0"/>
          </a:p>
          <a:p>
            <a:r>
              <a:rPr lang="en-US" sz="1200" dirty="0"/>
              <a:t>Median age of </a:t>
            </a:r>
            <a:r>
              <a:rPr lang="en-US" sz="1200" dirty="0" err="1"/>
              <a:t>euthanization</a:t>
            </a:r>
            <a:r>
              <a:rPr lang="en-US" sz="1200" dirty="0"/>
              <a:t> of specific breed is location dependent unlike that of adoption rate where the median is similar across all region</a:t>
            </a:r>
          </a:p>
        </p:txBody>
      </p:sp>
    </p:spTree>
    <p:extLst>
      <p:ext uri="{BB962C8B-B14F-4D97-AF65-F5344CB8AC3E}">
        <p14:creationId xmlns:p14="http://schemas.microsoft.com/office/powerpoint/2010/main" val="188724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A37-431C-4F75-B84A-8B889B60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relationship between Adoption and </a:t>
            </a:r>
            <a:r>
              <a:rPr lang="en-US" dirty="0" err="1"/>
              <a:t>Euthanization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F55B2E-4210-4368-9C1E-0B55C972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1" y="3983464"/>
            <a:ext cx="7086600" cy="2305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71582C-F5DE-46C3-8419-6EC5BB61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4" y="3404256"/>
            <a:ext cx="2952931" cy="288425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A63FAC-ADEC-4888-9EF8-2D04E9798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4" y="1690688"/>
            <a:ext cx="3410359" cy="1479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217330-7B6C-4E65-AD8B-7937B9B97475}"/>
              </a:ext>
            </a:extLst>
          </p:cNvPr>
          <p:cNvSpPr txBox="1"/>
          <p:nvPr/>
        </p:nvSpPr>
        <p:spPr>
          <a:xfrm>
            <a:off x="5016250" y="1168551"/>
            <a:ext cx="57184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point is the measurement of median age for each breed.</a:t>
            </a:r>
          </a:p>
          <a:p>
            <a:endParaRPr lang="en-US" sz="1400" dirty="0"/>
          </a:p>
          <a:p>
            <a:r>
              <a:rPr lang="en-US" sz="1400" dirty="0"/>
              <a:t>In Louisville, age has a linearly, statistically significant relationship between median age of </a:t>
            </a:r>
            <a:r>
              <a:rPr lang="en-US" sz="1400" dirty="0" err="1"/>
              <a:t>euthanization</a:t>
            </a:r>
            <a:r>
              <a:rPr lang="en-US" sz="1400" dirty="0"/>
              <a:t> and adoption. In other words, </a:t>
            </a:r>
            <a:r>
              <a:rPr lang="en-US" sz="1400" dirty="0" err="1"/>
              <a:t>euthanization</a:t>
            </a:r>
            <a:r>
              <a:rPr lang="en-US" sz="1400" dirty="0"/>
              <a:t> age and adoption age are highly dependent in Louisville. Louisville age discriminant</a:t>
            </a:r>
          </a:p>
          <a:p>
            <a:r>
              <a:rPr lang="en-US" sz="1400" dirty="0"/>
              <a:t>Median(breed1, </a:t>
            </a:r>
            <a:r>
              <a:rPr lang="en-US" sz="1400" dirty="0" err="1"/>
              <a:t>euth</a:t>
            </a:r>
            <a:r>
              <a:rPr lang="en-US" sz="1400" dirty="0"/>
              <a:t>)/Median(breed1, adopt) = Median(breed2, </a:t>
            </a:r>
            <a:r>
              <a:rPr lang="en-US" sz="1400" dirty="0" err="1"/>
              <a:t>euth</a:t>
            </a:r>
            <a:r>
              <a:rPr lang="en-US" sz="1400" dirty="0"/>
              <a:t>)/Median(breed2, adopt) </a:t>
            </a:r>
          </a:p>
          <a:p>
            <a:endParaRPr lang="en-US" sz="1400" dirty="0"/>
          </a:p>
          <a:p>
            <a:r>
              <a:rPr lang="en-US" sz="1400" dirty="0"/>
              <a:t>In other locations, median age of adoption and </a:t>
            </a:r>
            <a:r>
              <a:rPr lang="en-US" sz="1400" dirty="0" err="1"/>
              <a:t>euthanization</a:t>
            </a:r>
            <a:r>
              <a:rPr lang="en-US" sz="1400" dirty="0"/>
              <a:t> is breed independent of one another. </a:t>
            </a:r>
          </a:p>
          <a:p>
            <a:r>
              <a:rPr lang="en-US" sz="1400" dirty="0"/>
              <a:t>Median(breed1, </a:t>
            </a:r>
            <a:r>
              <a:rPr lang="en-US" sz="1400" dirty="0" err="1"/>
              <a:t>euth</a:t>
            </a:r>
            <a:r>
              <a:rPr lang="en-US" sz="1400" dirty="0"/>
              <a:t>)/Median(breed1, adopt) != Median(breed2, </a:t>
            </a:r>
            <a:r>
              <a:rPr lang="en-US" sz="1400" dirty="0" err="1"/>
              <a:t>euth</a:t>
            </a:r>
            <a:r>
              <a:rPr lang="en-US" sz="1400" dirty="0"/>
              <a:t>)/Median(breed2, adopt) 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27B-1B21-4828-BB8B-6D2F066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Dogs at Shelters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29D8683-3601-403C-8B27-5AD3309D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4145"/>
            <a:ext cx="5810846" cy="5709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25777-FBE7-422D-AE93-67E4ECC8B55F}"/>
              </a:ext>
            </a:extLst>
          </p:cNvPr>
          <p:cNvSpPr txBox="1"/>
          <p:nvPr/>
        </p:nvSpPr>
        <p:spPr>
          <a:xfrm>
            <a:off x="838200" y="1510748"/>
            <a:ext cx="5086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***Only Dallas and Sonoma record this information</a:t>
            </a:r>
          </a:p>
          <a:p>
            <a:endParaRPr lang="en-US" dirty="0"/>
          </a:p>
          <a:p>
            <a:r>
              <a:rPr lang="en-US" dirty="0"/>
              <a:t>The leading factor into dogs in shelter is stray dogs taking up more than 60% of the population. </a:t>
            </a:r>
          </a:p>
          <a:p>
            <a:endParaRPr lang="en-US" dirty="0"/>
          </a:p>
          <a:p>
            <a:r>
              <a:rPr lang="en-US" dirty="0"/>
              <a:t>Second most common is owner surrender, however, in Sonoma it only counts for about 10% nearly tie with confiscation.</a:t>
            </a:r>
          </a:p>
          <a:p>
            <a:endParaRPr lang="en-US" dirty="0"/>
          </a:p>
          <a:p>
            <a:r>
              <a:rPr lang="en-US" dirty="0"/>
              <a:t>Owner surrender tends either be euthanized or adopted at 40% and 35% in Sonoma respectively and 25% and 20% in Dallas respectively compared to less than 30% and 10%  intake in Dallas and Sonoma respectively</a:t>
            </a:r>
          </a:p>
        </p:txBody>
      </p:sp>
    </p:spTree>
    <p:extLst>
      <p:ext uri="{BB962C8B-B14F-4D97-AF65-F5344CB8AC3E}">
        <p14:creationId xmlns:p14="http://schemas.microsoft.com/office/powerpoint/2010/main" val="260799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21B-245F-4BBC-B064-E27E99B5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Health </a:t>
            </a:r>
            <a:br>
              <a:rPr lang="en-US" dirty="0"/>
            </a:br>
            <a:r>
              <a:rPr lang="en-US" dirty="0"/>
              <a:t>and 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F38E3-8066-47A8-A2E1-214AA0CC327E}"/>
              </a:ext>
            </a:extLst>
          </p:cNvPr>
          <p:cNvSpPr txBox="1"/>
          <p:nvPr/>
        </p:nvSpPr>
        <p:spPr>
          <a:xfrm>
            <a:off x="838200" y="1690688"/>
            <a:ext cx="45799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-80%% of dogs in Dallas is unhealthy but a little less than 80% is treatable </a:t>
            </a:r>
          </a:p>
          <a:p>
            <a:endParaRPr lang="en-US" sz="1400" dirty="0"/>
          </a:p>
          <a:p>
            <a:r>
              <a:rPr lang="en-US" sz="1400" dirty="0"/>
              <a:t>- Almost all of the dogs in Louisville is healthy, and therefore almost all of the dogs in any outcome are disproportionally healthy</a:t>
            </a:r>
          </a:p>
          <a:p>
            <a:endParaRPr lang="en-US" sz="1400" dirty="0"/>
          </a:p>
          <a:p>
            <a:r>
              <a:rPr lang="en-US" sz="1400" dirty="0"/>
              <a:t>-In </a:t>
            </a:r>
            <a:r>
              <a:rPr lang="en-US" sz="1400" dirty="0" err="1"/>
              <a:t>Somona</a:t>
            </a:r>
            <a:r>
              <a:rPr lang="en-US" sz="1400" dirty="0"/>
              <a:t> the proportions are completely different with almost 80% of healthy dogs.</a:t>
            </a:r>
          </a:p>
          <a:p>
            <a:endParaRPr lang="en-US" sz="1400" dirty="0"/>
          </a:p>
          <a:p>
            <a:r>
              <a:rPr lang="en-US" sz="1400" dirty="0"/>
              <a:t>-In all locations, untreatable sickness likely leads to </a:t>
            </a:r>
            <a:r>
              <a:rPr lang="en-US" sz="1400" dirty="0" err="1"/>
              <a:t>euthanization</a:t>
            </a:r>
            <a:r>
              <a:rPr lang="en-US" sz="1400" dirty="0"/>
              <a:t> negligible adoption and transfer frequency.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- In Dallas a negligible percentage of healthy dogs are euthanized whereas in Sonoma, 1 in 6 healthy dogs are euthanized.</a:t>
            </a:r>
          </a:p>
          <a:p>
            <a:endParaRPr lang="en-US" sz="1400" dirty="0"/>
          </a:p>
          <a:p>
            <a:r>
              <a:rPr lang="en-US" sz="1400" dirty="0"/>
              <a:t>- Over 85% of people seeking for adoption at Dallas takes in a dog with treatable condition and roughly the same percentage was taken in as healthy</a:t>
            </a:r>
          </a:p>
          <a:p>
            <a:endParaRPr lang="en-US" sz="1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799D5A3-563A-4165-AA99-6C9B9D32F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1" y="730344"/>
            <a:ext cx="5781059" cy="5762531"/>
          </a:xfrm>
        </p:spPr>
      </p:pic>
    </p:spTree>
    <p:extLst>
      <p:ext uri="{BB962C8B-B14F-4D97-AF65-F5344CB8AC3E}">
        <p14:creationId xmlns:p14="http://schemas.microsoft.com/office/powerpoint/2010/main" val="252419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107C-6736-491F-AC7D-947E4844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4D2A0-1E3D-4451-8940-246F96DC60FC}"/>
              </a:ext>
            </a:extLst>
          </p:cNvPr>
          <p:cNvSpPr txBox="1"/>
          <p:nvPr/>
        </p:nvSpPr>
        <p:spPr>
          <a:xfrm>
            <a:off x="3802311" y="5567910"/>
            <a:ext cx="4127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-dramatic inconsistency for the first and last year of the data collected, likely a result of data collection break in the middle of the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DBB6F-C3EF-491A-8041-1109F31CFE60}"/>
              </a:ext>
            </a:extLst>
          </p:cNvPr>
          <p:cNvSpPr txBox="1"/>
          <p:nvPr/>
        </p:nvSpPr>
        <p:spPr>
          <a:xfrm>
            <a:off x="8188657" y="5567910"/>
            <a:ext cx="3692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see that for some location, data towards the end deviates substantially</a:t>
            </a:r>
          </a:p>
          <a:p>
            <a:r>
              <a:rPr lang="en-US" sz="1400" dirty="0"/>
              <a:t>Also for Austin, data stops at September. These accounts for the inconsistency of year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55C1F-52B7-44E5-AFE7-EF211C3426CD}"/>
              </a:ext>
            </a:extLst>
          </p:cNvPr>
          <p:cNvSpPr txBox="1"/>
          <p:nvPr/>
        </p:nvSpPr>
        <p:spPr>
          <a:xfrm>
            <a:off x="696308" y="1690688"/>
            <a:ext cx="3106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Limited data from Dallas, Austin and Sonoma</a:t>
            </a:r>
          </a:p>
          <a:p>
            <a:endParaRPr lang="en-US" dirty="0"/>
          </a:p>
          <a:p>
            <a:r>
              <a:rPr lang="en-US" dirty="0"/>
              <a:t>-For the most parts shelters have consistent outcome rates</a:t>
            </a:r>
          </a:p>
          <a:p>
            <a:endParaRPr lang="en-US" dirty="0"/>
          </a:p>
          <a:p>
            <a:r>
              <a:rPr lang="en-US" dirty="0"/>
              <a:t> - Spikes and trough of outcome frequency occur roughly periodically in Austin, in other words, season by affect outcome rates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3977F6-1A88-4415-8669-28A7DA769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75" y="1404256"/>
            <a:ext cx="3876518" cy="4049486"/>
          </a:xfrm>
          <a:prstGeom prst="rect">
            <a:avLst/>
          </a:prstGeom>
        </p:spPr>
      </p:pic>
      <p:pic>
        <p:nvPicPr>
          <p:cNvPr id="16" name="Content Placeholder 15" descr="A close up of a map&#10;&#10;Description automatically generated">
            <a:extLst>
              <a:ext uri="{FF2B5EF4-FFF2-40B4-BE49-F238E27FC236}">
                <a16:creationId xmlns:a16="http://schemas.microsoft.com/office/drawing/2014/main" id="{406526A5-5F44-4477-B91D-57F29ECB7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1" y="1404256"/>
            <a:ext cx="4209334" cy="4049486"/>
          </a:xfrm>
        </p:spPr>
      </p:pic>
    </p:spTree>
    <p:extLst>
      <p:ext uri="{BB962C8B-B14F-4D97-AF65-F5344CB8AC3E}">
        <p14:creationId xmlns:p14="http://schemas.microsoft.com/office/powerpoint/2010/main" val="406796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AC75-BB14-46C2-875F-6955CD7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by Month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9653C2C-0FB1-495C-8AF7-DE92451BC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22" y="1027906"/>
            <a:ext cx="4972078" cy="5236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7F23F-B524-4381-9B52-12DD38958268}"/>
              </a:ext>
            </a:extLst>
          </p:cNvPr>
          <p:cNvSpPr txBox="1"/>
          <p:nvPr/>
        </p:nvSpPr>
        <p:spPr>
          <a:xfrm>
            <a:off x="941695" y="1690688"/>
            <a:ext cx="4972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Sharp decline in outcome in October/November period. For Dallas, a peak in June to the tough in October experienced a decline of over 40%. </a:t>
            </a:r>
          </a:p>
          <a:p>
            <a:endParaRPr lang="en-US" dirty="0"/>
          </a:p>
          <a:p>
            <a:r>
              <a:rPr lang="en-US" dirty="0"/>
              <a:t>- In all location, peak outcome rate surpass 9%.</a:t>
            </a:r>
          </a:p>
          <a:p>
            <a:endParaRPr lang="en-US" dirty="0"/>
          </a:p>
          <a:p>
            <a:r>
              <a:rPr lang="en-US" dirty="0"/>
              <a:t>- Peak outcome rate is typically around summer for most location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Outcome rate early into the year is also a typical weak</a:t>
            </a:r>
          </a:p>
          <a:p>
            <a:endParaRPr lang="en-US" dirty="0"/>
          </a:p>
          <a:p>
            <a:r>
              <a:rPr lang="en-US" dirty="0"/>
              <a:t>- Austin has the most consistent outcome rate hovering around 8% compared to and average of 8.33%</a:t>
            </a:r>
          </a:p>
        </p:txBody>
      </p:sp>
    </p:spTree>
    <p:extLst>
      <p:ext uri="{BB962C8B-B14F-4D97-AF65-F5344CB8AC3E}">
        <p14:creationId xmlns:p14="http://schemas.microsoft.com/office/powerpoint/2010/main" val="216967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720-1A67-4623-8528-2812B268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46DE3C7-4D6C-43DE-BA55-CE4C301A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50" y="1583076"/>
            <a:ext cx="2938578" cy="31385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1BA31-8A3D-47E5-BC59-D1B63E70F841}"/>
              </a:ext>
            </a:extLst>
          </p:cNvPr>
          <p:cNvSpPr txBox="1"/>
          <p:nvPr/>
        </p:nvSpPr>
        <p:spPr>
          <a:xfrm>
            <a:off x="838200" y="1615996"/>
            <a:ext cx="7697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Sonoma, it appears that the dependency between </a:t>
            </a:r>
            <a:r>
              <a:rPr lang="en-US" dirty="0" err="1"/>
              <a:t>euthanization</a:t>
            </a:r>
            <a:r>
              <a:rPr lang="en-US" dirty="0"/>
              <a:t> and adoption rate is very high and appears to align almost entirely above one another. This is surprising because assumption is that as adoption increase, </a:t>
            </a:r>
            <a:r>
              <a:rPr lang="en-US" dirty="0" err="1"/>
              <a:t>euthanization</a:t>
            </a:r>
            <a:r>
              <a:rPr lang="en-US" dirty="0"/>
              <a:t> decrease with other factors aside.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In Austin and Louisville, there doesn’t appear to be any patterns. But for Dallas, it may have some sort of delay.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p-value of the regression aligns with the claims. Sonoma has a statistically significant linear relationship between adoption and </a:t>
            </a:r>
            <a:r>
              <a:rPr lang="en-US" dirty="0" err="1"/>
              <a:t>euthanization</a:t>
            </a:r>
            <a:r>
              <a:rPr lang="en-US" dirty="0"/>
              <a:t> based on month whereas the other locations have weak/no dependency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F4D88-7F6A-4314-9DA8-833DE75E7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27" y="4755317"/>
            <a:ext cx="7239000" cy="18192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B29E6-AD57-40A8-89FA-298BC53F0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9" y="4755317"/>
            <a:ext cx="3218154" cy="17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7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Problem Statement</a:t>
            </a:r>
          </a:p>
          <a:p>
            <a:pPr marL="0" indent="0">
              <a:buNone/>
            </a:pPr>
            <a:r>
              <a:rPr lang="en-US" dirty="0"/>
              <a:t>2. Data Wrangling</a:t>
            </a:r>
          </a:p>
          <a:p>
            <a:pPr marL="0" indent="0">
              <a:buNone/>
            </a:pPr>
            <a:r>
              <a:rPr lang="en-US" dirty="0"/>
              <a:t>3. EDA/Statistics</a:t>
            </a:r>
          </a:p>
          <a:p>
            <a:pPr marL="0" indent="0">
              <a:buNone/>
            </a:pPr>
            <a:r>
              <a:rPr lang="en-US" dirty="0"/>
              <a:t>4.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088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EAA8-CC72-47E1-A07A-96AF8ED5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 cont.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346FB76-23F4-4C4D-A78A-A5249479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1690688"/>
            <a:ext cx="3705225" cy="3905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95940-86E3-4094-BF85-FA943914A1FF}"/>
              </a:ext>
            </a:extLst>
          </p:cNvPr>
          <p:cNvSpPr txBox="1"/>
          <p:nvPr/>
        </p:nvSpPr>
        <p:spPr>
          <a:xfrm>
            <a:off x="838199" y="1767189"/>
            <a:ext cx="5404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</a:t>
            </a:r>
          </a:p>
          <a:p>
            <a:pPr marL="342900" indent="-342900">
              <a:buAutoNum type="arabicPeriod"/>
            </a:pPr>
            <a:r>
              <a:rPr lang="en-US" dirty="0" err="1"/>
              <a:t>Euthanization</a:t>
            </a:r>
            <a:r>
              <a:rPr lang="en-US" dirty="0"/>
              <a:t> frequency is delayed</a:t>
            </a:r>
          </a:p>
          <a:p>
            <a:pPr marL="342900" indent="-342900">
              <a:buAutoNum type="arabicPeriod"/>
            </a:pPr>
            <a:r>
              <a:rPr lang="en-US" dirty="0"/>
              <a:t>The delay factor is less than 5 months</a:t>
            </a:r>
          </a:p>
          <a:p>
            <a:pPr marL="342900" indent="-342900">
              <a:buAutoNum type="arabicPeriod" startAt="3"/>
            </a:pPr>
            <a:r>
              <a:rPr lang="en-US" dirty="0"/>
              <a:t>The dependency is inversely related (tough match up with peak)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r>
              <a:rPr lang="en-US" dirty="0"/>
              <a:t>Algorithm:</a:t>
            </a:r>
          </a:p>
          <a:p>
            <a:pPr marL="342900" indent="-342900">
              <a:buAutoNum type="arabicPeriod"/>
            </a:pPr>
            <a:r>
              <a:rPr lang="en-US" dirty="0"/>
              <a:t>Loop across delay time</a:t>
            </a:r>
          </a:p>
          <a:p>
            <a:pPr marL="342900" indent="-342900">
              <a:buAutoNum type="arabicPeriod"/>
            </a:pPr>
            <a:r>
              <a:rPr lang="en-US" dirty="0"/>
              <a:t>Adjust </a:t>
            </a:r>
            <a:r>
              <a:rPr lang="en-US" dirty="0" err="1"/>
              <a:t>euthanization</a:t>
            </a:r>
            <a:r>
              <a:rPr lang="en-US" dirty="0"/>
              <a:t> backwards by 1 month</a:t>
            </a:r>
          </a:p>
          <a:p>
            <a:pPr marL="342900" indent="-342900">
              <a:buAutoNum type="arabicPeriod"/>
            </a:pPr>
            <a:r>
              <a:rPr lang="en-US" dirty="0"/>
              <a:t>Measure and save best </a:t>
            </a:r>
            <a:r>
              <a:rPr lang="en-US" dirty="0" err="1"/>
              <a:t>r-value</a:t>
            </a:r>
            <a:r>
              <a:rPr lang="en-US" dirty="0"/>
              <a:t> with negative slope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Visually, for the most part all locations have a good match up with Austin seemly having the best outcome from the frequency delay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AC8A1-9007-4281-889C-DBA84F77F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5595938"/>
            <a:ext cx="3705226" cy="6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60BA-3A56-4C87-8A5C-D00ABB4B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 cont.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00B9B-44C7-48D5-BB11-69B167C3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25" y="1641194"/>
            <a:ext cx="2724150" cy="13239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0178C-5EF9-43ED-AB3F-694B2754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6" y="1641194"/>
            <a:ext cx="7213050" cy="18440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84986-048D-4AE9-9D14-DEAEBF8E5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7" y="3994943"/>
            <a:ext cx="7213050" cy="1794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945966-B5FD-4D14-BAA2-033C01533C1E}"/>
              </a:ext>
            </a:extLst>
          </p:cNvPr>
          <p:cNvSpPr txBox="1"/>
          <p:nvPr/>
        </p:nvSpPr>
        <p:spPr>
          <a:xfrm>
            <a:off x="995825" y="3353554"/>
            <a:ext cx="3620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Dallas did not find any dependency based on the criteria whereas other have significant improvement in correlation values</a:t>
            </a:r>
          </a:p>
          <a:p>
            <a:endParaRPr lang="en-US" dirty="0"/>
          </a:p>
          <a:p>
            <a:r>
              <a:rPr lang="en-US" dirty="0"/>
              <a:t>However, p-values shows there isn’t a statistically significant linear model that correlates </a:t>
            </a:r>
            <a:r>
              <a:rPr lang="en-US" dirty="0" err="1"/>
              <a:t>euthanization</a:t>
            </a:r>
            <a:r>
              <a:rPr lang="en-US" dirty="0"/>
              <a:t> and adoption in Louisville, Austin and Dallas using months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0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5939-0F9E-4A2C-B714-73662054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Frequency and </a:t>
            </a:r>
            <a:r>
              <a:rPr lang="en-US" dirty="0" err="1"/>
              <a:t>Euthanization</a:t>
            </a:r>
            <a:r>
              <a:rPr lang="en-US" dirty="0"/>
              <a:t> Temporal Relationship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6C094A9-26DA-43EB-A08C-290115D6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63" y="1682584"/>
            <a:ext cx="4284260" cy="4456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ABDCA-472D-46FD-B44B-6C57491605B8}"/>
              </a:ext>
            </a:extLst>
          </p:cNvPr>
          <p:cNvSpPr txBox="1"/>
          <p:nvPr/>
        </p:nvSpPr>
        <p:spPr>
          <a:xfrm>
            <a:off x="7825449" y="6208222"/>
            <a:ext cx="20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***Austin data is missing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ADC26-A583-4881-BEBD-F73180BB627F}"/>
              </a:ext>
            </a:extLst>
          </p:cNvPr>
          <p:cNvSpPr txBox="1"/>
          <p:nvPr/>
        </p:nvSpPr>
        <p:spPr>
          <a:xfrm>
            <a:off x="838200" y="1839717"/>
            <a:ext cx="5559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Louisville has a high r-square value and low p-value. This corresponds to the fact that increase intake frequency correlates to spike in </a:t>
            </a:r>
            <a:r>
              <a:rPr lang="en-US" dirty="0" err="1"/>
              <a:t>euthanization</a:t>
            </a:r>
            <a:r>
              <a:rPr lang="en-US" dirty="0"/>
              <a:t>. This may be a result of space constraint in these facility</a:t>
            </a:r>
          </a:p>
          <a:p>
            <a:endParaRPr lang="en-US" dirty="0"/>
          </a:p>
          <a:p>
            <a:r>
              <a:rPr lang="en-US" dirty="0"/>
              <a:t>This is also generally true in </a:t>
            </a:r>
            <a:r>
              <a:rPr lang="en-US" dirty="0" err="1"/>
              <a:t>dallas</a:t>
            </a:r>
            <a:r>
              <a:rPr lang="en-US" dirty="0"/>
              <a:t> with p-value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8E74EA-BBFB-42CB-A707-6FDEAB36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5" y="2268480"/>
            <a:ext cx="2855888" cy="132556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33E44A9-EEA9-4B9B-BA17-91276FE1B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9340"/>
            <a:ext cx="6273063" cy="20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8EC5-83A7-44B3-84DA-2FA6FAC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072E-EE68-4058-92E7-83974CA2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Machine learning on every location independently with many important factors missing</a:t>
            </a:r>
          </a:p>
          <a:p>
            <a:r>
              <a:rPr lang="en-US" dirty="0"/>
              <a:t>Target = </a:t>
            </a:r>
            <a:r>
              <a:rPr lang="en-US" dirty="0" err="1"/>
              <a:t>Outcome_Type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Louisville 		Dallas Austin      Sonoma </a:t>
            </a:r>
          </a:p>
          <a:p>
            <a:endParaRPr lang="en-US" dirty="0"/>
          </a:p>
        </p:txBody>
      </p: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E5B05-5E1D-4DC0-8515-D5080966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73" y="4715514"/>
            <a:ext cx="22193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1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4DC-D463-4977-80F1-9BF5FF5A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88C1-8C4E-4558-9AE3-E527BFC8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 model (cv= 3, ‘C’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Bernoulli naïve </a:t>
            </a:r>
            <a:r>
              <a:rPr lang="en-US" dirty="0" err="1"/>
              <a:t>bayes</a:t>
            </a:r>
            <a:r>
              <a:rPr lang="en-US" dirty="0"/>
              <a:t> (cv = 3, ‘alpha’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Support vector machine (cv = 3, ‘C’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K-Nearest Neighbor (cv = 3, ‘</a:t>
            </a:r>
            <a:r>
              <a:rPr lang="en-US" dirty="0" err="1"/>
              <a:t>n_neighbors</a:t>
            </a:r>
            <a:r>
              <a:rPr lang="en-US" dirty="0"/>
              <a:t>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Random forest (cv = 3, ‘</a:t>
            </a:r>
            <a:r>
              <a:rPr lang="en-US" dirty="0" err="1"/>
              <a:t>n_estimator</a:t>
            </a:r>
            <a:r>
              <a:rPr lang="en-US" dirty="0"/>
              <a:t>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Deep learning(6 hidden layer, Batch normalization every other layer, dropout for all other layers, ‘</a:t>
            </a:r>
            <a:r>
              <a:rPr lang="en-US" dirty="0" err="1"/>
              <a:t>relu</a:t>
            </a:r>
            <a:r>
              <a:rPr lang="en-US" dirty="0"/>
              <a:t>’ activations, loss = ‘</a:t>
            </a:r>
            <a:r>
              <a:rPr lang="en-US" dirty="0" err="1"/>
              <a:t>categorical_crossentropy</a:t>
            </a:r>
            <a:r>
              <a:rPr lang="en-US" dirty="0"/>
              <a:t>’, </a:t>
            </a:r>
            <a:r>
              <a:rPr lang="en-US" dirty="0" err="1"/>
              <a:t>batch_size</a:t>
            </a:r>
            <a:r>
              <a:rPr lang="en-US" dirty="0"/>
              <a:t> = 256, </a:t>
            </a:r>
            <a:r>
              <a:rPr lang="en-US" dirty="0" err="1"/>
              <a:t>eposch</a:t>
            </a:r>
            <a:r>
              <a:rPr lang="en-US" dirty="0"/>
              <a:t> = 50, validation split = 0.3)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***cv: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39679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.5 million shelter animals is euthanized every year</a:t>
            </a:r>
          </a:p>
          <a:p>
            <a:pPr marL="0" indent="0">
              <a:buNone/>
            </a:pPr>
            <a:r>
              <a:rPr lang="en-US" dirty="0"/>
              <a:t>1 in 5 animals don’t leave the shelter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of this project is to understand dependencies between adoption and </a:t>
            </a:r>
            <a:r>
              <a:rPr lang="en-US" dirty="0" err="1"/>
              <a:t>euthanization</a:t>
            </a:r>
            <a:r>
              <a:rPr lang="en-US" dirty="0"/>
              <a:t> rates and isolate factors that attribute to improved adoption rates whereby we can transfer animals from one shelter to another in a more automated and systematic way.</a:t>
            </a:r>
          </a:p>
        </p:txBody>
      </p:sp>
    </p:spTree>
    <p:extLst>
      <p:ext uri="{BB962C8B-B14F-4D97-AF65-F5344CB8AC3E}">
        <p14:creationId xmlns:p14="http://schemas.microsoft.com/office/powerpoint/2010/main" val="387067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-6.5 million animals enter a shelter every year and 1 .5 million shelter animals is euthanized every year</a:t>
            </a:r>
          </a:p>
          <a:p>
            <a:pPr marL="0" indent="0">
              <a:buNone/>
            </a:pPr>
            <a:r>
              <a:rPr lang="en-US" dirty="0"/>
              <a:t>-1 in 5 animals don’t leave the shelter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of this project is to understand dependencies between adoption and </a:t>
            </a:r>
            <a:r>
              <a:rPr lang="en-US" dirty="0" err="1"/>
              <a:t>euthanization</a:t>
            </a:r>
            <a:r>
              <a:rPr lang="en-US" dirty="0"/>
              <a:t> rates and isolate factors that attribute to improved adoption rates whereby we can transfer animals from one shelter to another in a more automated and systematic way.</a:t>
            </a:r>
          </a:p>
        </p:txBody>
      </p:sp>
    </p:spTree>
    <p:extLst>
      <p:ext uri="{BB962C8B-B14F-4D97-AF65-F5344CB8AC3E}">
        <p14:creationId xmlns:p14="http://schemas.microsoft.com/office/powerpoint/2010/main" val="33200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4252-6A11-4469-BB17-95E38FB6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5C150-B5F9-4226-A69C-A32044A58773}"/>
              </a:ext>
            </a:extLst>
          </p:cNvPr>
          <p:cNvSpPr txBox="1"/>
          <p:nvPr/>
        </p:nvSpPr>
        <p:spPr>
          <a:xfrm>
            <a:off x="838200" y="5498624"/>
            <a:ext cx="10136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https://data.austintexas.gov/Health-and-Community-Services/Austin-Animal-Center-Outcomes/9t4d-g238</a:t>
            </a:r>
            <a:endParaRPr lang="en-US" dirty="0"/>
          </a:p>
          <a:p>
            <a:r>
              <a:rPr lang="en-US" u="sng" dirty="0">
                <a:hlinkClick r:id="rId3"/>
              </a:rPr>
              <a:t>https://www.dallasopendata.com/City-Services/Dallas-Animal-Shelter-Data/7h2m-3um5</a:t>
            </a:r>
            <a:endParaRPr lang="en-US" dirty="0"/>
          </a:p>
          <a:p>
            <a:r>
              <a:rPr lang="en-US" u="sng" dirty="0">
                <a:hlinkClick r:id="rId4"/>
              </a:rPr>
              <a:t>https://data.louisvilleky.gov/dataset/animal-service-intake-and-outcome</a:t>
            </a:r>
            <a:endParaRPr lang="en-US" dirty="0"/>
          </a:p>
          <a:p>
            <a:r>
              <a:rPr lang="en-US" u="sng" dirty="0">
                <a:hlinkClick r:id="rId5"/>
              </a:rPr>
              <a:t>https://data.sonomacounty.ca.gov/Government/Animal-Shelter-Intake-and-Outcome/924a-vesw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84E476-2A53-4C11-A1EE-1A1A45A80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79" y="3410189"/>
            <a:ext cx="5955430" cy="1860074"/>
          </a:xfrm>
          <a:prstGeom prst="rect">
            <a:avLst/>
          </a:prstGeom>
        </p:spPr>
      </p:pic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6516C03-03DD-4443-ADD7-5EDECCC38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79" y="1301826"/>
            <a:ext cx="2996609" cy="2108363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77C438-8F04-4A40-93DC-F9A2B581B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1" y="1281307"/>
            <a:ext cx="3424237" cy="4217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9BD522-EDE5-4D57-86F1-DE1DDF49EF8D}"/>
              </a:ext>
            </a:extLst>
          </p:cNvPr>
          <p:cNvSpPr txBox="1"/>
          <p:nvPr/>
        </p:nvSpPr>
        <p:spPr>
          <a:xfrm>
            <a:off x="8487823" y="1904107"/>
            <a:ext cx="286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common and </a:t>
            </a:r>
          </a:p>
          <a:p>
            <a:r>
              <a:rPr lang="en-US" dirty="0"/>
              <a:t>uncommon features </a:t>
            </a:r>
          </a:p>
        </p:txBody>
      </p:sp>
    </p:spTree>
    <p:extLst>
      <p:ext uri="{BB962C8B-B14F-4D97-AF65-F5344CB8AC3E}">
        <p14:creationId xmlns:p14="http://schemas.microsoft.com/office/powerpoint/2010/main" val="404432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D86F-D6AF-43E3-B0C1-D5C61481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67B4-292D-434B-AEE3-A5ADC545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 Rename uncommon description </a:t>
            </a:r>
          </a:p>
          <a:p>
            <a:pPr marL="0" indent="0">
              <a:buNone/>
            </a:pPr>
            <a:r>
              <a:rPr lang="en-US" dirty="0"/>
              <a:t>- Drop unneeded columns</a:t>
            </a:r>
          </a:p>
          <a:p>
            <a:pPr marL="0" indent="0">
              <a:buNone/>
            </a:pPr>
            <a:r>
              <a:rPr lang="en-US" dirty="0"/>
              <a:t>- Create month and year column from datetime column</a:t>
            </a:r>
          </a:p>
          <a:p>
            <a:pPr>
              <a:buFontTx/>
              <a:buChar char="-"/>
            </a:pPr>
            <a:r>
              <a:rPr lang="en-US" dirty="0"/>
              <a:t>Create new columns from existing column (like neutered male to Neutered column and Sex column)</a:t>
            </a:r>
          </a:p>
          <a:p>
            <a:pPr>
              <a:buFontTx/>
              <a:buChar char="-"/>
            </a:pPr>
            <a:r>
              <a:rPr lang="en-US" dirty="0"/>
              <a:t>Merge dataset</a:t>
            </a:r>
          </a:p>
          <a:p>
            <a:pPr>
              <a:buFontTx/>
              <a:buChar char="-"/>
            </a:pPr>
            <a:r>
              <a:rPr lang="en-US" dirty="0"/>
              <a:t>Mislabel data set to average (dogs &gt; 20yo to average)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Uncommon features remain in dataset to analysis impact of important features on adoption and </a:t>
            </a:r>
            <a:r>
              <a:rPr lang="en-US" dirty="0" err="1"/>
              <a:t>euthanization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96D-6335-43E7-83DF-4DBEBCB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Rates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E8F360-BB75-475B-9A9D-5419C01C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0" y="575278"/>
            <a:ext cx="5399646" cy="57074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E0EFE4-4350-491F-954E-4E84EEB5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348"/>
            <a:ext cx="4899691" cy="2567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CD1262-C2C9-4F96-A2AD-4F5C1FE8CFA2}"/>
              </a:ext>
            </a:extLst>
          </p:cNvPr>
          <p:cNvSpPr txBox="1"/>
          <p:nvPr/>
        </p:nvSpPr>
        <p:spPr>
          <a:xfrm>
            <a:off x="838200" y="4158376"/>
            <a:ext cx="51445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- Overall dog </a:t>
            </a:r>
            <a:r>
              <a:rPr lang="en-US" sz="1600" dirty="0" err="1"/>
              <a:t>euthanization</a:t>
            </a:r>
            <a:r>
              <a:rPr lang="en-US" sz="1600" dirty="0"/>
              <a:t> is 23%</a:t>
            </a:r>
          </a:p>
          <a:p>
            <a:r>
              <a:rPr lang="en-US" sz="1600" dirty="0"/>
              <a:t> - Adoption is only 31% where all others were either returned to owner or transferred away </a:t>
            </a:r>
          </a:p>
          <a:p>
            <a:endParaRPr lang="en-US" sz="1600" dirty="0"/>
          </a:p>
          <a:p>
            <a:r>
              <a:rPr lang="en-US" sz="1600" dirty="0"/>
              <a:t>-Louisville has 40% </a:t>
            </a:r>
            <a:r>
              <a:rPr lang="en-US" sz="1600" dirty="0" err="1"/>
              <a:t>Euthanization</a:t>
            </a:r>
            <a:r>
              <a:rPr lang="en-US" sz="1600" dirty="0"/>
              <a:t> and Austin have 3%</a:t>
            </a:r>
          </a:p>
          <a:p>
            <a:r>
              <a:rPr lang="en-US" sz="1600" dirty="0"/>
              <a:t>-Austin leads as having the highest adoption rate of 46%</a:t>
            </a:r>
          </a:p>
          <a:p>
            <a:r>
              <a:rPr lang="en-US" sz="1600" dirty="0"/>
              <a:t>- Transfer across all region is about 20%</a:t>
            </a:r>
          </a:p>
          <a:p>
            <a:r>
              <a:rPr lang="en-US" sz="1600" dirty="0"/>
              <a:t>In this project, the scope would only be concentrated on adoption and </a:t>
            </a:r>
            <a:r>
              <a:rPr lang="en-US" sz="1600" dirty="0" err="1"/>
              <a:t>euthanization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34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648-3BC5-410C-A113-7AB7793B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by Breed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C296E79-EC00-4D14-A046-D0F08C3D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78" y="365125"/>
            <a:ext cx="5852627" cy="612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9404E3-DEC7-4393-9A52-9920C69D7664}"/>
              </a:ext>
            </a:extLst>
          </p:cNvPr>
          <p:cNvSpPr txBox="1"/>
          <p:nvPr/>
        </p:nvSpPr>
        <p:spPr>
          <a:xfrm>
            <a:off x="838200" y="1690688"/>
            <a:ext cx="4731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-Comparing to intake distribution, owners tend to adopt toy breed across all region whereas miscellaneous breed is the least favored breed to adopt</a:t>
            </a:r>
          </a:p>
          <a:p>
            <a:endParaRPr lang="en-US" dirty="0"/>
          </a:p>
          <a:p>
            <a:r>
              <a:rPr lang="en-US" dirty="0"/>
              <a:t>-In Louisville, toy breed accounts for 20% of all adoption whereas miscellaneous breed only accounts for 10% even though intake frequency is 21%</a:t>
            </a:r>
          </a:p>
          <a:p>
            <a:endParaRPr lang="en-US" dirty="0"/>
          </a:p>
          <a:p>
            <a:r>
              <a:rPr lang="en-US" dirty="0"/>
              <a:t>-Dallas and Austin has intake distribution similar to adoption distribution</a:t>
            </a:r>
          </a:p>
          <a:p>
            <a:endParaRPr lang="en-US" dirty="0"/>
          </a:p>
          <a:p>
            <a:r>
              <a:rPr lang="en-US" dirty="0"/>
              <a:t>-Other breeds tends to fall along with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565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D029-73AD-4771-A99E-56B7691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Euthanization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Breed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1E901B-8490-4509-8EFC-F8C3CFF8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7179"/>
            <a:ext cx="5945389" cy="609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1CE46-D9F8-4280-AE3E-BF69EFC8421F}"/>
              </a:ext>
            </a:extLst>
          </p:cNvPr>
          <p:cNvSpPr txBox="1"/>
          <p:nvPr/>
        </p:nvSpPr>
        <p:spPr>
          <a:xfrm>
            <a:off x="838200" y="1997839"/>
            <a:ext cx="495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-Comparing to intake distribution, miscellaneous breed tends to be euthanized with some location accounting for more than 40%</a:t>
            </a:r>
          </a:p>
          <a:p>
            <a:endParaRPr lang="en-US" dirty="0"/>
          </a:p>
          <a:p>
            <a:r>
              <a:rPr lang="en-US" dirty="0"/>
              <a:t>Toy breed has the lowest </a:t>
            </a:r>
            <a:r>
              <a:rPr lang="en-US" dirty="0" err="1"/>
              <a:t>euthanization</a:t>
            </a:r>
            <a:r>
              <a:rPr lang="en-US" dirty="0"/>
              <a:t> /intake ratio</a:t>
            </a:r>
          </a:p>
          <a:p>
            <a:endParaRPr lang="en-US" dirty="0"/>
          </a:p>
          <a:p>
            <a:r>
              <a:rPr lang="en-US" dirty="0"/>
              <a:t>Sporting breed also have low </a:t>
            </a:r>
            <a:r>
              <a:rPr lang="en-US" dirty="0" err="1"/>
              <a:t>euthanization</a:t>
            </a:r>
            <a:r>
              <a:rPr lang="en-US" dirty="0"/>
              <a:t> rate for sporting breeds that tends to be higher in Dallas and Louisville</a:t>
            </a:r>
          </a:p>
        </p:txBody>
      </p:sp>
    </p:spTree>
    <p:extLst>
      <p:ext uri="{BB962C8B-B14F-4D97-AF65-F5344CB8AC3E}">
        <p14:creationId xmlns:p14="http://schemas.microsoft.com/office/powerpoint/2010/main" val="324179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1984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Finding Dogs a Home</vt:lpstr>
      <vt:lpstr>Table of Contents</vt:lpstr>
      <vt:lpstr>Problem Statement</vt:lpstr>
      <vt:lpstr>Problem Statement</vt:lpstr>
      <vt:lpstr>Datasets</vt:lpstr>
      <vt:lpstr>Data Wrangling</vt:lpstr>
      <vt:lpstr>Outcome Rates</vt:lpstr>
      <vt:lpstr>Adoption by Breed</vt:lpstr>
      <vt:lpstr>Euthanization  by Breed</vt:lpstr>
      <vt:lpstr>Gender</vt:lpstr>
      <vt:lpstr>Statistical Testing of Gender</vt:lpstr>
      <vt:lpstr>Age Effect on Adoption</vt:lpstr>
      <vt:lpstr>Age Effect on Euthanization</vt:lpstr>
      <vt:lpstr>Age relationship between Adoption and Euthanization</vt:lpstr>
      <vt:lpstr>Intake Dogs at Shelters</vt:lpstr>
      <vt:lpstr>Dog Health  and Outcome</vt:lpstr>
      <vt:lpstr>Time Series</vt:lpstr>
      <vt:lpstr>Outcome by Month</vt:lpstr>
      <vt:lpstr>Adoption and Euthanization dependency on Month of Year</vt:lpstr>
      <vt:lpstr>Adoption and Euthanization dependency on Month of Year cont.</vt:lpstr>
      <vt:lpstr>Adoption and Euthanization dependency on Month of Year cont.</vt:lpstr>
      <vt:lpstr>Intake Frequency and Euthanization Temporal Relationship</vt:lpstr>
      <vt:lpstr>Machine Learning</vt:lpstr>
      <vt:lpstr>Machine Learning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Dogs a Home</dc:title>
  <dc:creator>sadmin</dc:creator>
  <cp:lastModifiedBy>sadmin</cp:lastModifiedBy>
  <cp:revision>57</cp:revision>
  <dcterms:created xsi:type="dcterms:W3CDTF">2019-10-10T09:44:31Z</dcterms:created>
  <dcterms:modified xsi:type="dcterms:W3CDTF">2019-10-12T05:12:26Z</dcterms:modified>
</cp:coreProperties>
</file>