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5" r:id="rId27"/>
    <p:sldId id="2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dmin" initials="s" lastIdx="1" clrIdx="0">
    <p:extLst>
      <p:ext uri="{19B8F6BF-5375-455C-9EA6-DF929625EA0E}">
        <p15:presenceInfo xmlns:p15="http://schemas.microsoft.com/office/powerpoint/2012/main" userId="s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999FDD-D89C-4DD6-9564-AB1F7F9EDF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282BC8-5AA4-440F-8253-793638D64D3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A5EA3-F35E-47CC-98FE-628E794DB466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1BB8038-A52E-4389-9EF4-FE687970D2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45008F4-E88D-400B-91B9-C7B48679A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2376D-2EFB-46B5-8FB3-9D97A13E40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E7AEC-66B0-4C99-A907-99B0AE3E24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D3EDC-8982-4D03-9F8C-DF8DDA269C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C0341-0D65-4BD4-8FD0-916D79625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78BE6-0910-4E6F-B22A-56DF31B30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D1CC1-2E20-4A1A-AB07-36108053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47C0-CFCC-4A42-A1C4-3255133F148A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F78D3-9F37-4385-88E7-679AB74C6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8028-2E6D-4CB8-999F-D35DE4BC0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34-CEC4-49E8-8564-66DCE47A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0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6B1E-FA0E-47A0-AA8D-39603AC17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B0754-BB41-4821-A03B-E30EF786D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F8551-1C3B-4A8A-B58B-C0ADF1BC2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47C0-CFCC-4A42-A1C4-3255133F148A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ACDB4-5897-4079-BDD6-4C83CCE9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D8CBB-B051-4C2A-B2CD-68963A25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34-CEC4-49E8-8564-66DCE47A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6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BB1527-8670-44CE-82F6-EB5B8B738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73B49-86E5-4399-8B92-221670F11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56ECB-18A1-438C-B624-6C418158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47C0-CFCC-4A42-A1C4-3255133F148A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138AA-CCE5-4F8C-AA5F-FD6449FC3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EB3F6-3FA5-409D-9396-C3FCF6B8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34-CEC4-49E8-8564-66DCE47A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8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5F15-9040-48EA-8D30-347546CE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349C-3073-4EBA-B62A-458F49AA7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8161D-C3AA-4AB8-8A2E-ECB42ADF2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47C0-CFCC-4A42-A1C4-3255133F148A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4FC7C-54A5-451C-A262-67B8D8AB9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19503-F1A2-443F-8231-15515D58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34-CEC4-49E8-8564-66DCE47A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1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A11FF-3668-4171-BDE6-5BFDC3E2E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B4282-F90A-4E13-ACDD-AF4BDB903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7EF0E-2E91-4900-A821-8C94886E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47C0-CFCC-4A42-A1C4-3255133F148A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A5A1A-D331-478A-9ABE-071B2BD2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89592-1966-4A06-AFD4-6047B090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34-CEC4-49E8-8564-66DCE47A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8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D338A-3BB2-4047-B64F-BCFF2954F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2D7B5-D046-42B4-B059-8897F738B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AB31D-E625-4FDA-83BF-BCAE745C2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A22AC-D1D7-4068-8C9F-2A8D4503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47C0-CFCC-4A42-A1C4-3255133F148A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1A4FA-537F-4AFB-92D9-E3B0BD46E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4FC47-6D27-4E1B-AA4A-2C0A7AE71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34-CEC4-49E8-8564-66DCE47A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F408-20A9-4DC1-B714-9C159B7F6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88F59-00A3-486B-AE60-481CFF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34ACE-04AB-4AC1-9995-0CCB699A8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0992A-0033-468A-A623-1FC1F915A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CA448-9F2C-47DD-8A8C-F94593339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17668C-85EE-4E23-A2FF-CD7C9F6F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47C0-CFCC-4A42-A1C4-3255133F148A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4FADA4-F18B-4036-A083-71FEC932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83A409-1673-4769-8ABC-5A47C031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34-CEC4-49E8-8564-66DCE47A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1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D8B2-B2F6-4E7D-9EC1-95ADE99C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BE87A-8657-4D0E-B2B5-DDB0BFB6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47C0-CFCC-4A42-A1C4-3255133F148A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72999-C636-45CE-8DBC-C47738A30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73C93-EBA9-4F6E-9BBB-506759D5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34-CEC4-49E8-8564-66DCE47A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5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9B977-8B92-4624-AD83-5D05C0D0D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47C0-CFCC-4A42-A1C4-3255133F148A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3749F9-08C3-4C0F-BDB8-0E272F6D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2B165-7A8B-44BA-A18F-38616215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34-CEC4-49E8-8564-66DCE47A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2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C7538-1C2F-48B0-BB1F-DF4BA306E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33CEF-FB03-4B06-9B8D-DB85CC3F9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8B314-0C38-44B4-AA3E-C4AEEABAB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03B08-3686-4544-8DC1-9CFF02C2A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47C0-CFCC-4A42-A1C4-3255133F148A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952BE-BCB3-4C3E-A17A-85085F02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72DC4-B38A-4AEB-95D1-033BE630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34-CEC4-49E8-8564-66DCE47A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6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80F7-74B6-41FD-99AE-5E9F2AF78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24312B-D963-441C-B10A-8847D35EC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76794-FEE3-4DEA-8F9E-9CCCD2B7E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3A059-9419-4703-85D1-60DD08377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47C0-CFCC-4A42-A1C4-3255133F148A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DA50E-F964-44EA-967B-84E8AC765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D4687-A503-45FC-A100-F3ABE2C20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34-CEC4-49E8-8564-66DCE47A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2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3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DB7D8D-828E-40CF-8615-CD091CD4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49D65-D610-46A9-8F13-1F2B9FF9C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56A44-3CC9-490B-A9FA-95B9C6E212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747C0-CFCC-4A42-A1C4-3255133F148A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E8DE7-F374-4092-8B89-092FD53CE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774C3-4BB0-4066-B45A-6907434A3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CE34-CEC4-49E8-8564-66DCE47A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6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hyperlink" Target="https://www.dallasopendata.com/City-Services/Dallas-Animal-Shelter-Data/7h2m-3um5" TargetMode="External"/><Relationship Id="rId7" Type="http://schemas.openxmlformats.org/officeDocument/2006/relationships/image" Target="../media/image2.JPG"/><Relationship Id="rId2" Type="http://schemas.openxmlformats.org/officeDocument/2006/relationships/hyperlink" Target="https://data.austintexas.gov/Health-and-Community-Services/Austin-Animal-Center-Outcomes/9t4d-g23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s://data.sonomacounty.ca.gov/Government/Animal-Shelter-Intake-and-Outcome/924a-vesw" TargetMode="External"/><Relationship Id="rId4" Type="http://schemas.openxmlformats.org/officeDocument/2006/relationships/hyperlink" Target="https://data.louisvilleky.gov/dataset/animal-service-intake-and-outcom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F849-9AB5-4EB3-A994-0026EF335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Dogs a Home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3C234-34A3-44B6-AEA8-382B13FAE3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Kit Hui</a:t>
            </a:r>
          </a:p>
        </p:txBody>
      </p:sp>
    </p:spTree>
    <p:extLst>
      <p:ext uri="{BB962C8B-B14F-4D97-AF65-F5344CB8AC3E}">
        <p14:creationId xmlns:p14="http://schemas.microsoft.com/office/powerpoint/2010/main" val="4150924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516C-C13E-45D9-B723-F4F177A7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ADCC77-41B7-4A24-B63A-B49DECE9B597}"/>
              </a:ext>
            </a:extLst>
          </p:cNvPr>
          <p:cNvSpPr txBox="1"/>
          <p:nvPr/>
        </p:nvSpPr>
        <p:spPr>
          <a:xfrm>
            <a:off x="1050234" y="1472739"/>
            <a:ext cx="423535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Assumption: Outcome = Intake</a:t>
            </a:r>
          </a:p>
          <a:p>
            <a:endParaRPr lang="en-US" dirty="0"/>
          </a:p>
          <a:p>
            <a:r>
              <a:rPr lang="en-US" dirty="0"/>
              <a:t>- Intake of male dogs (53.8%) is higher than female dogs (45%)</a:t>
            </a:r>
          </a:p>
          <a:p>
            <a:endParaRPr lang="en-US" dirty="0"/>
          </a:p>
          <a:p>
            <a:r>
              <a:rPr lang="en-US" dirty="0"/>
              <a:t>-Relative percentage of female adoption is higher in all location than male in all location</a:t>
            </a:r>
          </a:p>
          <a:p>
            <a:endParaRPr lang="en-US" dirty="0"/>
          </a:p>
          <a:p>
            <a:r>
              <a:rPr lang="en-US" dirty="0"/>
              <a:t>-Unknown gender is more likely to be euthanized. Female has the lowest relative </a:t>
            </a:r>
            <a:r>
              <a:rPr lang="en-US" dirty="0" err="1"/>
              <a:t>euthanization</a:t>
            </a:r>
            <a:r>
              <a:rPr lang="en-US" dirty="0"/>
              <a:t> rate</a:t>
            </a:r>
          </a:p>
          <a:p>
            <a:endParaRPr lang="en-US" dirty="0"/>
          </a:p>
          <a:p>
            <a:r>
              <a:rPr lang="en-US" dirty="0"/>
              <a:t>Is intake of male dogs actually higher than intake of female dogs? Also is the adoption rate of female dog higher than that of male dog?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957712-801F-4942-AB68-582B777DA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1"/>
            <a:ext cx="5368119" cy="2998890"/>
          </a:xfr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F7BBF6-8363-4D99-B436-03B513C3A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215" y="570758"/>
            <a:ext cx="2909140" cy="275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66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EC06-0C29-4E6F-B49D-F7F759C6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Testing of Gender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1BC2B-B2CA-4275-A76E-FA41FCC62DCE}"/>
              </a:ext>
            </a:extLst>
          </p:cNvPr>
          <p:cNvSpPr txBox="1"/>
          <p:nvPr/>
        </p:nvSpPr>
        <p:spPr>
          <a:xfrm>
            <a:off x="838200" y="1301227"/>
            <a:ext cx="58228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#1:</a:t>
            </a:r>
          </a:p>
          <a:p>
            <a:r>
              <a:rPr lang="en-US" dirty="0"/>
              <a:t>Null hypothesis: P(male) = P(female)</a:t>
            </a:r>
          </a:p>
          <a:p>
            <a:r>
              <a:rPr lang="en-US" dirty="0"/>
              <a:t>Alternative hypothesis: P(male) &gt; P(female)</a:t>
            </a:r>
          </a:p>
          <a:p>
            <a:r>
              <a:rPr lang="en-US" dirty="0"/>
              <a:t>Alpha = 0.5%</a:t>
            </a:r>
          </a:p>
          <a:p>
            <a:r>
              <a:rPr lang="en-US" dirty="0"/>
              <a:t>Bootstrap (10000 bootstrap replicates) and one sided proportion test shows p-value &lt; 0.0. </a:t>
            </a:r>
          </a:p>
          <a:p>
            <a:endParaRPr lang="en-US" dirty="0"/>
          </a:p>
          <a:p>
            <a:r>
              <a:rPr lang="en-US" dirty="0"/>
              <a:t>p-value = 0 therefore, reject null hypothesis and accept alternative hypothesis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0C934D9E-1BC5-4B7D-A7F6-824DDE3D5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045" y="1798140"/>
            <a:ext cx="4160306" cy="39002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8EA7E6-9490-4BA9-A266-9B0EADFD1CB0}"/>
              </a:ext>
            </a:extLst>
          </p:cNvPr>
          <p:cNvSpPr txBox="1"/>
          <p:nvPr/>
        </p:nvSpPr>
        <p:spPr>
          <a:xfrm>
            <a:off x="838200" y="3886550"/>
            <a:ext cx="64497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#2:</a:t>
            </a:r>
          </a:p>
          <a:p>
            <a:r>
              <a:rPr lang="en-US" dirty="0"/>
              <a:t>Null hypothesis: P(male adoption rate) = P(female adoption rate)</a:t>
            </a:r>
          </a:p>
          <a:p>
            <a:r>
              <a:rPr lang="en-US" dirty="0"/>
              <a:t>Alternative hypothesis: P(female adoption rate) &gt; P(male adoption rate)</a:t>
            </a:r>
          </a:p>
          <a:p>
            <a:r>
              <a:rPr lang="en-US" dirty="0"/>
              <a:t>Alpha = 0.5%</a:t>
            </a:r>
          </a:p>
          <a:p>
            <a:r>
              <a:rPr lang="en-US" dirty="0"/>
              <a:t>Bootstrap (10000 bootstrap replicates) and one sided proportion test shows p-value &lt; 0.0. </a:t>
            </a:r>
          </a:p>
          <a:p>
            <a:endParaRPr lang="en-US" dirty="0"/>
          </a:p>
          <a:p>
            <a:r>
              <a:rPr lang="en-US" dirty="0"/>
              <a:t>p-value = 0 therefore, reject null hypothesis and accept alternative hypothesis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6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70A2-E357-4CE6-91E8-67B687BC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Effect on Adoption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FCC9757D-450C-4F08-A214-41BAA8FAD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72" y="3482056"/>
            <a:ext cx="3165908" cy="3045684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45D1F82-BB8D-4715-B7E7-D9586C7AC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354" y="3482057"/>
            <a:ext cx="3240089" cy="304568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CB69D8-A157-4B91-A641-B7354CA60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935" y="526326"/>
            <a:ext cx="4075293" cy="3690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0FEDB9-BAAB-4BBB-B728-C1191E3FAF7E}"/>
              </a:ext>
            </a:extLst>
          </p:cNvPr>
          <p:cNvSpPr txBox="1"/>
          <p:nvPr/>
        </p:nvSpPr>
        <p:spPr>
          <a:xfrm>
            <a:off x="603772" y="1233404"/>
            <a:ext cx="680419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Mean age of adoption in Sonoma (2.4yo) is higher than those of Louisville and Austin (2.0yo and 2.1yo respectively)</a:t>
            </a:r>
          </a:p>
          <a:p>
            <a:endParaRPr lang="en-US" sz="1400" dirty="0"/>
          </a:p>
          <a:p>
            <a:r>
              <a:rPr lang="en-US" sz="1400" dirty="0"/>
              <a:t>Null hypothesis: </a:t>
            </a:r>
            <a:r>
              <a:rPr lang="el-GR" sz="1400" dirty="0"/>
              <a:t>μ</a:t>
            </a:r>
            <a:r>
              <a:rPr lang="en-US" sz="1400" dirty="0"/>
              <a:t>(adoption age in Sonoma) = </a:t>
            </a:r>
            <a:r>
              <a:rPr lang="el-GR" sz="1400" dirty="0"/>
              <a:t>μ</a:t>
            </a:r>
            <a:r>
              <a:rPr lang="en-US" sz="1400" dirty="0"/>
              <a:t>(adoption age in Austin)</a:t>
            </a:r>
          </a:p>
          <a:p>
            <a:r>
              <a:rPr lang="en-US" sz="1400" dirty="0"/>
              <a:t>Alternative hypothesis: </a:t>
            </a:r>
            <a:r>
              <a:rPr lang="el-GR" sz="1400" dirty="0"/>
              <a:t>μ</a:t>
            </a:r>
            <a:r>
              <a:rPr lang="en-US" sz="1400" dirty="0"/>
              <a:t>(adoption age in Sonoma) &gt; </a:t>
            </a:r>
            <a:r>
              <a:rPr lang="el-GR" sz="1400" dirty="0"/>
              <a:t>μ</a:t>
            </a:r>
            <a:r>
              <a:rPr lang="en-US" sz="1400" dirty="0"/>
              <a:t>(adoption age in Austin)</a:t>
            </a:r>
          </a:p>
          <a:p>
            <a:r>
              <a:rPr lang="en-US" sz="1400" dirty="0"/>
              <a:t>Alpha = 0.5%</a:t>
            </a:r>
          </a:p>
          <a:p>
            <a:r>
              <a:rPr lang="en-US" sz="1400" dirty="0"/>
              <a:t>Bootstrap for mean difference(10000 bootstrap replicates)</a:t>
            </a:r>
          </a:p>
          <a:p>
            <a:endParaRPr lang="en-US" sz="1400" dirty="0"/>
          </a:p>
          <a:p>
            <a:r>
              <a:rPr lang="en-US" sz="1400" dirty="0"/>
              <a:t>p-value = 0.013 therefore, reject null hypothesis and accept alternative hypothesis</a:t>
            </a:r>
          </a:p>
          <a:p>
            <a:r>
              <a:rPr lang="en-US" sz="1400" dirty="0"/>
              <a:t>For some location, owners tend to adopt older aging dogs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0E7C59-996A-4880-8518-8A0D6953B047}"/>
              </a:ext>
            </a:extLst>
          </p:cNvPr>
          <p:cNvSpPr txBox="1"/>
          <p:nvPr/>
        </p:nvSpPr>
        <p:spPr>
          <a:xfrm>
            <a:off x="7512935" y="4217157"/>
            <a:ext cx="2193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***All age are measured in days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6F3ED7-90E1-4960-8236-C6E19E08CCE0}"/>
              </a:ext>
            </a:extLst>
          </p:cNvPr>
          <p:cNvSpPr txBox="1"/>
          <p:nvPr/>
        </p:nvSpPr>
        <p:spPr>
          <a:xfrm>
            <a:off x="7512935" y="4916976"/>
            <a:ext cx="42850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-For most breeds, adoption age for one location aligns with that of another</a:t>
            </a:r>
          </a:p>
          <a:p>
            <a:endParaRPr lang="en-US" sz="1400" dirty="0"/>
          </a:p>
          <a:p>
            <a:r>
              <a:rPr lang="en-US" sz="1400" dirty="0"/>
              <a:t>- For non-sporting breed, adoption age varies significantly among locations</a:t>
            </a:r>
          </a:p>
        </p:txBody>
      </p:sp>
    </p:spTree>
    <p:extLst>
      <p:ext uri="{BB962C8B-B14F-4D97-AF65-F5344CB8AC3E}">
        <p14:creationId xmlns:p14="http://schemas.microsoft.com/office/powerpoint/2010/main" val="2040765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E892-AED4-4253-8034-3BD0FD855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Effect on </a:t>
            </a:r>
            <a:r>
              <a:rPr lang="en-US" dirty="0" err="1"/>
              <a:t>Euthanization</a:t>
            </a:r>
            <a:endParaRPr lang="en-US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75389980-606E-4939-B3D4-DD8D55B01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76951"/>
            <a:ext cx="3174242" cy="3115923"/>
          </a:xfrm>
          <a:prstGeom prst="rect">
            <a:avLst/>
          </a:prstGeom>
        </p:spPr>
      </p:pic>
      <p:pic>
        <p:nvPicPr>
          <p:cNvPr id="7" name="Picture 6" descr="A picture containing implement, stationary, pencil&#10;&#10;Description automatically generated">
            <a:extLst>
              <a:ext uri="{FF2B5EF4-FFF2-40B4-BE49-F238E27FC236}">
                <a16:creationId xmlns:a16="http://schemas.microsoft.com/office/drawing/2014/main" id="{C6CBC02D-1087-48AF-ACE1-91FF6C8F1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042" y="618473"/>
            <a:ext cx="3773553" cy="3391652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8022D8F1-BFB1-4B13-B869-889649E6DA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238" y="3374646"/>
            <a:ext cx="3322144" cy="31182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729E6A-EE9D-4EC1-AA5A-0F1B73BAFD91}"/>
              </a:ext>
            </a:extLst>
          </p:cNvPr>
          <p:cNvSpPr txBox="1"/>
          <p:nvPr/>
        </p:nvSpPr>
        <p:spPr>
          <a:xfrm>
            <a:off x="782150" y="1270783"/>
            <a:ext cx="639451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Mean age of </a:t>
            </a:r>
            <a:r>
              <a:rPr lang="en-US" sz="1200" dirty="0" err="1"/>
              <a:t>euthanization</a:t>
            </a:r>
            <a:r>
              <a:rPr lang="en-US" sz="1200" dirty="0"/>
              <a:t> in Sonoma (4.6yo) is lower than those of Louisville and Austin (4.8yo and 4.7yo respectively)</a:t>
            </a:r>
          </a:p>
          <a:p>
            <a:endParaRPr lang="en-US" sz="1200" dirty="0"/>
          </a:p>
          <a:p>
            <a:r>
              <a:rPr lang="en-US" sz="1200" dirty="0"/>
              <a:t>Null hypothesis: </a:t>
            </a:r>
            <a:r>
              <a:rPr lang="el-GR" sz="1200" dirty="0"/>
              <a:t>μ</a:t>
            </a:r>
            <a:r>
              <a:rPr lang="en-US" sz="1200" dirty="0"/>
              <a:t>(</a:t>
            </a:r>
            <a:r>
              <a:rPr lang="en-US" sz="1200" dirty="0" err="1"/>
              <a:t>euthanization</a:t>
            </a:r>
            <a:r>
              <a:rPr lang="en-US" sz="1200" dirty="0"/>
              <a:t> age in Sonoma) = </a:t>
            </a:r>
            <a:r>
              <a:rPr lang="el-GR" sz="1200" dirty="0"/>
              <a:t>μ</a:t>
            </a:r>
            <a:r>
              <a:rPr lang="en-US" sz="1200" dirty="0"/>
              <a:t>(</a:t>
            </a:r>
            <a:r>
              <a:rPr lang="en-US" sz="1200" dirty="0" err="1"/>
              <a:t>euthanization</a:t>
            </a:r>
            <a:r>
              <a:rPr lang="en-US" sz="1200" dirty="0"/>
              <a:t> age in Louisville)</a:t>
            </a:r>
          </a:p>
          <a:p>
            <a:r>
              <a:rPr lang="en-US" sz="1200" dirty="0"/>
              <a:t>Alternative hypothesis: </a:t>
            </a:r>
            <a:r>
              <a:rPr lang="el-GR" sz="1200" dirty="0"/>
              <a:t>μ</a:t>
            </a:r>
            <a:r>
              <a:rPr lang="en-US" sz="1200" dirty="0"/>
              <a:t>(</a:t>
            </a:r>
            <a:r>
              <a:rPr lang="en-US" sz="1200" dirty="0" err="1"/>
              <a:t>ethanization</a:t>
            </a:r>
            <a:r>
              <a:rPr lang="en-US" sz="1200" dirty="0"/>
              <a:t> age in Sonoma) &gt; </a:t>
            </a:r>
            <a:r>
              <a:rPr lang="el-GR" sz="1200" dirty="0"/>
              <a:t>μ</a:t>
            </a:r>
            <a:r>
              <a:rPr lang="en-US" sz="1200" dirty="0"/>
              <a:t>(</a:t>
            </a:r>
            <a:r>
              <a:rPr lang="en-US" sz="1200" dirty="0" err="1"/>
              <a:t>euthanization</a:t>
            </a:r>
            <a:r>
              <a:rPr lang="en-US" sz="1200" dirty="0"/>
              <a:t> age in Austin)</a:t>
            </a:r>
          </a:p>
          <a:p>
            <a:r>
              <a:rPr lang="en-US" sz="1200" dirty="0"/>
              <a:t>Alpha = 0.5%</a:t>
            </a:r>
          </a:p>
          <a:p>
            <a:r>
              <a:rPr lang="en-US" sz="1200" dirty="0"/>
              <a:t>Bootstrap for mean difference(10000 bootstrap replicates)</a:t>
            </a:r>
          </a:p>
          <a:p>
            <a:endParaRPr lang="en-US" sz="1200" dirty="0"/>
          </a:p>
          <a:p>
            <a:r>
              <a:rPr lang="en-US" sz="1200" dirty="0"/>
              <a:t>p-value = 0.013 therefore, reject null hypothesis and accept alternative hypothesis</a:t>
            </a:r>
          </a:p>
          <a:p>
            <a:r>
              <a:rPr lang="en-US" sz="1200" dirty="0"/>
              <a:t>For some location, owners tend to adopt older aging dogs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7A11F4-2D40-4506-8B63-CCCFD5D14A61}"/>
              </a:ext>
            </a:extLst>
          </p:cNvPr>
          <p:cNvSpPr txBox="1"/>
          <p:nvPr/>
        </p:nvSpPr>
        <p:spPr>
          <a:xfrm>
            <a:off x="7670042" y="4263473"/>
            <a:ext cx="37735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Louisville have the lowest median age of </a:t>
            </a:r>
            <a:r>
              <a:rPr lang="en-US" sz="1200" dirty="0" err="1"/>
              <a:t>euthanization</a:t>
            </a:r>
            <a:r>
              <a:rPr lang="en-US" sz="1200" dirty="0"/>
              <a:t> (2.5yo) compared to Austin and Sonoma (3.0yo and 3.1yo respectively) but has the highest mean age of </a:t>
            </a:r>
            <a:r>
              <a:rPr lang="en-US" sz="1200" dirty="0" err="1"/>
              <a:t>euthanization</a:t>
            </a:r>
            <a:r>
              <a:rPr lang="en-US" sz="1200" dirty="0"/>
              <a:t>. This means the distribution of animals entering Louisville is slightly more uniform and right skewed whereas Austin and Sonoma is less uniformly distributed.</a:t>
            </a:r>
          </a:p>
          <a:p>
            <a:endParaRPr lang="en-US" sz="1200" dirty="0"/>
          </a:p>
          <a:p>
            <a:r>
              <a:rPr lang="en-US" sz="1200" dirty="0"/>
              <a:t>Median age of </a:t>
            </a:r>
            <a:r>
              <a:rPr lang="en-US" sz="1200" dirty="0" err="1"/>
              <a:t>euthanization</a:t>
            </a:r>
            <a:r>
              <a:rPr lang="en-US" sz="1200" dirty="0"/>
              <a:t> of specific breed is location dependent unlike that of adoption rate where the median is similar across all region</a:t>
            </a:r>
          </a:p>
        </p:txBody>
      </p:sp>
    </p:spTree>
    <p:extLst>
      <p:ext uri="{BB962C8B-B14F-4D97-AF65-F5344CB8AC3E}">
        <p14:creationId xmlns:p14="http://schemas.microsoft.com/office/powerpoint/2010/main" val="1887240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EA37-431C-4F75-B84A-8B889B600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relationship between Adoption and </a:t>
            </a:r>
            <a:r>
              <a:rPr lang="en-US" dirty="0" err="1"/>
              <a:t>Euthanization</a:t>
            </a:r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AF55B2E-4210-4368-9C1E-0B55C9729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621" y="3983464"/>
            <a:ext cx="7086600" cy="2305050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2871582C-F5DE-46C3-8419-6EC5BB615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54" y="3404256"/>
            <a:ext cx="2952931" cy="2884258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A63FAC-ADEC-4888-9EF8-2D04E97986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54" y="1690688"/>
            <a:ext cx="3410359" cy="14794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217330-7B6C-4E65-AD8B-7937B9B97475}"/>
              </a:ext>
            </a:extLst>
          </p:cNvPr>
          <p:cNvSpPr txBox="1"/>
          <p:nvPr/>
        </p:nvSpPr>
        <p:spPr>
          <a:xfrm>
            <a:off x="5016250" y="1168551"/>
            <a:ext cx="571841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point is the measurement of median age for each breed.</a:t>
            </a:r>
          </a:p>
          <a:p>
            <a:endParaRPr lang="en-US" sz="1400" dirty="0"/>
          </a:p>
          <a:p>
            <a:r>
              <a:rPr lang="en-US" sz="1400" dirty="0"/>
              <a:t>In Louisville, age has a linearly, statistically significant relationship between median age of </a:t>
            </a:r>
            <a:r>
              <a:rPr lang="en-US" sz="1400" dirty="0" err="1"/>
              <a:t>euthanization</a:t>
            </a:r>
            <a:r>
              <a:rPr lang="en-US" sz="1400" dirty="0"/>
              <a:t> and adoption. In other words, </a:t>
            </a:r>
            <a:r>
              <a:rPr lang="en-US" sz="1400" dirty="0" err="1"/>
              <a:t>euthanization</a:t>
            </a:r>
            <a:r>
              <a:rPr lang="en-US" sz="1400" dirty="0"/>
              <a:t> age and adoption age are highly dependent in Louisville. Louisville age discriminant</a:t>
            </a:r>
          </a:p>
          <a:p>
            <a:r>
              <a:rPr lang="en-US" sz="1400" dirty="0"/>
              <a:t>Median(breed1, </a:t>
            </a:r>
            <a:r>
              <a:rPr lang="en-US" sz="1400" dirty="0" err="1"/>
              <a:t>euth</a:t>
            </a:r>
            <a:r>
              <a:rPr lang="en-US" sz="1400" dirty="0"/>
              <a:t>)/Median(breed1, adopt) = Median(breed2, </a:t>
            </a:r>
            <a:r>
              <a:rPr lang="en-US" sz="1400" dirty="0" err="1"/>
              <a:t>euth</a:t>
            </a:r>
            <a:r>
              <a:rPr lang="en-US" sz="1400" dirty="0"/>
              <a:t>)/Median(breed2, adopt) </a:t>
            </a:r>
          </a:p>
          <a:p>
            <a:endParaRPr lang="en-US" sz="1400" dirty="0"/>
          </a:p>
          <a:p>
            <a:r>
              <a:rPr lang="en-US" sz="1400" dirty="0"/>
              <a:t>In other locations, median age of adoption and </a:t>
            </a:r>
            <a:r>
              <a:rPr lang="en-US" sz="1400" dirty="0" err="1"/>
              <a:t>euthanization</a:t>
            </a:r>
            <a:r>
              <a:rPr lang="en-US" sz="1400" dirty="0"/>
              <a:t> is breed independent of one another. </a:t>
            </a:r>
          </a:p>
          <a:p>
            <a:r>
              <a:rPr lang="en-US" sz="1400" dirty="0"/>
              <a:t>Median(breed1, </a:t>
            </a:r>
            <a:r>
              <a:rPr lang="en-US" sz="1400" dirty="0" err="1"/>
              <a:t>euth</a:t>
            </a:r>
            <a:r>
              <a:rPr lang="en-US" sz="1400" dirty="0"/>
              <a:t>)/Median(breed1, adopt) != Median(breed2, </a:t>
            </a:r>
            <a:r>
              <a:rPr lang="en-US" sz="1400" dirty="0" err="1"/>
              <a:t>euth</a:t>
            </a:r>
            <a:r>
              <a:rPr lang="en-US" sz="1400" dirty="0"/>
              <a:t>)/Median(breed2, adopt) </a:t>
            </a:r>
          </a:p>
          <a:p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33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027B-1B21-4828-BB8B-6D2F0663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Intake Dogs at Shelters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829D8683-3601-403C-8B27-5AD3309D7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4145"/>
            <a:ext cx="5810846" cy="57097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D25777-FBE7-422D-AE93-67E4ECC8B55F}"/>
              </a:ext>
            </a:extLst>
          </p:cNvPr>
          <p:cNvSpPr txBox="1"/>
          <p:nvPr/>
        </p:nvSpPr>
        <p:spPr>
          <a:xfrm>
            <a:off x="838200" y="1510748"/>
            <a:ext cx="50862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***Only Dallas and Sonoma record this information</a:t>
            </a:r>
          </a:p>
          <a:p>
            <a:endParaRPr lang="en-US" dirty="0"/>
          </a:p>
          <a:p>
            <a:r>
              <a:rPr lang="en-US" dirty="0"/>
              <a:t>The leading factor into dogs in shelter is stray dogs taking up more than 60% of the population. </a:t>
            </a:r>
          </a:p>
          <a:p>
            <a:endParaRPr lang="en-US" dirty="0"/>
          </a:p>
          <a:p>
            <a:r>
              <a:rPr lang="en-US" dirty="0"/>
              <a:t>Second most common is owner surrender, however, in Sonoma it only counts for about 10% nearly tie with confiscation.</a:t>
            </a:r>
          </a:p>
          <a:p>
            <a:endParaRPr lang="en-US" dirty="0"/>
          </a:p>
          <a:p>
            <a:r>
              <a:rPr lang="en-US" dirty="0"/>
              <a:t>Owner surrender tends either be euthanized or adopted at 40% and 35% in Sonoma respectively and 25% and 20% in Dallas respectively compared to less than 30% and 10%  intake in Dallas and Sonoma respectively</a:t>
            </a:r>
          </a:p>
        </p:txBody>
      </p:sp>
    </p:spTree>
    <p:extLst>
      <p:ext uri="{BB962C8B-B14F-4D97-AF65-F5344CB8AC3E}">
        <p14:creationId xmlns:p14="http://schemas.microsoft.com/office/powerpoint/2010/main" val="2607992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A21B-245F-4BBC-B064-E27E99B5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 Health </a:t>
            </a:r>
            <a:br>
              <a:rPr lang="en-US" dirty="0"/>
            </a:br>
            <a:r>
              <a:rPr lang="en-US" dirty="0"/>
              <a:t>and Outcome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CF38E3-8066-47A8-A2E1-214AA0CC327E}"/>
              </a:ext>
            </a:extLst>
          </p:cNvPr>
          <p:cNvSpPr txBox="1"/>
          <p:nvPr/>
        </p:nvSpPr>
        <p:spPr>
          <a:xfrm>
            <a:off x="838200" y="1690688"/>
            <a:ext cx="457996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-80%% of dogs in Dallas is unhealthy but a little less than 80% is treatable </a:t>
            </a:r>
          </a:p>
          <a:p>
            <a:endParaRPr lang="en-US" sz="1400" dirty="0"/>
          </a:p>
          <a:p>
            <a:r>
              <a:rPr lang="en-US" sz="1400" dirty="0"/>
              <a:t>- Almost all of the dogs in Louisville is healthy, and therefore almost all of the dogs in any outcome are disproportionally healthy</a:t>
            </a:r>
          </a:p>
          <a:p>
            <a:endParaRPr lang="en-US" sz="1400" dirty="0"/>
          </a:p>
          <a:p>
            <a:r>
              <a:rPr lang="en-US" sz="1400" dirty="0"/>
              <a:t>-In </a:t>
            </a:r>
            <a:r>
              <a:rPr lang="en-US" sz="1400" dirty="0" err="1"/>
              <a:t>Somona</a:t>
            </a:r>
            <a:r>
              <a:rPr lang="en-US" sz="1400" dirty="0"/>
              <a:t> the proportions are completely different with almost 80% of healthy dogs.</a:t>
            </a:r>
          </a:p>
          <a:p>
            <a:endParaRPr lang="en-US" sz="1400" dirty="0"/>
          </a:p>
          <a:p>
            <a:r>
              <a:rPr lang="en-US" sz="1400" dirty="0"/>
              <a:t>-In all locations, untreatable sickness likely leads to </a:t>
            </a:r>
            <a:r>
              <a:rPr lang="en-US" sz="1400" dirty="0" err="1"/>
              <a:t>euthanization</a:t>
            </a:r>
            <a:r>
              <a:rPr lang="en-US" sz="1400" dirty="0"/>
              <a:t> negligible adoption and transfer frequency.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r>
              <a:rPr lang="en-US" sz="1400" dirty="0"/>
              <a:t>- In Dallas a negligible percentage of healthy dogs are euthanized whereas in Sonoma, 1 in 6 healthy dogs are euthanized.</a:t>
            </a:r>
          </a:p>
          <a:p>
            <a:endParaRPr lang="en-US" sz="1400" dirty="0"/>
          </a:p>
          <a:p>
            <a:r>
              <a:rPr lang="en-US" sz="1400" dirty="0"/>
              <a:t>- Over 85% of people seeking for adoption at Dallas takes in a dog with treatable condition and roughly the same percentage was taken in as healthy</a:t>
            </a:r>
          </a:p>
          <a:p>
            <a:endParaRPr lang="en-US" sz="1400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799D5A3-563A-4165-AA99-6C9B9D32F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571" y="730344"/>
            <a:ext cx="5781059" cy="5762531"/>
          </a:xfrm>
        </p:spPr>
      </p:pic>
    </p:spTree>
    <p:extLst>
      <p:ext uri="{BB962C8B-B14F-4D97-AF65-F5344CB8AC3E}">
        <p14:creationId xmlns:p14="http://schemas.microsoft.com/office/powerpoint/2010/main" val="2524194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1107C-6736-491F-AC7D-947E4844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74D2A0-1E3D-4451-8940-246F96DC60FC}"/>
              </a:ext>
            </a:extLst>
          </p:cNvPr>
          <p:cNvSpPr txBox="1"/>
          <p:nvPr/>
        </p:nvSpPr>
        <p:spPr>
          <a:xfrm>
            <a:off x="3802311" y="5567910"/>
            <a:ext cx="41270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-dramatic inconsistency for the first and last year of the data collected, likely a result of data collection break in the middle of the year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BDBB6F-C3EF-491A-8041-1109F31CFE60}"/>
              </a:ext>
            </a:extLst>
          </p:cNvPr>
          <p:cNvSpPr txBox="1"/>
          <p:nvPr/>
        </p:nvSpPr>
        <p:spPr>
          <a:xfrm>
            <a:off x="8188657" y="5567910"/>
            <a:ext cx="3692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Can see that for some location, data towards the end deviates substantially</a:t>
            </a:r>
          </a:p>
          <a:p>
            <a:r>
              <a:rPr lang="en-US" sz="1400" dirty="0"/>
              <a:t>Also for Austin, data stops at September. These accounts for the inconsistency of year graph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D55C1F-52B7-44E5-AFE7-EF211C3426CD}"/>
              </a:ext>
            </a:extLst>
          </p:cNvPr>
          <p:cNvSpPr txBox="1"/>
          <p:nvPr/>
        </p:nvSpPr>
        <p:spPr>
          <a:xfrm>
            <a:off x="696308" y="1690688"/>
            <a:ext cx="31060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Limited data from Dallas, Austin and Sonoma</a:t>
            </a:r>
          </a:p>
          <a:p>
            <a:endParaRPr lang="en-US" dirty="0"/>
          </a:p>
          <a:p>
            <a:r>
              <a:rPr lang="en-US" dirty="0"/>
              <a:t>-For the most parts shelters have consistent outcome rates</a:t>
            </a:r>
          </a:p>
          <a:p>
            <a:endParaRPr lang="en-US" dirty="0"/>
          </a:p>
          <a:p>
            <a:r>
              <a:rPr lang="en-US" dirty="0"/>
              <a:t> - Spikes and trough of outcome frequency occur roughly periodically in Austin, in other words, season by affect outcome rates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23977F6-1A88-4415-8669-28A7DA769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375" y="1404256"/>
            <a:ext cx="3876518" cy="4049486"/>
          </a:xfrm>
          <a:prstGeom prst="rect">
            <a:avLst/>
          </a:prstGeom>
        </p:spPr>
      </p:pic>
      <p:pic>
        <p:nvPicPr>
          <p:cNvPr id="16" name="Content Placeholder 15" descr="A close up of a map&#10;&#10;Description automatically generated">
            <a:extLst>
              <a:ext uri="{FF2B5EF4-FFF2-40B4-BE49-F238E27FC236}">
                <a16:creationId xmlns:a16="http://schemas.microsoft.com/office/drawing/2014/main" id="{406526A5-5F44-4477-B91D-57F29ECB7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41" y="1404256"/>
            <a:ext cx="4209334" cy="4049486"/>
          </a:xfrm>
        </p:spPr>
      </p:pic>
    </p:spTree>
    <p:extLst>
      <p:ext uri="{BB962C8B-B14F-4D97-AF65-F5344CB8AC3E}">
        <p14:creationId xmlns:p14="http://schemas.microsoft.com/office/powerpoint/2010/main" val="4067968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0AC75-BB14-46C2-875F-6955CD7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by Month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F9653C2C-0FB1-495C-8AF7-DE92451BC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22" y="1027906"/>
            <a:ext cx="4972078" cy="52364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F7F23F-B524-4381-9B52-12DD38958268}"/>
              </a:ext>
            </a:extLst>
          </p:cNvPr>
          <p:cNvSpPr txBox="1"/>
          <p:nvPr/>
        </p:nvSpPr>
        <p:spPr>
          <a:xfrm>
            <a:off x="941695" y="1690688"/>
            <a:ext cx="49720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Sharp decline in outcome in October/November period. For Dallas, a peak in June to the tough in October experienced a decline of over 40%. </a:t>
            </a:r>
          </a:p>
          <a:p>
            <a:endParaRPr lang="en-US" dirty="0"/>
          </a:p>
          <a:p>
            <a:r>
              <a:rPr lang="en-US" dirty="0"/>
              <a:t>- In all location, peak outcome rate surpass 9%.</a:t>
            </a:r>
          </a:p>
          <a:p>
            <a:endParaRPr lang="en-US" dirty="0"/>
          </a:p>
          <a:p>
            <a:r>
              <a:rPr lang="en-US" dirty="0"/>
              <a:t>- Peak outcome rate is typically around summer for most location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- Outcome rate early into the year is also a typical weak</a:t>
            </a:r>
          </a:p>
          <a:p>
            <a:endParaRPr lang="en-US" dirty="0"/>
          </a:p>
          <a:p>
            <a:r>
              <a:rPr lang="en-US" dirty="0"/>
              <a:t>- Austin has the most consistent outcome rate hovering around 8% compared to and average of 8.33%</a:t>
            </a:r>
          </a:p>
        </p:txBody>
      </p:sp>
    </p:spTree>
    <p:extLst>
      <p:ext uri="{BB962C8B-B14F-4D97-AF65-F5344CB8AC3E}">
        <p14:creationId xmlns:p14="http://schemas.microsoft.com/office/powerpoint/2010/main" val="2169679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A720-1A67-4623-8528-2812B268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Adoption and </a:t>
            </a:r>
            <a:r>
              <a:rPr lang="en-US" dirty="0" err="1"/>
              <a:t>Euthanization</a:t>
            </a:r>
            <a:r>
              <a:rPr lang="en-US" dirty="0"/>
              <a:t> dependency on Month of Year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46DE3C7-4D6C-43DE-BA55-CE4C301AB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50" y="1583076"/>
            <a:ext cx="2938578" cy="31385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51BA31-8A3D-47E5-BC59-D1B63E70F841}"/>
              </a:ext>
            </a:extLst>
          </p:cNvPr>
          <p:cNvSpPr txBox="1"/>
          <p:nvPr/>
        </p:nvSpPr>
        <p:spPr>
          <a:xfrm>
            <a:off x="838200" y="1615996"/>
            <a:ext cx="76973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In Sonoma, it appears that the dependency between </a:t>
            </a:r>
            <a:r>
              <a:rPr lang="en-US" dirty="0" err="1"/>
              <a:t>euthanization</a:t>
            </a:r>
            <a:r>
              <a:rPr lang="en-US" dirty="0"/>
              <a:t> and adoption rate is very high and appears to align almost entirely above one another. This is surprising because assumption is that as adoption increase, </a:t>
            </a:r>
            <a:r>
              <a:rPr lang="en-US" dirty="0" err="1"/>
              <a:t>euthanization</a:t>
            </a:r>
            <a:r>
              <a:rPr lang="en-US" dirty="0"/>
              <a:t> decrease with other factors aside.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- In Austin and Louisville, there doesn’t appear to be any patterns. But for Dallas, it may have some sort of delay.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- p-value of the regression aligns with the claims. Sonoma has a statistically significant linear relationship between adoption and </a:t>
            </a:r>
            <a:r>
              <a:rPr lang="en-US" dirty="0" err="1"/>
              <a:t>euthanization</a:t>
            </a:r>
            <a:r>
              <a:rPr lang="en-US" dirty="0"/>
              <a:t> based on month whereas the other locations have weak/no dependency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FF4D88-7F6A-4314-9DA8-833DE75E7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327" y="4755317"/>
            <a:ext cx="7239000" cy="1819275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4B29E6-AD57-40A8-89FA-298BC53F0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29" y="4755317"/>
            <a:ext cx="3218154" cy="173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7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5344-9F63-40C0-9150-9D6B1631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BBC28-92C6-4193-9864-5E5859A07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Problem Statement</a:t>
            </a:r>
          </a:p>
          <a:p>
            <a:pPr marL="0" indent="0">
              <a:buNone/>
            </a:pPr>
            <a:r>
              <a:rPr lang="en-US" dirty="0"/>
              <a:t>2. Data Wrangling</a:t>
            </a:r>
          </a:p>
          <a:p>
            <a:pPr marL="0" indent="0">
              <a:buNone/>
            </a:pPr>
            <a:r>
              <a:rPr lang="en-US" dirty="0"/>
              <a:t>3. EDA/Statistics</a:t>
            </a:r>
          </a:p>
          <a:p>
            <a:pPr marL="0" indent="0">
              <a:buNone/>
            </a:pPr>
            <a:r>
              <a:rPr lang="en-US" dirty="0"/>
              <a:t>4.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950886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6EAA8-CC72-47E1-A07A-96AF8ED57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Adoption and </a:t>
            </a:r>
            <a:r>
              <a:rPr lang="en-US" dirty="0" err="1"/>
              <a:t>Euthanization</a:t>
            </a:r>
            <a:r>
              <a:rPr lang="en-US" dirty="0"/>
              <a:t> dependency on Month of Year cont.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346FB76-23F4-4C4D-A78A-A5249479E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75" y="1690688"/>
            <a:ext cx="3705225" cy="3905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F95940-86E3-4094-BF85-FA943914A1FF}"/>
              </a:ext>
            </a:extLst>
          </p:cNvPr>
          <p:cNvSpPr txBox="1"/>
          <p:nvPr/>
        </p:nvSpPr>
        <p:spPr>
          <a:xfrm>
            <a:off x="838199" y="1767189"/>
            <a:ext cx="54045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Assumption: </a:t>
            </a:r>
          </a:p>
          <a:p>
            <a:pPr marL="342900" indent="-342900">
              <a:buAutoNum type="arabicPeriod"/>
            </a:pPr>
            <a:r>
              <a:rPr lang="en-US" dirty="0" err="1"/>
              <a:t>Euthanization</a:t>
            </a:r>
            <a:r>
              <a:rPr lang="en-US" dirty="0"/>
              <a:t> frequency is delayed</a:t>
            </a:r>
          </a:p>
          <a:p>
            <a:pPr marL="342900" indent="-342900">
              <a:buAutoNum type="arabicPeriod"/>
            </a:pPr>
            <a:r>
              <a:rPr lang="en-US" dirty="0"/>
              <a:t>The delay factor is less than 5 months</a:t>
            </a:r>
          </a:p>
          <a:p>
            <a:pPr marL="342900" indent="-342900">
              <a:buAutoNum type="arabicPeriod" startAt="3"/>
            </a:pPr>
            <a:r>
              <a:rPr lang="en-US" dirty="0"/>
              <a:t>The dependency is inversely related (tough match up with peak)</a:t>
            </a:r>
          </a:p>
          <a:p>
            <a:pPr marL="342900" indent="-342900">
              <a:buAutoNum type="arabicPeriod" startAt="3"/>
            </a:pPr>
            <a:endParaRPr lang="en-US" dirty="0"/>
          </a:p>
          <a:p>
            <a:r>
              <a:rPr lang="en-US" dirty="0"/>
              <a:t>Algorithm:</a:t>
            </a:r>
          </a:p>
          <a:p>
            <a:pPr marL="342900" indent="-342900">
              <a:buAutoNum type="arabicPeriod"/>
            </a:pPr>
            <a:r>
              <a:rPr lang="en-US" dirty="0"/>
              <a:t>Loop across delay time</a:t>
            </a:r>
          </a:p>
          <a:p>
            <a:pPr marL="342900" indent="-342900">
              <a:buAutoNum type="arabicPeriod"/>
            </a:pPr>
            <a:r>
              <a:rPr lang="en-US" dirty="0"/>
              <a:t>Adjust </a:t>
            </a:r>
            <a:r>
              <a:rPr lang="en-US" dirty="0" err="1"/>
              <a:t>euthanization</a:t>
            </a:r>
            <a:r>
              <a:rPr lang="en-US" dirty="0"/>
              <a:t> backwards by 1 month</a:t>
            </a:r>
          </a:p>
          <a:p>
            <a:pPr marL="342900" indent="-342900">
              <a:buAutoNum type="arabicPeriod"/>
            </a:pPr>
            <a:r>
              <a:rPr lang="en-US" dirty="0"/>
              <a:t>Measure and save best </a:t>
            </a:r>
            <a:r>
              <a:rPr lang="en-US" dirty="0" err="1"/>
              <a:t>r-value</a:t>
            </a:r>
            <a:r>
              <a:rPr lang="en-US" dirty="0"/>
              <a:t> with negative slope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Visually, for the most part all locations have a good match up with Austin seemly having the best outcome from the frequency delay</a:t>
            </a:r>
          </a:p>
          <a:p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AAC8A1-9007-4281-889C-DBA84F77F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75" y="5595938"/>
            <a:ext cx="3705226" cy="69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0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D60BA-3A56-4C87-8A5C-D00ABB4B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Adoption and </a:t>
            </a:r>
            <a:r>
              <a:rPr lang="en-US" dirty="0" err="1"/>
              <a:t>Euthanization</a:t>
            </a:r>
            <a:r>
              <a:rPr lang="en-US" dirty="0"/>
              <a:t> dependency on Month of Year cont.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F00B9B-44C7-48D5-BB11-69B167C37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25" y="1641194"/>
            <a:ext cx="2724150" cy="1323975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D0178C-5EF9-43ED-AB3F-694B27547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746" y="1641194"/>
            <a:ext cx="7213050" cy="184408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F84986-048D-4AE9-9D14-DEAEBF8E58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747" y="3994943"/>
            <a:ext cx="7213050" cy="17949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945966-B5FD-4D14-BAA2-033C01533C1E}"/>
              </a:ext>
            </a:extLst>
          </p:cNvPr>
          <p:cNvSpPr txBox="1"/>
          <p:nvPr/>
        </p:nvSpPr>
        <p:spPr>
          <a:xfrm>
            <a:off x="995825" y="3353554"/>
            <a:ext cx="36209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Dallas did not find any dependency based on the criteria whereas other have significant improvement in correlation values</a:t>
            </a:r>
          </a:p>
          <a:p>
            <a:endParaRPr lang="en-US" dirty="0"/>
          </a:p>
          <a:p>
            <a:r>
              <a:rPr lang="en-US" dirty="0"/>
              <a:t>However, p-values shows there isn’t a statistically significant linear model that correlates </a:t>
            </a:r>
            <a:r>
              <a:rPr lang="en-US" dirty="0" err="1"/>
              <a:t>euthanization</a:t>
            </a:r>
            <a:r>
              <a:rPr lang="en-US" dirty="0"/>
              <a:t> and adoption in Louisville, Austin and Dallas using months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509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5939-0F9E-4A2C-B714-73662054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Intake Frequency and </a:t>
            </a:r>
            <a:r>
              <a:rPr lang="en-US" dirty="0" err="1"/>
              <a:t>Euthanization</a:t>
            </a:r>
            <a:r>
              <a:rPr lang="en-US" dirty="0"/>
              <a:t> Temporal Relationship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6C094A9-26DA-43EB-A08C-290115D67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263" y="1682584"/>
            <a:ext cx="4284260" cy="44565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7ABDCA-472D-46FD-B44B-6C57491605B8}"/>
              </a:ext>
            </a:extLst>
          </p:cNvPr>
          <p:cNvSpPr txBox="1"/>
          <p:nvPr/>
        </p:nvSpPr>
        <p:spPr>
          <a:xfrm>
            <a:off x="7825449" y="6208222"/>
            <a:ext cx="2022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***Austin data is missing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4ADC26-A583-4881-BEBD-F73180BB627F}"/>
              </a:ext>
            </a:extLst>
          </p:cNvPr>
          <p:cNvSpPr txBox="1"/>
          <p:nvPr/>
        </p:nvSpPr>
        <p:spPr>
          <a:xfrm>
            <a:off x="838200" y="1839717"/>
            <a:ext cx="55593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Louisville has a high r-square value and low p-value. This corresponds to the fact that increase intake frequency correlates to spike in </a:t>
            </a:r>
            <a:r>
              <a:rPr lang="en-US" dirty="0" err="1"/>
              <a:t>euthanization</a:t>
            </a:r>
            <a:r>
              <a:rPr lang="en-US" dirty="0"/>
              <a:t>. This may be a result of space constraint in these facility</a:t>
            </a:r>
          </a:p>
          <a:p>
            <a:endParaRPr lang="en-US" dirty="0"/>
          </a:p>
          <a:p>
            <a:r>
              <a:rPr lang="en-US" dirty="0"/>
              <a:t>This is also generally true in </a:t>
            </a:r>
            <a:r>
              <a:rPr lang="en-US" dirty="0" err="1"/>
              <a:t>dallas</a:t>
            </a:r>
            <a:r>
              <a:rPr lang="en-US" dirty="0"/>
              <a:t> with p-value of 0.015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8E74EA-BBFB-42CB-A707-6FDEAB368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505" y="2268480"/>
            <a:ext cx="2855888" cy="1325563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633E44A9-EEA9-4B9B-BA17-91276FE1B8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59340"/>
            <a:ext cx="6273063" cy="20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95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8EC5-83A7-44B3-84DA-2FA6FACF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5072E-EE68-4058-92E7-83974CA2E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Strategy: Machine learning on every location independently with many important factors missing</a:t>
            </a:r>
          </a:p>
          <a:p>
            <a:r>
              <a:rPr lang="en-US" dirty="0"/>
              <a:t>Target = </a:t>
            </a:r>
            <a:r>
              <a:rPr lang="en-US" dirty="0" err="1"/>
              <a:t>Outcome_Type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Louisville		Dallas			  Austin		 Sonoma </a:t>
            </a:r>
          </a:p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2BA287-88B1-41F9-94C6-2F7F7C770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51643"/>
            <a:ext cx="2305050" cy="1381125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2239E2F-4377-4EC5-B2C1-5810A9406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167" y="4651643"/>
            <a:ext cx="2390775" cy="108585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72511A-8597-4BCC-9538-04ED59389B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283" y="4651643"/>
            <a:ext cx="2200275" cy="1076325"/>
          </a:xfrm>
          <a:prstGeom prst="rect">
            <a:avLst/>
          </a:prstGeom>
        </p:spPr>
      </p:pic>
      <p:pic>
        <p:nvPicPr>
          <p:cNvPr id="13" name="Picture 1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22724D3-EE1C-4E20-BDB7-007BAB55E2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475" y="4651643"/>
            <a:ext cx="22193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17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24DC-D463-4977-80F1-9BF5FF5A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988C1-8C4E-4558-9AE3-E527BFC8F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Logistic regression model (cv= 3, ‘C’ </a:t>
            </a:r>
            <a:r>
              <a:rPr lang="en-US" dirty="0" err="1"/>
              <a:t>hypertuning</a:t>
            </a:r>
            <a:r>
              <a:rPr lang="en-US" dirty="0"/>
              <a:t>)</a:t>
            </a:r>
          </a:p>
          <a:p>
            <a:r>
              <a:rPr lang="en-US" dirty="0"/>
              <a:t>Bernoulli naïve </a:t>
            </a:r>
            <a:r>
              <a:rPr lang="en-US" dirty="0" err="1"/>
              <a:t>bayes</a:t>
            </a:r>
            <a:r>
              <a:rPr lang="en-US" dirty="0"/>
              <a:t> (cv = 3, ‘alpha’ </a:t>
            </a:r>
            <a:r>
              <a:rPr lang="en-US" dirty="0" err="1"/>
              <a:t>hypertuning</a:t>
            </a:r>
            <a:r>
              <a:rPr lang="en-US" dirty="0"/>
              <a:t>)</a:t>
            </a:r>
          </a:p>
          <a:p>
            <a:r>
              <a:rPr lang="en-US" dirty="0"/>
              <a:t>Support vector machine (cv = 3, ‘C’ </a:t>
            </a:r>
            <a:r>
              <a:rPr lang="en-US" dirty="0" err="1"/>
              <a:t>hypertuning</a:t>
            </a:r>
            <a:r>
              <a:rPr lang="en-US" dirty="0"/>
              <a:t>)</a:t>
            </a:r>
          </a:p>
          <a:p>
            <a:r>
              <a:rPr lang="en-US" dirty="0"/>
              <a:t>K-Nearest Neighbor (cv = 3, ‘</a:t>
            </a:r>
            <a:r>
              <a:rPr lang="en-US" dirty="0" err="1"/>
              <a:t>n_neighbors</a:t>
            </a:r>
            <a:r>
              <a:rPr lang="en-US" dirty="0"/>
              <a:t>’ </a:t>
            </a:r>
            <a:r>
              <a:rPr lang="en-US" dirty="0" err="1"/>
              <a:t>hypertuning</a:t>
            </a:r>
            <a:r>
              <a:rPr lang="en-US" dirty="0"/>
              <a:t>)</a:t>
            </a:r>
          </a:p>
          <a:p>
            <a:r>
              <a:rPr lang="en-US" dirty="0"/>
              <a:t>Random forest (cv = 3, ‘</a:t>
            </a:r>
            <a:r>
              <a:rPr lang="en-US" dirty="0" err="1"/>
              <a:t>n_estimator</a:t>
            </a:r>
            <a:r>
              <a:rPr lang="en-US" dirty="0"/>
              <a:t>’ </a:t>
            </a:r>
            <a:r>
              <a:rPr lang="en-US" dirty="0" err="1"/>
              <a:t>hypertuning</a:t>
            </a:r>
            <a:r>
              <a:rPr lang="en-US" dirty="0"/>
              <a:t>)</a:t>
            </a:r>
          </a:p>
          <a:p>
            <a:r>
              <a:rPr lang="en-US" dirty="0"/>
              <a:t>Deep learning(6 hidden layer, Batch normalization every other layer, dropout for all other layers, ‘</a:t>
            </a:r>
            <a:r>
              <a:rPr lang="en-US" dirty="0" err="1"/>
              <a:t>relu</a:t>
            </a:r>
            <a:r>
              <a:rPr lang="en-US" dirty="0"/>
              <a:t>’ activations, loss = ‘</a:t>
            </a:r>
            <a:r>
              <a:rPr lang="en-US" dirty="0" err="1"/>
              <a:t>categorical_crossentropy</a:t>
            </a:r>
            <a:r>
              <a:rPr lang="en-US" dirty="0"/>
              <a:t>’, </a:t>
            </a:r>
            <a:r>
              <a:rPr lang="en-US" dirty="0" err="1"/>
              <a:t>batch_size</a:t>
            </a:r>
            <a:r>
              <a:rPr lang="en-US" dirty="0"/>
              <a:t> = 256, </a:t>
            </a:r>
            <a:r>
              <a:rPr lang="en-US" dirty="0" err="1"/>
              <a:t>eposch</a:t>
            </a:r>
            <a:r>
              <a:rPr lang="en-US" dirty="0"/>
              <a:t> = 50, validation split = </a:t>
            </a:r>
            <a:r>
              <a:rPr lang="en-US"/>
              <a:t>0.3)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400" dirty="0"/>
              <a:t>***cv: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396798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BA7C-74B0-4B58-AA2A-2728181D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Accuracy on Test and Train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65256-EE00-4E22-A5A1-9FFFAF328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4733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500" dirty="0"/>
              <a:t>Louisville: Deep learning model with 68.3% on validation data, 68.2% on test data</a:t>
            </a:r>
          </a:p>
          <a:p>
            <a:endParaRPr lang="en-US" sz="2500" dirty="0"/>
          </a:p>
          <a:p>
            <a:r>
              <a:rPr lang="en-US" sz="2500" dirty="0"/>
              <a:t>Dallas: Deep learning model with 55.3% on validation data, 55.6% on test data</a:t>
            </a:r>
          </a:p>
          <a:p>
            <a:endParaRPr lang="en-US" sz="2500" dirty="0"/>
          </a:p>
          <a:p>
            <a:r>
              <a:rPr lang="en-US" sz="2500" dirty="0"/>
              <a:t>Austin: Deep learning model with 59% on validation data, 60.1% on test data</a:t>
            </a:r>
          </a:p>
          <a:p>
            <a:endParaRPr lang="en-US" sz="2500" dirty="0"/>
          </a:p>
          <a:p>
            <a:r>
              <a:rPr lang="en-US" sz="2500" dirty="0"/>
              <a:t>Sonoma: Deep learning model with 78.2% on validation data, 77.2% on test data</a:t>
            </a:r>
          </a:p>
          <a:p>
            <a:endParaRPr lang="en-US" sz="2500" dirty="0"/>
          </a:p>
          <a:p>
            <a:r>
              <a:rPr lang="en-US" sz="2500" dirty="0"/>
              <a:t>Bad accuracy for Dallas, is the data useless?</a:t>
            </a:r>
          </a:p>
          <a:p>
            <a:endParaRPr lang="en-US" sz="2600" dirty="0"/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9244E8-B469-4DF9-AC19-6C188CF8B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153" y="1198326"/>
            <a:ext cx="3050564" cy="1254598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1DAD04-8CEA-4794-9FDF-FB4D18121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153" y="2452924"/>
            <a:ext cx="3050564" cy="1298306"/>
          </a:xfrm>
          <a:prstGeom prst="rect">
            <a:avLst/>
          </a:prstGeom>
        </p:spPr>
      </p:pic>
      <p:pic>
        <p:nvPicPr>
          <p:cNvPr id="19" name="Picture 18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B5566EF7-50BA-430E-9BF6-ADCB6F958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153" y="3751230"/>
            <a:ext cx="3050564" cy="1337485"/>
          </a:xfrm>
          <a:prstGeom prst="rect">
            <a:avLst/>
          </a:prstGeom>
        </p:spPr>
      </p:pic>
      <p:pic>
        <p:nvPicPr>
          <p:cNvPr id="21" name="Picture 20" descr="A picture containing electronics, telephone&#10;&#10;Description automatically generated">
            <a:extLst>
              <a:ext uri="{FF2B5EF4-FFF2-40B4-BE49-F238E27FC236}">
                <a16:creationId xmlns:a16="http://schemas.microsoft.com/office/drawing/2014/main" id="{DBC1FDFA-ECD4-4216-9385-4552277ECA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154" y="5088716"/>
            <a:ext cx="3050564" cy="132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91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D1C09-BF60-4050-9CA4-100F87D5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right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024A7-427E-48DF-A878-FF9E06376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2357" cy="4351338"/>
          </a:xfrm>
        </p:spPr>
        <p:txBody>
          <a:bodyPr/>
          <a:lstStyle/>
          <a:p>
            <a:r>
              <a:rPr lang="en-US" dirty="0"/>
              <a:t>High recall rate of </a:t>
            </a:r>
            <a:r>
              <a:rPr lang="en-US" dirty="0" err="1"/>
              <a:t>euthanization</a:t>
            </a:r>
            <a:r>
              <a:rPr lang="en-US" dirty="0"/>
              <a:t> is more humane </a:t>
            </a:r>
          </a:p>
          <a:p>
            <a:r>
              <a:rPr lang="en-US" dirty="0"/>
              <a:t>High precision rate of </a:t>
            </a:r>
            <a:r>
              <a:rPr lang="en-US" dirty="0" err="1"/>
              <a:t>euthanization</a:t>
            </a:r>
            <a:r>
              <a:rPr lang="en-US" dirty="0"/>
              <a:t> is more economical</a:t>
            </a:r>
          </a:p>
          <a:p>
            <a:r>
              <a:rPr lang="en-US" dirty="0"/>
              <a:t>To select where to transfer, choose a place with high precision of adoption</a:t>
            </a:r>
          </a:p>
          <a:p>
            <a:r>
              <a:rPr lang="en-US" dirty="0"/>
              <a:t>Even for Dallas, </a:t>
            </a:r>
            <a:r>
              <a:rPr lang="en-US" dirty="0" err="1"/>
              <a:t>euthanization</a:t>
            </a:r>
            <a:r>
              <a:rPr lang="en-US" dirty="0"/>
              <a:t> prediction is relatively good. Deep learning with best f1-score  of 0.66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BCD45A-D994-4DF2-B74A-2F88E1F7C6FE}"/>
              </a:ext>
            </a:extLst>
          </p:cNvPr>
          <p:cNvSpPr txBox="1"/>
          <p:nvPr/>
        </p:nvSpPr>
        <p:spPr>
          <a:xfrm>
            <a:off x="7886114" y="2834701"/>
            <a:ext cx="3147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 on Sonoma for best precision</a:t>
            </a:r>
          </a:p>
        </p:txBody>
      </p:sp>
      <p:pic>
        <p:nvPicPr>
          <p:cNvPr id="13" name="Picture 12" descr="A picture containing electronics, telephone&#10;&#10;Description automatically generated">
            <a:extLst>
              <a:ext uri="{FF2B5EF4-FFF2-40B4-BE49-F238E27FC236}">
                <a16:creationId xmlns:a16="http://schemas.microsoft.com/office/drawing/2014/main" id="{8C4E6E2B-E79D-4242-AA8B-7564C1CED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607" y="3501803"/>
            <a:ext cx="3162300" cy="13906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334F3B-5640-4583-BD4C-3E6055CA210A}"/>
              </a:ext>
            </a:extLst>
          </p:cNvPr>
          <p:cNvSpPr txBox="1"/>
          <p:nvPr/>
        </p:nvSpPr>
        <p:spPr>
          <a:xfrm>
            <a:off x="7871607" y="4892453"/>
            <a:ext cx="3147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 learning on Sonoma for best recall</a:t>
            </a:r>
          </a:p>
        </p:txBody>
      </p:sp>
      <p:pic>
        <p:nvPicPr>
          <p:cNvPr id="16" name="Picture 15" descr="A picture containing electronics, telephone&#10;&#10;Description automatically generated">
            <a:extLst>
              <a:ext uri="{FF2B5EF4-FFF2-40B4-BE49-F238E27FC236}">
                <a16:creationId xmlns:a16="http://schemas.microsoft.com/office/drawing/2014/main" id="{8EA5ED07-710A-4054-AAAD-D52DF23D5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522" y="1480914"/>
            <a:ext cx="3145878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00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E51D5-38C0-4F06-8EBE-550F028FE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D6256-A99E-4367-9B91-CB7A0DB46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Improve the featuring engineering of Age, Breed and Color</a:t>
            </a:r>
          </a:p>
          <a:p>
            <a:r>
              <a:rPr lang="en-US" dirty="0"/>
              <a:t>Study the effects of features on RTO and Transfer</a:t>
            </a:r>
          </a:p>
          <a:p>
            <a:r>
              <a:rPr lang="en-US" dirty="0"/>
              <a:t>Study the interdependencies of RTO, Transfer, Adoption and </a:t>
            </a:r>
            <a:r>
              <a:rPr lang="en-US" dirty="0" err="1"/>
              <a:t>Euthanization</a:t>
            </a:r>
            <a:r>
              <a:rPr lang="en-US" dirty="0"/>
              <a:t> rates</a:t>
            </a:r>
          </a:p>
          <a:p>
            <a:r>
              <a:rPr lang="en-US" dirty="0"/>
              <a:t>Simplify outcome types with only survived and alive to improve accuracy and better target for euthanized dogs.</a:t>
            </a:r>
          </a:p>
          <a:p>
            <a:r>
              <a:rPr lang="en-US" dirty="0"/>
              <a:t>Cross validate with other hyperparameters to improve accuracy</a:t>
            </a:r>
          </a:p>
          <a:p>
            <a:r>
              <a:rPr lang="en-US" dirty="0"/>
              <a:t>Weight average all the models to create an ensemble model</a:t>
            </a:r>
          </a:p>
          <a:p>
            <a:r>
              <a:rPr lang="en-US" dirty="0"/>
              <a:t>Engineer model to improve accuracy of </a:t>
            </a:r>
            <a:r>
              <a:rPr lang="en-US" dirty="0" err="1"/>
              <a:t>euthanization</a:t>
            </a:r>
            <a:r>
              <a:rPr lang="en-US" dirty="0"/>
              <a:t> rate and adoption rate</a:t>
            </a:r>
          </a:p>
          <a:p>
            <a:r>
              <a:rPr lang="en-US" dirty="0"/>
              <a:t>Use transfer learning </a:t>
            </a:r>
          </a:p>
        </p:txBody>
      </p:sp>
    </p:spTree>
    <p:extLst>
      <p:ext uri="{BB962C8B-B14F-4D97-AF65-F5344CB8AC3E}">
        <p14:creationId xmlns:p14="http://schemas.microsoft.com/office/powerpoint/2010/main" val="171069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5344-9F63-40C0-9150-9D6B1631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BBC28-92C6-4193-9864-5E5859A07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.5 million shelter animals is euthanized every year</a:t>
            </a:r>
          </a:p>
          <a:p>
            <a:pPr marL="0" indent="0">
              <a:buNone/>
            </a:pPr>
            <a:r>
              <a:rPr lang="en-US" dirty="0"/>
              <a:t>1 in 5 animals don’t leave the shelter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goal of this project is to understand dependencies between adoption and </a:t>
            </a:r>
            <a:r>
              <a:rPr lang="en-US" dirty="0" err="1"/>
              <a:t>euthanization</a:t>
            </a:r>
            <a:r>
              <a:rPr lang="en-US" dirty="0"/>
              <a:t> rates and isolate factors that attribute to improved adoption rates whereby we can transfer animals from one shelter to another in a more automated and systematic way.</a:t>
            </a:r>
          </a:p>
        </p:txBody>
      </p:sp>
    </p:spTree>
    <p:extLst>
      <p:ext uri="{BB962C8B-B14F-4D97-AF65-F5344CB8AC3E}">
        <p14:creationId xmlns:p14="http://schemas.microsoft.com/office/powerpoint/2010/main" val="387067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5344-9F63-40C0-9150-9D6B1631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BBC28-92C6-4193-9864-5E5859A07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-6.5 million animals enter a shelter every year and 1 .5 million shelter animals is euthanized every year</a:t>
            </a:r>
          </a:p>
          <a:p>
            <a:pPr marL="0" indent="0">
              <a:buNone/>
            </a:pPr>
            <a:r>
              <a:rPr lang="en-US" dirty="0"/>
              <a:t>-1 in 5 animals don’t leave the shelter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goal of this project is to understand dependencies between adoption and </a:t>
            </a:r>
            <a:r>
              <a:rPr lang="en-US" dirty="0" err="1"/>
              <a:t>euthanization</a:t>
            </a:r>
            <a:r>
              <a:rPr lang="en-US" dirty="0"/>
              <a:t> rates and isolate factors that attribute to improved adoption rates whereby we can transfer animals from one shelter to another in a more automated and systematic way.</a:t>
            </a:r>
          </a:p>
        </p:txBody>
      </p:sp>
    </p:spTree>
    <p:extLst>
      <p:ext uri="{BB962C8B-B14F-4D97-AF65-F5344CB8AC3E}">
        <p14:creationId xmlns:p14="http://schemas.microsoft.com/office/powerpoint/2010/main" val="332001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4252-6A11-4469-BB17-95E38FB6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55C150-B5F9-4226-A69C-A32044A58773}"/>
              </a:ext>
            </a:extLst>
          </p:cNvPr>
          <p:cNvSpPr txBox="1"/>
          <p:nvPr/>
        </p:nvSpPr>
        <p:spPr>
          <a:xfrm>
            <a:off x="838200" y="5498624"/>
            <a:ext cx="101367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hlinkClick r:id="rId2"/>
              </a:rPr>
              <a:t>https://data.austintexas.gov/Health-and-Community-Services/Austin-Animal-Center-Outcomes/9t4d-g238</a:t>
            </a:r>
            <a:endParaRPr lang="en-US" dirty="0"/>
          </a:p>
          <a:p>
            <a:r>
              <a:rPr lang="en-US" u="sng" dirty="0">
                <a:hlinkClick r:id="rId3"/>
              </a:rPr>
              <a:t>https://www.dallasopendata.com/City-Services/Dallas-Animal-Shelter-Data/7h2m-3um5</a:t>
            </a:r>
            <a:endParaRPr lang="en-US" dirty="0"/>
          </a:p>
          <a:p>
            <a:r>
              <a:rPr lang="en-US" u="sng" dirty="0">
                <a:hlinkClick r:id="rId4"/>
              </a:rPr>
              <a:t>https://data.louisvilleky.gov/dataset/animal-service-intake-and-outcome</a:t>
            </a:r>
            <a:endParaRPr lang="en-US" dirty="0"/>
          </a:p>
          <a:p>
            <a:r>
              <a:rPr lang="en-US" u="sng" dirty="0">
                <a:hlinkClick r:id="rId5"/>
              </a:rPr>
              <a:t>https://data.sonomacounty.ca.gov/Government/Animal-Shelter-Intake-and-Outcome/924a-vesw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984E476-2A53-4C11-A1EE-1A1A45A804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979" y="3410189"/>
            <a:ext cx="5955430" cy="1860074"/>
          </a:xfrm>
          <a:prstGeom prst="rect">
            <a:avLst/>
          </a:prstGeom>
        </p:spPr>
      </p:pic>
      <p:pic>
        <p:nvPicPr>
          <p:cNvPr id="8" name="Picture 7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B6516C03-03DD-4443-ADD7-5EDECCC38E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979" y="1301826"/>
            <a:ext cx="2996609" cy="2108363"/>
          </a:xfrm>
          <a:prstGeom prst="rect">
            <a:avLst/>
          </a:prstGeom>
        </p:spPr>
      </p:pic>
      <p:pic>
        <p:nvPicPr>
          <p:cNvPr id="12" name="Picture 1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777C438-8F04-4A40-93DC-F9A2B581BF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01" y="1281307"/>
            <a:ext cx="3424237" cy="42173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9BD522-EDE5-4D57-86F1-DE1DDF49EF8D}"/>
              </a:ext>
            </a:extLst>
          </p:cNvPr>
          <p:cNvSpPr txBox="1"/>
          <p:nvPr/>
        </p:nvSpPr>
        <p:spPr>
          <a:xfrm>
            <a:off x="8487823" y="1904107"/>
            <a:ext cx="2865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with common and </a:t>
            </a:r>
          </a:p>
          <a:p>
            <a:r>
              <a:rPr lang="en-US" dirty="0"/>
              <a:t>uncommon features </a:t>
            </a:r>
          </a:p>
        </p:txBody>
      </p:sp>
    </p:spTree>
    <p:extLst>
      <p:ext uri="{BB962C8B-B14F-4D97-AF65-F5344CB8AC3E}">
        <p14:creationId xmlns:p14="http://schemas.microsoft.com/office/powerpoint/2010/main" val="404432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D86F-D6AF-43E3-B0C1-D5C61481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F67B4-292D-434B-AEE3-A5ADC545F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- Rename uncommon description </a:t>
            </a:r>
          </a:p>
          <a:p>
            <a:pPr marL="0" indent="0">
              <a:buNone/>
            </a:pPr>
            <a:r>
              <a:rPr lang="en-US" dirty="0"/>
              <a:t>- Drop unneeded columns</a:t>
            </a:r>
          </a:p>
          <a:p>
            <a:pPr marL="0" indent="0">
              <a:buNone/>
            </a:pPr>
            <a:r>
              <a:rPr lang="en-US" dirty="0"/>
              <a:t>- Create month and year column from datetime column</a:t>
            </a:r>
          </a:p>
          <a:p>
            <a:pPr>
              <a:buFontTx/>
              <a:buChar char="-"/>
            </a:pPr>
            <a:r>
              <a:rPr lang="en-US" dirty="0"/>
              <a:t>Create new columns from existing column (like neutered male to Neutered column and Sex column)</a:t>
            </a:r>
          </a:p>
          <a:p>
            <a:pPr>
              <a:buFontTx/>
              <a:buChar char="-"/>
            </a:pPr>
            <a:r>
              <a:rPr lang="en-US" dirty="0"/>
              <a:t>Merge dataset</a:t>
            </a:r>
          </a:p>
          <a:p>
            <a:pPr>
              <a:buFontTx/>
              <a:buChar char="-"/>
            </a:pPr>
            <a:r>
              <a:rPr lang="en-US" dirty="0"/>
              <a:t>Mislabel data set to average (dogs &gt; 20yo to average)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Uncommon features remain in dataset to analysis impact of important features on adoption and </a:t>
            </a:r>
            <a:r>
              <a:rPr lang="en-US" dirty="0" err="1"/>
              <a:t>euthanization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8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796D-6335-43E7-83DF-4DBEBCB7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Rates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6E8F360-BB75-475B-9A9D-5419C01C0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260" y="575278"/>
            <a:ext cx="5399646" cy="570744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E0EFE4-4350-491F-954E-4E84EEB5F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5348"/>
            <a:ext cx="4899691" cy="25670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CD1262-C2C9-4F96-A2AD-4F5C1FE8CFA2}"/>
              </a:ext>
            </a:extLst>
          </p:cNvPr>
          <p:cNvSpPr txBox="1"/>
          <p:nvPr/>
        </p:nvSpPr>
        <p:spPr>
          <a:xfrm>
            <a:off x="838200" y="4158376"/>
            <a:ext cx="514454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600" dirty="0"/>
              <a:t>- Overall dog </a:t>
            </a:r>
            <a:r>
              <a:rPr lang="en-US" sz="1600" dirty="0" err="1"/>
              <a:t>euthanization</a:t>
            </a:r>
            <a:r>
              <a:rPr lang="en-US" sz="1600" dirty="0"/>
              <a:t> is 23%</a:t>
            </a:r>
          </a:p>
          <a:p>
            <a:r>
              <a:rPr lang="en-US" sz="1600" dirty="0"/>
              <a:t> - Adoption is only 31% where all others were either returned to owner or transferred away </a:t>
            </a:r>
          </a:p>
          <a:p>
            <a:endParaRPr lang="en-US" sz="1600" dirty="0"/>
          </a:p>
          <a:p>
            <a:r>
              <a:rPr lang="en-US" sz="1600" dirty="0"/>
              <a:t>-Louisville has 40% </a:t>
            </a:r>
            <a:r>
              <a:rPr lang="en-US" sz="1600" dirty="0" err="1"/>
              <a:t>Euthanization</a:t>
            </a:r>
            <a:r>
              <a:rPr lang="en-US" sz="1600" dirty="0"/>
              <a:t> and Austin have 3%</a:t>
            </a:r>
          </a:p>
          <a:p>
            <a:r>
              <a:rPr lang="en-US" sz="1600" dirty="0"/>
              <a:t>-Austin leads as having the highest adoption rate of 46%</a:t>
            </a:r>
          </a:p>
          <a:p>
            <a:r>
              <a:rPr lang="en-US" sz="1600" dirty="0"/>
              <a:t>- Transfer across all region is about 20%</a:t>
            </a:r>
          </a:p>
          <a:p>
            <a:r>
              <a:rPr lang="en-US" sz="1600" dirty="0"/>
              <a:t>In this project, the scope would only be concentrated on adoption and </a:t>
            </a:r>
            <a:r>
              <a:rPr lang="en-US" sz="1600" dirty="0" err="1"/>
              <a:t>euthanization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734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D648-3BC5-410C-A113-7AB7793BD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Adoption by Breed</a:t>
            </a: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8C296E79-EC00-4D14-A046-D0F08C3D2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378" y="365125"/>
            <a:ext cx="5852627" cy="61277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9404E3-DEC7-4393-9A52-9920C69D7664}"/>
              </a:ext>
            </a:extLst>
          </p:cNvPr>
          <p:cNvSpPr txBox="1"/>
          <p:nvPr/>
        </p:nvSpPr>
        <p:spPr>
          <a:xfrm>
            <a:off x="838200" y="1690688"/>
            <a:ext cx="47312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-Comparing to intake distribution, owners tend to adopt toy breed across all region whereas miscellaneous breed is the least favored breed to adopt</a:t>
            </a:r>
          </a:p>
          <a:p>
            <a:endParaRPr lang="en-US" dirty="0"/>
          </a:p>
          <a:p>
            <a:r>
              <a:rPr lang="en-US" dirty="0"/>
              <a:t>-In Louisville, toy breed accounts for 20% of all adoption whereas miscellaneous breed only accounts for 10% even though intake frequency is 21%</a:t>
            </a:r>
          </a:p>
          <a:p>
            <a:endParaRPr lang="en-US" dirty="0"/>
          </a:p>
          <a:p>
            <a:r>
              <a:rPr lang="en-US" dirty="0"/>
              <a:t>-Dallas and Austin has intake distribution similar to adoption distribution</a:t>
            </a:r>
          </a:p>
          <a:p>
            <a:endParaRPr lang="en-US" dirty="0"/>
          </a:p>
          <a:p>
            <a:r>
              <a:rPr lang="en-US" dirty="0"/>
              <a:t>-Other breeds tends to fall along with the distribution</a:t>
            </a:r>
          </a:p>
        </p:txBody>
      </p:sp>
    </p:spTree>
    <p:extLst>
      <p:ext uri="{BB962C8B-B14F-4D97-AF65-F5344CB8AC3E}">
        <p14:creationId xmlns:p14="http://schemas.microsoft.com/office/powerpoint/2010/main" val="3956580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D029-73AD-4771-A99E-56B76915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Euthanization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by Breed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41E901B-8490-4509-8EFC-F8C3CFF87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97179"/>
            <a:ext cx="5945389" cy="60956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C1CE46-D9F8-4280-AE3E-BF69EFC8421F}"/>
              </a:ext>
            </a:extLst>
          </p:cNvPr>
          <p:cNvSpPr txBox="1"/>
          <p:nvPr/>
        </p:nvSpPr>
        <p:spPr>
          <a:xfrm>
            <a:off x="838200" y="1997839"/>
            <a:ext cx="4953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-Comparing to intake distribution, miscellaneous breed tends to be euthanized with some location accounting for more than 40%</a:t>
            </a:r>
          </a:p>
          <a:p>
            <a:endParaRPr lang="en-US" dirty="0"/>
          </a:p>
          <a:p>
            <a:r>
              <a:rPr lang="en-US" dirty="0"/>
              <a:t>Toy breed has the lowest </a:t>
            </a:r>
            <a:r>
              <a:rPr lang="en-US" dirty="0" err="1"/>
              <a:t>euthanization</a:t>
            </a:r>
            <a:r>
              <a:rPr lang="en-US" dirty="0"/>
              <a:t> /intake ratio</a:t>
            </a:r>
          </a:p>
          <a:p>
            <a:endParaRPr lang="en-US" dirty="0"/>
          </a:p>
          <a:p>
            <a:r>
              <a:rPr lang="en-US" dirty="0"/>
              <a:t>Sporting breed also have low </a:t>
            </a:r>
            <a:r>
              <a:rPr lang="en-US" dirty="0" err="1"/>
              <a:t>euthanization</a:t>
            </a:r>
            <a:r>
              <a:rPr lang="en-US" dirty="0"/>
              <a:t> rate for sporting breeds that tends to be higher in Dallas and Louisville</a:t>
            </a:r>
          </a:p>
        </p:txBody>
      </p:sp>
    </p:spTree>
    <p:extLst>
      <p:ext uri="{BB962C8B-B14F-4D97-AF65-F5344CB8AC3E}">
        <p14:creationId xmlns:p14="http://schemas.microsoft.com/office/powerpoint/2010/main" val="3241797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4098</TotalTime>
  <Words>2219</Words>
  <Application>Microsoft Office PowerPoint</Application>
  <PresentationFormat>Widescreen</PresentationFormat>
  <Paragraphs>224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Finding Dogs a Home</vt:lpstr>
      <vt:lpstr>Table of Contents</vt:lpstr>
      <vt:lpstr>Problem Statement</vt:lpstr>
      <vt:lpstr>Problem Statement</vt:lpstr>
      <vt:lpstr>Datasets</vt:lpstr>
      <vt:lpstr>Data Wrangling</vt:lpstr>
      <vt:lpstr>Outcome Rates</vt:lpstr>
      <vt:lpstr>Adoption by Breed</vt:lpstr>
      <vt:lpstr>Euthanization  by Breed</vt:lpstr>
      <vt:lpstr>Gender</vt:lpstr>
      <vt:lpstr>Statistical Testing of Gender</vt:lpstr>
      <vt:lpstr>Age Effect on Adoption</vt:lpstr>
      <vt:lpstr>Age Effect on Euthanization</vt:lpstr>
      <vt:lpstr>Age relationship between Adoption and Euthanization</vt:lpstr>
      <vt:lpstr>Intake Dogs at Shelters</vt:lpstr>
      <vt:lpstr>Dog Health  and Outcome</vt:lpstr>
      <vt:lpstr>Time Series</vt:lpstr>
      <vt:lpstr>Outcome by Month</vt:lpstr>
      <vt:lpstr>Adoption and Euthanization dependency on Month of Year</vt:lpstr>
      <vt:lpstr>Adoption and Euthanization dependency on Month of Year cont.</vt:lpstr>
      <vt:lpstr>Adoption and Euthanization dependency on Month of Year cont.</vt:lpstr>
      <vt:lpstr>Intake Frequency and Euthanization Temporal Relationship</vt:lpstr>
      <vt:lpstr>Machine Learning</vt:lpstr>
      <vt:lpstr>Machine Learning cont.</vt:lpstr>
      <vt:lpstr>Best Accuracy on Test and Train Data</vt:lpstr>
      <vt:lpstr>Choosing the right model</vt:lpstr>
      <vt:lpstr>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Dogs a Home</dc:title>
  <dc:creator>sadmin</dc:creator>
  <cp:lastModifiedBy>sadmin</cp:lastModifiedBy>
  <cp:revision>71</cp:revision>
  <dcterms:created xsi:type="dcterms:W3CDTF">2019-10-10T09:44:31Z</dcterms:created>
  <dcterms:modified xsi:type="dcterms:W3CDTF">2019-10-13T06:06:36Z</dcterms:modified>
</cp:coreProperties>
</file>