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71" r:id="rId4"/>
    <p:sldId id="257" r:id="rId5"/>
    <p:sldId id="260" r:id="rId6"/>
    <p:sldId id="272" r:id="rId7"/>
    <p:sldId id="261" r:id="rId8"/>
    <p:sldId id="273" r:id="rId9"/>
    <p:sldId id="263" r:id="rId10"/>
    <p:sldId id="274" r:id="rId11"/>
    <p:sldId id="265" r:id="rId12"/>
    <p:sldId id="267" r:id="rId13"/>
    <p:sldId id="269" r:id="rId14"/>
    <p:sldId id="275" r:id="rId15"/>
    <p:sldId id="268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3546-BC8A-46C1-9004-AF0D98E31E4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59243-4689-4116-920C-19F1A3090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59243-4689-4116-920C-19F1A30901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59243-4689-4116-920C-19F1A30901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3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importance global observation of how features affect model outcome</a:t>
            </a:r>
          </a:p>
          <a:p>
            <a:r>
              <a:rPr lang="en-US" dirty="0" err="1"/>
              <a:t>Shap</a:t>
            </a:r>
            <a:r>
              <a:rPr lang="en-US" dirty="0"/>
              <a:t> local observation</a:t>
            </a:r>
          </a:p>
          <a:p>
            <a:r>
              <a:rPr lang="en-US" dirty="0"/>
              <a:t>All showing review score rating and responding within an hour plays a huge role in review 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59243-4689-4116-920C-19F1A30901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importance global observation of how features affect model outcome</a:t>
            </a:r>
          </a:p>
          <a:p>
            <a:r>
              <a:rPr lang="en-US" dirty="0" err="1"/>
              <a:t>Shap</a:t>
            </a:r>
            <a:r>
              <a:rPr lang="en-US" dirty="0"/>
              <a:t> local observation</a:t>
            </a:r>
          </a:p>
          <a:p>
            <a:r>
              <a:rPr lang="en-US" dirty="0"/>
              <a:t>All showing review score rating and responding within an hour plays a huge role in review 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59243-4689-4116-920C-19F1A30901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4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6EA5-EB2D-4B70-820C-FD611964C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5FC2-A20A-4AFD-9A18-715B1F150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52EA-1B13-40DB-881E-A78B85D1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C5-BA99-47C0-AA78-A9B0A8EB4F7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253F-E1A1-4757-8AA8-1D48E5F1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E9841-272B-4D4C-AD29-509A3FD6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7074-9E8B-4C50-AEE7-E1B70C2F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667D-F760-47FF-9CF2-36C43CD2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941BC-4BA7-4E0C-98A8-9783C0375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762E-A378-481D-B82F-8573CB0C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C5-BA99-47C0-AA78-A9B0A8EB4F7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2DA10-6FCE-4325-A033-D7CDD537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89BD1-B8D9-4472-B896-4CE8FC20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7074-9E8B-4C50-AEE7-E1B70C2F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1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1F663-6C90-4AD6-BD8D-59800DBFA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08EE9-0546-4B07-BB7B-AC6545C3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6654-A2D0-4EF1-B527-33C06DFD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C5-BA99-47C0-AA78-A9B0A8EB4F7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1666-BD67-4419-81C3-182D73C7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EA0E-18BB-4830-A531-707BA236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7074-9E8B-4C50-AEE7-E1B70C2F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5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89DE-D1D6-4A53-A41B-5EE63ED7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EB74-7938-45CC-ADC3-AB8A5F12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9B7C5-C133-4723-B967-B41A79EC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C5-BA99-47C0-AA78-A9B0A8EB4F7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0EA51-675F-4AE5-AF0F-7F33D825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0997-04A2-46FD-AD67-6704874E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7074-9E8B-4C50-AEE7-E1B70C2F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5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2694-3D80-48D1-93C0-361CA06B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A998-3939-43CC-82DA-151CA2851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23BF-F7A7-41E0-9D26-645F2F2F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C5-BA99-47C0-AA78-A9B0A8EB4F7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A6EE8-CB96-4DF5-B55A-DF786375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67B6-5E06-4D2F-8434-DF9E1B69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7074-9E8B-4C50-AEE7-E1B70C2F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6EAB-0DE3-47DB-BACB-EFA9C24E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EB99-4FA6-417D-B4DA-7EBF84D9D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E1A8B-74D7-40F4-B82C-89BB07D0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B929B-941C-47CC-A7CF-98A6C9CB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C5-BA99-47C0-AA78-A9B0A8EB4F7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EC48-912A-4839-BB56-A8002589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33A75-C62D-4E9D-B63D-40EB41D3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7074-9E8B-4C50-AEE7-E1B70C2F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4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8DE2-9A61-4271-8105-BC6A457E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99040-964C-4D40-95F5-399EF42FC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91C2A-6BCC-41DD-BCF6-5866FC8C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901B6-44EB-4F30-8D0C-8E97D96DA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6FA86-B5C1-4B78-89DC-7B99388B3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D6F18-D829-464A-8D8F-F510DFA8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C5-BA99-47C0-AA78-A9B0A8EB4F7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664A5-FBB0-4D57-B176-649DF58F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1826E-0B33-4ED8-9CCB-76FF6D42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7074-9E8B-4C50-AEE7-E1B70C2F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7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18B4-83D3-4699-8F03-907A5E02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978F1-F588-4038-9D10-B93AB0ED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C5-BA99-47C0-AA78-A9B0A8EB4F7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4FA9A-87BD-4543-97D0-DBB01539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48598-802D-4A5D-B71F-125FC07B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7074-9E8B-4C50-AEE7-E1B70C2F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11D34-C204-432F-8AFA-5CC0935E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C5-BA99-47C0-AA78-A9B0A8EB4F7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563AC-4DC0-4E0A-893E-6126D4A7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33D9D-EF69-4ADB-8F70-2284959B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7074-9E8B-4C50-AEE7-E1B70C2F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81CE-4B13-4E92-87AC-C685B726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4404-1458-4CA9-926D-99EB452E7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B0105-D82F-4619-A8F2-7C40F8853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438E-66DE-4F13-A961-249AACA9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C5-BA99-47C0-AA78-A9B0A8EB4F7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E3E71-9999-4A71-BF16-81BC3F8C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1EF6C-9D9D-4D37-81AE-F5EA4F7A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7074-9E8B-4C50-AEE7-E1B70C2F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04D6-CF58-4B91-9D3E-499A0E80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D2A26-E557-4D8E-B4FA-8BE31B332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B8DF9-27CA-4C55-9E53-C2F5FA1B8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EA943-3B01-4BF8-A2B3-E9A2D2FA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C5-BA99-47C0-AA78-A9B0A8EB4F7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33363-07D5-4729-ADDE-300912DD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B5F6-55ED-4D41-B162-9CFF2418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7074-9E8B-4C50-AEE7-E1B70C2F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8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0CD4E-A205-4118-8AB4-4B28D89A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E5FF5-BDE6-4F34-9439-F53F4057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6A02-7383-4D1E-B925-DFDB39D4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E9C5-BA99-47C0-AA78-A9B0A8EB4F7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3E93-37B3-4413-A270-4ED1ECC02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CE032-6D9B-45C9-B767-35BB50819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77074-9E8B-4C50-AEE7-E1B70C2F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2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FCCC5-FF6B-4443-B74B-A97C57CCB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823107"/>
            <a:ext cx="6430784" cy="3431023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Improve Number of Reviews for Airbnb Hosts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CD0F4-7BE8-449F-B22D-92F929F9E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3744" y="2710737"/>
            <a:ext cx="2163584" cy="165576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By Kit Hui</a:t>
            </a:r>
          </a:p>
        </p:txBody>
      </p:sp>
    </p:spTree>
    <p:extLst>
      <p:ext uri="{BB962C8B-B14F-4D97-AF65-F5344CB8AC3E}">
        <p14:creationId xmlns:p14="http://schemas.microsoft.com/office/powerpoint/2010/main" val="153373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89FC26-28D6-4BCE-9CA4-25F49539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as Host and Review Count cont.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5AF7041F-2D55-4DE6-A1E2-281C2B337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17639"/>
            <a:ext cx="4583463" cy="3145204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038A97CD-E385-49B5-9C73-12D269DE8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439" y="1866773"/>
            <a:ext cx="3738226" cy="32960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88EFCE-7B60-49D6-9C0A-7FF7E3F44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881" y="5162843"/>
            <a:ext cx="3019341" cy="54671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FB3E9D4-3E0E-4FC3-98B5-FF9AD2F29FC4}"/>
              </a:ext>
            </a:extLst>
          </p:cNvPr>
          <p:cNvSpPr/>
          <p:nvPr/>
        </p:nvSpPr>
        <p:spPr>
          <a:xfrm>
            <a:off x="5762562" y="3277147"/>
            <a:ext cx="1348679" cy="475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40C3D-3C12-44EC-8A54-8E5FA5C713DC}"/>
              </a:ext>
            </a:extLst>
          </p:cNvPr>
          <p:cNvSpPr txBox="1"/>
          <p:nvPr/>
        </p:nvSpPr>
        <p:spPr>
          <a:xfrm>
            <a:off x="838198" y="5234748"/>
            <a:ext cx="4583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number of review and time as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small suggestion of saturation of number of reviews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DA57B-6D5E-47CC-BF37-B986BBCCCF0C}"/>
              </a:ext>
            </a:extLst>
          </p:cNvPr>
          <p:cNvSpPr txBox="1"/>
          <p:nvPr/>
        </p:nvSpPr>
        <p:spPr>
          <a:xfrm>
            <a:off x="5672079" y="2630816"/>
            <a:ext cx="152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Square root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4D1B3-0EA8-4692-A263-096ACF126E24}"/>
              </a:ext>
            </a:extLst>
          </p:cNvPr>
          <p:cNvSpPr txBox="1"/>
          <p:nvPr/>
        </p:nvSpPr>
        <p:spPr>
          <a:xfrm>
            <a:off x="5672079" y="3893934"/>
            <a:ext cx="161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outlier</a:t>
            </a:r>
          </a:p>
        </p:txBody>
      </p:sp>
    </p:spTree>
    <p:extLst>
      <p:ext uri="{BB962C8B-B14F-4D97-AF65-F5344CB8AC3E}">
        <p14:creationId xmlns:p14="http://schemas.microsoft.com/office/powerpoint/2010/main" val="3344342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89FC26-28D6-4BCE-9CA4-25F49539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and Number of Review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48E26FF-7E00-4110-B53C-DA6103D2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4631"/>
            <a:ext cx="5353050" cy="231457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3C3B1E-5E04-4557-8586-C8CA9F91A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4216687"/>
            <a:ext cx="2743200" cy="192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06E1D8-C3DE-4313-82C6-0282FC328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932" y="5739618"/>
            <a:ext cx="2620612" cy="381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740B7C-CB1C-4920-9797-DA43A31FB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276" y="4045237"/>
            <a:ext cx="2377248" cy="20955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688BDB-450A-421B-8CDD-F86864255FB8}"/>
              </a:ext>
            </a:extLst>
          </p:cNvPr>
          <p:cNvSpPr/>
          <p:nvPr/>
        </p:nvSpPr>
        <p:spPr>
          <a:xfrm>
            <a:off x="3675990" y="5008999"/>
            <a:ext cx="1212020" cy="339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7A8FB-3E4C-4AA3-8D7D-E9E7374A50A1}"/>
              </a:ext>
            </a:extLst>
          </p:cNvPr>
          <p:cNvSpPr txBox="1"/>
          <p:nvPr/>
        </p:nvSpPr>
        <p:spPr>
          <a:xfrm>
            <a:off x="4085052" y="4692877"/>
            <a:ext cx="393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30000" dirty="0"/>
              <a:t>6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CB9FA-D4B9-4537-9118-4207F14CA285}"/>
              </a:ext>
            </a:extLst>
          </p:cNvPr>
          <p:cNvSpPr txBox="1"/>
          <p:nvPr/>
        </p:nvSpPr>
        <p:spPr>
          <a:xfrm>
            <a:off x="3635037" y="5348425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outlier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0326FE-6261-4019-B302-7F0D28E4EBCE}"/>
              </a:ext>
            </a:extLst>
          </p:cNvPr>
          <p:cNvSpPr txBox="1"/>
          <p:nvPr/>
        </p:nvSpPr>
        <p:spPr>
          <a:xfrm>
            <a:off x="6319919" y="1614631"/>
            <a:ext cx="4709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frequency of 0 is result of earlier </a:t>
            </a:r>
            <a:r>
              <a:rPr lang="en-US" dirty="0" err="1"/>
              <a:t>fillna</a:t>
            </a:r>
            <a:r>
              <a:rPr lang="en-US" dirty="0"/>
              <a:t> for null. Good assumption because average of 0 review is 0 number of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50% of Airbnb homes have rating above 95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C0720-858F-484B-96F1-F40D801ED124}"/>
              </a:ext>
            </a:extLst>
          </p:cNvPr>
          <p:cNvSpPr txBox="1"/>
          <p:nvPr/>
        </p:nvSpPr>
        <p:spPr>
          <a:xfrm>
            <a:off x="7725801" y="3884645"/>
            <a:ext cx="3263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Reviews appears to improve exponentially as rating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transformation, linear regression model shows statistically significant p-value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39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89FC26-28D6-4BCE-9CA4-25F49539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and review counts</a:t>
            </a: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9E94DBC-C835-4C62-8431-7E49C2594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98364" cy="3766216"/>
          </a:xfrm>
          <a:prstGeom prst="rect">
            <a:avLst/>
          </a:prstGeom>
        </p:spPr>
      </p:pic>
      <p:pic>
        <p:nvPicPr>
          <p:cNvPr id="11" name="Picture 1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EE4BE53-4C85-4C6F-83BF-214C503E4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56" y="1690689"/>
            <a:ext cx="3713724" cy="37662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3F2677-D650-4DA2-B2DE-B63E734EF25F}"/>
              </a:ext>
            </a:extLst>
          </p:cNvPr>
          <p:cNvSpPr txBox="1"/>
          <p:nvPr/>
        </p:nvSpPr>
        <p:spPr>
          <a:xfrm>
            <a:off x="838200" y="5456904"/>
            <a:ext cx="760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bar graphs resulted by sorting and measuring the ratio of zero reviews to total review eliminating common bigrams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50A629-38B9-4B27-B6B8-F92CB2AD943E}"/>
              </a:ext>
            </a:extLst>
          </p:cNvPr>
          <p:cNvSpPr txBox="1"/>
          <p:nvPr/>
        </p:nvSpPr>
        <p:spPr>
          <a:xfrm>
            <a:off x="8446180" y="2020529"/>
            <a:ext cx="2359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theme Airbnb home that gets zero reviews is hostel or suite and suggesting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at least one reviews, words of comfort and privacy </a:t>
            </a:r>
          </a:p>
        </p:txBody>
      </p:sp>
    </p:spTree>
    <p:extLst>
      <p:ext uri="{BB962C8B-B14F-4D97-AF65-F5344CB8AC3E}">
        <p14:creationId xmlns:p14="http://schemas.microsoft.com/office/powerpoint/2010/main" val="248319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08C866-59B3-4B8B-B283-F0D09CB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621AA-DABB-45D8-A561-5BDFF027C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476894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Remove features with strong correlations</a:t>
            </a:r>
          </a:p>
          <a:p>
            <a:r>
              <a:rPr lang="en-US" dirty="0"/>
              <a:t>PCA was not conducted because of memory constraint</a:t>
            </a:r>
          </a:p>
          <a:p>
            <a:r>
              <a:rPr lang="en-US" dirty="0"/>
              <a:t>Numerical pipeline-standard scaling</a:t>
            </a:r>
          </a:p>
          <a:p>
            <a:r>
              <a:rPr lang="en-US" dirty="0"/>
              <a:t>Categorical pipeline-</a:t>
            </a:r>
            <a:r>
              <a:rPr lang="en-US" dirty="0" err="1"/>
              <a:t>onehot</a:t>
            </a:r>
            <a:r>
              <a:rPr lang="en-US" dirty="0"/>
              <a:t> encoding, variance threshold</a:t>
            </a:r>
          </a:p>
          <a:p>
            <a:r>
              <a:rPr lang="en-US" dirty="0"/>
              <a:t>Text pipeline: </a:t>
            </a:r>
          </a:p>
          <a:p>
            <a:pPr lvl="1"/>
            <a:r>
              <a:rPr lang="en-US" dirty="0"/>
              <a:t>1. Bag of Words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Tfid</a:t>
            </a:r>
            <a:endParaRPr lang="en-US" dirty="0"/>
          </a:p>
          <a:p>
            <a:r>
              <a:rPr lang="en-US" dirty="0"/>
              <a:t>3-fold Cross validation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71C48-ECDC-4FE7-9FF6-CB4BCDC69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348" y="659264"/>
            <a:ext cx="5984608" cy="553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07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08C866-59B3-4B8B-B283-F0D09CB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621AA-DABB-45D8-A561-5BDFF027C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4768948" cy="4351338"/>
          </a:xfrm>
        </p:spPr>
        <p:txBody>
          <a:bodyPr>
            <a:normAutofit/>
          </a:bodyPr>
          <a:lstStyle/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FAE6EC-C6D4-41C1-AF7C-EBA6BD1F4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93102"/>
              </p:ext>
            </p:extLst>
          </p:nvPr>
        </p:nvGraphicFramePr>
        <p:xfrm>
          <a:off x="1060507" y="1781628"/>
          <a:ext cx="10064959" cy="3180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115">
                  <a:extLst>
                    <a:ext uri="{9D8B030D-6E8A-4147-A177-3AD203B41FA5}">
                      <a16:colId xmlns:a16="http://schemas.microsoft.com/office/drawing/2014/main" val="3845504859"/>
                    </a:ext>
                  </a:extLst>
                </a:gridCol>
                <a:gridCol w="1333649">
                  <a:extLst>
                    <a:ext uri="{9D8B030D-6E8A-4147-A177-3AD203B41FA5}">
                      <a16:colId xmlns:a16="http://schemas.microsoft.com/office/drawing/2014/main" val="966274459"/>
                    </a:ext>
                  </a:extLst>
                </a:gridCol>
                <a:gridCol w="1516699">
                  <a:extLst>
                    <a:ext uri="{9D8B030D-6E8A-4147-A177-3AD203B41FA5}">
                      <a16:colId xmlns:a16="http://schemas.microsoft.com/office/drawing/2014/main" val="2009657136"/>
                    </a:ext>
                  </a:extLst>
                </a:gridCol>
                <a:gridCol w="1797941">
                  <a:extLst>
                    <a:ext uri="{9D8B030D-6E8A-4147-A177-3AD203B41FA5}">
                      <a16:colId xmlns:a16="http://schemas.microsoft.com/office/drawing/2014/main" val="5002471"/>
                    </a:ext>
                  </a:extLst>
                </a:gridCol>
                <a:gridCol w="1899592">
                  <a:extLst>
                    <a:ext uri="{9D8B030D-6E8A-4147-A177-3AD203B41FA5}">
                      <a16:colId xmlns:a16="http://schemas.microsoft.com/office/drawing/2014/main" val="647493247"/>
                    </a:ext>
                  </a:extLst>
                </a:gridCol>
                <a:gridCol w="1707963">
                  <a:extLst>
                    <a:ext uri="{9D8B030D-6E8A-4147-A177-3AD203B41FA5}">
                      <a16:colId xmlns:a16="http://schemas.microsoft.com/office/drawing/2014/main" val="20823761"/>
                    </a:ext>
                  </a:extLst>
                </a:gridCol>
              </a:tblGrid>
              <a:tr h="743523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 R</a:t>
                      </a:r>
                      <a:r>
                        <a:rPr lang="en-US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21325"/>
                  </a:ext>
                </a:extLst>
              </a:tr>
              <a:tr h="424870">
                <a:tc>
                  <a:txBody>
                    <a:bodyPr/>
                    <a:lstStyle/>
                    <a:p>
                      <a:r>
                        <a:rPr lang="en-US" dirty="0"/>
                        <a:t>Ridge Regression (bag of words)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908524"/>
                  </a:ext>
                </a:extLst>
              </a:tr>
              <a:tr h="424870">
                <a:tc>
                  <a:txBody>
                    <a:bodyPr/>
                    <a:lstStyle/>
                    <a:p>
                      <a:r>
                        <a:rPr lang="en-US" dirty="0"/>
                        <a:t>Ridge Regression (</a:t>
                      </a:r>
                      <a:r>
                        <a:rPr lang="en-US" dirty="0" err="1"/>
                        <a:t>Tfid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82510"/>
                  </a:ext>
                </a:extLst>
              </a:tr>
              <a:tr h="42487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83030"/>
                  </a:ext>
                </a:extLst>
              </a:tr>
              <a:tr h="212435">
                <a:tc>
                  <a:txBody>
                    <a:bodyPr/>
                    <a:lstStyle/>
                    <a:p>
                      <a:r>
                        <a:rPr lang="en-US" dirty="0"/>
                        <a:t>XG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22463"/>
                  </a:ext>
                </a:extLst>
              </a:tr>
              <a:tr h="212435">
                <a:tc>
                  <a:txBody>
                    <a:bodyPr/>
                    <a:lstStyle/>
                    <a:p>
                      <a:r>
                        <a:rPr lang="en-US" dirty="0"/>
                        <a:t>DNN-LSTM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587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9C7E24-C0A3-4915-9647-597E612E09AC}"/>
              </a:ext>
            </a:extLst>
          </p:cNvPr>
          <p:cNvSpPr txBox="1"/>
          <p:nvPr/>
        </p:nvSpPr>
        <p:spPr>
          <a:xfrm>
            <a:off x="1060506" y="5015857"/>
            <a:ext cx="10064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square error, mean absolute error and max error was obtained after processing the predicted target values by flooring negative values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appears be most fitting for our objective with lowest mean absolute error and comparable </a:t>
            </a:r>
            <a:r>
              <a:rPr lang="en-US" b="1" dirty="0">
                <a:solidFill>
                  <a:schemeClr val="lt1"/>
                </a:solidFill>
              </a:rPr>
              <a:t>R</a:t>
            </a:r>
            <a:r>
              <a:rPr lang="en-US" b="1" baseline="30000" dirty="0">
                <a:solidFill>
                  <a:schemeClr val="lt1"/>
                </a:solidFill>
              </a:rPr>
              <a:t>2</a:t>
            </a:r>
            <a:r>
              <a:rPr lang="en-US" dirty="0"/>
              <a:t> to others high performing models</a:t>
            </a:r>
          </a:p>
        </p:txBody>
      </p:sp>
    </p:spTree>
    <p:extLst>
      <p:ext uri="{BB962C8B-B14F-4D97-AF65-F5344CB8AC3E}">
        <p14:creationId xmlns:p14="http://schemas.microsoft.com/office/powerpoint/2010/main" val="25864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89FC26-28D6-4BCE-9CA4-25F49539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Model (XG boosting)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4B7614-FCFA-4E33-9856-E2612A670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04" y="1430745"/>
            <a:ext cx="4942083" cy="307091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EF12DD-C1EA-45A9-8C42-41AD38E53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90" y="1375817"/>
            <a:ext cx="3398326" cy="3180773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05444B7-DDC7-4D14-A920-F2853C2AB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69" y="4693386"/>
            <a:ext cx="7297262" cy="17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3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89FC26-28D6-4BCE-9CA4-25F49539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A39DB9-8A2A-4AA1-8086-2E82C9A6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transformation on other features</a:t>
            </a:r>
          </a:p>
          <a:p>
            <a:r>
              <a:rPr lang="en-US" dirty="0"/>
              <a:t>With larger memory, PCA</a:t>
            </a:r>
          </a:p>
          <a:p>
            <a:r>
              <a:rPr lang="en-US" dirty="0"/>
              <a:t>Pictorial data to further improve learning</a:t>
            </a:r>
          </a:p>
          <a:p>
            <a:r>
              <a:rPr lang="en-US" dirty="0"/>
              <a:t>Combine the LA data with other locations</a:t>
            </a:r>
          </a:p>
          <a:p>
            <a:r>
              <a:rPr lang="en-US" dirty="0"/>
              <a:t>Other types of ensemble learning like stacking</a:t>
            </a:r>
          </a:p>
          <a:p>
            <a:r>
              <a:rPr lang="en-US" dirty="0"/>
              <a:t>Bag of words for deep learning instead of DNN-LSTM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3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89FC26-28D6-4BCE-9CA4-25F49539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BD59-B21E-44D5-91D6-6E7807E7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number of reviews can be used as an inferential metric to the number of consumers that have lodged at Airbnb home</a:t>
            </a:r>
          </a:p>
          <a:p>
            <a:r>
              <a:rPr lang="en-US" dirty="0"/>
              <a:t>Airbnb hosts can improve lodging rates and more income</a:t>
            </a:r>
          </a:p>
          <a:p>
            <a:r>
              <a:rPr lang="en-US" dirty="0"/>
              <a:t>Hosts have a guideline to improve hosting experience</a:t>
            </a:r>
          </a:p>
          <a:p>
            <a:r>
              <a:rPr lang="en-US" dirty="0"/>
              <a:t>More satisfied consumers and better consumer return rate for Airbnb</a:t>
            </a:r>
          </a:p>
          <a:p>
            <a:r>
              <a:rPr lang="en-US" dirty="0"/>
              <a:t>Approach: </a:t>
            </a:r>
          </a:p>
          <a:p>
            <a:pPr lvl="1"/>
            <a:r>
              <a:rPr lang="en-US" dirty="0"/>
              <a:t>Data Wrangling</a:t>
            </a:r>
          </a:p>
          <a:p>
            <a:pPr lvl="1"/>
            <a:r>
              <a:rPr lang="en-US" dirty="0"/>
              <a:t>Explore the data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88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89FC26-28D6-4BCE-9CA4-25F49539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BD59-B21E-44D5-91D6-6E7807E7D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462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collected from </a:t>
            </a:r>
            <a:r>
              <a:rPr lang="en-US" u="sng" dirty="0">
                <a:hlinkClick r:id="rId2"/>
              </a:rPr>
              <a:t>http://insideairbnb.com/get-the-data.html</a:t>
            </a:r>
            <a:r>
              <a:rPr lang="en-US" dirty="0"/>
              <a:t> for Los Angeles Airbnb homes</a:t>
            </a:r>
          </a:p>
          <a:p>
            <a:r>
              <a:rPr lang="en-US" dirty="0"/>
              <a:t>Cleaning: dropped unimportant features like ID, </a:t>
            </a:r>
            <a:r>
              <a:rPr lang="en-US" dirty="0" err="1"/>
              <a:t>listing_url</a:t>
            </a:r>
            <a:r>
              <a:rPr lang="en-US" dirty="0"/>
              <a:t>, etc. Drop extreme bias like high number of bedroom</a:t>
            </a:r>
          </a:p>
          <a:p>
            <a:pPr lvl="1"/>
            <a:r>
              <a:rPr lang="en-US" dirty="0"/>
              <a:t>Feature engineering: </a:t>
            </a:r>
          </a:p>
          <a:p>
            <a:pPr lvl="2"/>
            <a:r>
              <a:rPr lang="en-US" dirty="0"/>
              <a:t>Create </a:t>
            </a:r>
            <a:r>
              <a:rPr lang="en-US" dirty="0" err="1"/>
              <a:t>time_as_host</a:t>
            </a:r>
            <a:endParaRPr lang="en-US" dirty="0"/>
          </a:p>
          <a:p>
            <a:pPr lvl="2"/>
            <a:r>
              <a:rPr lang="en-US" dirty="0"/>
              <a:t>Transit, cleaning fee and weekly price to binary</a:t>
            </a:r>
          </a:p>
          <a:p>
            <a:pPr lvl="2"/>
            <a:r>
              <a:rPr lang="en-US" dirty="0"/>
              <a:t>Fill null values from ratings to 0</a:t>
            </a:r>
          </a:p>
          <a:p>
            <a:r>
              <a:rPr lang="en-US" dirty="0"/>
              <a:t>NLP on name and description feature:</a:t>
            </a:r>
          </a:p>
          <a:p>
            <a:pPr lvl="1"/>
            <a:r>
              <a:rPr lang="en-US" dirty="0"/>
              <a:t>Only English text</a:t>
            </a:r>
          </a:p>
          <a:p>
            <a:pPr lvl="1"/>
            <a:r>
              <a:rPr lang="en-US" dirty="0"/>
              <a:t>Lowercase all text</a:t>
            </a:r>
          </a:p>
          <a:p>
            <a:pPr lvl="1"/>
            <a:r>
              <a:rPr lang="en-US" dirty="0"/>
              <a:t>Tokenize to words</a:t>
            </a:r>
          </a:p>
          <a:p>
            <a:pPr lvl="1"/>
            <a:r>
              <a:rPr lang="en-US" dirty="0"/>
              <a:t>Lemmatize</a:t>
            </a:r>
          </a:p>
          <a:p>
            <a:pPr lvl="1"/>
            <a:r>
              <a:rPr lang="en-US" dirty="0"/>
              <a:t>Remove all stop works and numbers</a:t>
            </a:r>
          </a:p>
          <a:p>
            <a:pPr lvl="1"/>
            <a:r>
              <a:rPr lang="en-US" dirty="0"/>
              <a:t>2-gram feature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422F73-F79C-4636-B749-180041170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824" y="1479131"/>
            <a:ext cx="3700975" cy="46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43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89FC26-28D6-4BCE-9CA4-25F49539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Number of Reviews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061CB2-CD20-4375-B5F7-8B050CC956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93" y="1871028"/>
            <a:ext cx="5960219" cy="3868590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298CF7F-686E-462D-9402-A8C957374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9991" y="1746984"/>
            <a:ext cx="4125351" cy="4351338"/>
          </a:xfrm>
        </p:spPr>
        <p:txBody>
          <a:bodyPr/>
          <a:lstStyle/>
          <a:p>
            <a:pPr marL="285750" indent="-285750"/>
            <a:r>
              <a:rPr lang="en-US" dirty="0"/>
              <a:t>50% of Airbnb homes have less than 10 reviews</a:t>
            </a:r>
          </a:p>
          <a:p>
            <a:pPr marL="285750" indent="-285750"/>
            <a:r>
              <a:rPr lang="en-US" dirty="0"/>
              <a:t>Top 25% receives more than 42 reviews</a:t>
            </a:r>
          </a:p>
          <a:p>
            <a:pPr marL="285750" indent="-285750"/>
            <a:r>
              <a:rPr lang="en-US" dirty="0"/>
              <a:t>17% have 0 reviews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57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89FC26-28D6-4BCE-9CA4-25F49539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review and Price</a:t>
            </a: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C4BF441B-15DA-4519-BA5A-03CAF4CD4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86" y="3197854"/>
            <a:ext cx="4685714" cy="3197684"/>
          </a:xfrm>
          <a:prstGeom prst="rect">
            <a:avLst/>
          </a:prstGeom>
        </p:spPr>
      </p:pic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C5AF015-DFF7-4241-AF7C-C4FAE7861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0048"/>
            <a:ext cx="5908220" cy="31976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6A697B-F4B1-46EB-A04E-D553A28EFF2A}"/>
              </a:ext>
            </a:extLst>
          </p:cNvPr>
          <p:cNvSpPr txBox="1"/>
          <p:nvPr/>
        </p:nvSpPr>
        <p:spPr>
          <a:xfrm>
            <a:off x="6746420" y="1500048"/>
            <a:ext cx="4607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of at Airbnb homes with at least one review cost less than $350 whereas that of Airbnb homes with 0 review cost more than $500.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is approximately the same.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81D35A-83AC-4971-B2DE-7983B020ED77}"/>
              </a:ext>
            </a:extLst>
          </p:cNvPr>
          <p:cNvSpPr txBox="1"/>
          <p:nvPr/>
        </p:nvSpPr>
        <p:spPr>
          <a:xfrm>
            <a:off x="838200" y="4733544"/>
            <a:ext cx="5829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Homes that receives the most reviews are contained between $25 and $200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Hypothesis permutation testing shows statistical difference between number of reviews in the upper price range and the lower price range</a:t>
            </a:r>
          </a:p>
        </p:txBody>
      </p:sp>
    </p:spTree>
    <p:extLst>
      <p:ext uri="{BB962C8B-B14F-4D97-AF65-F5344CB8AC3E}">
        <p14:creationId xmlns:p14="http://schemas.microsoft.com/office/powerpoint/2010/main" val="2648214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89FC26-28D6-4BCE-9CA4-25F49539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 and host verification on Number of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5AC8-8BB7-4B91-B5EC-519A6F0BDF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of reviews for those that provide transit information is 4-8 times higher than those that did not</a:t>
            </a:r>
          </a:p>
          <a:p>
            <a:r>
              <a:rPr lang="en-US" dirty="0"/>
              <a:t>Host identity plays an impacting role for the top 50% Airbnb homes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13F2-EB43-4761-9E4D-1128F24660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577862" cy="424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05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89FC26-28D6-4BCE-9CA4-25F49539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Bedrooms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53746E-1B64-4853-A399-C1B700CE396A}"/>
              </a:ext>
            </a:extLst>
          </p:cNvPr>
          <p:cNvSpPr txBox="1"/>
          <p:nvPr/>
        </p:nvSpPr>
        <p:spPr>
          <a:xfrm>
            <a:off x="7217250" y="4365245"/>
            <a:ext cx="37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zero reviews increases linearly as bedroom count increases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4F58B-9D1A-41A6-B061-DC334EC5B11F}"/>
              </a:ext>
            </a:extLst>
          </p:cNvPr>
          <p:cNvSpPr txBox="1"/>
          <p:nvPr/>
        </p:nvSpPr>
        <p:spPr>
          <a:xfrm>
            <a:off x="663049" y="4773283"/>
            <a:ext cx="638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 number of reviews decreases as bedroom count increases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4DA625-4F58-423C-A296-BDA9D8FE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60" y="1444506"/>
            <a:ext cx="6379050" cy="33055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E190D0-626C-47C9-A732-E1C99BA9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250" y="1444506"/>
            <a:ext cx="4136550" cy="29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85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89FC26-28D6-4BCE-9CA4-25F49539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Bedrooms cont.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25C05B-FD22-4B38-8CB2-C6362BF1AC20}"/>
              </a:ext>
            </a:extLst>
          </p:cNvPr>
          <p:cNvSpPr txBox="1"/>
          <p:nvPr/>
        </p:nvSpPr>
        <p:spPr>
          <a:xfrm>
            <a:off x="7595119" y="2092468"/>
            <a:ext cx="38474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number of reviews vs bedroom count. Exhibit approximate linear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 shows statistical significance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sixth bedroom may be an outlier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F79F0-883A-41E8-8536-C64397CFC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0" y="1571963"/>
            <a:ext cx="6534039" cy="3112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28184F-0C83-4303-9C14-A48A6616E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935" y="4684542"/>
            <a:ext cx="3273448" cy="7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60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89FC26-28D6-4BCE-9CA4-25F49539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as Host and Review Counts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DB29E-4347-4064-A9A4-73E8E4A7E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53" y="1690688"/>
            <a:ext cx="3656978" cy="358841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12CC18C-11AE-429C-8B73-904FBC523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8" y="1690688"/>
            <a:ext cx="4729749" cy="3147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2254B3-5DAD-4D24-B1F1-765F18512BE4}"/>
              </a:ext>
            </a:extLst>
          </p:cNvPr>
          <p:cNvSpPr txBox="1"/>
          <p:nvPr/>
        </p:nvSpPr>
        <p:spPr>
          <a:xfrm>
            <a:off x="5898284" y="4852048"/>
            <a:ext cx="4753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Observed phases in the zero review counts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middle peak may correspond to high 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Peak closer to 0 results from very limited consumers early on after signing up for the platform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81C3D-F2CE-43AD-B6BC-CEEBEEA3D182}"/>
              </a:ext>
            </a:extLst>
          </p:cNvPr>
          <p:cNvSpPr txBox="1"/>
          <p:nvPr/>
        </p:nvSpPr>
        <p:spPr>
          <a:xfrm>
            <a:off x="1539753" y="5279098"/>
            <a:ext cx="365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numbers of reviews at the higher end</a:t>
            </a:r>
          </a:p>
        </p:txBody>
      </p:sp>
    </p:spTree>
    <p:extLst>
      <p:ext uri="{BB962C8B-B14F-4D97-AF65-F5344CB8AC3E}">
        <p14:creationId xmlns:p14="http://schemas.microsoft.com/office/powerpoint/2010/main" val="73799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794</Words>
  <Application>Microsoft Office PowerPoint</Application>
  <PresentationFormat>Widescreen</PresentationFormat>
  <Paragraphs>135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Improve Number of Reviews for Airbnb Hosts</vt:lpstr>
      <vt:lpstr>Proposal Statement</vt:lpstr>
      <vt:lpstr>Data</vt:lpstr>
      <vt:lpstr>Distribution of Number of Reviews</vt:lpstr>
      <vt:lpstr>Number of review and Price</vt:lpstr>
      <vt:lpstr>Transit and host verification on Number of Review</vt:lpstr>
      <vt:lpstr>Bedrooms</vt:lpstr>
      <vt:lpstr>Bedrooms cont.</vt:lpstr>
      <vt:lpstr>Time as Host and Review Counts</vt:lpstr>
      <vt:lpstr>Time as Host and Review Count cont.</vt:lpstr>
      <vt:lpstr>Rating and Number of Review</vt:lpstr>
      <vt:lpstr>Bigram and review counts</vt:lpstr>
      <vt:lpstr>Machine Learning</vt:lpstr>
      <vt:lpstr>Machine Learning</vt:lpstr>
      <vt:lpstr>Interpreting the Model (XG boosting)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Airbnb review numbers</dc:title>
  <dc:creator>sadmin</dc:creator>
  <cp:lastModifiedBy>sadmin</cp:lastModifiedBy>
  <cp:revision>34</cp:revision>
  <dcterms:created xsi:type="dcterms:W3CDTF">2020-01-07T22:12:43Z</dcterms:created>
  <dcterms:modified xsi:type="dcterms:W3CDTF">2020-01-09T21:59:57Z</dcterms:modified>
</cp:coreProperties>
</file>