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8" r:id="rId5"/>
    <p:sldId id="269" r:id="rId6"/>
    <p:sldId id="262" r:id="rId7"/>
    <p:sldId id="263" r:id="rId8"/>
    <p:sldId id="264" r:id="rId9"/>
    <p:sldId id="265" r:id="rId10"/>
    <p:sldId id="266" r:id="rId11"/>
    <p:sldId id="267" r:id="rId12"/>
    <p:sldId id="270"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94660"/>
  </p:normalViewPr>
  <p:slideViewPr>
    <p:cSldViewPr>
      <p:cViewPr varScale="1">
        <p:scale>
          <a:sx n="69" d="100"/>
          <a:sy n="69" d="100"/>
        </p:scale>
        <p:origin x="-1386"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1D8BD707-D9CF-40AE-B4C6-C98DA3205C09}" type="datetimeFigureOut">
              <a:rPr lang="en-US" smtClean="0"/>
              <a:pPr/>
              <a:t>11/16/2015</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B6F15528-21DE-4FAA-801E-634DDDAF4B2B}" type="slidenum">
              <a:rPr lang="en-US" smtClean="0"/>
              <a:pPr/>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11/16/2015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11/16/2015</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11/16/2015</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D8BD707-D9CF-40AE-B4C6-C98DA3205C09}" type="datetimeFigureOut">
              <a:rPr lang="en-US" smtClean="0"/>
              <a:pPr/>
              <a:t>11/16/2015</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Object Ordering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Font typeface="Wingdings" pitchFamily="2" charset="2"/>
              <a:buChar char="§"/>
            </a:pPr>
            <a:r>
              <a:rPr lang="en-US" dirty="0">
                <a:latin typeface="Times New Roman" pitchFamily="18" charset="0"/>
                <a:cs typeface="Times New Roman" pitchFamily="18" charset="0"/>
              </a:rPr>
              <a:t>It is often desired that the data is stored in an ordered fashion, so that when we need a specific data item from a collection, we know where to go to get it. So, ordering improves performance of retrieval operations such as searches.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1766748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43492" y="1295400"/>
            <a:ext cx="6777317" cy="4537229"/>
          </a:xfrm>
        </p:spPr>
        <p:txBody>
          <a:bodyPr/>
          <a:lstStyle/>
          <a:p>
            <a:pPr>
              <a:buFont typeface="Wingdings" pitchFamily="2" charset="2"/>
              <a:buChar char="v"/>
            </a:pPr>
            <a:r>
              <a:rPr lang="en-US" dirty="0">
                <a:latin typeface="Times New Roman" pitchFamily="18" charset="0"/>
                <a:cs typeface="Times New Roman" pitchFamily="18" charset="0"/>
              </a:rPr>
              <a:t> But now in J2SE 5, you can simply replace the preceding </a:t>
            </a:r>
            <a:r>
              <a:rPr lang="en-US" dirty="0" smtClean="0">
                <a:latin typeface="Times New Roman" pitchFamily="18" charset="0"/>
                <a:cs typeface="Times New Roman" pitchFamily="18" charset="0"/>
              </a:rPr>
              <a:t>code </a:t>
            </a:r>
            <a:r>
              <a:rPr lang="en-US" dirty="0">
                <a:latin typeface="Times New Roman" pitchFamily="18" charset="0"/>
                <a:cs typeface="Times New Roman" pitchFamily="18" charset="0"/>
              </a:rPr>
              <a:t>fragment with the following</a:t>
            </a:r>
            <a:r>
              <a:rPr lang="en-US" dirty="0" smtClean="0">
                <a:latin typeface="Times New Roman" pitchFamily="18" charset="0"/>
                <a:cs typeface="Times New Roman" pitchFamily="18" charset="0"/>
              </a:rPr>
              <a:t>:</a:t>
            </a:r>
          </a:p>
          <a:p>
            <a:pPr marL="68580" indent="0">
              <a:buNone/>
            </a:pPr>
            <a:r>
              <a:rPr lang="en-US" b="1" dirty="0">
                <a:latin typeface="Times New Roman" pitchFamily="18" charset="0"/>
                <a:cs typeface="Times New Roman" pitchFamily="18" charset="0"/>
              </a:rPr>
              <a:t>public Double </a:t>
            </a:r>
            <a:r>
              <a:rPr lang="en-US" b="1" dirty="0" err="1">
                <a:latin typeface="Times New Roman" pitchFamily="18" charset="0"/>
                <a:cs typeface="Times New Roman" pitchFamily="18" charset="0"/>
              </a:rPr>
              <a:t>areaOfASquare</a:t>
            </a:r>
            <a:r>
              <a:rPr lang="en-US" b="1" dirty="0">
                <a:latin typeface="Times New Roman" pitchFamily="18" charset="0"/>
                <a:cs typeface="Times New Roman" pitchFamily="18" charset="0"/>
              </a:rPr>
              <a:t>(Double side</a:t>
            </a:r>
            <a:r>
              <a:rPr lang="en-US" b="1" dirty="0" smtClean="0">
                <a:latin typeface="Times New Roman" pitchFamily="18" charset="0"/>
                <a:cs typeface="Times New Roman" pitchFamily="18" charset="0"/>
              </a:rPr>
              <a:t>){</a:t>
            </a:r>
          </a:p>
          <a:p>
            <a:pPr marL="68580" indent="0">
              <a:buNone/>
            </a:pPr>
            <a:r>
              <a:rPr lang="en-US" b="1" dirty="0">
                <a:latin typeface="Times New Roman" pitchFamily="18" charset="0"/>
                <a:cs typeface="Times New Roman" pitchFamily="18" charset="0"/>
              </a:rPr>
              <a:t>	</a:t>
            </a:r>
            <a:r>
              <a:rPr lang="en-US" b="1" dirty="0" smtClean="0">
                <a:latin typeface="Times New Roman" pitchFamily="18" charset="0"/>
                <a:cs typeface="Times New Roman" pitchFamily="18" charset="0"/>
              </a:rPr>
              <a:t> </a:t>
            </a:r>
            <a:r>
              <a:rPr lang="en-US" b="1" dirty="0">
                <a:latin typeface="Times New Roman" pitchFamily="18" charset="0"/>
                <a:cs typeface="Times New Roman" pitchFamily="18" charset="0"/>
              </a:rPr>
              <a:t>return side*side; </a:t>
            </a:r>
            <a:endParaRPr lang="en-US" b="1" dirty="0" smtClean="0">
              <a:latin typeface="Times New Roman" pitchFamily="18" charset="0"/>
              <a:cs typeface="Times New Roman" pitchFamily="18" charset="0"/>
            </a:endParaRPr>
          </a:p>
          <a:p>
            <a:pPr marL="68580" indent="0">
              <a:buNone/>
            </a:pPr>
            <a:r>
              <a:rPr lang="en-US" b="1" dirty="0" smtClean="0">
                <a:latin typeface="Times New Roman" pitchFamily="18" charset="0"/>
                <a:cs typeface="Times New Roman" pitchFamily="18" charset="0"/>
              </a:rPr>
              <a:t>}</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23697837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447800"/>
            <a:ext cx="6777317" cy="3508977"/>
          </a:xfrm>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371600"/>
            <a:ext cx="6943801"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44360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1447800"/>
            <a:ext cx="6777317" cy="4384829"/>
          </a:xfrm>
        </p:spPr>
        <p:txBody>
          <a:bodyPr/>
          <a:lstStyle/>
          <a:p>
            <a:pPr marL="68580" indent="0">
              <a:buNone/>
            </a:pPr>
            <a:r>
              <a:rPr lang="en-US" dirty="0">
                <a:latin typeface="Times New Roman" pitchFamily="18" charset="0"/>
                <a:cs typeface="Times New Roman" pitchFamily="18" charset="0"/>
              </a:rPr>
              <a:t>We started the discussion on </a:t>
            </a:r>
            <a:r>
              <a:rPr lang="en-US" dirty="0" err="1">
                <a:latin typeface="Times New Roman" pitchFamily="18" charset="0"/>
                <a:cs typeface="Times New Roman" pitchFamily="18" charset="0"/>
              </a:rPr>
              <a:t>autoboxing</a:t>
            </a:r>
            <a:r>
              <a:rPr lang="en-US" dirty="0">
                <a:latin typeface="Times New Roman" pitchFamily="18" charset="0"/>
                <a:cs typeface="Times New Roman" pitchFamily="18" charset="0"/>
              </a:rPr>
              <a:t> with the issue of how to put primitive values into the collections using wrappers.</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971800"/>
            <a:ext cx="6684992"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45514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8834" y="1066800"/>
            <a:ext cx="7024744" cy="646664"/>
          </a:xfrm>
        </p:spPr>
        <p:txBody>
          <a:bodyPr>
            <a:normAutofit fontScale="90000"/>
          </a:bodyPr>
          <a:lstStyle/>
          <a:p>
            <a:r>
              <a:rPr lang="en-US" dirty="0">
                <a:latin typeface="Times New Roman" pitchFamily="18" charset="0"/>
                <a:cs typeface="Times New Roman" pitchFamily="18" charset="0"/>
              </a:rPr>
              <a:t>Natural Ordering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043492" y="1752600"/>
            <a:ext cx="7503608" cy="4080029"/>
          </a:xfrm>
        </p:spPr>
        <p:txBody>
          <a:bodyPr>
            <a:normAutofit lnSpcReduction="10000"/>
          </a:bodyPr>
          <a:lstStyle/>
          <a:p>
            <a:pPr marL="68580" indent="0">
              <a:buNone/>
            </a:pPr>
            <a:r>
              <a:rPr lang="en-US" dirty="0">
                <a:latin typeface="Times New Roman" pitchFamily="18" charset="0"/>
                <a:cs typeface="Times New Roman" pitchFamily="18" charset="0"/>
              </a:rPr>
              <a:t>As you know, a list is ordered by index, but not sorted by the element values. Some kind of sort algorithm is used to sort the elements of a list by values. You can sort a list by using the following static method of the Collections class</a:t>
            </a:r>
            <a:r>
              <a:rPr lang="en-US" dirty="0" smtClean="0">
                <a:latin typeface="Times New Roman" pitchFamily="18" charset="0"/>
                <a:cs typeface="Times New Roman" pitchFamily="18" charset="0"/>
              </a:rPr>
              <a:t>:</a:t>
            </a:r>
          </a:p>
          <a:p>
            <a:pPr marL="68580" indent="0">
              <a:buNone/>
            </a:pPr>
            <a:r>
              <a:rPr lang="en-US" b="1" dirty="0" err="1">
                <a:latin typeface="Times New Roman" pitchFamily="18" charset="0"/>
                <a:cs typeface="Times New Roman" pitchFamily="18" charset="0"/>
              </a:rPr>
              <a:t>Collections.sort</a:t>
            </a:r>
            <a:r>
              <a:rPr lang="en-US" b="1" dirty="0">
                <a:latin typeface="Times New Roman" pitchFamily="18" charset="0"/>
                <a:cs typeface="Times New Roman" pitchFamily="18" charset="0"/>
              </a:rPr>
              <a:t>(list);</a:t>
            </a:r>
          </a:p>
          <a:p>
            <a:pPr marL="68580" indent="0">
              <a:buNone/>
            </a:pPr>
            <a:r>
              <a:rPr lang="en-US" dirty="0" smtClean="0">
                <a:latin typeface="Times New Roman" pitchFamily="18" charset="0"/>
                <a:cs typeface="Times New Roman" pitchFamily="18" charset="0"/>
              </a:rPr>
              <a:t>If </a:t>
            </a:r>
            <a:r>
              <a:rPr lang="en-US" dirty="0">
                <a:latin typeface="Times New Roman" pitchFamily="18" charset="0"/>
                <a:cs typeface="Times New Roman" pitchFamily="18" charset="0"/>
              </a:rPr>
              <a:t>the list consists of String elements, they will be sorted in alphabetical order; if it consists of the Date elements, they will be ordered in chronological order. String and Date classes implement the Comparable interface, which has a single method: </a:t>
            </a:r>
          </a:p>
          <a:p>
            <a:pPr marL="68580" indent="0">
              <a:buNone/>
            </a:pPr>
            <a:r>
              <a:rPr lang="en-US" b="1" dirty="0" err="1">
                <a:latin typeface="Times New Roman" pitchFamily="18" charset="0"/>
                <a:cs typeface="Times New Roman" pitchFamily="18" charset="0"/>
              </a:rPr>
              <a:t>int</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compareTo</a:t>
            </a:r>
            <a:r>
              <a:rPr lang="en-US" b="1" dirty="0">
                <a:latin typeface="Times New Roman" pitchFamily="18" charset="0"/>
                <a:cs typeface="Times New Roman" pitchFamily="18" charset="0"/>
              </a:rPr>
              <a:t>(T </a:t>
            </a:r>
            <a:r>
              <a:rPr lang="en-US" b="1" dirty="0" err="1">
                <a:latin typeface="Times New Roman" pitchFamily="18" charset="0"/>
                <a:cs typeface="Times New Roman" pitchFamily="18" charset="0"/>
              </a:rPr>
              <a:t>obj</a:t>
            </a:r>
            <a:r>
              <a:rPr lang="en-US" b="1" dirty="0">
                <a:latin typeface="Times New Roman" pitchFamily="18" charset="0"/>
                <a:cs typeface="Times New Roman" pitchFamily="18" charset="0"/>
              </a:rPr>
              <a:t>)</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24259741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1066800"/>
            <a:ext cx="6777317" cy="4765829"/>
          </a:xfrm>
        </p:spPr>
        <p:txBody>
          <a:bodyPr>
            <a:normAutofit/>
          </a:bodyPr>
          <a:lstStyle/>
          <a:p>
            <a:pPr marL="68580" indent="0" algn="just">
              <a:buNone/>
            </a:pPr>
            <a:r>
              <a:rPr lang="en-US" dirty="0">
                <a:latin typeface="Times New Roman" pitchFamily="18" charset="0"/>
                <a:cs typeface="Times New Roman" pitchFamily="18" charset="0"/>
              </a:rPr>
              <a:t>T specifies the type of the passed-in object. It returns a negative integer, zero, or a positive integer if the object on which this method is invoked is less than, equal to, or greater than the object passed in as an argument. The objects of classes such as String and Date that implement the Comparable interface are ordered automatically when the sort() method is invoked on the list that contains those objects. This ordering is called natural ordering</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5910916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990600"/>
            <a:ext cx="6777317" cy="4842029"/>
          </a:xfrm>
        </p:spPr>
        <p:txBody>
          <a:bodyPr/>
          <a:lstStyle/>
          <a:p>
            <a:pPr marL="6858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Summarizes </a:t>
            </a:r>
            <a:r>
              <a:rPr lang="en-US" dirty="0">
                <a:latin typeface="Times New Roman" pitchFamily="18" charset="0"/>
                <a:cs typeface="Times New Roman" pitchFamily="18" charset="0"/>
              </a:rPr>
              <a:t>some of the common </a:t>
            </a:r>
            <a:r>
              <a:rPr lang="en-US" dirty="0" smtClean="0">
                <a:latin typeface="Times New Roman" pitchFamily="18" charset="0"/>
                <a:cs typeface="Times New Roman" pitchFamily="18" charset="0"/>
              </a:rPr>
              <a:t>Java classes </a:t>
            </a:r>
            <a:r>
              <a:rPr lang="en-US" dirty="0">
                <a:latin typeface="Times New Roman" pitchFamily="18" charset="0"/>
                <a:cs typeface="Times New Roman" pitchFamily="18" charset="0"/>
              </a:rPr>
              <a:t>that implement the Comparable interface and thereby support natural ordering.</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6019" y="2209800"/>
            <a:ext cx="6726381"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29755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1029736"/>
          </a:xfrm>
        </p:spPr>
        <p:txBody>
          <a:bodyPr>
            <a:normAutofit fontScale="90000"/>
          </a:bodyPr>
          <a:lstStyle/>
          <a:p>
            <a:r>
              <a:rPr lang="en-US" dirty="0">
                <a:latin typeface="Times New Roman" pitchFamily="18" charset="0"/>
                <a:cs typeface="Times New Roman" pitchFamily="18" charset="0"/>
              </a:rPr>
              <a:t>Defining Ordering Using Comparator</a:t>
            </a:r>
          </a:p>
        </p:txBody>
      </p:sp>
      <p:sp>
        <p:nvSpPr>
          <p:cNvPr id="3" name="Content Placeholder 2"/>
          <p:cNvSpPr>
            <a:spLocks noGrp="1"/>
          </p:cNvSpPr>
          <p:nvPr>
            <p:ph idx="1"/>
          </p:nvPr>
        </p:nvSpPr>
        <p:spPr>
          <a:xfrm>
            <a:off x="1043492" y="2133600"/>
            <a:ext cx="6777317" cy="3699029"/>
          </a:xfrm>
        </p:spPr>
        <p:txBody>
          <a:bodyPr>
            <a:normAutofit fontScale="92500" lnSpcReduction="10000"/>
          </a:bodyPr>
          <a:lstStyle/>
          <a:p>
            <a:pPr marL="68580" indent="0">
              <a:buNone/>
            </a:pPr>
            <a:r>
              <a:rPr lang="en-US" dirty="0">
                <a:latin typeface="Times New Roman" pitchFamily="18" charset="0"/>
                <a:cs typeface="Times New Roman" pitchFamily="18" charset="0"/>
              </a:rPr>
              <a:t>Suppose a collection has objects that you want to sort in a certain order, but either the class of the objects does not implement the Comparable interface or the order in which you want to sort the objects is other than the natural order. In this case, you need to use the Comparator interface. In other words, you need to provide a Comparator, an object of a class that implements the </a:t>
            </a:r>
            <a:r>
              <a:rPr lang="en-US" dirty="0" smtClean="0">
                <a:latin typeface="Times New Roman" pitchFamily="18" charset="0"/>
                <a:cs typeface="Times New Roman" pitchFamily="18" charset="0"/>
              </a:rPr>
              <a:t>Comparator interface</a:t>
            </a:r>
            <a:r>
              <a:rPr lang="en-US" dirty="0">
                <a:latin typeface="Times New Roman" pitchFamily="18" charset="0"/>
                <a:cs typeface="Times New Roman" pitchFamily="18" charset="0"/>
              </a:rPr>
              <a:t>. Of course, you will write this class and define what it means to be greater than, equal to, or smaller than. So, the Comparator that you will provide will encapsulate an ordering. </a:t>
            </a:r>
          </a:p>
        </p:txBody>
      </p:sp>
    </p:spTree>
    <p:extLst>
      <p:ext uri="{BB962C8B-B14F-4D97-AF65-F5344CB8AC3E}">
        <p14:creationId xmlns:p14="http://schemas.microsoft.com/office/powerpoint/2010/main" val="18773977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1042988" y="1066800"/>
            <a:ext cx="6777037" cy="5105400"/>
          </a:xfrm>
        </p:spPr>
        <p:txBody>
          <a:bodyPr/>
          <a:lstStyle/>
          <a:p>
            <a:pPr marL="68580" indent="0" algn="just">
              <a:buNone/>
            </a:pPr>
            <a:r>
              <a:rPr lang="en-US" dirty="0">
                <a:latin typeface="Times New Roman" pitchFamily="18" charset="0"/>
                <a:cs typeface="Times New Roman" pitchFamily="18" charset="0"/>
              </a:rPr>
              <a:t>Like the Comparable interface, the Comparator interface consists of a single method: </a:t>
            </a:r>
            <a:endParaRPr lang="en-US" dirty="0" smtClean="0">
              <a:latin typeface="Times New Roman" pitchFamily="18" charset="0"/>
              <a:cs typeface="Times New Roman" pitchFamily="18" charset="0"/>
            </a:endParaRPr>
          </a:p>
          <a:p>
            <a:pPr marL="68580" indent="0" algn="just">
              <a:buNone/>
            </a:pPr>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compare(T o1, T o2</a:t>
            </a:r>
            <a:r>
              <a:rPr lang="fr-FR" b="1" dirty="0" smtClean="0">
                <a:latin typeface="Times New Roman" pitchFamily="18" charset="0"/>
                <a:cs typeface="Times New Roman" pitchFamily="18" charset="0"/>
              </a:rPr>
              <a:t>)</a:t>
            </a:r>
          </a:p>
          <a:p>
            <a:pPr marL="68580" indent="0" algn="just">
              <a:buNone/>
            </a:pPr>
            <a:r>
              <a:rPr lang="en-US" dirty="0">
                <a:latin typeface="Times New Roman" pitchFamily="18" charset="0"/>
                <a:cs typeface="Times New Roman" pitchFamily="18" charset="0"/>
              </a:rPr>
              <a:t>The compare(…) method compares the two objects passed in as arguments, and returns a </a:t>
            </a:r>
            <a:r>
              <a:rPr lang="en-US" dirty="0" err="1">
                <a:latin typeface="Times New Roman" pitchFamily="18" charset="0"/>
                <a:cs typeface="Times New Roman" pitchFamily="18" charset="0"/>
              </a:rPr>
              <a:t>negativeinteger</a:t>
            </a:r>
            <a:r>
              <a:rPr lang="en-US" dirty="0">
                <a:latin typeface="Times New Roman" pitchFamily="18" charset="0"/>
                <a:cs typeface="Times New Roman" pitchFamily="18" charset="0"/>
              </a:rPr>
              <a:t>, zero, or a positive integer if the first argument is less than, equal to, or greater than the second. The compare(…) method throws a </a:t>
            </a:r>
            <a:r>
              <a:rPr lang="en-US" dirty="0" err="1">
                <a:latin typeface="Times New Roman" pitchFamily="18" charset="0"/>
                <a:cs typeface="Times New Roman" pitchFamily="18" charset="0"/>
              </a:rPr>
              <a:t>ClassCastException</a:t>
            </a:r>
            <a:r>
              <a:rPr lang="en-US" dirty="0">
                <a:latin typeface="Times New Roman" pitchFamily="18" charset="0"/>
                <a:cs typeface="Times New Roman" pitchFamily="18" charset="0"/>
              </a:rPr>
              <a:t> if either of the arguments has an inappropriate type for the Comparator</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7252173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1042988" y="1066800"/>
            <a:ext cx="6777037" cy="4765675"/>
          </a:xfrm>
        </p:spPr>
        <p:txBody>
          <a:bodyPr/>
          <a:lstStyle/>
          <a:p>
            <a:pPr marL="68580" indent="0" algn="just">
              <a:buNone/>
            </a:pPr>
            <a:endParaRPr lang="en-US" b="1"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018992"/>
            <a:ext cx="7010399" cy="4932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96712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999" y="228600"/>
            <a:ext cx="8382001" cy="1828800"/>
          </a:xfrm>
        </p:spPr>
        <p:txBody>
          <a:bodyPr>
            <a:normAutofit/>
          </a:bodyPr>
          <a:lstStyle/>
          <a:p>
            <a:r>
              <a:rPr lang="en-US" dirty="0">
                <a:latin typeface="Times New Roman" pitchFamily="18" charset="0"/>
                <a:cs typeface="Times New Roman" pitchFamily="18" charset="0"/>
              </a:rPr>
              <a:t>Understanding </a:t>
            </a:r>
            <a:r>
              <a:rPr lang="en-US" dirty="0" err="1">
                <a:latin typeface="Times New Roman" pitchFamily="18" charset="0"/>
                <a:cs typeface="Times New Roman" pitchFamily="18" charset="0"/>
              </a:rPr>
              <a:t>Autoboxing</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6" name="Content Placeholder 5"/>
          <p:cNvSpPr>
            <a:spLocks noGrp="1"/>
          </p:cNvSpPr>
          <p:nvPr>
            <p:ph idx="1"/>
          </p:nvPr>
        </p:nvSpPr>
        <p:spPr>
          <a:xfrm>
            <a:off x="533400" y="1600200"/>
            <a:ext cx="8077200" cy="4800600"/>
          </a:xfrm>
        </p:spPr>
        <p:txBody>
          <a:bodyPr>
            <a:normAutofit fontScale="92500"/>
          </a:bodyPr>
          <a:lstStyle/>
          <a:p>
            <a:pPr algn="just">
              <a:buFont typeface="Wingdings" pitchFamily="2" charset="2"/>
              <a:buChar char="v"/>
            </a:pPr>
            <a:r>
              <a:rPr lang="en-US" dirty="0">
                <a:latin typeface="Times New Roman" pitchFamily="18" charset="0"/>
                <a:cs typeface="Times New Roman" pitchFamily="18" charset="0"/>
              </a:rPr>
              <a:t>Primitive data </a:t>
            </a:r>
            <a:r>
              <a:rPr lang="en-US" dirty="0" smtClean="0">
                <a:latin typeface="Times New Roman" pitchFamily="18" charset="0"/>
                <a:cs typeface="Times New Roman" pitchFamily="18" charset="0"/>
              </a:rPr>
              <a:t>types </a:t>
            </a:r>
            <a:r>
              <a:rPr lang="en-US" dirty="0">
                <a:latin typeface="Times New Roman" pitchFamily="18" charset="0"/>
                <a:cs typeface="Times New Roman" pitchFamily="18" charset="0"/>
              </a:rPr>
              <a:t>cannot participate in object-like activities</a:t>
            </a:r>
            <a:r>
              <a:rPr lang="en-US" dirty="0" smtClean="0">
                <a:latin typeface="Times New Roman" pitchFamily="18" charset="0"/>
                <a:cs typeface="Times New Roman" pitchFamily="18" charset="0"/>
              </a:rPr>
              <a:t>.</a:t>
            </a:r>
          </a:p>
          <a:p>
            <a:pPr algn="just">
              <a:buFont typeface="Wingdings" pitchFamily="2" charset="2"/>
              <a:buChar char="v"/>
            </a:pPr>
            <a:r>
              <a:rPr lang="en-US" dirty="0">
                <a:latin typeface="Times New Roman" pitchFamily="18" charset="0"/>
                <a:cs typeface="Times New Roman" pitchFamily="18" charset="0"/>
              </a:rPr>
              <a:t>Each primitive type has a corresponding wrapper class that stores the values of that type, and they can act as objects. So, you wrap a primitive value into the corresponding wrapper object and then that value can act as an object type. This process is called </a:t>
            </a:r>
            <a:r>
              <a:rPr lang="en-US" dirty="0" smtClean="0">
                <a:latin typeface="Times New Roman" pitchFamily="18" charset="0"/>
                <a:cs typeface="Times New Roman" pitchFamily="18" charset="0"/>
              </a:rPr>
              <a:t>boxing</a:t>
            </a:r>
          </a:p>
          <a:p>
            <a:pPr algn="just">
              <a:buFont typeface="Wingdings" pitchFamily="2" charset="2"/>
              <a:buChar char="v"/>
            </a:pPr>
            <a:r>
              <a:rPr lang="en-US" dirty="0" smtClean="0">
                <a:latin typeface="Times New Roman" pitchFamily="18" charset="0"/>
                <a:cs typeface="Times New Roman" pitchFamily="18" charset="0"/>
              </a:rPr>
              <a:t>When </a:t>
            </a:r>
            <a:r>
              <a:rPr lang="en-US" dirty="0">
                <a:latin typeface="Times New Roman" pitchFamily="18" charset="0"/>
                <a:cs typeface="Times New Roman" pitchFamily="18" charset="0"/>
              </a:rPr>
              <a:t>you need the primitive value back, you retrieve it from the wrapper by invoking an appropriate method on it. This is called </a:t>
            </a:r>
            <a:r>
              <a:rPr lang="en-US" dirty="0" smtClean="0">
                <a:latin typeface="Times New Roman" pitchFamily="18" charset="0"/>
                <a:cs typeface="Times New Roman" pitchFamily="18" charset="0"/>
              </a:rPr>
              <a:t>unboxing</a:t>
            </a:r>
          </a:p>
          <a:p>
            <a:pPr algn="just">
              <a:buFont typeface="Wingdings" pitchFamily="2" charset="2"/>
              <a:buChar char="v"/>
            </a:pPr>
            <a:r>
              <a:rPr lang="en-US" dirty="0">
                <a:latin typeface="Times New Roman" pitchFamily="18" charset="0"/>
                <a:cs typeface="Times New Roman" pitchFamily="18" charset="0"/>
              </a:rPr>
              <a:t>If there is a lot of boxing and unboxing going on, your program becomes cluttered and you are doing the same thing over and over again: boxing and unboxing. J2SE 5.0 presents a solution to this problem by automating boxing and unboxing, a feature known as </a:t>
            </a:r>
            <a:r>
              <a:rPr lang="en-US" dirty="0" err="1">
                <a:latin typeface="Times New Roman" pitchFamily="18" charset="0"/>
                <a:cs typeface="Times New Roman" pitchFamily="18" charset="0"/>
              </a:rPr>
              <a:t>autoboxing</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2590176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257800"/>
          </a:xfrm>
        </p:spPr>
        <p:txBody>
          <a:bodyPr>
            <a:normAutofit lnSpcReduction="10000"/>
          </a:bodyPr>
          <a:lstStyle/>
          <a:p>
            <a:pPr algn="just">
              <a:buFont typeface="Wingdings" pitchFamily="2" charset="2"/>
              <a:buChar char="v"/>
            </a:pPr>
            <a:r>
              <a:rPr lang="en-US" dirty="0" err="1" smtClean="0">
                <a:latin typeface="Times New Roman" pitchFamily="18" charset="0"/>
                <a:cs typeface="Times New Roman" pitchFamily="18" charset="0"/>
              </a:rPr>
              <a:t>Autoboxing</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is the capability to assign a primitive value to a corresponding wrapper type; the conversion from primitive type to wrapper type is automated. Auto-unboxing is the reverse of </a:t>
            </a:r>
            <a:r>
              <a:rPr lang="en-US" dirty="0" err="1">
                <a:latin typeface="Times New Roman" pitchFamily="18" charset="0"/>
                <a:cs typeface="Times New Roman" pitchFamily="18" charset="0"/>
              </a:rPr>
              <a:t>autoboxing</a:t>
            </a:r>
            <a:r>
              <a:rPr lang="en-US" dirty="0">
                <a:latin typeface="Times New Roman" pitchFamily="18" charset="0"/>
                <a:cs typeface="Times New Roman" pitchFamily="18" charset="0"/>
              </a:rPr>
              <a:t>—that is, the capability to assign a wrapper type to the corresponding primitive type; the conversion from wrapper to primitive is </a:t>
            </a:r>
            <a:r>
              <a:rPr lang="en-US" dirty="0" smtClean="0">
                <a:latin typeface="Times New Roman" pitchFamily="18" charset="0"/>
                <a:cs typeface="Times New Roman" pitchFamily="18" charset="0"/>
              </a:rPr>
              <a:t>automated</a:t>
            </a:r>
          </a:p>
          <a:p>
            <a:pPr algn="just">
              <a:buFont typeface="Wingdings" pitchFamily="2" charset="2"/>
              <a:buChar char="v"/>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Autoboxing</a:t>
            </a:r>
            <a:r>
              <a:rPr lang="en-US" dirty="0">
                <a:latin typeface="Times New Roman" pitchFamily="18" charset="0"/>
                <a:cs typeface="Times New Roman" pitchFamily="18" charset="0"/>
              </a:rPr>
              <a:t>” is also sometimes used, for short, to refer to both </a:t>
            </a:r>
            <a:r>
              <a:rPr lang="en-US" dirty="0" err="1">
                <a:latin typeface="Times New Roman" pitchFamily="18" charset="0"/>
                <a:cs typeface="Times New Roman" pitchFamily="18" charset="0"/>
              </a:rPr>
              <a:t>autoboxing</a:t>
            </a:r>
            <a:r>
              <a:rPr lang="en-US" dirty="0">
                <a:latin typeface="Times New Roman" pitchFamily="18" charset="0"/>
                <a:cs typeface="Times New Roman" pitchFamily="18" charset="0"/>
              </a:rPr>
              <a:t> and auto-unboxing. Without </a:t>
            </a:r>
            <a:r>
              <a:rPr lang="en-US" dirty="0" err="1">
                <a:latin typeface="Times New Roman" pitchFamily="18" charset="0"/>
                <a:cs typeface="Times New Roman" pitchFamily="18" charset="0"/>
              </a:rPr>
              <a:t>autoboxing</a:t>
            </a:r>
            <a:r>
              <a:rPr lang="en-US" dirty="0">
                <a:latin typeface="Times New Roman" pitchFamily="18" charset="0"/>
                <a:cs typeface="Times New Roman" pitchFamily="18" charset="0"/>
              </a:rPr>
              <a:t>, you will need to do wrapping and un-wrapping </a:t>
            </a:r>
            <a:r>
              <a:rPr lang="en-US" dirty="0" smtClean="0">
                <a:latin typeface="Times New Roman" pitchFamily="18" charset="0"/>
                <a:cs typeface="Times New Roman" pitchFamily="18" charset="0"/>
              </a:rPr>
              <a:t>manually</a:t>
            </a:r>
          </a:p>
          <a:p>
            <a:pPr marL="68580" indent="0" algn="just">
              <a:buNone/>
            </a:pPr>
            <a:r>
              <a:rPr lang="en-US" b="1" dirty="0">
                <a:latin typeface="Times New Roman" pitchFamily="18" charset="0"/>
                <a:cs typeface="Times New Roman" pitchFamily="18" charset="0"/>
              </a:rPr>
              <a:t>public Double </a:t>
            </a:r>
            <a:r>
              <a:rPr lang="en-US" b="1" dirty="0" err="1">
                <a:latin typeface="Times New Roman" pitchFamily="18" charset="0"/>
                <a:cs typeface="Times New Roman" pitchFamily="18" charset="0"/>
              </a:rPr>
              <a:t>areaOfASquare</a:t>
            </a:r>
            <a:r>
              <a:rPr lang="en-US" b="1" dirty="0">
                <a:latin typeface="Times New Roman" pitchFamily="18" charset="0"/>
                <a:cs typeface="Times New Roman" pitchFamily="18" charset="0"/>
              </a:rPr>
              <a:t>(Double side){</a:t>
            </a:r>
          </a:p>
          <a:p>
            <a:pPr marL="68580" indent="0" algn="just">
              <a:buNone/>
            </a:pPr>
            <a:r>
              <a:rPr lang="en-US" b="1" dirty="0">
                <a:latin typeface="Times New Roman" pitchFamily="18" charset="0"/>
                <a:cs typeface="Times New Roman" pitchFamily="18" charset="0"/>
              </a:rPr>
              <a:t>    double d = </a:t>
            </a:r>
            <a:r>
              <a:rPr lang="en-US" b="1" dirty="0" err="1">
                <a:latin typeface="Times New Roman" pitchFamily="18" charset="0"/>
                <a:cs typeface="Times New Roman" pitchFamily="18" charset="0"/>
              </a:rPr>
              <a:t>side.doubleValue</a:t>
            </a:r>
            <a:r>
              <a:rPr lang="en-US" b="1" dirty="0">
                <a:latin typeface="Times New Roman" pitchFamily="18" charset="0"/>
                <a:cs typeface="Times New Roman" pitchFamily="18" charset="0"/>
              </a:rPr>
              <a:t>();</a:t>
            </a:r>
          </a:p>
          <a:p>
            <a:pPr marL="68580" indent="0" algn="just">
              <a:buNone/>
            </a:pPr>
            <a:r>
              <a:rPr lang="en-US" b="1" dirty="0">
                <a:latin typeface="Times New Roman" pitchFamily="18" charset="0"/>
                <a:cs typeface="Times New Roman" pitchFamily="18" charset="0"/>
              </a:rPr>
              <a:t>    double a = d*d;</a:t>
            </a:r>
          </a:p>
          <a:p>
            <a:pPr marL="68580" indent="0" algn="just">
              <a:buNone/>
            </a:pPr>
            <a:r>
              <a:rPr lang="en-US" b="1" dirty="0">
                <a:latin typeface="Times New Roman" pitchFamily="18" charset="0"/>
                <a:cs typeface="Times New Roman" pitchFamily="18" charset="0"/>
              </a:rPr>
              <a:t>    return new Double(a);</a:t>
            </a:r>
          </a:p>
          <a:p>
            <a:pPr marL="68580" indent="0" algn="just">
              <a:buNone/>
            </a:pPr>
            <a:r>
              <a:rPr lang="en-US" b="1" dirty="0">
                <a:latin typeface="Times New Roman" pitchFamily="18" charset="0"/>
                <a:cs typeface="Times New Roman" pitchFamily="18" charset="0"/>
              </a:rPr>
              <a:t>}</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186661668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1274</TotalTime>
  <Words>759</Words>
  <Application>Microsoft Office PowerPoint</Application>
  <PresentationFormat>On-screen Show (4:3)</PresentationFormat>
  <Paragraphs>31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Austin</vt:lpstr>
      <vt:lpstr>Object Ordering</vt:lpstr>
      <vt:lpstr>Natural Ordering</vt:lpstr>
      <vt:lpstr>PowerPoint Presentation</vt:lpstr>
      <vt:lpstr>PowerPoint Presentation</vt:lpstr>
      <vt:lpstr>Defining Ordering Using Comparator</vt:lpstr>
      <vt:lpstr>PowerPoint Presentation</vt:lpstr>
      <vt:lpstr>PowerPoint Presentation</vt:lpstr>
      <vt:lpstr>Understanding Autoboxing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Wrapping the Primitives</dc:title>
  <dc:creator>luanvucong</dc:creator>
  <cp:lastModifiedBy>Dinh Trong Tuyen</cp:lastModifiedBy>
  <cp:revision>51</cp:revision>
  <dcterms:created xsi:type="dcterms:W3CDTF">2006-08-16T00:00:00Z</dcterms:created>
  <dcterms:modified xsi:type="dcterms:W3CDTF">2015-11-16T09:32:12Z</dcterms:modified>
</cp:coreProperties>
</file>