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6" r:id="rId4"/>
    <p:sldId id="269" r:id="rId5"/>
    <p:sldId id="274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7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AbstractCollection.html" TargetMode="External"/><Relationship Id="rId2" Type="http://schemas.openxmlformats.org/officeDocument/2006/relationships/hyperlink" Target="http://docs.oracle.com/javase/7/docs/api/java/util/Coll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and 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How to use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Example: TestCollection.java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When to use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Basic Array vs Collection</a:t>
            </a:r>
          </a:p>
          <a:p>
            <a:r>
              <a:rPr lang="vi-VN" smtClean="0"/>
              <a:t>Collection Use case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Basic Array vs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en-US" smtClean="0"/>
              <a:t>Arrays can </a:t>
            </a:r>
            <a:r>
              <a:rPr lang="en-US" smtClean="0"/>
              <a:t>store </a:t>
            </a:r>
            <a:r>
              <a:rPr lang="en-US" smtClean="0"/>
              <a:t>primitives</a:t>
            </a:r>
            <a:r>
              <a:rPr lang="vi-VN" smtClean="0"/>
              <a:t> and optimized for performance -&gt; used by super star developer and noob</a:t>
            </a:r>
            <a:endParaRPr lang="en-US" smtClean="0"/>
          </a:p>
          <a:p>
            <a:r>
              <a:rPr lang="en-US" smtClean="0"/>
              <a:t>Collections can </a:t>
            </a:r>
            <a:r>
              <a:rPr lang="en-US" b="1" smtClean="0"/>
              <a:t>not</a:t>
            </a:r>
            <a:r>
              <a:rPr lang="en-US" smtClean="0"/>
              <a:t> store primitives (although they can store the primitive wrapper classes, such as Integer etc)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Collection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Picture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hashCode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Hashing overview and hash code</a:t>
            </a:r>
          </a:p>
          <a:p>
            <a:r>
              <a:rPr lang="vi-VN" smtClean="0"/>
              <a:t>When do we use it?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What is hash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What is hash code?</a:t>
            </a:r>
          </a:p>
          <a:p>
            <a:r>
              <a:rPr lang="vi-VN" smtClean="0"/>
              <a:t>How to calculate it?</a:t>
            </a:r>
          </a:p>
          <a:p>
            <a:r>
              <a:rPr lang="vi-VN" smtClean="0"/>
              <a:t>Why do we use it?</a:t>
            </a:r>
          </a:p>
          <a:p>
            <a:r>
              <a:rPr lang="vi-VN" smtClean="0"/>
              <a:t>When do we use it?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The Mother of All Classes: Object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2: </a:t>
            </a:r>
            <a:r>
              <a:rPr lang="en-US" sz="1600" dirty="0"/>
              <a:t>Understanding Collections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/>
              <a:t>3: Understanding Generics</a:t>
            </a:r>
          </a:p>
          <a:p>
            <a:r>
              <a:rPr lang="en-US" sz="1600" dirty="0" err="1"/>
              <a:t>Nhóm</a:t>
            </a:r>
            <a:r>
              <a:rPr lang="en-US" sz="1600" dirty="0"/>
              <a:t> 4: Object </a:t>
            </a:r>
            <a:r>
              <a:rPr lang="en-US" sz="1600" dirty="0" smtClean="0"/>
              <a:t>Ordering &amp; </a:t>
            </a:r>
            <a:r>
              <a:rPr lang="sv-SE" sz="1600" dirty="0" err="1"/>
              <a:t>Understanding</a:t>
            </a:r>
            <a:r>
              <a:rPr lang="sv-SE" sz="1600" dirty="0"/>
              <a:t> </a:t>
            </a:r>
            <a:r>
              <a:rPr lang="sv-SE" sz="1600" dirty="0" err="1"/>
              <a:t>Autoboxing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The Mother of All Classes: Object</a:t>
            </a:r>
          </a:p>
          <a:p>
            <a:r>
              <a:rPr lang="en-US" dirty="0"/>
              <a:t>	The Object Class</a:t>
            </a:r>
          </a:p>
          <a:p>
            <a:r>
              <a:rPr lang="en-US" dirty="0"/>
              <a:t>	The equals() Method</a:t>
            </a:r>
          </a:p>
          <a:p>
            <a:r>
              <a:rPr lang="en-US" dirty="0"/>
              <a:t>	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  <a:p>
            <a:r>
              <a:rPr lang="en-US" dirty="0"/>
              <a:t>2. Understanding Collections</a:t>
            </a:r>
          </a:p>
          <a:p>
            <a:r>
              <a:rPr lang="en-US" dirty="0"/>
              <a:t>	The Collections Interfaces</a:t>
            </a:r>
          </a:p>
          <a:p>
            <a:r>
              <a:rPr lang="en-US" dirty="0"/>
              <a:t>	Implementations of Collections Interfaces</a:t>
            </a:r>
          </a:p>
          <a:p>
            <a:r>
              <a:rPr lang="en-US"/>
              <a:t>	</a:t>
            </a:r>
            <a:r>
              <a:rPr lang="en-US" smtClean="0"/>
              <a:t>The hashCode Method</a:t>
            </a:r>
            <a:endParaRPr lang="en-US" dirty="0"/>
          </a:p>
          <a:p>
            <a:r>
              <a:rPr lang="en-US" dirty="0"/>
              <a:t>3. Understanding Generics</a:t>
            </a:r>
          </a:p>
          <a:p>
            <a:r>
              <a:rPr lang="en-US" dirty="0"/>
              <a:t>	Generic Collections</a:t>
            </a:r>
          </a:p>
          <a:p>
            <a:r>
              <a:rPr lang="en-US" dirty="0"/>
              <a:t>	Generic Programming</a:t>
            </a:r>
          </a:p>
          <a:p>
            <a:r>
              <a:rPr lang="en-US" dirty="0"/>
              <a:t>4. Object Ordering</a:t>
            </a:r>
          </a:p>
          <a:p>
            <a:r>
              <a:rPr lang="en-US" dirty="0"/>
              <a:t>	Natural Ordering</a:t>
            </a:r>
          </a:p>
          <a:p>
            <a:r>
              <a:rPr lang="en-US" dirty="0"/>
              <a:t>	Defining Ordering Using Comparator</a:t>
            </a:r>
          </a:p>
          <a:p>
            <a:r>
              <a:rPr lang="en-US" dirty="0"/>
              <a:t>5. Understanding </a:t>
            </a:r>
            <a:r>
              <a:rPr lang="en-US" dirty="0" err="1"/>
              <a:t>Autoboxing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16730"/>
          </a:xfrm>
        </p:spPr>
        <p:txBody>
          <a:bodyPr/>
          <a:lstStyle/>
          <a:p>
            <a:r>
              <a:rPr lang="vi-VN" smtClean="0"/>
              <a:t>The Collection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394"/>
            <a:ext cx="6777317" cy="4088235"/>
          </a:xfrm>
        </p:spPr>
        <p:txBody>
          <a:bodyPr/>
          <a:lstStyle/>
          <a:p>
            <a:r>
              <a:rPr lang="vi-VN" smtClean="0"/>
              <a:t>What is </a:t>
            </a:r>
            <a:r>
              <a:rPr lang="vi-VN" smtClean="0"/>
              <a:t>Collection Framework?</a:t>
            </a:r>
            <a:endParaRPr lang="vi-VN" smtClean="0"/>
          </a:p>
          <a:p>
            <a:r>
              <a:rPr lang="vi-VN" smtClean="0"/>
              <a:t>What does it used for?</a:t>
            </a:r>
          </a:p>
          <a:p>
            <a:r>
              <a:rPr lang="vi-VN" smtClean="0"/>
              <a:t>Why did it called “Collection framework”?</a:t>
            </a:r>
          </a:p>
          <a:p>
            <a:r>
              <a:rPr lang="vi-VN" smtClean="0"/>
              <a:t>How it work?</a:t>
            </a:r>
          </a:p>
          <a:p>
            <a:r>
              <a:rPr lang="vi-VN" smtClean="0"/>
              <a:t>How to use it?</a:t>
            </a:r>
          </a:p>
          <a:p>
            <a:r>
              <a:rPr lang="vi-VN" smtClean="0"/>
              <a:t>When to use it?</a:t>
            </a:r>
          </a:p>
          <a:p>
            <a:pPr>
              <a:buNone/>
            </a:pPr>
            <a:endParaRPr lang="en-US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16730"/>
          </a:xfrm>
        </p:spPr>
        <p:txBody>
          <a:bodyPr>
            <a:normAutofit/>
          </a:bodyPr>
          <a:lstStyle/>
          <a:p>
            <a:r>
              <a:rPr lang="vi-VN" smtClean="0"/>
              <a:t>What is </a:t>
            </a:r>
            <a:r>
              <a:rPr lang="vi-VN" smtClean="0"/>
              <a:t>Collection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394"/>
            <a:ext cx="6777317" cy="4088235"/>
          </a:xfrm>
        </p:spPr>
        <p:txBody>
          <a:bodyPr/>
          <a:lstStyle/>
          <a:p>
            <a:r>
              <a:rPr lang="vi-VN" b="1" smtClean="0"/>
              <a:t>Tl;dr: </a:t>
            </a:r>
          </a:p>
          <a:p>
            <a:r>
              <a:rPr lang="en-US" b="1" smtClean="0"/>
              <a:t>Collections in java</a:t>
            </a:r>
            <a:r>
              <a:rPr lang="en-US" smtClean="0"/>
              <a:t> is a framework that provides an architecture to store and manipulate </a:t>
            </a:r>
            <a:r>
              <a:rPr lang="vi-VN" smtClean="0"/>
              <a:t>a </a:t>
            </a:r>
            <a:r>
              <a:rPr lang="en-US" smtClean="0"/>
              <a:t>group of objects.</a:t>
            </a:r>
            <a:endParaRPr lang="vi-VN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1195754"/>
          </a:xfrm>
        </p:spPr>
        <p:txBody>
          <a:bodyPr>
            <a:normAutofit/>
          </a:bodyPr>
          <a:lstStyle/>
          <a:p>
            <a:r>
              <a:rPr lang="vi-VN" smtClean="0"/>
              <a:t>What does it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394"/>
            <a:ext cx="6777317" cy="4088235"/>
          </a:xfrm>
        </p:spPr>
        <p:txBody>
          <a:bodyPr/>
          <a:lstStyle/>
          <a:p>
            <a:r>
              <a:rPr lang="en-US" smtClean="0"/>
              <a:t>Collections are used to manipulate data (perform operations on it),</a:t>
            </a:r>
            <a:r>
              <a:rPr lang="vi-VN" smtClean="0"/>
              <a:t> </a:t>
            </a:r>
            <a:r>
              <a:rPr lang="en-US" smtClean="0"/>
              <a:t>store and retrieve data, and transfer data between methods.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1195754"/>
          </a:xfrm>
        </p:spPr>
        <p:txBody>
          <a:bodyPr>
            <a:normAutofit fontScale="90000"/>
          </a:bodyPr>
          <a:lstStyle/>
          <a:p>
            <a:r>
              <a:rPr lang="vi-VN" smtClean="0"/>
              <a:t>Why did it called “Collection </a:t>
            </a:r>
            <a:r>
              <a:rPr lang="vi-VN" smtClean="0"/>
              <a:t>Framework”?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394"/>
            <a:ext cx="6777317" cy="4088235"/>
          </a:xfrm>
        </p:spPr>
        <p:txBody>
          <a:bodyPr>
            <a:normAutofit lnSpcReduction="10000"/>
          </a:bodyPr>
          <a:lstStyle/>
          <a:p>
            <a:r>
              <a:rPr lang="vi-VN" smtClean="0"/>
              <a:t>What is a Framework?</a:t>
            </a:r>
          </a:p>
          <a:p>
            <a:pPr>
              <a:buNone/>
            </a:pPr>
            <a:r>
              <a:rPr lang="vi-VN" smtClean="0"/>
              <a:t>+ </a:t>
            </a:r>
            <a:r>
              <a:rPr lang="en-US" smtClean="0"/>
              <a:t>provides ready</a:t>
            </a:r>
            <a:r>
              <a:rPr lang="vi-VN" smtClean="0"/>
              <a:t>-</a:t>
            </a:r>
            <a:r>
              <a:rPr lang="en-US" smtClean="0"/>
              <a:t>made architecture.</a:t>
            </a:r>
          </a:p>
          <a:p>
            <a:pPr>
              <a:buNone/>
            </a:pPr>
            <a:r>
              <a:rPr lang="vi-VN" smtClean="0"/>
              <a:t>+ </a:t>
            </a:r>
            <a:r>
              <a:rPr lang="en-US" smtClean="0"/>
              <a:t>represents set of classes and interface.</a:t>
            </a:r>
          </a:p>
          <a:p>
            <a:pPr>
              <a:buNone/>
            </a:pPr>
            <a:r>
              <a:rPr lang="vi-VN" smtClean="0"/>
              <a:t>+ </a:t>
            </a:r>
            <a:r>
              <a:rPr lang="en-US" smtClean="0"/>
              <a:t>is optional</a:t>
            </a:r>
            <a:r>
              <a:rPr lang="en-US" smtClean="0"/>
              <a:t>.</a:t>
            </a:r>
            <a:endParaRPr lang="vi-VN" smtClean="0"/>
          </a:p>
          <a:p>
            <a:pPr>
              <a:buNone/>
            </a:pPr>
            <a:endParaRPr lang="vi-VN" smtClean="0"/>
          </a:p>
          <a:p>
            <a:r>
              <a:rPr lang="en-US" smtClean="0"/>
              <a:t>Collection framework represents a unified architecture for storing and manipulating group of objects. It has:</a:t>
            </a:r>
          </a:p>
          <a:p>
            <a:pPr>
              <a:buNone/>
            </a:pPr>
            <a:r>
              <a:rPr lang="vi-VN" smtClean="0"/>
              <a:t>+ </a:t>
            </a:r>
            <a:r>
              <a:rPr lang="en-US" smtClean="0"/>
              <a:t>Interfaces and its </a:t>
            </a:r>
            <a:r>
              <a:rPr lang="en-US" smtClean="0"/>
              <a:t>implementations</a:t>
            </a:r>
            <a:endParaRPr lang="en-US" smtClean="0"/>
          </a:p>
          <a:p>
            <a:pPr>
              <a:buNone/>
            </a:pPr>
            <a:r>
              <a:rPr lang="vi-VN" smtClean="0"/>
              <a:t>+ </a:t>
            </a:r>
            <a:r>
              <a:rPr lang="en-US" smtClean="0"/>
              <a:t>Algorithm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 fontScale="90000"/>
          </a:bodyPr>
          <a:lstStyle/>
          <a:p>
            <a:r>
              <a:rPr lang="vi-VN" smtClean="0"/>
              <a:t>Collection Framework In-Depth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The Java Collections Framework supports two types of containers:</a:t>
            </a:r>
            <a:br>
              <a:rPr lang="en-US" smtClean="0"/>
            </a:br>
            <a:r>
              <a:rPr lang="en-US" smtClean="0"/>
              <a:t>■ One for storing a collection of elements is simply called a </a:t>
            </a:r>
            <a:r>
              <a:rPr lang="en-US" i="1" smtClean="0"/>
              <a:t>collection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■ The other, for storing key/value pairs, is called</a:t>
            </a:r>
            <a:r>
              <a:rPr lang="vi-VN" smtClean="0"/>
              <a:t> Map</a:t>
            </a:r>
          </a:p>
          <a:p>
            <a:r>
              <a:rPr lang="vi-VN" smtClean="0"/>
              <a:t>W</a:t>
            </a:r>
            <a:r>
              <a:rPr lang="en-US" smtClean="0"/>
              <a:t>e turn our attention to the following collections</a:t>
            </a:r>
            <a:r>
              <a:rPr lang="vi-VN" smtClean="0"/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■ </a:t>
            </a:r>
            <a:r>
              <a:rPr lang="en-US" b="1" smtClean="0"/>
              <a:t>Set</a:t>
            </a:r>
            <a:r>
              <a:rPr lang="en-US" smtClean="0"/>
              <a:t>s store a group of nonduplicate elements.</a:t>
            </a:r>
            <a:br>
              <a:rPr lang="en-US" smtClean="0"/>
            </a:br>
            <a:r>
              <a:rPr lang="en-US" smtClean="0"/>
              <a:t>■ </a:t>
            </a:r>
            <a:r>
              <a:rPr lang="en-US" b="1" smtClean="0"/>
              <a:t>List</a:t>
            </a:r>
            <a:r>
              <a:rPr lang="en-US" smtClean="0"/>
              <a:t>s store an ordered collection of elements.</a:t>
            </a:r>
            <a:br>
              <a:rPr lang="en-US" smtClean="0"/>
            </a:br>
            <a:r>
              <a:rPr lang="en-US" smtClean="0"/>
              <a:t>■ </a:t>
            </a:r>
            <a:r>
              <a:rPr lang="en-US" b="1" smtClean="0"/>
              <a:t>Stack</a:t>
            </a:r>
            <a:r>
              <a:rPr lang="en-US" smtClean="0"/>
              <a:t>s store objects that are processed in a last-in, first-out fashion.</a:t>
            </a:r>
            <a:br>
              <a:rPr lang="en-US" smtClean="0"/>
            </a:br>
            <a:r>
              <a:rPr lang="en-US" smtClean="0"/>
              <a:t>■ </a:t>
            </a:r>
            <a:r>
              <a:rPr lang="en-US" b="1" smtClean="0"/>
              <a:t>Queue</a:t>
            </a:r>
            <a:r>
              <a:rPr lang="en-US" smtClean="0"/>
              <a:t>s store objects that are processed in a first-in, first-out fashion.</a:t>
            </a:r>
            <a:br>
              <a:rPr lang="en-US" smtClean="0"/>
            </a:br>
            <a:r>
              <a:rPr lang="en-US" smtClean="0"/>
              <a:t>■ </a:t>
            </a:r>
            <a:r>
              <a:rPr lang="en-US" b="1" smtClean="0"/>
              <a:t>PriorityQueue</a:t>
            </a:r>
            <a:r>
              <a:rPr lang="en-US" smtClean="0"/>
              <a:t>s store objects that are processed in the order of their priorities.</a:t>
            </a:r>
            <a:br>
              <a:rPr lang="en-US" smtClean="0"/>
            </a:br>
            <a:r>
              <a:rPr lang="en-US" smtClean="0"/>
              <a:t>The common features of these collections are defined in the interfaces, and implementations are provided in concrete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Collection framework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Capture.PNG</a:t>
            </a:r>
          </a:p>
          <a:p>
            <a:r>
              <a:rPr lang="en-US" smtClean="0">
                <a:hlinkClick r:id="rId2"/>
              </a:rPr>
              <a:t>Collection Interface</a:t>
            </a:r>
            <a:endParaRPr lang="vi-VN" smtClean="0"/>
          </a:p>
          <a:p>
            <a:r>
              <a:rPr lang="en-US" smtClean="0">
                <a:hlinkClick r:id="rId3"/>
              </a:rPr>
              <a:t>AbstractCollection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40"/>
            <a:ext cx="7024744" cy="773723"/>
          </a:xfrm>
        </p:spPr>
        <p:txBody>
          <a:bodyPr>
            <a:normAutofit/>
          </a:bodyPr>
          <a:lstStyle/>
          <a:p>
            <a:r>
              <a:rPr lang="vi-VN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22364"/>
            <a:ext cx="6777317" cy="4510266"/>
          </a:xfrm>
        </p:spPr>
        <p:txBody>
          <a:bodyPr>
            <a:normAutofit/>
          </a:bodyPr>
          <a:lstStyle/>
          <a:p>
            <a:r>
              <a:rPr lang="vi-VN" smtClean="0"/>
              <a:t>MyList Interface</a:t>
            </a:r>
          </a:p>
          <a:p>
            <a:r>
              <a:rPr lang="vi-VN" smtClean="0"/>
              <a:t>MyAbstractList</a:t>
            </a:r>
          </a:p>
          <a:p>
            <a:r>
              <a:rPr lang="vi-VN" smtClean="0"/>
              <a:t>MyArrayList</a:t>
            </a:r>
          </a:p>
          <a:p>
            <a:r>
              <a:rPr lang="vi-VN" smtClean="0"/>
              <a:t>Test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461</TotalTime>
  <Words>443</Words>
  <Application>Microsoft Macintosh PowerPoint</Application>
  <PresentationFormat>On-screen Show (4:3)</PresentationFormat>
  <Paragraphs>104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Collections and Generics</vt:lpstr>
      <vt:lpstr>Collection</vt:lpstr>
      <vt:lpstr>The Collection Framework</vt:lpstr>
      <vt:lpstr>What is Collection in Java?</vt:lpstr>
      <vt:lpstr>What does it used for?</vt:lpstr>
      <vt:lpstr>Why did it called “Collection Framework”?</vt:lpstr>
      <vt:lpstr>Collection Framework In-Depth</vt:lpstr>
      <vt:lpstr>Collection framework Design</vt:lpstr>
      <vt:lpstr>Example</vt:lpstr>
      <vt:lpstr>How to use Collection?</vt:lpstr>
      <vt:lpstr>When to use Collection?</vt:lpstr>
      <vt:lpstr>Basic Array vs Collection</vt:lpstr>
      <vt:lpstr>Collection Use case</vt:lpstr>
      <vt:lpstr>hashCode Method</vt:lpstr>
      <vt:lpstr>What is hash code?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56</cp:revision>
  <dcterms:created xsi:type="dcterms:W3CDTF">2015-09-05T23:57:28Z</dcterms:created>
  <dcterms:modified xsi:type="dcterms:W3CDTF">2015-11-17T09:04:25Z</dcterms:modified>
</cp:coreProperties>
</file>