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14"/>
  </p:notesMasterIdLst>
  <p:handoutMasterIdLst>
    <p:handoutMasterId r:id="rId15"/>
  </p:handoutMasterIdLst>
  <p:sldIdLst>
    <p:sldId id="256" r:id="rId2"/>
    <p:sldId id="268" r:id="rId3"/>
    <p:sldId id="266" r:id="rId4"/>
    <p:sldId id="270" r:id="rId5"/>
    <p:sldId id="271" r:id="rId6"/>
    <p:sldId id="272" r:id="rId7"/>
    <p:sldId id="273" r:id="rId8"/>
    <p:sldId id="274" r:id="rId9"/>
    <p:sldId id="275" r:id="rId10"/>
    <p:sldId id="276" r:id="rId11"/>
    <p:sldId id="277"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ActiveStudy</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A7911-4DAA-48EB-A45A-DE2C705650C4}" type="datetimeFigureOut">
              <a:rPr lang="en-US" smtClean="0"/>
              <a:t>10/27/2015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706755-F6D4-4F89-BF86-1E91133C8209}" type="slidenum">
              <a:rPr lang="en-US" smtClean="0"/>
              <a:t>‹#›</a:t>
            </a:fld>
            <a:endParaRPr lang="en-US"/>
          </a:p>
        </p:txBody>
      </p:sp>
    </p:spTree>
    <p:extLst>
      <p:ext uri="{BB962C8B-B14F-4D97-AF65-F5344CB8AC3E}">
        <p14:creationId xmlns:p14="http://schemas.microsoft.com/office/powerpoint/2010/main" val="199248581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ActiveStudy</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CF039-6D26-47FE-AF91-70176E9324FB}" type="datetimeFigureOut">
              <a:rPr lang="en-US" smtClean="0"/>
              <a:t>10/27/2015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30864-223D-40DE-A424-4F98495464E9}" type="slidenum">
              <a:rPr lang="en-US" smtClean="0"/>
              <a:t>‹#›</a:t>
            </a:fld>
            <a:endParaRPr lang="en-US"/>
          </a:p>
        </p:txBody>
      </p:sp>
    </p:spTree>
    <p:extLst>
      <p:ext uri="{BB962C8B-B14F-4D97-AF65-F5344CB8AC3E}">
        <p14:creationId xmlns:p14="http://schemas.microsoft.com/office/powerpoint/2010/main" val="244727384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D30864-223D-40DE-A424-4F98495464E9}" type="slidenum">
              <a:rPr lang="en-US" smtClean="0"/>
              <a:t>1</a:t>
            </a:fld>
            <a:endParaRPr lang="en-US"/>
          </a:p>
        </p:txBody>
      </p:sp>
      <p:sp>
        <p:nvSpPr>
          <p:cNvPr id="5" name="Header Placeholder 4"/>
          <p:cNvSpPr>
            <a:spLocks noGrp="1"/>
          </p:cNvSpPr>
          <p:nvPr>
            <p:ph type="hdr" sz="quarter" idx="11"/>
          </p:nvPr>
        </p:nvSpPr>
        <p:spPr/>
        <p:txBody>
          <a:bodyPr/>
          <a:lstStyle/>
          <a:p>
            <a:r>
              <a:rPr lang="en-US" smtClean="0"/>
              <a:t>ActiveStudy</a:t>
            </a:r>
            <a:endParaRPr lang="en-US"/>
          </a:p>
        </p:txBody>
      </p:sp>
    </p:spTree>
    <p:extLst>
      <p:ext uri="{BB962C8B-B14F-4D97-AF65-F5344CB8AC3E}">
        <p14:creationId xmlns:p14="http://schemas.microsoft.com/office/powerpoint/2010/main" val="19275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A661C0E-4A5F-49CF-8983-6316D061B77F}" type="datetime4">
              <a:rPr lang="en-US" smtClean="0"/>
              <a:t>October 27, 2015</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US" smtClean="0"/>
              <a:t>Activestudy.edu.vn - Java Basic </a:t>
            </a:r>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8B6AB-402F-48F4-9A19-1CF226326041}" type="datetime4">
              <a:rPr lang="en-US" smtClean="0"/>
              <a:t>October 27,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29039-EDF2-4CBE-9967-C70B0B3F8864}" type="datetime4">
              <a:rPr lang="en-US" smtClean="0"/>
              <a:t>October 27,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ADD457-7703-4556-9F8A-848647488F90}" type="datetime4">
              <a:rPr lang="en-US" smtClean="0"/>
              <a:t>October 27,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06EE5-A6EA-4B7F-9B76-8D6BE2252FD1}" type="datetime4">
              <a:rPr lang="en-US" smtClean="0"/>
              <a:t>October 27,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8D8358F-69EE-4355-9D34-808F363EFC27}" type="datetime4">
              <a:rPr lang="en-US" smtClean="0"/>
              <a:t>October 27, 2015</a:t>
            </a:fld>
            <a:endParaRPr lang="en-US"/>
          </a:p>
        </p:txBody>
      </p:sp>
      <p:sp>
        <p:nvSpPr>
          <p:cNvPr id="6" name="Footer Placeholder 5"/>
          <p:cNvSpPr>
            <a:spLocks noGrp="1"/>
          </p:cNvSpPr>
          <p:nvPr>
            <p:ph type="ftr" sz="quarter" idx="11"/>
          </p:nvPr>
        </p:nvSpPr>
        <p:spPr/>
        <p:txBody>
          <a:bodyPr/>
          <a:lstStyle/>
          <a:p>
            <a:r>
              <a:rPr lang="en-US" smtClean="0"/>
              <a:t>Activestudy.edu.vn - Java Basic </a:t>
            </a:r>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08BAA3-5822-45E3-960E-860173D7D56D}" type="datetime4">
              <a:rPr lang="en-US" smtClean="0"/>
              <a:t>October 27, 2015</a:t>
            </a:fld>
            <a:endParaRPr lang="en-US"/>
          </a:p>
        </p:txBody>
      </p:sp>
      <p:sp>
        <p:nvSpPr>
          <p:cNvPr id="8" name="Footer Placeholder 7"/>
          <p:cNvSpPr>
            <a:spLocks noGrp="1"/>
          </p:cNvSpPr>
          <p:nvPr>
            <p:ph type="ftr" sz="quarter" idx="11"/>
          </p:nvPr>
        </p:nvSpPr>
        <p:spPr/>
        <p:txBody>
          <a:bodyPr/>
          <a:lstStyle/>
          <a:p>
            <a:r>
              <a:rPr lang="en-US" smtClean="0"/>
              <a:t>Activestudy.edu.vn - Java Basic </a:t>
            </a:r>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71F8A-ED68-4966-A3D4-7EE21E0FEFB4}" type="datetime4">
              <a:rPr lang="en-US" smtClean="0"/>
              <a:t>October 27, 2015</a:t>
            </a:fld>
            <a:endParaRPr lang="en-US"/>
          </a:p>
        </p:txBody>
      </p:sp>
      <p:sp>
        <p:nvSpPr>
          <p:cNvPr id="4" name="Footer Placeholder 3"/>
          <p:cNvSpPr>
            <a:spLocks noGrp="1"/>
          </p:cNvSpPr>
          <p:nvPr>
            <p:ph type="ftr" sz="quarter" idx="11"/>
          </p:nvPr>
        </p:nvSpPr>
        <p:spPr/>
        <p:txBody>
          <a:bodyPr/>
          <a:lstStyle/>
          <a:p>
            <a:r>
              <a:rPr lang="en-US" smtClean="0"/>
              <a:t>Activestudy.edu.vn - Java Basic </a:t>
            </a:r>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D9678-3DE9-453C-AD0D-A96FC67B6F39}" type="datetime4">
              <a:rPr lang="en-US" smtClean="0"/>
              <a:t>October 27, 2015</a:t>
            </a:fld>
            <a:endParaRPr lang="en-US"/>
          </a:p>
        </p:txBody>
      </p:sp>
      <p:sp>
        <p:nvSpPr>
          <p:cNvPr id="3" name="Footer Placeholder 2"/>
          <p:cNvSpPr>
            <a:spLocks noGrp="1"/>
          </p:cNvSpPr>
          <p:nvPr>
            <p:ph type="ftr" sz="quarter" idx="11"/>
          </p:nvPr>
        </p:nvSpPr>
        <p:spPr/>
        <p:txBody>
          <a:bodyPr/>
          <a:lstStyle/>
          <a:p>
            <a:r>
              <a:rPr lang="en-US" smtClean="0"/>
              <a:t>Activestudy.edu.vn - Java Basic </a:t>
            </a:r>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ACC7E41-89A7-46A0-A483-824281376F4D}" type="datetime4">
              <a:rPr lang="en-US" smtClean="0"/>
              <a:t>October 27, 2015</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Activestudy.edu.vn - Java Basic </a:t>
            </a:r>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FD6BB2-5CC6-4990-ABBC-E24B875979A0}" type="datetime4">
              <a:rPr lang="en-US" smtClean="0"/>
              <a:t>October 27, 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Activestudy.edu.vn - Java Basic </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02436A0-F3FD-4F63-B719-DA3F132809DB}" type="datetime4">
              <a:rPr lang="en-US" smtClean="0"/>
              <a:t>October 27, 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t>Activestudy.edu.vn - Java Basic </a:t>
            </a:r>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708475"/>
            <a:ext cx="3313355" cy="2736982"/>
          </a:xfrm>
        </p:spPr>
        <p:txBody>
          <a:bodyPr>
            <a:normAutofit fontScale="90000"/>
          </a:bodyPr>
          <a:lstStyle/>
          <a:p>
            <a:r>
              <a:rPr lang="en-US" dirty="0" err="1" smtClean="0"/>
              <a:t>Nhóm</a:t>
            </a:r>
            <a:r>
              <a:rPr lang="en-US" dirty="0" smtClean="0"/>
              <a:t> 5: Declaring Exceptions </a:t>
            </a:r>
            <a:r>
              <a:rPr lang="en-US" dirty="0"/>
              <a:t>and Assertions </a:t>
            </a:r>
            <a:br>
              <a:rPr lang="en-US" dirty="0"/>
            </a:br>
            <a:endParaRPr lang="en-US" dirty="0"/>
          </a:p>
        </p:txBody>
      </p:sp>
      <p:sp>
        <p:nvSpPr>
          <p:cNvPr id="3" name="Subtitle 2"/>
          <p:cNvSpPr>
            <a:spLocks noGrp="1"/>
          </p:cNvSpPr>
          <p:nvPr>
            <p:ph type="subTitle" idx="1"/>
          </p:nvPr>
        </p:nvSpPr>
        <p:spPr>
          <a:xfrm>
            <a:off x="4610101" y="5445456"/>
            <a:ext cx="3568700" cy="447343"/>
          </a:xfrm>
        </p:spPr>
        <p:txBody>
          <a:bodyPr>
            <a:noAutofit/>
          </a:bodyPr>
          <a:lstStyle/>
          <a:p>
            <a:endParaRPr lang="en-US" sz="12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33148" y="2713730"/>
            <a:ext cx="1733533" cy="1477270"/>
          </a:xfrm>
          <a:prstGeom prst="rect">
            <a:avLst/>
          </a:prstGeom>
        </p:spPr>
      </p:pic>
    </p:spTree>
    <p:extLst>
      <p:ext uri="{BB962C8B-B14F-4D97-AF65-F5344CB8AC3E}">
        <p14:creationId xmlns:p14="http://schemas.microsoft.com/office/powerpoint/2010/main" val="3031484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359994"/>
            <a:ext cx="7100108" cy="4472636"/>
          </a:xfrm>
        </p:spPr>
        <p:txBody>
          <a:bodyPr/>
          <a:lstStyle/>
          <a:p>
            <a:r>
              <a:rPr lang="en-US" dirty="0" err="1" smtClean="0"/>
              <a:t>Khẳng</a:t>
            </a:r>
            <a:r>
              <a:rPr lang="en-US" dirty="0" smtClean="0"/>
              <a:t> </a:t>
            </a:r>
            <a:r>
              <a:rPr lang="en-US" dirty="0" err="1" smtClean="0"/>
              <a:t>định</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tắt</a:t>
            </a:r>
            <a:r>
              <a:rPr lang="en-US" dirty="0" smtClean="0"/>
              <a:t> </a:t>
            </a:r>
            <a:r>
              <a:rPr lang="en-US" dirty="0" err="1" smtClean="0"/>
              <a:t>theo</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Để</a:t>
            </a:r>
            <a:r>
              <a:rPr lang="en-US" dirty="0" smtClean="0"/>
              <a:t> </a:t>
            </a:r>
            <a:r>
              <a:rPr lang="en-US" dirty="0" err="1" smtClean="0"/>
              <a:t>cho</a:t>
            </a:r>
            <a:r>
              <a:rPr lang="en-US" dirty="0" smtClean="0"/>
              <a:t> </a:t>
            </a:r>
            <a:r>
              <a:rPr lang="en-US" dirty="0" err="1" smtClean="0"/>
              <a:t>phép</a:t>
            </a:r>
            <a:r>
              <a:rPr lang="en-US" dirty="0" smtClean="0"/>
              <a:t> </a:t>
            </a:r>
            <a:r>
              <a:rPr lang="en-US" dirty="0" err="1" smtClean="0"/>
              <a:t>khẳng</a:t>
            </a:r>
            <a:r>
              <a:rPr lang="en-US" dirty="0" smtClean="0"/>
              <a:t> </a:t>
            </a:r>
            <a:r>
              <a:rPr lang="en-US" dirty="0" err="1" smtClean="0"/>
              <a:t>định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ta </a:t>
            </a:r>
            <a:r>
              <a:rPr lang="en-US" dirty="0" err="1" smtClean="0"/>
              <a:t>thực</a:t>
            </a:r>
            <a:r>
              <a:rPr lang="en-US" dirty="0" smtClean="0"/>
              <a:t> </a:t>
            </a:r>
            <a:r>
              <a:rPr lang="en-US" dirty="0" err="1" smtClean="0"/>
              <a:t>hiện</a:t>
            </a:r>
            <a:r>
              <a:rPr lang="en-US" dirty="0" smtClean="0"/>
              <a:t> </a:t>
            </a:r>
            <a:r>
              <a:rPr lang="en-US" dirty="0" err="1" smtClean="0"/>
              <a:t>lệnh</a:t>
            </a:r>
            <a:r>
              <a:rPr lang="en-US" dirty="0" smtClean="0"/>
              <a:t> </a:t>
            </a:r>
            <a:r>
              <a:rPr lang="en-US" dirty="0" err="1" smtClean="0"/>
              <a:t>sau</a:t>
            </a:r>
            <a:r>
              <a:rPr lang="en-US" dirty="0" smtClean="0"/>
              <a:t>:</a:t>
            </a:r>
          </a:p>
          <a:p>
            <a:pPr marL="68580" indent="0">
              <a:buNone/>
            </a:pPr>
            <a:r>
              <a:rPr lang="fr-FR" dirty="0" smtClean="0"/>
              <a:t>	- </a:t>
            </a:r>
            <a:r>
              <a:rPr lang="fr-FR" dirty="0" err="1" smtClean="0"/>
              <a:t>javac</a:t>
            </a:r>
            <a:r>
              <a:rPr lang="fr-FR" dirty="0" smtClean="0"/>
              <a:t> </a:t>
            </a:r>
            <a:r>
              <a:rPr lang="fr-FR" dirty="0"/>
              <a:t>-source 1.4 AssertionExample.java </a:t>
            </a:r>
            <a:r>
              <a:rPr lang="fr-FR" dirty="0" smtClean="0"/>
              <a:t>	java </a:t>
            </a:r>
            <a:r>
              <a:rPr lang="fr-FR" dirty="0"/>
              <a:t>-</a:t>
            </a:r>
            <a:r>
              <a:rPr lang="fr-FR" dirty="0" err="1"/>
              <a:t>ea</a:t>
            </a:r>
            <a:r>
              <a:rPr lang="fr-FR" dirty="0"/>
              <a:t> </a:t>
            </a:r>
            <a:r>
              <a:rPr lang="fr-FR" dirty="0" err="1"/>
              <a:t>AssertionExample</a:t>
            </a:r>
            <a:r>
              <a:rPr lang="fr-FR" dirty="0"/>
              <a:t> </a:t>
            </a:r>
            <a:endParaRPr lang="fr-FR" dirty="0" smtClean="0"/>
          </a:p>
          <a:p>
            <a:r>
              <a:rPr lang="en-US" dirty="0" err="1" smtClean="0"/>
              <a:t>Nếu</a:t>
            </a:r>
            <a:r>
              <a:rPr lang="en-US" dirty="0" smtClean="0"/>
              <a:t> ta </a:t>
            </a:r>
            <a:r>
              <a:rPr lang="en-US" dirty="0" err="1" smtClean="0"/>
              <a:t>chạy</a:t>
            </a:r>
            <a:r>
              <a:rPr lang="en-US" dirty="0" smtClean="0"/>
              <a:t> </a:t>
            </a:r>
            <a:r>
              <a:rPr lang="en-US" dirty="0" err="1" smtClean="0"/>
              <a:t>lệnh</a:t>
            </a:r>
            <a:r>
              <a:rPr lang="en-US" dirty="0" smtClean="0"/>
              <a:t> </a:t>
            </a:r>
            <a:r>
              <a:rPr lang="en-US" dirty="0" err="1" smtClean="0"/>
              <a:t>sau</a:t>
            </a:r>
            <a:r>
              <a:rPr lang="en-US" dirty="0" smtClean="0"/>
              <a:t>: </a:t>
            </a:r>
          </a:p>
          <a:p>
            <a:pPr marL="68580" indent="0">
              <a:buNone/>
            </a:pPr>
            <a:r>
              <a:rPr lang="en-US" dirty="0" smtClean="0"/>
              <a:t>	- java </a:t>
            </a:r>
            <a:r>
              <a:rPr lang="en-US" dirty="0" err="1"/>
              <a:t>AssertionExample</a:t>
            </a:r>
            <a:endParaRPr lang="en-US" dirty="0"/>
          </a:p>
          <a:p>
            <a:pPr marL="68580" indent="0">
              <a:buNone/>
            </a:pPr>
            <a:r>
              <a:rPr lang="en-US" dirty="0" err="1" smtClean="0"/>
              <a:t>Mã</a:t>
            </a:r>
            <a:r>
              <a:rPr lang="en-US" dirty="0" smtClean="0"/>
              <a:t> </a:t>
            </a:r>
            <a:r>
              <a:rPr lang="en-US" dirty="0" err="1" smtClean="0"/>
              <a:t>khẳng</a:t>
            </a:r>
            <a:r>
              <a:rPr lang="en-US" dirty="0" smtClean="0"/>
              <a:t> </a:t>
            </a:r>
            <a:r>
              <a:rPr lang="en-US" dirty="0" err="1" smtClean="0"/>
              <a:t>định</a:t>
            </a:r>
            <a:r>
              <a:rPr lang="en-US" dirty="0" smtClean="0"/>
              <a:t> </a:t>
            </a:r>
            <a:r>
              <a:rPr lang="en-US" dirty="0" err="1" smtClean="0"/>
              <a:t>sẽ</a:t>
            </a:r>
            <a:r>
              <a:rPr lang="en-US" dirty="0" smtClean="0"/>
              <a:t> </a:t>
            </a:r>
            <a:r>
              <a:rPr lang="en-US" dirty="0" err="1" smtClean="0"/>
              <a:t>bị</a:t>
            </a:r>
            <a:r>
              <a:rPr lang="en-US" dirty="0" smtClean="0"/>
              <a:t> </a:t>
            </a:r>
            <a:r>
              <a:rPr lang="en-US" dirty="0" err="1" smtClean="0"/>
              <a:t>bỏ</a:t>
            </a:r>
            <a:r>
              <a:rPr lang="en-US" dirty="0" smtClean="0"/>
              <a:t> qua.</a:t>
            </a:r>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695335"/>
            <a:ext cx="7024744" cy="664658"/>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Assertions</a:t>
            </a:r>
            <a:endParaRPr lang="en-US" dirty="0"/>
          </a:p>
        </p:txBody>
      </p:sp>
    </p:spTree>
    <p:extLst>
      <p:ext uri="{BB962C8B-B14F-4D97-AF65-F5344CB8AC3E}">
        <p14:creationId xmlns:p14="http://schemas.microsoft.com/office/powerpoint/2010/main" val="278397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359994"/>
            <a:ext cx="7100108" cy="4472636"/>
          </a:xfrm>
        </p:spPr>
        <p:txBody>
          <a:bodyPr>
            <a:noAutofit/>
          </a:bodyPr>
          <a:lstStyle/>
          <a:p>
            <a:r>
              <a:rPr lang="en-US" sz="2300" dirty="0" smtClean="0">
                <a:latin typeface="Times New Roman" panose="02020603050405020304" pitchFamily="18" charset="0"/>
                <a:cs typeface="Times New Roman" panose="02020603050405020304" pitchFamily="18" charset="0"/>
              </a:rPr>
              <a:t>K</a:t>
            </a:r>
            <a:r>
              <a:rPr lang="vi-VN" sz="2300" dirty="0" smtClean="0">
                <a:latin typeface="Times New Roman" panose="02020603050405020304" pitchFamily="18" charset="0"/>
                <a:cs typeface="Times New Roman" panose="02020603050405020304" pitchFamily="18" charset="0"/>
              </a:rPr>
              <a:t>hẳng định được tắt theo mặc định trong quá trình thực hiện chương trình. Nếu </a:t>
            </a:r>
            <a:r>
              <a:rPr lang="en-US" sz="2300" dirty="0" smtClean="0">
                <a:latin typeface="Times New Roman" panose="02020603050405020304" pitchFamily="18" charset="0"/>
                <a:cs typeface="Times New Roman" panose="02020603050405020304" pitchFamily="18" charset="0"/>
              </a:rPr>
              <a:t>ta</a:t>
            </a:r>
            <a:r>
              <a:rPr lang="vi-VN" sz="2300" dirty="0" smtClean="0">
                <a:latin typeface="Times New Roman" panose="02020603050405020304" pitchFamily="18" charset="0"/>
                <a:cs typeface="Times New Roman" panose="02020603050405020304" pitchFamily="18" charset="0"/>
              </a:rPr>
              <a:t> muốn biến chúng, bạn cần phải sử dụng các ea (enableassertions) . </a:t>
            </a:r>
            <a:r>
              <a:rPr lang="en-US" sz="2300" dirty="0" smtClean="0">
                <a:latin typeface="Times New Roman" panose="02020603050405020304" pitchFamily="18" charset="0"/>
                <a:cs typeface="Times New Roman" panose="02020603050405020304" pitchFamily="18" charset="0"/>
              </a:rPr>
              <a:t>Ta</a:t>
            </a:r>
            <a:r>
              <a:rPr lang="vi-VN" sz="2300" dirty="0" smtClean="0">
                <a:latin typeface="Times New Roman" panose="02020603050405020304" pitchFamily="18" charset="0"/>
                <a:cs typeface="Times New Roman" panose="02020603050405020304" pitchFamily="18" charset="0"/>
              </a:rPr>
              <a:t> cũng có thể sử dụng để biến những khẳng định trên chỉ dành cho các </a:t>
            </a:r>
            <a:r>
              <a:rPr lang="en-US" sz="2300" dirty="0" smtClean="0">
                <a:latin typeface="Times New Roman" panose="02020603050405020304" pitchFamily="18" charset="0"/>
                <a:cs typeface="Times New Roman" panose="02020603050405020304" pitchFamily="18" charset="0"/>
              </a:rPr>
              <a:t>class </a:t>
            </a:r>
            <a:r>
              <a:rPr lang="vi-VN" sz="2300" dirty="0" smtClean="0">
                <a:latin typeface="Times New Roman" panose="02020603050405020304" pitchFamily="18" charset="0"/>
                <a:cs typeface="Times New Roman" panose="02020603050405020304" pitchFamily="18" charset="0"/>
              </a:rPr>
              <a:t>cụ thể trong ứng dụng, như được hiển thị ở đây:</a:t>
            </a:r>
          </a:p>
          <a:p>
            <a:pPr marL="68580" indent="0">
              <a:buNone/>
            </a:pPr>
            <a:r>
              <a:rPr lang="en-US" sz="2300" dirty="0" smtClean="0">
                <a:latin typeface="Times New Roman" panose="02020603050405020304" pitchFamily="18" charset="0"/>
                <a:cs typeface="Times New Roman" panose="02020603050405020304" pitchFamily="18" charset="0"/>
              </a:rPr>
              <a:t>     - </a:t>
            </a:r>
            <a:r>
              <a:rPr lang="vi-VN" sz="2300" dirty="0" smtClean="0">
                <a:latin typeface="Times New Roman" panose="02020603050405020304" pitchFamily="18" charset="0"/>
                <a:cs typeface="Times New Roman" panose="02020603050405020304" pitchFamily="18" charset="0"/>
              </a:rPr>
              <a:t>java-ea: &lt;myClass1&gt; ea: &lt;myClass2&gt; &lt;MyApp&gt;</a:t>
            </a:r>
          </a:p>
          <a:p>
            <a:r>
              <a:rPr lang="vi-VN" sz="2300" dirty="0" smtClean="0">
                <a:latin typeface="Times New Roman" panose="02020603050405020304" pitchFamily="18" charset="0"/>
                <a:cs typeface="Times New Roman" panose="02020603050405020304" pitchFamily="18" charset="0"/>
              </a:rPr>
              <a:t>Tương tự như vậy, </a:t>
            </a:r>
            <a:r>
              <a:rPr lang="en-US" sz="2300" dirty="0" smtClean="0">
                <a:latin typeface="Times New Roman" panose="02020603050405020304" pitchFamily="18" charset="0"/>
                <a:cs typeface="Times New Roman" panose="02020603050405020304" pitchFamily="18" charset="0"/>
              </a:rPr>
              <a:t>ta</a:t>
            </a:r>
            <a:r>
              <a:rPr lang="vi-VN" sz="2300" dirty="0" smtClean="0">
                <a:latin typeface="Times New Roman" panose="02020603050405020304" pitchFamily="18" charset="0"/>
                <a:cs typeface="Times New Roman" panose="02020603050405020304" pitchFamily="18" charset="0"/>
              </a:rPr>
              <a:t> có thể bật tắt khẳng định trong các </a:t>
            </a:r>
            <a:r>
              <a:rPr lang="en-US" sz="2300" dirty="0" smtClean="0">
                <a:latin typeface="Times New Roman" panose="02020603050405020304" pitchFamily="18" charset="0"/>
                <a:cs typeface="Times New Roman" panose="02020603050405020304" pitchFamily="18" charset="0"/>
              </a:rPr>
              <a:t>class</a:t>
            </a:r>
            <a:r>
              <a:rPr lang="vi-VN" sz="2300" dirty="0" smtClean="0">
                <a:latin typeface="Times New Roman" panose="02020603050405020304" pitchFamily="18" charset="0"/>
                <a:cs typeface="Times New Roman" panose="02020603050405020304" pitchFamily="18" charset="0"/>
              </a:rPr>
              <a:t> và các gói được quy định bằng cách sử dụng các </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a:t>
            </a:r>
            <a:r>
              <a:rPr lang="vi-VN" sz="2300" dirty="0" smtClean="0">
                <a:latin typeface="Times New Roman" panose="02020603050405020304" pitchFamily="18" charset="0"/>
                <a:cs typeface="Times New Roman" panose="02020603050405020304" pitchFamily="18" charset="0"/>
              </a:rPr>
              <a:t>-da , hoặc disableassertions như trong các dòng lệnh ở đây:</a:t>
            </a:r>
          </a:p>
          <a:p>
            <a:r>
              <a:rPr lang="vi-VN" sz="2300" dirty="0" smtClean="0">
                <a:latin typeface="Times New Roman" panose="02020603050405020304" pitchFamily="18" charset="0"/>
                <a:cs typeface="Times New Roman" panose="02020603050405020304" pitchFamily="18" charset="0"/>
              </a:rPr>
              <a:t>-disableassertions java &lt;MyApp&gt;</a:t>
            </a:r>
            <a:endParaRPr lang="en-US" sz="23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695335"/>
            <a:ext cx="7024744" cy="664658"/>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Assertions</a:t>
            </a:r>
            <a:endParaRPr lang="en-US" dirty="0"/>
          </a:p>
        </p:txBody>
      </p:sp>
    </p:spTree>
    <p:extLst>
      <p:ext uri="{BB962C8B-B14F-4D97-AF65-F5344CB8AC3E}">
        <p14:creationId xmlns:p14="http://schemas.microsoft.com/office/powerpoint/2010/main" val="365841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359994"/>
            <a:ext cx="7100108" cy="4472636"/>
          </a:xfrm>
        </p:spPr>
        <p:txBody>
          <a:bodyPr/>
          <a:lstStyle/>
          <a:p>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nên</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khẳng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a:t>
            </a:r>
          </a:p>
          <a:p>
            <a:pPr marL="365760" lvl="1" indent="0">
              <a:buNone/>
            </a:pP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Không </a:t>
            </a:r>
            <a:r>
              <a:rPr lang="vi-VN" dirty="0">
                <a:latin typeface="Times New Roman" panose="02020603050405020304" pitchFamily="18" charset="0"/>
                <a:cs typeface="Times New Roman" panose="02020603050405020304" pitchFamily="18" charset="0"/>
              </a:rPr>
              <a:t>sử dụng khẳng định để kiểm tra các đối số được truyền đến một </a:t>
            </a:r>
            <a:r>
              <a:rPr lang="vi-VN" dirty="0"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vi-VN" dirty="0" smtClean="0">
                <a:latin typeface="Times New Roman" panose="02020603050405020304" pitchFamily="18" charset="0"/>
                <a:cs typeface="Times New Roman" panose="02020603050405020304" pitchFamily="18" charset="0"/>
              </a:rPr>
              <a:t> nào</a:t>
            </a:r>
            <a:r>
              <a:rPr lang="en-US" dirty="0" smtClean="0">
                <a:latin typeface="Times New Roman" panose="02020603050405020304" pitchFamily="18" charset="0"/>
                <a:cs typeface="Times New Roman" panose="02020603050405020304" pitchFamily="18" charset="0"/>
              </a:rPr>
              <a:t>.</a:t>
            </a:r>
          </a:p>
          <a:p>
            <a:pPr marL="365760" lvl="1"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a:t>
            </a:r>
          </a:p>
          <a:p>
            <a:pPr marL="365760" lvl="1" indent="0">
              <a:buNone/>
            </a:pPr>
            <a:r>
              <a:rPr lang="en-US" dirty="0" smtClean="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Các </a:t>
            </a:r>
            <a:r>
              <a:rPr lang="vi-VN" dirty="0" smtClean="0">
                <a:latin typeface="Times New Roman" panose="02020603050405020304" pitchFamily="18" charset="0"/>
                <a:cs typeface="Times New Roman" panose="02020603050405020304" pitchFamily="18" charset="0"/>
              </a:rPr>
              <a:t>expression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một tuyên bố khẳng định không phải sản xuất bất kỳ tác dụng phụ như thay đổi các giá trị </a:t>
            </a:r>
            <a:r>
              <a:rPr lang="vi-VN" dirty="0"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695335"/>
            <a:ext cx="7024744" cy="664658"/>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Assertions</a:t>
            </a:r>
            <a:endParaRPr lang="en-US" dirty="0"/>
          </a:p>
        </p:txBody>
      </p:sp>
    </p:spTree>
    <p:extLst>
      <p:ext uri="{BB962C8B-B14F-4D97-AF65-F5344CB8AC3E}">
        <p14:creationId xmlns:p14="http://schemas.microsoft.com/office/powerpoint/2010/main" val="214270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589821"/>
            <a:ext cx="7024744" cy="706716"/>
          </a:xfrm>
        </p:spPr>
        <p:txBody>
          <a:bodyPr>
            <a:normAutofit/>
          </a:bodyPr>
          <a:lstStyle/>
          <a:p>
            <a:r>
              <a:rPr lang="en-US" b="1" dirty="0"/>
              <a:t>Declaring Exceptions</a:t>
            </a:r>
            <a:endParaRPr lang="en-US" dirty="0"/>
          </a:p>
        </p:txBody>
      </p:sp>
      <p:sp>
        <p:nvSpPr>
          <p:cNvPr id="3" name="Content Placeholder 2"/>
          <p:cNvSpPr>
            <a:spLocks noGrp="1"/>
          </p:cNvSpPr>
          <p:nvPr>
            <p:ph idx="1"/>
          </p:nvPr>
        </p:nvSpPr>
        <p:spPr>
          <a:xfrm>
            <a:off x="1043492" y="1787858"/>
            <a:ext cx="7024744" cy="4044772"/>
          </a:xfrm>
        </p:spPr>
        <p:txBody>
          <a:bodyPr>
            <a:normAutofit/>
          </a:bodyPr>
          <a:lstStyle/>
          <a:p>
            <a:r>
              <a:rPr lang="en-US" dirty="0" err="1" smtClean="0"/>
              <a:t>Mỗi</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khai</a:t>
            </a:r>
            <a:r>
              <a:rPr lang="en-US" dirty="0" smtClean="0"/>
              <a:t> </a:t>
            </a:r>
            <a:r>
              <a:rPr lang="en-US" dirty="0" err="1" smtClean="0"/>
              <a:t>báo</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với</a:t>
            </a:r>
            <a:r>
              <a:rPr lang="en-US" dirty="0" smtClean="0"/>
              <a:t> </a:t>
            </a:r>
            <a:r>
              <a:rPr lang="en-US" dirty="0" err="1" smtClean="0"/>
              <a:t>từ</a:t>
            </a:r>
            <a:r>
              <a:rPr lang="en-US" dirty="0" smtClean="0"/>
              <a:t> </a:t>
            </a:r>
            <a:r>
              <a:rPr lang="en-US" dirty="0" err="1" smtClean="0"/>
              <a:t>khóa</a:t>
            </a:r>
            <a:r>
              <a:rPr lang="en-US" dirty="0" smtClean="0"/>
              <a:t> throws, </a:t>
            </a:r>
            <a:r>
              <a:rPr lang="en-US" dirty="0" err="1" smtClean="0"/>
              <a:t>ví</a:t>
            </a:r>
            <a:r>
              <a:rPr lang="en-US" dirty="0"/>
              <a:t> </a:t>
            </a:r>
            <a:r>
              <a:rPr lang="en-US" dirty="0" err="1" smtClean="0"/>
              <a:t>dụ</a:t>
            </a:r>
            <a:r>
              <a:rPr lang="en-US" dirty="0" smtClean="0"/>
              <a:t> </a:t>
            </a:r>
            <a:r>
              <a:rPr lang="en-US" dirty="0" err="1" smtClean="0"/>
              <a:t>như</a:t>
            </a:r>
            <a:r>
              <a:rPr lang="en-US" dirty="0" smtClean="0"/>
              <a:t>:</a:t>
            </a:r>
          </a:p>
          <a:p>
            <a:pPr marL="68580" indent="0">
              <a:buNone/>
            </a:pPr>
            <a:r>
              <a:rPr lang="en-US" dirty="0" smtClean="0"/>
              <a:t>	public </a:t>
            </a:r>
            <a:r>
              <a:rPr lang="en-US" dirty="0"/>
              <a:t>void test() throws &lt;testException1&gt;, </a:t>
            </a:r>
            <a:r>
              <a:rPr lang="en-US" dirty="0" smtClean="0"/>
              <a:t>	&lt;</a:t>
            </a:r>
            <a:r>
              <a:rPr lang="en-US" dirty="0"/>
              <a:t>testException2</a:t>
            </a:r>
            <a:r>
              <a:rPr lang="en-US" dirty="0" smtClean="0"/>
              <a:t>&gt;</a:t>
            </a:r>
          </a:p>
          <a:p>
            <a:pPr marL="68580" indent="0">
              <a:buNone/>
            </a:pPr>
            <a:r>
              <a:rPr lang="en-US" dirty="0" smtClean="0"/>
              <a:t> 	{ // code goes here }</a:t>
            </a:r>
          </a:p>
          <a:p>
            <a:r>
              <a:rPr lang="en-US" dirty="0" err="1" smtClean="0"/>
              <a:t>Khi</a:t>
            </a:r>
            <a:r>
              <a:rPr lang="en-US" dirty="0" smtClean="0"/>
              <a:t> </a:t>
            </a:r>
            <a:r>
              <a:rPr lang="en-US" dirty="0" err="1" smtClean="0"/>
              <a:t>khai</a:t>
            </a:r>
            <a:r>
              <a:rPr lang="en-US" dirty="0" smtClean="0"/>
              <a:t> </a:t>
            </a:r>
            <a:r>
              <a:rPr lang="en-US" dirty="0" err="1" smtClean="0"/>
              <a:t>báo</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trong</a:t>
            </a:r>
            <a:r>
              <a:rPr lang="en-US" dirty="0" smtClean="0"/>
              <a:t> </a:t>
            </a:r>
            <a:r>
              <a:rPr lang="en-US" dirty="0" err="1" smtClean="0"/>
              <a:t>phương</a:t>
            </a:r>
            <a:r>
              <a:rPr lang="en-US" dirty="0" smtClean="0"/>
              <a:t> </a:t>
            </a:r>
            <a:r>
              <a:rPr lang="en-US" dirty="0" err="1" smtClean="0"/>
              <a:t>thức</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ném</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đó</a:t>
            </a:r>
            <a:r>
              <a:rPr lang="en-US" dirty="0" smtClean="0"/>
              <a:t> </a:t>
            </a:r>
            <a:r>
              <a:rPr lang="en-US" dirty="0" err="1" smtClean="0"/>
              <a:t>ra</a:t>
            </a:r>
            <a:r>
              <a:rPr lang="en-US" dirty="0" smtClean="0"/>
              <a:t> </a:t>
            </a:r>
            <a:r>
              <a:rPr lang="en-US" dirty="0" err="1" smtClean="0"/>
              <a:t>hoặc</a:t>
            </a:r>
            <a:r>
              <a:rPr lang="en-US" dirty="0" smtClean="0"/>
              <a:t> </a:t>
            </a:r>
            <a:r>
              <a:rPr lang="en-US" dirty="0" err="1" smtClean="0"/>
              <a:t>không</a:t>
            </a:r>
            <a:r>
              <a:rPr lang="en-US" dirty="0" smtClean="0"/>
              <a:t> </a:t>
            </a:r>
            <a:r>
              <a:rPr lang="en-US" dirty="0" err="1" smtClean="0"/>
              <a:t>ném</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đó</a:t>
            </a:r>
            <a:r>
              <a:rPr lang="en-US" dirty="0" smtClean="0"/>
              <a:t> </a:t>
            </a:r>
            <a:r>
              <a:rPr lang="en-US" dirty="0" err="1" smtClean="0"/>
              <a:t>ra.</a:t>
            </a:r>
            <a:r>
              <a:rPr lang="en-US" dirty="0" smtClean="0"/>
              <a:t> </a:t>
            </a:r>
            <a:r>
              <a:rPr lang="en-US" dirty="0" err="1" smtClean="0"/>
              <a:t>Tuy</a:t>
            </a:r>
            <a:r>
              <a:rPr lang="en-US" dirty="0" smtClean="0"/>
              <a:t> </a:t>
            </a:r>
            <a:r>
              <a:rPr lang="en-US" dirty="0" err="1" smtClean="0"/>
              <a:t>nhiên</a:t>
            </a:r>
            <a:r>
              <a:rPr lang="en-US" dirty="0" smtClean="0"/>
              <a:t>, </a:t>
            </a:r>
            <a:r>
              <a:rPr lang="en-US" dirty="0" err="1" smtClean="0"/>
              <a:t>nếu</a:t>
            </a:r>
            <a:r>
              <a:rPr lang="en-US" dirty="0" smtClean="0"/>
              <a:t> </a:t>
            </a:r>
            <a:r>
              <a:rPr lang="en-US" dirty="0" err="1" smtClean="0"/>
              <a:t>muốn</a:t>
            </a:r>
            <a:r>
              <a:rPr lang="en-US" dirty="0" smtClean="0"/>
              <a:t> </a:t>
            </a:r>
            <a:r>
              <a:rPr lang="en-US" dirty="0" err="1" smtClean="0"/>
              <a:t>ném</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đó</a:t>
            </a:r>
            <a:r>
              <a:rPr lang="en-US" dirty="0" smtClean="0"/>
              <a:t> </a:t>
            </a:r>
            <a:r>
              <a:rPr lang="en-US" dirty="0" err="1" smtClean="0"/>
              <a:t>ra</a:t>
            </a:r>
            <a:r>
              <a:rPr lang="en-US" dirty="0" smtClean="0"/>
              <a:t> </a:t>
            </a:r>
            <a:r>
              <a:rPr lang="en-US" dirty="0" err="1" smtClean="0"/>
              <a:t>ngoài</a:t>
            </a:r>
            <a:r>
              <a:rPr lang="en-US" dirty="0" smtClean="0"/>
              <a:t>, </a:t>
            </a:r>
            <a:r>
              <a:rPr lang="en-US" dirty="0" err="1" smtClean="0"/>
              <a:t>trước</a:t>
            </a:r>
            <a:r>
              <a:rPr lang="en-US" dirty="0" smtClean="0"/>
              <a:t> </a:t>
            </a:r>
            <a:r>
              <a:rPr lang="en-US" dirty="0" err="1" smtClean="0"/>
              <a:t>tiên</a:t>
            </a:r>
            <a:r>
              <a:rPr lang="en-US" dirty="0" smtClean="0"/>
              <a:t> </a:t>
            </a:r>
            <a:r>
              <a:rPr lang="en-US" dirty="0" err="1" smtClean="0"/>
              <a:t>ra</a:t>
            </a:r>
            <a:r>
              <a:rPr lang="en-US" dirty="0" smtClean="0"/>
              <a:t> </a:t>
            </a:r>
            <a:r>
              <a:rPr lang="en-US" dirty="0" err="1" smtClean="0"/>
              <a:t>phải</a:t>
            </a:r>
            <a:r>
              <a:rPr lang="en-US" dirty="0" smtClean="0"/>
              <a:t> </a:t>
            </a:r>
            <a:r>
              <a:rPr lang="en-US" dirty="0" err="1" smtClean="0"/>
              <a:t>khai</a:t>
            </a:r>
            <a:r>
              <a:rPr lang="en-US" dirty="0" smtClean="0"/>
              <a:t> </a:t>
            </a:r>
            <a:r>
              <a:rPr lang="en-US" dirty="0" err="1" smtClean="0"/>
              <a:t>báo</a:t>
            </a:r>
            <a:r>
              <a:rPr lang="en-US" dirty="0" smtClean="0"/>
              <a:t> </a:t>
            </a:r>
            <a:r>
              <a:rPr lang="en-US" dirty="0" err="1" smtClean="0"/>
              <a:t>nó</a:t>
            </a:r>
            <a:r>
              <a:rPr lang="en-US" dirty="0" smtClean="0"/>
              <a:t>.</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extBox 4"/>
          <p:cNvSpPr txBox="1"/>
          <p:nvPr/>
        </p:nvSpPr>
        <p:spPr>
          <a:xfrm>
            <a:off x="1043492" y="1275222"/>
            <a:ext cx="6633454" cy="369332"/>
          </a:xfrm>
          <a:prstGeom prst="rect">
            <a:avLst/>
          </a:prstGeom>
          <a:noFill/>
        </p:spPr>
        <p:txBody>
          <a:bodyPr wrap="square" rtlCol="0">
            <a:spAutoFit/>
          </a:bodyPr>
          <a:lstStyle/>
          <a:p>
            <a:r>
              <a:rPr lang="en-US" dirty="0">
                <a:solidFill>
                  <a:schemeClr val="accent3">
                    <a:lumMod val="75000"/>
                  </a:schemeClr>
                </a:solidFill>
              </a:rPr>
              <a:t>Checked </a:t>
            </a:r>
            <a:r>
              <a:rPr lang="en-US" dirty="0" smtClean="0">
                <a:solidFill>
                  <a:schemeClr val="accent3">
                    <a:lumMod val="75000"/>
                  </a:schemeClr>
                </a:solidFill>
              </a:rPr>
              <a:t>Exception : Duck </a:t>
            </a:r>
            <a:r>
              <a:rPr lang="en-US" dirty="0">
                <a:solidFill>
                  <a:schemeClr val="accent3">
                    <a:lumMod val="75000"/>
                  </a:schemeClr>
                </a:solidFill>
              </a:rPr>
              <a:t>It or Catch It</a:t>
            </a:r>
          </a:p>
        </p:txBody>
      </p:sp>
    </p:spTree>
    <p:extLst>
      <p:ext uri="{BB962C8B-B14F-4D97-AF65-F5344CB8AC3E}">
        <p14:creationId xmlns:p14="http://schemas.microsoft.com/office/powerpoint/2010/main" val="244098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95335"/>
            <a:ext cx="7024744" cy="664658"/>
          </a:xfrm>
        </p:spPr>
        <p:txBody>
          <a:bodyPr>
            <a:normAutofit fontScale="90000"/>
          </a:bodyPr>
          <a:lstStyle/>
          <a:p>
            <a:r>
              <a:rPr lang="en-US" b="1" dirty="0"/>
              <a:t>Declaring Exceptions</a:t>
            </a:r>
            <a:endParaRPr lang="en-US" dirty="0"/>
          </a:p>
        </p:txBody>
      </p:sp>
      <p:sp>
        <p:nvSpPr>
          <p:cNvPr id="3" name="Content Placeholder 2"/>
          <p:cNvSpPr>
            <a:spLocks noGrp="1"/>
          </p:cNvSpPr>
          <p:nvPr>
            <p:ph idx="1"/>
          </p:nvPr>
        </p:nvSpPr>
        <p:spPr>
          <a:xfrm>
            <a:off x="1043492" y="1644554"/>
            <a:ext cx="7100108" cy="4188076"/>
          </a:xfrm>
        </p:spPr>
        <p:txBody>
          <a:bodyPr/>
          <a:lstStyle/>
          <a:p>
            <a:r>
              <a:rPr lang="en-US" dirty="0" err="1" smtClean="0"/>
              <a:t>Nếu</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ta </a:t>
            </a:r>
            <a:r>
              <a:rPr lang="en-US" dirty="0" err="1" smtClean="0"/>
              <a:t>gọi</a:t>
            </a:r>
            <a:r>
              <a:rPr lang="en-US" dirty="0" smtClean="0"/>
              <a:t> 1 </a:t>
            </a:r>
            <a:r>
              <a:rPr lang="en-US" dirty="0" err="1" smtClean="0"/>
              <a:t>phương</a:t>
            </a:r>
            <a:r>
              <a:rPr lang="en-US" dirty="0" smtClean="0"/>
              <a:t> </a:t>
            </a:r>
            <a:r>
              <a:rPr lang="en-US" dirty="0" err="1" smtClean="0"/>
              <a:t>thức</a:t>
            </a:r>
            <a:r>
              <a:rPr lang="en-US" dirty="0" smtClean="0"/>
              <a:t> </a:t>
            </a:r>
            <a:r>
              <a:rPr lang="en-US" dirty="0" err="1" smtClean="0"/>
              <a:t>khác</a:t>
            </a:r>
            <a:r>
              <a:rPr lang="en-US" dirty="0" smtClean="0"/>
              <a:t> </a:t>
            </a:r>
            <a:r>
              <a:rPr lang="en-US" dirty="0" err="1" smtClean="0"/>
              <a:t>mà</a:t>
            </a:r>
            <a:r>
              <a:rPr lang="en-US" dirty="0" smtClean="0"/>
              <a:t> </a:t>
            </a:r>
            <a:r>
              <a:rPr lang="en-US" dirty="0" err="1" smtClean="0"/>
              <a:t>có</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thì</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ta </a:t>
            </a:r>
            <a:r>
              <a:rPr lang="en-US" dirty="0" err="1" smtClean="0"/>
              <a:t>phải</a:t>
            </a:r>
            <a:r>
              <a:rPr lang="en-US" dirty="0" smtClean="0"/>
              <a:t>  </a:t>
            </a:r>
            <a:r>
              <a:rPr lang="en-US" dirty="0" err="1" smtClean="0"/>
              <a:t>tránh</a:t>
            </a:r>
            <a:r>
              <a:rPr lang="en-US" dirty="0" smtClean="0"/>
              <a:t> né </a:t>
            </a:r>
            <a:r>
              <a:rPr lang="en-US" dirty="0" err="1" smtClean="0"/>
              <a:t>ngoại</a:t>
            </a:r>
            <a:r>
              <a:rPr lang="en-US" dirty="0" smtClean="0"/>
              <a:t> </a:t>
            </a:r>
            <a:r>
              <a:rPr lang="en-US" dirty="0" err="1" smtClean="0"/>
              <a:t>lệ</a:t>
            </a:r>
            <a:r>
              <a:rPr lang="en-US" dirty="0" smtClean="0"/>
              <a:t> </a:t>
            </a:r>
            <a:r>
              <a:rPr lang="en-US" dirty="0" err="1" smtClean="0"/>
              <a:t>đó</a:t>
            </a:r>
            <a:r>
              <a:rPr lang="en-US" dirty="0" smtClean="0"/>
              <a:t> </a:t>
            </a:r>
            <a:r>
              <a:rPr lang="en-US" dirty="0" err="1" smtClean="0"/>
              <a:t>hoặc</a:t>
            </a:r>
            <a:r>
              <a:rPr lang="en-US" dirty="0" smtClean="0"/>
              <a:t> </a:t>
            </a:r>
            <a:r>
              <a:rPr lang="en-US" dirty="0" err="1" smtClean="0"/>
              <a:t>là</a:t>
            </a:r>
            <a:r>
              <a:rPr lang="en-US" dirty="0" smtClean="0"/>
              <a:t> </a:t>
            </a:r>
            <a:r>
              <a:rPr lang="en-US" dirty="0" err="1" smtClean="0"/>
              <a:t>phải</a:t>
            </a:r>
            <a:r>
              <a:rPr lang="en-US" dirty="0" smtClean="0"/>
              <a:t> </a:t>
            </a:r>
            <a:r>
              <a:rPr lang="en-US" dirty="0" err="1" smtClean="0"/>
              <a:t>bắt</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đó</a:t>
            </a:r>
            <a:r>
              <a:rPr lang="en-US" dirty="0" smtClean="0"/>
              <a:t>.</a:t>
            </a:r>
          </a:p>
          <a:p>
            <a:pPr marL="68580" indent="0">
              <a:buNone/>
            </a:pPr>
            <a:endParaRPr lang="en-US" dirty="0" smtClean="0"/>
          </a:p>
          <a:p>
            <a:r>
              <a:rPr lang="en-US" dirty="0" err="1" smtClean="0"/>
              <a:t>Khi</a:t>
            </a:r>
            <a:r>
              <a:rPr lang="en-US" dirty="0" smtClean="0"/>
              <a:t> ta </a:t>
            </a:r>
            <a:r>
              <a:rPr lang="en-US" dirty="0" err="1" smtClean="0"/>
              <a:t>muốn</a:t>
            </a:r>
            <a:r>
              <a:rPr lang="en-US" dirty="0" smtClean="0"/>
              <a:t> </a:t>
            </a:r>
            <a:r>
              <a:rPr lang="en-US" dirty="0" err="1" smtClean="0"/>
              <a:t>ném</a:t>
            </a:r>
            <a:r>
              <a:rPr lang="en-US" dirty="0" smtClean="0"/>
              <a:t> </a:t>
            </a:r>
            <a:r>
              <a:rPr lang="en-US" dirty="0" err="1" smtClean="0"/>
              <a:t>ra</a:t>
            </a:r>
            <a:r>
              <a:rPr lang="en-US" dirty="0" smtClean="0"/>
              <a:t> 1 </a:t>
            </a:r>
            <a:r>
              <a:rPr lang="en-US" dirty="0" err="1" smtClean="0"/>
              <a:t>ngoại</a:t>
            </a:r>
            <a:r>
              <a:rPr lang="en-US" dirty="0" smtClean="0"/>
              <a:t> </a:t>
            </a:r>
            <a:r>
              <a:rPr lang="en-US" dirty="0" err="1" smtClean="0"/>
              <a:t>lệ</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khóa</a:t>
            </a:r>
            <a:r>
              <a:rPr lang="en-US" dirty="0" smtClean="0"/>
              <a:t> throw, ta </a:t>
            </a:r>
            <a:r>
              <a:rPr lang="en-US" dirty="0" err="1" smtClean="0"/>
              <a:t>phải</a:t>
            </a:r>
            <a:r>
              <a:rPr lang="en-US" dirty="0" smtClean="0"/>
              <a:t> </a:t>
            </a:r>
            <a:r>
              <a:rPr lang="en-US" dirty="0" err="1" smtClean="0"/>
              <a:t>khai</a:t>
            </a:r>
            <a:r>
              <a:rPr lang="en-US" dirty="0" smtClean="0"/>
              <a:t> </a:t>
            </a:r>
            <a:r>
              <a:rPr lang="en-US" dirty="0" err="1" smtClean="0"/>
              <a:t>báo</a:t>
            </a:r>
            <a:r>
              <a:rPr lang="en-US" dirty="0" smtClean="0"/>
              <a:t> </a:t>
            </a:r>
            <a:r>
              <a:rPr lang="en-US" dirty="0" err="1" smtClean="0"/>
              <a:t>nó</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Throws </a:t>
            </a:r>
            <a:r>
              <a:rPr lang="en-US" dirty="0" err="1" smtClean="0"/>
              <a:t>trong</a:t>
            </a:r>
            <a:r>
              <a:rPr lang="en-US" dirty="0" smtClean="0"/>
              <a:t> </a:t>
            </a:r>
            <a:r>
              <a:rPr lang="en-US" dirty="0" err="1" smtClean="0"/>
              <a:t>lúc</a:t>
            </a:r>
            <a:r>
              <a:rPr lang="en-US" dirty="0" smtClean="0"/>
              <a:t> </a:t>
            </a:r>
            <a:r>
              <a:rPr lang="en-US" dirty="0" err="1" smtClean="0"/>
              <a:t>khai</a:t>
            </a:r>
            <a:r>
              <a:rPr lang="en-US" dirty="0" smtClean="0"/>
              <a:t> </a:t>
            </a:r>
            <a:r>
              <a:rPr lang="en-US" dirty="0" err="1" smtClean="0"/>
              <a:t>báo</a:t>
            </a:r>
            <a:r>
              <a:rPr lang="en-US" dirty="0"/>
              <a:t> </a:t>
            </a:r>
            <a:r>
              <a:rPr lang="en-US" dirty="0" err="1" smtClean="0"/>
              <a:t>phương</a:t>
            </a:r>
            <a:r>
              <a:rPr lang="en-US" dirty="0" smtClean="0"/>
              <a:t> </a:t>
            </a:r>
            <a:r>
              <a:rPr lang="en-US" dirty="0" err="1" smtClean="0"/>
              <a:t>thức</a:t>
            </a:r>
            <a:r>
              <a:rPr lang="en-US" dirty="0" smtClean="0"/>
              <a:t> .</a:t>
            </a:r>
          </a:p>
          <a:p>
            <a:r>
              <a:rPr lang="en-US" dirty="0" smtClean="0"/>
              <a:t> </a:t>
            </a:r>
            <a:r>
              <a:rPr lang="en-US" dirty="0" err="1" smtClean="0"/>
              <a:t>Ví</a:t>
            </a:r>
            <a:r>
              <a:rPr lang="en-US" dirty="0" smtClean="0"/>
              <a:t> </a:t>
            </a:r>
            <a:r>
              <a:rPr lang="en-US" dirty="0" err="1" smtClean="0"/>
              <a:t>dụ</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extBox 4"/>
          <p:cNvSpPr txBox="1"/>
          <p:nvPr/>
        </p:nvSpPr>
        <p:spPr>
          <a:xfrm>
            <a:off x="1043492" y="1275222"/>
            <a:ext cx="6633454" cy="369332"/>
          </a:xfrm>
          <a:prstGeom prst="rect">
            <a:avLst/>
          </a:prstGeom>
          <a:noFill/>
        </p:spPr>
        <p:txBody>
          <a:bodyPr wrap="square" rtlCol="0">
            <a:spAutoFit/>
          </a:bodyPr>
          <a:lstStyle/>
          <a:p>
            <a:r>
              <a:rPr lang="en-US" dirty="0">
                <a:solidFill>
                  <a:schemeClr val="accent3">
                    <a:lumMod val="75000"/>
                  </a:schemeClr>
                </a:solidFill>
              </a:rPr>
              <a:t>Checked </a:t>
            </a:r>
            <a:r>
              <a:rPr lang="en-US" dirty="0" smtClean="0">
                <a:solidFill>
                  <a:schemeClr val="accent3">
                    <a:lumMod val="75000"/>
                  </a:schemeClr>
                </a:solidFill>
              </a:rPr>
              <a:t>Exception : Duck </a:t>
            </a:r>
            <a:r>
              <a:rPr lang="en-US" dirty="0">
                <a:solidFill>
                  <a:schemeClr val="accent3">
                    <a:lumMod val="75000"/>
                  </a:schemeClr>
                </a:solidFill>
              </a:rPr>
              <a:t>It or Catch It</a:t>
            </a:r>
          </a:p>
        </p:txBody>
      </p:sp>
    </p:spTree>
    <p:extLst>
      <p:ext uri="{BB962C8B-B14F-4D97-AF65-F5344CB8AC3E}">
        <p14:creationId xmlns:p14="http://schemas.microsoft.com/office/powerpoint/2010/main" val="244583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644554"/>
            <a:ext cx="6777317" cy="4188075"/>
          </a:xfrm>
        </p:spPr>
        <p:txBody>
          <a:bodyPr/>
          <a:lstStyle/>
          <a:p>
            <a:pPr marL="365760" lvl="1" indent="0">
              <a:buNone/>
            </a:pPr>
            <a:r>
              <a:rPr lang="en-US" dirty="0"/>
              <a:t>void </a:t>
            </a:r>
            <a:r>
              <a:rPr lang="en-US" dirty="0" err="1" smtClean="0"/>
              <a:t>callingMethod</a:t>
            </a:r>
            <a:r>
              <a:rPr lang="en-US" dirty="0"/>
              <a:t>() throws </a:t>
            </a:r>
            <a:r>
              <a:rPr lang="en-US" dirty="0" err="1"/>
              <a:t>IOException</a:t>
            </a:r>
            <a:endParaRPr lang="en-US" dirty="0" smtClean="0"/>
          </a:p>
          <a:p>
            <a:pPr marL="365760" lvl="1" indent="0">
              <a:buNone/>
            </a:pPr>
            <a:r>
              <a:rPr lang="en-US" dirty="0" smtClean="0"/>
              <a:t>{   </a:t>
            </a:r>
          </a:p>
          <a:p>
            <a:pPr marL="365760" lvl="1" indent="0">
              <a:buNone/>
            </a:pPr>
            <a:r>
              <a:rPr lang="en-US" dirty="0" smtClean="0"/>
              <a:t> </a:t>
            </a:r>
            <a:r>
              <a:rPr lang="en-US" dirty="0" err="1"/>
              <a:t>calledMethod</a:t>
            </a:r>
            <a:r>
              <a:rPr lang="en-US" dirty="0" smtClean="0"/>
              <a:t>();</a:t>
            </a:r>
          </a:p>
          <a:p>
            <a:pPr marL="365760" lvl="1" indent="0">
              <a:buNone/>
            </a:pPr>
            <a:r>
              <a:rPr lang="en-US" dirty="0" smtClean="0"/>
              <a:t>} </a:t>
            </a:r>
          </a:p>
          <a:p>
            <a:pPr marL="365760" lvl="1" indent="0">
              <a:buNone/>
            </a:pPr>
            <a:r>
              <a:rPr lang="en-US" dirty="0" smtClean="0"/>
              <a:t>void </a:t>
            </a:r>
            <a:r>
              <a:rPr lang="en-US" dirty="0" err="1"/>
              <a:t>calledMethod</a:t>
            </a:r>
            <a:r>
              <a:rPr lang="en-US" dirty="0"/>
              <a:t>() throws </a:t>
            </a:r>
            <a:r>
              <a:rPr lang="en-US" dirty="0" err="1"/>
              <a:t>IOexception</a:t>
            </a:r>
            <a:r>
              <a:rPr lang="en-US" dirty="0"/>
              <a:t> </a:t>
            </a:r>
            <a:endParaRPr lang="en-US" dirty="0" smtClean="0"/>
          </a:p>
          <a:p>
            <a:pPr marL="365760" lvl="1" indent="0">
              <a:buNone/>
            </a:pPr>
            <a:r>
              <a:rPr lang="en-US" dirty="0" smtClean="0"/>
              <a:t>{</a:t>
            </a:r>
          </a:p>
          <a:p>
            <a:pPr marL="365760" lvl="1" indent="0">
              <a:buNone/>
            </a:pPr>
            <a:r>
              <a:rPr lang="en-US" dirty="0" smtClean="0"/>
              <a:t>throw new </a:t>
            </a:r>
            <a:r>
              <a:rPr lang="en-US" dirty="0" err="1" smtClean="0"/>
              <a:t>IOException</a:t>
            </a:r>
            <a:r>
              <a:rPr lang="en-US" dirty="0" smtClean="0"/>
              <a:t>();</a:t>
            </a:r>
          </a:p>
          <a:p>
            <a:pPr marL="365760" lvl="1" indent="0">
              <a:buNone/>
            </a:pPr>
            <a:r>
              <a:rPr lang="en-US" dirty="0" smtClean="0"/>
              <a:t>} </a:t>
            </a:r>
          </a:p>
          <a:p>
            <a:pPr marL="365760" lvl="1" indent="0">
              <a:buNone/>
            </a:pPr>
            <a:endParaRPr lang="en-US" dirty="0" smtClean="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695335"/>
            <a:ext cx="7024744" cy="664658"/>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smtClean="0"/>
              <a:t>Declaring Exceptions</a:t>
            </a:r>
            <a:endParaRPr lang="en-US" dirty="0"/>
          </a:p>
        </p:txBody>
      </p:sp>
      <p:sp>
        <p:nvSpPr>
          <p:cNvPr id="6" name="TextBox 5"/>
          <p:cNvSpPr txBox="1"/>
          <p:nvPr/>
        </p:nvSpPr>
        <p:spPr>
          <a:xfrm>
            <a:off x="1043492" y="1275222"/>
            <a:ext cx="6633454" cy="369332"/>
          </a:xfrm>
          <a:prstGeom prst="rect">
            <a:avLst/>
          </a:prstGeom>
          <a:noFill/>
        </p:spPr>
        <p:txBody>
          <a:bodyPr wrap="square" rtlCol="0">
            <a:spAutoFit/>
          </a:bodyPr>
          <a:lstStyle/>
          <a:p>
            <a:r>
              <a:rPr lang="en-US" dirty="0">
                <a:solidFill>
                  <a:schemeClr val="accent3">
                    <a:lumMod val="75000"/>
                  </a:schemeClr>
                </a:solidFill>
              </a:rPr>
              <a:t>Checked </a:t>
            </a:r>
            <a:r>
              <a:rPr lang="en-US" dirty="0" smtClean="0">
                <a:solidFill>
                  <a:schemeClr val="accent3">
                    <a:lumMod val="75000"/>
                  </a:schemeClr>
                </a:solidFill>
              </a:rPr>
              <a:t>Exception : Duck </a:t>
            </a:r>
            <a:r>
              <a:rPr lang="en-US" dirty="0">
                <a:solidFill>
                  <a:schemeClr val="accent3">
                    <a:lumMod val="75000"/>
                  </a:schemeClr>
                </a:solidFill>
              </a:rPr>
              <a:t>It or Catch It</a:t>
            </a:r>
          </a:p>
        </p:txBody>
      </p:sp>
    </p:spTree>
    <p:extLst>
      <p:ext uri="{BB962C8B-B14F-4D97-AF65-F5344CB8AC3E}">
        <p14:creationId xmlns:p14="http://schemas.microsoft.com/office/powerpoint/2010/main" val="281824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644554"/>
            <a:ext cx="7024742" cy="4188075"/>
          </a:xfrm>
        </p:spPr>
        <p:txBody>
          <a:bodyPr/>
          <a:lstStyle/>
          <a:p>
            <a:r>
              <a:rPr lang="en-US" dirty="0" smtClean="0"/>
              <a:t>Overriding </a:t>
            </a:r>
            <a:r>
              <a:rPr lang="en-US" dirty="0" err="1" smtClean="0"/>
              <a:t>có</a:t>
            </a:r>
            <a:r>
              <a:rPr lang="en-US" dirty="0" smtClean="0"/>
              <a:t> 1 </a:t>
            </a:r>
            <a:r>
              <a:rPr lang="en-US" dirty="0" err="1" smtClean="0"/>
              <a:t>số</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về</a:t>
            </a:r>
            <a:r>
              <a:rPr lang="en-US" dirty="0" smtClean="0"/>
              <a:t> </a:t>
            </a:r>
            <a:r>
              <a:rPr lang="en-US" dirty="0" err="1" smtClean="0"/>
              <a:t>ném</a:t>
            </a:r>
            <a:r>
              <a:rPr lang="en-US" dirty="0" smtClean="0"/>
              <a:t> </a:t>
            </a:r>
            <a:r>
              <a:rPr lang="en-US" dirty="0" err="1" smtClean="0"/>
              <a:t>ra</a:t>
            </a:r>
            <a:r>
              <a:rPr lang="en-US" dirty="0" smtClean="0"/>
              <a:t> </a:t>
            </a:r>
            <a:r>
              <a:rPr lang="en-US" dirty="0" err="1" smtClean="0"/>
              <a:t>ngoại</a:t>
            </a:r>
            <a:r>
              <a:rPr lang="en-US" dirty="0" smtClean="0"/>
              <a:t> </a:t>
            </a:r>
            <a:r>
              <a:rPr lang="en-US" dirty="0" err="1" smtClean="0"/>
              <a:t>lệ</a:t>
            </a:r>
            <a:endParaRPr lang="en-US" dirty="0" smtClean="0"/>
          </a:p>
          <a:p>
            <a:r>
              <a:rPr lang="en-US" dirty="0" err="1" smtClean="0"/>
              <a:t>Những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được</a:t>
            </a:r>
            <a:r>
              <a:rPr lang="en-US" dirty="0" smtClean="0"/>
              <a:t> </a:t>
            </a:r>
            <a:r>
              <a:rPr lang="en-US" dirty="0" err="1" smtClean="0"/>
              <a:t>ném</a:t>
            </a:r>
            <a:r>
              <a:rPr lang="en-US" dirty="0" smtClean="0"/>
              <a:t> </a:t>
            </a:r>
            <a:r>
              <a:rPr lang="en-US" dirty="0" err="1" smtClean="0"/>
              <a:t>ra</a:t>
            </a:r>
            <a:r>
              <a:rPr lang="en-US" dirty="0" smtClean="0"/>
              <a:t> </a:t>
            </a:r>
            <a:r>
              <a:rPr lang="en-US" dirty="0" err="1" smtClean="0"/>
              <a:t>bởi</a:t>
            </a:r>
            <a:r>
              <a:rPr lang="en-US" dirty="0" smtClean="0"/>
              <a:t> </a:t>
            </a:r>
            <a:r>
              <a:rPr lang="en-US" dirty="0" err="1" smtClean="0"/>
              <a:t>phương</a:t>
            </a:r>
            <a:r>
              <a:rPr lang="en-US" dirty="0" smtClean="0"/>
              <a:t> </a:t>
            </a:r>
            <a:r>
              <a:rPr lang="en-US" dirty="0" err="1" smtClean="0"/>
              <a:t>thức</a:t>
            </a:r>
            <a:r>
              <a:rPr lang="en-US" dirty="0"/>
              <a:t> </a:t>
            </a:r>
            <a:r>
              <a:rPr lang="en-US" dirty="0" smtClean="0"/>
              <a:t>overriding </a:t>
            </a:r>
            <a:r>
              <a:rPr lang="en-US" dirty="0" err="1" smtClean="0"/>
              <a:t>thì</a:t>
            </a:r>
            <a:r>
              <a:rPr lang="en-US" dirty="0" smtClean="0"/>
              <a:t> </a:t>
            </a:r>
            <a:r>
              <a:rPr lang="en-US" dirty="0" err="1" smtClean="0"/>
              <a:t>các</a:t>
            </a:r>
            <a:r>
              <a:rPr lang="en-US" dirty="0" smtClean="0"/>
              <a:t> </a:t>
            </a:r>
            <a:r>
              <a:rPr lang="en-US" dirty="0" err="1" smtClean="0"/>
              <a:t>lệ</a:t>
            </a:r>
            <a:r>
              <a:rPr lang="en-US" dirty="0" smtClean="0"/>
              <a:t> </a:t>
            </a:r>
            <a:r>
              <a:rPr lang="en-US" dirty="0" err="1" smtClean="0"/>
              <a:t>đó</a:t>
            </a:r>
            <a:r>
              <a:rPr lang="en-US" dirty="0" smtClean="0"/>
              <a:t> </a:t>
            </a:r>
            <a:r>
              <a:rPr lang="en-US" dirty="0" err="1" smtClean="0"/>
              <a:t>phải</a:t>
            </a:r>
            <a:r>
              <a:rPr lang="en-US" dirty="0" smtClean="0"/>
              <a:t> </a:t>
            </a:r>
            <a:r>
              <a:rPr lang="en-US" dirty="0" err="1" smtClean="0"/>
              <a:t>giống</a:t>
            </a:r>
            <a:r>
              <a:rPr lang="en-US" dirty="0" smtClean="0"/>
              <a:t> </a:t>
            </a:r>
            <a:r>
              <a:rPr lang="en-US" dirty="0" err="1" smtClean="0"/>
              <a:t>hoặc</a:t>
            </a:r>
            <a:r>
              <a:rPr lang="en-US" dirty="0" smtClean="0"/>
              <a:t> </a:t>
            </a:r>
            <a:r>
              <a:rPr lang="en-US" dirty="0" err="1" smtClean="0"/>
              <a:t>là</a:t>
            </a:r>
            <a:r>
              <a:rPr lang="en-US" dirty="0" smtClean="0"/>
              <a:t> 1 </a:t>
            </a:r>
            <a:r>
              <a:rPr lang="en-US" dirty="0" err="1" smtClean="0"/>
              <a:t>lớp</a:t>
            </a:r>
            <a:r>
              <a:rPr lang="en-US" dirty="0" smtClean="0"/>
              <a:t> con </a:t>
            </a:r>
            <a:r>
              <a:rPr lang="en-US" dirty="0" err="1" smtClean="0"/>
              <a:t>của</a:t>
            </a:r>
            <a:r>
              <a:rPr lang="en-US" dirty="0" smtClean="0"/>
              <a:t> </a:t>
            </a:r>
            <a:r>
              <a:rPr lang="en-US" dirty="0" err="1" smtClean="0"/>
              <a:t>ngoại</a:t>
            </a:r>
            <a:r>
              <a:rPr lang="en-US" dirty="0" smtClean="0"/>
              <a:t> </a:t>
            </a:r>
            <a:r>
              <a:rPr lang="en-US" dirty="0" err="1" smtClean="0"/>
              <a:t>lệ</a:t>
            </a:r>
            <a:r>
              <a:rPr lang="en-US" dirty="0" smtClean="0"/>
              <a:t> ở </a:t>
            </a:r>
            <a:r>
              <a:rPr lang="en-US" dirty="0" err="1" smtClean="0"/>
              <a:t>phương</a:t>
            </a:r>
            <a:r>
              <a:rPr lang="en-US" dirty="0" smtClean="0"/>
              <a:t> </a:t>
            </a:r>
            <a:r>
              <a:rPr lang="en-US" dirty="0" err="1" smtClean="0"/>
              <a:t>thức</a:t>
            </a:r>
            <a:r>
              <a:rPr lang="en-US" dirty="0" smtClean="0"/>
              <a:t> </a:t>
            </a:r>
            <a:r>
              <a:rPr lang="en-US" dirty="0" err="1" smtClean="0"/>
              <a:t>được</a:t>
            </a:r>
            <a:r>
              <a:rPr lang="en-US" dirty="0" smtClean="0"/>
              <a:t> overridden</a:t>
            </a:r>
          </a:p>
          <a:p>
            <a:r>
              <a:rPr lang="en-US" dirty="0" err="1" smtClean="0"/>
              <a:t>Nếu</a:t>
            </a:r>
            <a:r>
              <a:rPr lang="en-US" dirty="0" smtClean="0"/>
              <a:t> </a:t>
            </a:r>
            <a:r>
              <a:rPr lang="en-US" dirty="0" err="1" smtClean="0"/>
              <a:t>phương</a:t>
            </a:r>
            <a:r>
              <a:rPr lang="en-US" dirty="0" smtClean="0"/>
              <a:t> </a:t>
            </a:r>
            <a:r>
              <a:rPr lang="en-US" dirty="0" err="1" smtClean="0"/>
              <a:t>thức</a:t>
            </a:r>
            <a:r>
              <a:rPr lang="en-US" dirty="0"/>
              <a:t> </a:t>
            </a:r>
            <a:r>
              <a:rPr lang="en-US" dirty="0" smtClean="0"/>
              <a:t>overriding </a:t>
            </a:r>
            <a:r>
              <a:rPr lang="en-US" dirty="0" err="1" smtClean="0"/>
              <a:t>không</a:t>
            </a:r>
            <a:r>
              <a:rPr lang="en-US" dirty="0" smtClean="0"/>
              <a:t> </a:t>
            </a:r>
            <a:r>
              <a:rPr lang="en-US" dirty="0" err="1" smtClean="0"/>
              <a:t>ném</a:t>
            </a:r>
            <a:r>
              <a:rPr lang="en-US" dirty="0" smtClean="0"/>
              <a:t> </a:t>
            </a:r>
            <a:r>
              <a:rPr lang="en-US" dirty="0" err="1" smtClean="0"/>
              <a:t>bất</a:t>
            </a:r>
            <a:r>
              <a:rPr lang="en-US" dirty="0" smtClean="0"/>
              <a:t> </a:t>
            </a:r>
            <a:r>
              <a:rPr lang="en-US" dirty="0" err="1" smtClean="0"/>
              <a:t>kì</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nào</a:t>
            </a:r>
            <a:r>
              <a:rPr lang="en-US" dirty="0" smtClean="0"/>
              <a:t> </a:t>
            </a:r>
            <a:r>
              <a:rPr lang="en-US" dirty="0" err="1" smtClean="0"/>
              <a:t>thi</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overridden </a:t>
            </a:r>
            <a:r>
              <a:rPr lang="en-US" dirty="0" err="1" smtClean="0"/>
              <a:t>cũng</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ném</a:t>
            </a:r>
            <a:r>
              <a:rPr lang="en-US" dirty="0" smtClean="0"/>
              <a:t> </a:t>
            </a:r>
            <a:r>
              <a:rPr lang="en-US" dirty="0" err="1" smtClean="0"/>
              <a:t>bất</a:t>
            </a:r>
            <a:r>
              <a:rPr lang="en-US" dirty="0" smtClean="0"/>
              <a:t> </a:t>
            </a:r>
            <a:r>
              <a:rPr lang="en-US" dirty="0" err="1" smtClean="0"/>
              <a:t>kì</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nào</a:t>
            </a:r>
            <a:r>
              <a:rPr lang="en-US" dirty="0" smtClean="0"/>
              <a:t> </a:t>
            </a:r>
            <a:r>
              <a:rPr lang="en-US" dirty="0" err="1" smtClean="0"/>
              <a:t>cả</a:t>
            </a:r>
            <a:r>
              <a:rPr lang="en-US" dirty="0" smtClean="0"/>
              <a:t>. </a:t>
            </a:r>
            <a:r>
              <a:rPr lang="en-US" dirty="0" err="1" smtClean="0"/>
              <a:t>Tuy</a:t>
            </a:r>
            <a:r>
              <a:rPr lang="en-US" dirty="0" smtClean="0"/>
              <a:t> </a:t>
            </a:r>
            <a:r>
              <a:rPr lang="en-US" dirty="0" err="1" smtClean="0"/>
              <a:t>nhiên</a:t>
            </a:r>
            <a:r>
              <a:rPr lang="en-US" dirty="0" smtClean="0"/>
              <a:t>, </a:t>
            </a:r>
            <a:r>
              <a:rPr lang="en-US" dirty="0" err="1" smtClean="0"/>
              <a:t>nó</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ném</a:t>
            </a:r>
            <a:r>
              <a:rPr lang="en-US" dirty="0" smtClean="0"/>
              <a:t> </a:t>
            </a:r>
            <a:r>
              <a:rPr lang="en-US" dirty="0" err="1" smtClean="0"/>
              <a:t>ra</a:t>
            </a:r>
            <a:r>
              <a:rPr lang="en-US" dirty="0" smtClean="0"/>
              <a:t> </a:t>
            </a:r>
            <a:r>
              <a:rPr lang="en-US" dirty="0" err="1" smtClean="0"/>
              <a:t>một</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chạy</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695335"/>
            <a:ext cx="7024744" cy="664658"/>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Declaring Exceptions</a:t>
            </a:r>
            <a:endParaRPr lang="en-US" dirty="0"/>
          </a:p>
        </p:txBody>
      </p:sp>
      <p:sp>
        <p:nvSpPr>
          <p:cNvPr id="6" name="TextBox 5"/>
          <p:cNvSpPr txBox="1"/>
          <p:nvPr/>
        </p:nvSpPr>
        <p:spPr>
          <a:xfrm>
            <a:off x="1043492" y="1275222"/>
            <a:ext cx="6633454" cy="369332"/>
          </a:xfrm>
          <a:prstGeom prst="rect">
            <a:avLst/>
          </a:prstGeom>
          <a:noFill/>
        </p:spPr>
        <p:txBody>
          <a:bodyPr wrap="square" rtlCol="0">
            <a:spAutoFit/>
          </a:bodyPr>
          <a:lstStyle/>
          <a:p>
            <a:r>
              <a:rPr lang="en-US" dirty="0">
                <a:solidFill>
                  <a:schemeClr val="accent3">
                    <a:lumMod val="75000"/>
                  </a:schemeClr>
                </a:solidFill>
              </a:rPr>
              <a:t>Declaring Exceptions when Overriding </a:t>
            </a:r>
          </a:p>
        </p:txBody>
      </p:sp>
    </p:spTree>
    <p:extLst>
      <p:ext uri="{BB962C8B-B14F-4D97-AF65-F5344CB8AC3E}">
        <p14:creationId xmlns:p14="http://schemas.microsoft.com/office/powerpoint/2010/main" val="191048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644554"/>
            <a:ext cx="7100108" cy="4207606"/>
          </a:xfrm>
        </p:spPr>
        <p:txBody>
          <a:bodyPr>
            <a:normAutofit fontScale="47500" lnSpcReduction="20000"/>
          </a:bodyPr>
          <a:lstStyle/>
          <a:p>
            <a:r>
              <a:rPr lang="en-US" dirty="0" err="1" smtClean="0"/>
              <a:t>Ví</a:t>
            </a:r>
            <a:r>
              <a:rPr lang="en-US" dirty="0" smtClean="0"/>
              <a:t> </a:t>
            </a:r>
            <a:r>
              <a:rPr lang="en-US" dirty="0" err="1" smtClean="0"/>
              <a:t>dụ</a:t>
            </a:r>
            <a:r>
              <a:rPr lang="en-US" dirty="0" smtClean="0"/>
              <a:t>: </a:t>
            </a:r>
          </a:p>
          <a:p>
            <a:r>
              <a:rPr lang="en-US" dirty="0"/>
              <a:t> import java.io.*; </a:t>
            </a:r>
          </a:p>
          <a:p>
            <a:r>
              <a:rPr lang="en-US" dirty="0" smtClean="0"/>
              <a:t> public </a:t>
            </a:r>
            <a:r>
              <a:rPr lang="en-US" dirty="0"/>
              <a:t>class </a:t>
            </a:r>
            <a:r>
              <a:rPr lang="en-US" dirty="0" err="1"/>
              <a:t>OverrideException</a:t>
            </a:r>
            <a:r>
              <a:rPr lang="en-US" dirty="0"/>
              <a:t>{ </a:t>
            </a:r>
          </a:p>
          <a:p>
            <a:r>
              <a:rPr lang="en-US" dirty="0" smtClean="0"/>
              <a:t>     </a:t>
            </a:r>
            <a:r>
              <a:rPr lang="en-US" dirty="0"/>
              <a:t>public void </a:t>
            </a:r>
            <a:r>
              <a:rPr lang="en-US" dirty="0" err="1"/>
              <a:t>someMethod</a:t>
            </a:r>
            <a:r>
              <a:rPr lang="en-US" dirty="0"/>
              <a:t>() throws </a:t>
            </a:r>
            <a:r>
              <a:rPr lang="en-US" dirty="0" err="1"/>
              <a:t>IOException</a:t>
            </a:r>
            <a:r>
              <a:rPr lang="en-US" dirty="0"/>
              <a:t> { </a:t>
            </a:r>
            <a:r>
              <a:rPr lang="en-US" dirty="0" smtClean="0"/>
              <a:t>    </a:t>
            </a:r>
            <a:r>
              <a:rPr lang="en-US" dirty="0"/>
              <a:t>} </a:t>
            </a:r>
            <a:r>
              <a:rPr lang="en-US" dirty="0" smtClean="0"/>
              <a:t>  </a:t>
            </a:r>
          </a:p>
          <a:p>
            <a:r>
              <a:rPr lang="en-US" dirty="0" smtClean="0"/>
              <a:t>  </a:t>
            </a:r>
            <a:r>
              <a:rPr lang="en-US" dirty="0"/>
              <a:t>} </a:t>
            </a:r>
            <a:r>
              <a:rPr lang="en-US" dirty="0" smtClean="0"/>
              <a:t>  </a:t>
            </a:r>
          </a:p>
          <a:p>
            <a:r>
              <a:rPr lang="en-US" dirty="0" smtClean="0"/>
              <a:t> </a:t>
            </a:r>
            <a:r>
              <a:rPr lang="en-US" dirty="0"/>
              <a:t>class </a:t>
            </a:r>
            <a:r>
              <a:rPr lang="en-US" dirty="0" err="1"/>
              <a:t>SubClassLegalOne</a:t>
            </a:r>
            <a:r>
              <a:rPr lang="en-US" dirty="0"/>
              <a:t> extends </a:t>
            </a:r>
            <a:r>
              <a:rPr lang="en-US" dirty="0" err="1"/>
              <a:t>OverrideException</a:t>
            </a:r>
            <a:r>
              <a:rPr lang="en-US" dirty="0"/>
              <a:t> { </a:t>
            </a:r>
            <a:r>
              <a:rPr lang="en-US" dirty="0" smtClean="0"/>
              <a:t>   </a:t>
            </a:r>
          </a:p>
          <a:p>
            <a:r>
              <a:rPr lang="en-US" dirty="0" smtClean="0"/>
              <a:t>   public </a:t>
            </a:r>
            <a:r>
              <a:rPr lang="en-US" dirty="0"/>
              <a:t>void </a:t>
            </a:r>
            <a:r>
              <a:rPr lang="en-US" dirty="0" err="1"/>
              <a:t>someMethod</a:t>
            </a:r>
            <a:r>
              <a:rPr lang="en-US" dirty="0"/>
              <a:t>() throws </a:t>
            </a:r>
            <a:r>
              <a:rPr lang="en-US" dirty="0" err="1"/>
              <a:t>IOException</a:t>
            </a:r>
            <a:r>
              <a:rPr lang="en-US" dirty="0"/>
              <a:t> { </a:t>
            </a:r>
            <a:r>
              <a:rPr lang="en-US" dirty="0" smtClean="0"/>
              <a:t>    </a:t>
            </a:r>
            <a:r>
              <a:rPr lang="en-US" dirty="0"/>
              <a:t>} </a:t>
            </a:r>
            <a:r>
              <a:rPr lang="en-US" dirty="0" smtClean="0"/>
              <a:t>  </a:t>
            </a:r>
          </a:p>
          <a:p>
            <a:r>
              <a:rPr lang="en-US" dirty="0" smtClean="0"/>
              <a:t> </a:t>
            </a:r>
            <a:r>
              <a:rPr lang="en-US" dirty="0"/>
              <a:t>} </a:t>
            </a:r>
            <a:r>
              <a:rPr lang="en-US" dirty="0" smtClean="0"/>
              <a:t>  </a:t>
            </a:r>
          </a:p>
          <a:p>
            <a:r>
              <a:rPr lang="en-US" dirty="0" smtClean="0"/>
              <a:t> </a:t>
            </a:r>
            <a:r>
              <a:rPr lang="en-US" dirty="0"/>
              <a:t>class </a:t>
            </a:r>
            <a:r>
              <a:rPr lang="en-US" dirty="0" err="1"/>
              <a:t>SubClassLegalTwo</a:t>
            </a:r>
            <a:r>
              <a:rPr lang="en-US" dirty="0"/>
              <a:t> extends </a:t>
            </a:r>
            <a:r>
              <a:rPr lang="en-US" dirty="0" err="1"/>
              <a:t>OverrideException</a:t>
            </a:r>
            <a:r>
              <a:rPr lang="en-US" dirty="0"/>
              <a:t> { </a:t>
            </a:r>
          </a:p>
          <a:p>
            <a:r>
              <a:rPr lang="en-US" dirty="0" smtClean="0"/>
              <a:t>     </a:t>
            </a:r>
            <a:r>
              <a:rPr lang="en-US" dirty="0"/>
              <a:t>public void </a:t>
            </a:r>
            <a:r>
              <a:rPr lang="en-US" dirty="0" err="1"/>
              <a:t>someMethod</a:t>
            </a:r>
            <a:r>
              <a:rPr lang="en-US" dirty="0"/>
              <a:t>()  { </a:t>
            </a:r>
            <a:r>
              <a:rPr lang="en-US" dirty="0" smtClean="0"/>
              <a:t>    </a:t>
            </a:r>
            <a:r>
              <a:rPr lang="en-US" dirty="0"/>
              <a:t>} </a:t>
            </a:r>
          </a:p>
          <a:p>
            <a:r>
              <a:rPr lang="en-US" dirty="0" smtClean="0"/>
              <a:t>  }</a:t>
            </a:r>
          </a:p>
          <a:p>
            <a:r>
              <a:rPr lang="en-US" dirty="0" smtClean="0"/>
              <a:t>   </a:t>
            </a:r>
            <a:r>
              <a:rPr lang="en-US" dirty="0"/>
              <a:t>class </a:t>
            </a:r>
            <a:r>
              <a:rPr lang="en-US" dirty="0" err="1"/>
              <a:t>SubClassLegalThree</a:t>
            </a:r>
            <a:r>
              <a:rPr lang="en-US" dirty="0"/>
              <a:t> extends </a:t>
            </a:r>
            <a:r>
              <a:rPr lang="en-US" dirty="0" err="1"/>
              <a:t>OverrideException</a:t>
            </a:r>
            <a:r>
              <a:rPr lang="en-US" dirty="0"/>
              <a:t> { </a:t>
            </a:r>
          </a:p>
          <a:p>
            <a:r>
              <a:rPr lang="en-US" dirty="0" smtClean="0"/>
              <a:t>      </a:t>
            </a:r>
            <a:r>
              <a:rPr lang="en-US" dirty="0"/>
              <a:t>public void </a:t>
            </a:r>
            <a:r>
              <a:rPr lang="en-US" dirty="0" err="1"/>
              <a:t>someMethod</a:t>
            </a:r>
            <a:r>
              <a:rPr lang="en-US" dirty="0"/>
              <a:t>() throws </a:t>
            </a:r>
            <a:r>
              <a:rPr lang="en-US" dirty="0" err="1"/>
              <a:t>EOFException</a:t>
            </a:r>
            <a:r>
              <a:rPr lang="en-US" dirty="0"/>
              <a:t>, </a:t>
            </a:r>
            <a:r>
              <a:rPr lang="en-US" dirty="0" err="1"/>
              <a:t>FileNotFoundException</a:t>
            </a:r>
            <a:r>
              <a:rPr lang="en-US" dirty="0"/>
              <a:t> { </a:t>
            </a:r>
            <a:r>
              <a:rPr lang="en-US" dirty="0" smtClean="0"/>
              <a:t>     </a:t>
            </a:r>
            <a:r>
              <a:rPr lang="en-US" dirty="0"/>
              <a:t>} </a:t>
            </a:r>
          </a:p>
          <a:p>
            <a:r>
              <a:rPr lang="en-US" dirty="0" smtClean="0"/>
              <a:t>   </a:t>
            </a:r>
            <a:r>
              <a:rPr lang="en-US" dirty="0"/>
              <a:t>} </a:t>
            </a:r>
          </a:p>
          <a:p>
            <a:r>
              <a:rPr lang="en-US" dirty="0" smtClean="0"/>
              <a:t>  </a:t>
            </a:r>
            <a:r>
              <a:rPr lang="en-US" dirty="0"/>
              <a:t>class </a:t>
            </a:r>
            <a:r>
              <a:rPr lang="en-US" dirty="0" err="1"/>
              <a:t>SubClassIllegalOne</a:t>
            </a:r>
            <a:r>
              <a:rPr lang="en-US" dirty="0"/>
              <a:t> extends </a:t>
            </a:r>
            <a:r>
              <a:rPr lang="en-US" dirty="0" err="1"/>
              <a:t>OverrideException</a:t>
            </a:r>
            <a:r>
              <a:rPr lang="en-US" dirty="0"/>
              <a:t> </a:t>
            </a:r>
            <a:r>
              <a:rPr lang="en-US" dirty="0" smtClean="0"/>
              <a:t>{</a:t>
            </a:r>
          </a:p>
          <a:p>
            <a:r>
              <a:rPr lang="en-US" dirty="0" smtClean="0"/>
              <a:t>     </a:t>
            </a:r>
            <a:r>
              <a:rPr lang="en-US" dirty="0"/>
              <a:t>public void </a:t>
            </a:r>
            <a:r>
              <a:rPr lang="en-US" dirty="0" err="1"/>
              <a:t>someMethod</a:t>
            </a:r>
            <a:r>
              <a:rPr lang="en-US" dirty="0"/>
              <a:t>() throws </a:t>
            </a:r>
            <a:r>
              <a:rPr lang="en-US" dirty="0" err="1"/>
              <a:t>ClassNotFoundException</a:t>
            </a:r>
            <a:r>
              <a:rPr lang="en-US" dirty="0"/>
              <a:t> { </a:t>
            </a:r>
            <a:r>
              <a:rPr lang="en-US" dirty="0" smtClean="0"/>
              <a:t>    }</a:t>
            </a:r>
          </a:p>
          <a:p>
            <a:r>
              <a:rPr lang="en-US" dirty="0" smtClean="0"/>
              <a:t>   </a:t>
            </a:r>
            <a:r>
              <a:rPr lang="en-US" dirty="0"/>
              <a:t>} </a:t>
            </a:r>
          </a:p>
          <a:p>
            <a:r>
              <a:rPr lang="en-US" dirty="0" smtClean="0"/>
              <a:t>   </a:t>
            </a:r>
            <a:r>
              <a:rPr lang="en-US" dirty="0"/>
              <a:t>class </a:t>
            </a:r>
            <a:r>
              <a:rPr lang="en-US" dirty="0" err="1"/>
              <a:t>SubClassIllegalTwo</a:t>
            </a:r>
            <a:r>
              <a:rPr lang="en-US" dirty="0"/>
              <a:t> extends </a:t>
            </a:r>
            <a:r>
              <a:rPr lang="en-US" dirty="0" err="1"/>
              <a:t>OverrideException</a:t>
            </a:r>
            <a:r>
              <a:rPr lang="en-US" dirty="0"/>
              <a:t>  </a:t>
            </a:r>
            <a:r>
              <a:rPr lang="en-US" dirty="0" smtClean="0"/>
              <a:t>{</a:t>
            </a:r>
          </a:p>
          <a:p>
            <a:r>
              <a:rPr lang="en-US" dirty="0" smtClean="0"/>
              <a:t>     </a:t>
            </a:r>
            <a:r>
              <a:rPr lang="en-US" dirty="0"/>
              <a:t>public void </a:t>
            </a:r>
            <a:r>
              <a:rPr lang="en-US" dirty="0" err="1"/>
              <a:t>someMethod</a:t>
            </a:r>
            <a:r>
              <a:rPr lang="en-US" dirty="0"/>
              <a:t>() throws Exception { </a:t>
            </a:r>
            <a:r>
              <a:rPr lang="en-US" dirty="0" smtClean="0"/>
              <a:t>     </a:t>
            </a:r>
            <a:r>
              <a:rPr lang="en-US" dirty="0"/>
              <a:t>} </a:t>
            </a:r>
            <a:r>
              <a:rPr lang="en-US" dirty="0" smtClean="0"/>
              <a:t> </a:t>
            </a:r>
          </a:p>
          <a:p>
            <a:r>
              <a:rPr lang="en-US" dirty="0" smtClean="0"/>
              <a:t>  }.   </a:t>
            </a:r>
          </a:p>
          <a:p>
            <a:r>
              <a:rPr lang="en-US" dirty="0" smtClean="0"/>
              <a:t>  class </a:t>
            </a:r>
            <a:r>
              <a:rPr lang="en-US" dirty="0" err="1"/>
              <a:t>SubClassIllegalThree</a:t>
            </a:r>
            <a:r>
              <a:rPr lang="en-US" dirty="0"/>
              <a:t> extends </a:t>
            </a:r>
            <a:r>
              <a:rPr lang="en-US" dirty="0" err="1"/>
              <a:t>OverrideException</a:t>
            </a:r>
            <a:r>
              <a:rPr lang="en-US" dirty="0"/>
              <a:t>  </a:t>
            </a:r>
            <a:r>
              <a:rPr lang="en-US" dirty="0" smtClean="0"/>
              <a:t>{    </a:t>
            </a:r>
          </a:p>
          <a:p>
            <a:r>
              <a:rPr lang="en-US" dirty="0" smtClean="0"/>
              <a:t>   public </a:t>
            </a:r>
            <a:r>
              <a:rPr lang="en-US" dirty="0"/>
              <a:t>void </a:t>
            </a:r>
            <a:r>
              <a:rPr lang="en-US" dirty="0" err="1"/>
              <a:t>someMethod</a:t>
            </a:r>
            <a:r>
              <a:rPr lang="en-US" dirty="0"/>
              <a:t>() throws </a:t>
            </a:r>
            <a:r>
              <a:rPr lang="en-US" dirty="0" err="1"/>
              <a:t>IOException</a:t>
            </a:r>
            <a:r>
              <a:rPr lang="en-US" dirty="0"/>
              <a:t>, </a:t>
            </a:r>
            <a:r>
              <a:rPr lang="en-US" dirty="0" err="1"/>
              <a:t>ClassNotFoundException</a:t>
            </a:r>
            <a:r>
              <a:rPr lang="en-US" dirty="0"/>
              <a:t> { </a:t>
            </a:r>
            <a:r>
              <a:rPr lang="en-US" dirty="0" smtClean="0"/>
              <a:t>      </a:t>
            </a:r>
            <a:r>
              <a:rPr lang="en-US" dirty="0"/>
              <a:t>} </a:t>
            </a:r>
            <a:r>
              <a:rPr lang="en-US" dirty="0" smtClean="0"/>
              <a:t> </a:t>
            </a:r>
          </a:p>
          <a:p>
            <a:r>
              <a:rPr lang="en-US" dirty="0" smtClean="0"/>
              <a:t>  </a:t>
            </a:r>
            <a:r>
              <a:rPr lang="en-US" dirty="0"/>
              <a:t>} </a:t>
            </a: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695335"/>
            <a:ext cx="7024744" cy="664658"/>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Declaring Exceptions</a:t>
            </a:r>
            <a:endParaRPr lang="en-US" dirty="0"/>
          </a:p>
        </p:txBody>
      </p:sp>
      <p:sp>
        <p:nvSpPr>
          <p:cNvPr id="6" name="TextBox 5"/>
          <p:cNvSpPr txBox="1"/>
          <p:nvPr/>
        </p:nvSpPr>
        <p:spPr>
          <a:xfrm>
            <a:off x="1043492" y="1275222"/>
            <a:ext cx="6633454" cy="369332"/>
          </a:xfrm>
          <a:prstGeom prst="rect">
            <a:avLst/>
          </a:prstGeom>
          <a:noFill/>
        </p:spPr>
        <p:txBody>
          <a:bodyPr wrap="square" rtlCol="0">
            <a:spAutoFit/>
          </a:bodyPr>
          <a:lstStyle/>
          <a:p>
            <a:r>
              <a:rPr lang="en-US" dirty="0">
                <a:solidFill>
                  <a:schemeClr val="accent3">
                    <a:lumMod val="75000"/>
                  </a:schemeClr>
                </a:solidFill>
              </a:rPr>
              <a:t>Declaring Exceptions when Overriding </a:t>
            </a:r>
          </a:p>
        </p:txBody>
      </p:sp>
    </p:spTree>
    <p:extLst>
      <p:ext uri="{BB962C8B-B14F-4D97-AF65-F5344CB8AC3E}">
        <p14:creationId xmlns:p14="http://schemas.microsoft.com/office/powerpoint/2010/main" val="414655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359994"/>
            <a:ext cx="7024742" cy="4472636"/>
          </a:xfrm>
        </p:spPr>
        <p:txBody>
          <a:bodyPr>
            <a:normAutofit/>
          </a:bodyPr>
          <a:lstStyle/>
          <a:p>
            <a:r>
              <a:rPr lang="en-US" dirty="0" err="1" smtClean="0">
                <a:latin typeface="Times New Roman" panose="02020603050405020304" pitchFamily="18" charset="0"/>
                <a:cs typeface="Times New Roman" panose="02020603050405020304" pitchFamily="18" charset="0"/>
              </a:rPr>
              <a:t>Đôi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đúng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thật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Để thuận lợi cho việc kiểm tra các giả định như vậy, Java cung cấp các cơ sở khẳng định, trong đó đề cập đến việc xác minh một điều kiện được mong đợi là đúng trong quá trình thực hiện chương trình. Nó được thực hiện bằng cách sử dụng từ khóa khẳng </a:t>
            </a:r>
            <a:r>
              <a:rPr lang="vi-VN" dirty="0" smtClean="0">
                <a:latin typeface="Times New Roman" panose="02020603050405020304" pitchFamily="18" charset="0"/>
                <a:cs typeface="Times New Roman" panose="02020603050405020304" pitchFamily="18" charset="0"/>
              </a:rPr>
              <a:t>định. </a:t>
            </a:r>
            <a:r>
              <a:rPr lang="vi-VN" dirty="0">
                <a:latin typeface="Times New Roman" panose="02020603050405020304" pitchFamily="18" charset="0"/>
                <a:cs typeface="Times New Roman" panose="02020603050405020304" pitchFamily="18" charset="0"/>
              </a:rPr>
              <a:t>Các cơ sở khẳng định có thể được kích hoạt hay vô hiệu hóa trong quá trình biên soạn và chạy. Tính năng này được sử dụng chủ yếu trong quá trình phát triển để thử nghiệm và gỡ lỗi, và bị vô hiệu hóa trước khi phân phối sản phẩm.</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695335"/>
            <a:ext cx="7024744" cy="664658"/>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Assertions</a:t>
            </a:r>
            <a:endParaRPr lang="en-US" dirty="0"/>
          </a:p>
        </p:txBody>
      </p:sp>
    </p:spTree>
    <p:extLst>
      <p:ext uri="{BB962C8B-B14F-4D97-AF65-F5344CB8AC3E}">
        <p14:creationId xmlns:p14="http://schemas.microsoft.com/office/powerpoint/2010/main" val="1226872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359994"/>
            <a:ext cx="7100108" cy="4472636"/>
          </a:xfrm>
        </p:spPr>
        <p:txBody>
          <a:bodyPr>
            <a:normAutofit/>
          </a:bodyPr>
          <a:lstStyle/>
          <a:p>
            <a:r>
              <a:rPr lang="en-US" dirty="0" err="1" smtClean="0">
                <a:latin typeface="Times New Roman" panose="02020603050405020304" pitchFamily="18" charset="0"/>
                <a:cs typeface="Times New Roman" panose="02020603050405020304" pitchFamily="18" charset="0"/>
              </a:rPr>
              <a:t>Cú</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khẳng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a:t>
            </a:r>
          </a:p>
          <a:p>
            <a:pPr marL="68580" indent="0">
              <a:buNone/>
            </a:pPr>
            <a:r>
              <a:rPr lang="fr-FR" dirty="0" err="1" smtClean="0">
                <a:latin typeface="Times New Roman" panose="02020603050405020304" pitchFamily="18" charset="0"/>
                <a:cs typeface="Times New Roman" panose="02020603050405020304" pitchFamily="18" charset="0"/>
              </a:rPr>
              <a:t>assert</a:t>
            </a:r>
            <a:r>
              <a:rPr lang="fr-FR" dirty="0" smtClean="0">
                <a:latin typeface="Times New Roman" panose="02020603050405020304" pitchFamily="18" charset="0"/>
                <a:cs typeface="Times New Roman" panose="02020603050405020304" pitchFamily="18" charset="0"/>
              </a:rPr>
              <a:t> &lt;condition&gt;;</a:t>
            </a:r>
          </a:p>
          <a:p>
            <a:pPr marL="68580" indent="0">
              <a:buNone/>
            </a:pPr>
            <a:r>
              <a:rPr lang="fr-FR" dirty="0" smtClean="0">
                <a:latin typeface="Times New Roman" panose="02020603050405020304" pitchFamily="18" charset="0"/>
                <a:cs typeface="Times New Roman" panose="02020603050405020304" pitchFamily="18" charset="0"/>
              </a:rPr>
              <a:t>or</a:t>
            </a:r>
          </a:p>
          <a:p>
            <a:pPr marL="68580" indent="0">
              <a:buNone/>
            </a:pPr>
            <a:r>
              <a:rPr lang="fr-FR" dirty="0" err="1" smtClean="0">
                <a:latin typeface="Times New Roman" panose="02020603050405020304" pitchFamily="18" charset="0"/>
                <a:cs typeface="Times New Roman" panose="02020603050405020304" pitchFamily="18" charset="0"/>
              </a:rPr>
              <a:t>assert</a:t>
            </a:r>
            <a:r>
              <a:rPr lang="fr-FR" dirty="0" smtClean="0">
                <a:latin typeface="Times New Roman" panose="02020603050405020304" pitchFamily="18" charset="0"/>
                <a:cs typeface="Times New Roman" panose="02020603050405020304" pitchFamily="18" charset="0"/>
              </a:rPr>
              <a:t> &lt;condition&gt;:&lt;expression&gt;;</a:t>
            </a:r>
          </a:p>
          <a:p>
            <a:r>
              <a:rPr lang="vi-VN" dirty="0" smtClean="0">
                <a:latin typeface="Times New Roman" panose="02020603050405020304" pitchFamily="18" charset="0"/>
                <a:cs typeface="Times New Roman" panose="02020603050405020304" pitchFamily="18" charset="0"/>
              </a:rPr>
              <a:t> Nếu khẳng định được kích hoạt trong quá trình biên dịch và chạy, điều kiện được đánh giá. Nếu điều kiện là đúng, không có thêm hành động được thực hiện</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ếu điều kiện là sai, một AssertionError được ném. Nếu &lt;</a:t>
            </a:r>
            <a:r>
              <a:rPr lang="fr-FR" dirty="0">
                <a:latin typeface="Times New Roman" panose="02020603050405020304" pitchFamily="18" charset="0"/>
                <a:cs typeface="Times New Roman" panose="02020603050405020304" pitchFamily="18" charset="0"/>
              </a:rPr>
              <a:t> expression </a:t>
            </a:r>
            <a:r>
              <a:rPr lang="vi-VN" dirty="0" smtClean="0">
                <a:latin typeface="Times New Roman" panose="02020603050405020304" pitchFamily="18" charset="0"/>
                <a:cs typeface="Times New Roman" panose="02020603050405020304" pitchFamily="18" charset="0"/>
              </a:rPr>
              <a:t>&gt; được chỉ định, nó được truyền vào constructor của AssertionError, nơi nó được sử dụng như là một thông báo lỗi</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695335"/>
            <a:ext cx="7024744" cy="664658"/>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Assertions</a:t>
            </a:r>
            <a:endParaRPr lang="en-US" dirty="0"/>
          </a:p>
        </p:txBody>
      </p:sp>
    </p:spTree>
    <p:extLst>
      <p:ext uri="{BB962C8B-B14F-4D97-AF65-F5344CB8AC3E}">
        <p14:creationId xmlns:p14="http://schemas.microsoft.com/office/powerpoint/2010/main" val="295448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359994"/>
            <a:ext cx="7100108" cy="4472636"/>
          </a:xfrm>
        </p:spPr>
        <p:txBody>
          <a:bodyPr>
            <a:normAutofit fontScale="85000" lnSpcReduction="20000"/>
          </a:bodyPr>
          <a:lstStyle/>
          <a:p>
            <a:r>
              <a:rPr lang="en-US" dirty="0" err="1" smtClean="0"/>
              <a:t>Ví</a:t>
            </a:r>
            <a:r>
              <a:rPr lang="en-US" dirty="0" smtClean="0"/>
              <a:t> </a:t>
            </a:r>
            <a:r>
              <a:rPr lang="en-US" dirty="0" err="1" smtClean="0"/>
              <a:t>dụ</a:t>
            </a:r>
            <a:r>
              <a:rPr lang="en-US" dirty="0" smtClean="0"/>
              <a:t>:</a:t>
            </a:r>
          </a:p>
          <a:p>
            <a:r>
              <a:rPr lang="en-US" dirty="0"/>
              <a:t> public class </a:t>
            </a:r>
            <a:r>
              <a:rPr lang="en-US" dirty="0" err="1"/>
              <a:t>AssertionExample</a:t>
            </a:r>
            <a:r>
              <a:rPr lang="en-US" dirty="0"/>
              <a:t>{ </a:t>
            </a:r>
          </a:p>
          <a:p>
            <a:pPr marL="68580" indent="0">
              <a:buNone/>
            </a:pPr>
            <a:r>
              <a:rPr lang="en-US" dirty="0" smtClean="0"/>
              <a:t>     </a:t>
            </a:r>
            <a:r>
              <a:rPr lang="en-US" dirty="0"/>
              <a:t>public static void main(String[] </a:t>
            </a:r>
            <a:r>
              <a:rPr lang="en-US" dirty="0" err="1"/>
              <a:t>args</a:t>
            </a:r>
            <a:r>
              <a:rPr lang="en-US" dirty="0"/>
              <a:t>) </a:t>
            </a:r>
            <a:r>
              <a:rPr lang="en-US" dirty="0" smtClean="0"/>
              <a:t>{</a:t>
            </a:r>
          </a:p>
          <a:p>
            <a:pPr marL="68580" indent="0">
              <a:buNone/>
            </a:pPr>
            <a:r>
              <a:rPr lang="en-US" dirty="0" smtClean="0"/>
              <a:t>      </a:t>
            </a:r>
            <a:r>
              <a:rPr lang="en-US" dirty="0" err="1"/>
              <a:t>int</a:t>
            </a:r>
            <a:r>
              <a:rPr lang="en-US" dirty="0"/>
              <a:t> x = 15</a:t>
            </a:r>
            <a:r>
              <a:rPr lang="en-US" dirty="0" smtClean="0"/>
              <a:t>;     </a:t>
            </a:r>
          </a:p>
          <a:p>
            <a:pPr marL="68580" indent="0">
              <a:buNone/>
            </a:pPr>
            <a:r>
              <a:rPr lang="en-US" dirty="0" smtClean="0"/>
              <a:t>       </a:t>
            </a:r>
            <a:r>
              <a:rPr lang="en-US" dirty="0" err="1"/>
              <a:t>DataAccess</a:t>
            </a:r>
            <a:r>
              <a:rPr lang="en-US" dirty="0"/>
              <a:t> da = new </a:t>
            </a:r>
            <a:r>
              <a:rPr lang="en-US" dirty="0" err="1"/>
              <a:t>DataAccess</a:t>
            </a:r>
            <a:r>
              <a:rPr lang="en-US" dirty="0"/>
              <a:t>(); </a:t>
            </a:r>
            <a:endParaRPr lang="en-US" dirty="0" smtClean="0"/>
          </a:p>
          <a:p>
            <a:pPr marL="68580" indent="0">
              <a:buNone/>
            </a:pPr>
            <a:r>
              <a:rPr lang="en-US" dirty="0" smtClean="0"/>
              <a:t>       assert </a:t>
            </a:r>
            <a:r>
              <a:rPr lang="en-US" dirty="0" err="1"/>
              <a:t>da.dataIsAccesible</a:t>
            </a:r>
            <a:r>
              <a:rPr lang="en-US" dirty="0"/>
              <a:t>():"Data is not </a:t>
            </a:r>
            <a:r>
              <a:rPr lang="en-US" dirty="0" smtClean="0"/>
              <a:t>acceptable</a:t>
            </a:r>
            <a:r>
              <a:rPr lang="en-US" dirty="0"/>
              <a:t>"; </a:t>
            </a:r>
            <a:r>
              <a:rPr lang="en-US" dirty="0" smtClean="0"/>
              <a:t>       </a:t>
            </a:r>
          </a:p>
          <a:p>
            <a:pPr marL="68580" indent="0">
              <a:buNone/>
            </a:pPr>
            <a:r>
              <a:rPr lang="en-US" dirty="0" smtClean="0"/>
              <a:t>	</a:t>
            </a:r>
            <a:r>
              <a:rPr lang="en-US" dirty="0" err="1" smtClean="0"/>
              <a:t>System.out.println</a:t>
            </a:r>
            <a:r>
              <a:rPr lang="en-US" dirty="0"/>
              <a:t>("Value of x: " + x</a:t>
            </a:r>
            <a:r>
              <a:rPr lang="en-US" dirty="0" smtClean="0"/>
              <a:t>);</a:t>
            </a:r>
          </a:p>
          <a:p>
            <a:pPr marL="68580" indent="0">
              <a:buNone/>
            </a:pPr>
            <a:r>
              <a:rPr lang="en-US" dirty="0" smtClean="0"/>
              <a:t>      </a:t>
            </a:r>
            <a:r>
              <a:rPr lang="en-US" dirty="0"/>
              <a:t>} </a:t>
            </a:r>
          </a:p>
          <a:p>
            <a:pPr marL="68580" indent="0">
              <a:buNone/>
            </a:pPr>
            <a:r>
              <a:rPr lang="en-US" dirty="0" smtClean="0"/>
              <a:t>   }</a:t>
            </a:r>
          </a:p>
          <a:p>
            <a:pPr marL="68580" indent="0">
              <a:buNone/>
            </a:pPr>
            <a:r>
              <a:rPr lang="en-US" dirty="0" smtClean="0"/>
              <a:t> </a:t>
            </a:r>
            <a:r>
              <a:rPr lang="en-US" dirty="0"/>
              <a:t>class </a:t>
            </a:r>
            <a:r>
              <a:rPr lang="en-US" dirty="0" err="1"/>
              <a:t>DataAccess</a:t>
            </a:r>
            <a:r>
              <a:rPr lang="en-US" dirty="0"/>
              <a:t> { </a:t>
            </a:r>
          </a:p>
          <a:p>
            <a:pPr marL="68580" indent="0">
              <a:buNone/>
            </a:pPr>
            <a:r>
              <a:rPr lang="en-US" dirty="0" smtClean="0"/>
              <a:t>  </a:t>
            </a:r>
            <a:r>
              <a:rPr lang="en-US" dirty="0"/>
              <a:t>public </a:t>
            </a:r>
            <a:r>
              <a:rPr lang="en-US" dirty="0" err="1"/>
              <a:t>boolean</a:t>
            </a:r>
            <a:r>
              <a:rPr lang="en-US" dirty="0"/>
              <a:t> </a:t>
            </a:r>
            <a:r>
              <a:rPr lang="en-US" dirty="0" err="1"/>
              <a:t>dataIsAccesible</a:t>
            </a:r>
            <a:r>
              <a:rPr lang="en-US" dirty="0"/>
              <a:t>(){ </a:t>
            </a:r>
          </a:p>
          <a:p>
            <a:pPr marL="68580" indent="0">
              <a:buNone/>
            </a:pPr>
            <a:r>
              <a:rPr lang="en-US" dirty="0" smtClean="0"/>
              <a:t>     </a:t>
            </a:r>
            <a:r>
              <a:rPr lang="en-US" dirty="0"/>
              <a:t>return false</a:t>
            </a:r>
            <a:r>
              <a:rPr lang="en-US" dirty="0" smtClean="0"/>
              <a:t>;   </a:t>
            </a:r>
          </a:p>
          <a:p>
            <a:pPr marL="68580" indent="0">
              <a:buNone/>
            </a:pPr>
            <a:r>
              <a:rPr lang="en-US" dirty="0" smtClean="0"/>
              <a:t>	} </a:t>
            </a:r>
          </a:p>
          <a:p>
            <a:pPr marL="68580" indent="0">
              <a:buNone/>
            </a:pPr>
            <a:r>
              <a:rPr lang="en-US" dirty="0"/>
              <a:t> </a:t>
            </a:r>
            <a:r>
              <a:rPr lang="en-US" dirty="0" smtClean="0"/>
              <a:t>    </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695335"/>
            <a:ext cx="7024744" cy="664658"/>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Assertions</a:t>
            </a:r>
            <a:endParaRPr lang="en-US" dirty="0"/>
          </a:p>
        </p:txBody>
      </p:sp>
    </p:spTree>
    <p:extLst>
      <p:ext uri="{BB962C8B-B14F-4D97-AF65-F5344CB8AC3E}">
        <p14:creationId xmlns:p14="http://schemas.microsoft.com/office/powerpoint/2010/main" val="1494594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Austin.thmx</Template>
  <TotalTime>503</TotalTime>
  <Words>919</Words>
  <Application>Microsoft Office PowerPoint</Application>
  <PresentationFormat>On-screen Show (4:3)</PresentationFormat>
  <Paragraphs>105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Century Gothic</vt:lpstr>
      <vt:lpstr>Times New Roman</vt:lpstr>
      <vt:lpstr>Wingdings 2</vt:lpstr>
      <vt:lpstr>Austin</vt:lpstr>
      <vt:lpstr>Nhóm 5: Declaring Exceptions and Assertions  </vt:lpstr>
      <vt:lpstr>Declaring Exceptions</vt:lpstr>
      <vt:lpstr>Declaring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java</dc:title>
  <dc:creator>Pham Quang Kiem</dc:creator>
  <cp:lastModifiedBy>Đạt Thành</cp:lastModifiedBy>
  <cp:revision>39</cp:revision>
  <dcterms:created xsi:type="dcterms:W3CDTF">2015-09-05T23:57:28Z</dcterms:created>
  <dcterms:modified xsi:type="dcterms:W3CDTF">2015-10-27T07:57:38Z</dcterms:modified>
</cp:coreProperties>
</file>